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3"/>
  </p:notesMasterIdLst>
  <p:handoutMasterIdLst>
    <p:handoutMasterId r:id="rId14"/>
  </p:handoutMasterIdLst>
  <p:sldIdLst>
    <p:sldId id="266" r:id="rId2"/>
    <p:sldId id="26393" r:id="rId3"/>
    <p:sldId id="26400" r:id="rId4"/>
    <p:sldId id="26401" r:id="rId5"/>
    <p:sldId id="26402" r:id="rId6"/>
    <p:sldId id="26404" r:id="rId7"/>
    <p:sldId id="26407" r:id="rId8"/>
    <p:sldId id="26403" r:id="rId9"/>
    <p:sldId id="26398" r:id="rId10"/>
    <p:sldId id="26406" r:id="rId11"/>
    <p:sldId id="361" r:id="rId12"/>
  </p:sldIdLst>
  <p:sldSz cx="12192000" cy="6858000"/>
  <p:notesSz cx="6858000" cy="9144000"/>
  <p:embeddedFontLst>
    <p:embeddedFont>
      <p:font typeface="Cambria Math" panose="02040503050406030204" pitchFamily="18" charset="0"/>
      <p:regular r:id="rId15"/>
    </p:embeddedFont>
    <p:embeddedFont>
      <p:font typeface="Public Sans" pitchFamily="2" charset="0"/>
      <p:regular r:id="rId16"/>
      <p:bold r:id="rId17"/>
      <p:italic r:id="rId18"/>
      <p:bold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F9D7F-D964-4746-A01F-FA8515E63464}" v="4" dt="2025-02-10T03:52:23.70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098" y="57"/>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51258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364523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20270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655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0818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46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2728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8103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381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90878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8856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6364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7580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71307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16630728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Arc Length</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Exploring circles</a:t>
            </a:r>
          </a:p>
          <a:p>
            <a:endParaRPr lang="en-AU">
              <a:latin typeface="+mj-lt"/>
            </a:endParaRPr>
          </a:p>
        </p:txBody>
      </p:sp>
      <p:pic>
        <p:nvPicPr>
          <p:cNvPr id="4" name="Picture 3">
            <a:extLst>
              <a:ext uri="{FF2B5EF4-FFF2-40B4-BE49-F238E27FC236}">
                <a16:creationId xmlns:a16="http://schemas.microsoft.com/office/drawing/2014/main" id="{8E254A12-E086-67F9-90AD-E7C23BFF40C3}"/>
              </a:ext>
              <a:ext uri="{C183D7F6-B498-43B3-948B-1728B52AA6E4}">
                <adec:decorative xmlns:adec="http://schemas.microsoft.com/office/drawing/2017/decorative" val="1"/>
              </a:ext>
            </a:extLst>
          </p:cNvPr>
          <p:cNvPicPr>
            <a:picLocks noGrp="1" noChangeAspect="1"/>
          </p:cNvPicPr>
          <p:nvPr/>
        </p:nvPicPr>
        <p:blipFill>
          <a:blip r:embed="rId2">
            <a:extLst>
              <a:ext uri="{28A0092B-C50C-407E-A947-70E740481C1C}">
                <a14:useLocalDpi xmlns:a14="http://schemas.microsoft.com/office/drawing/2010/main" val="0"/>
              </a:ext>
            </a:extLst>
          </a:blip>
          <a:srcRect/>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AC0787-CE74-35CE-B040-9FD72EC216AC}"/>
              </a:ext>
            </a:extLst>
          </p:cNvPr>
          <p:cNvSpPr>
            <a:spLocks noGrp="1"/>
          </p:cNvSpPr>
          <p:nvPr>
            <p:ph type="title"/>
          </p:nvPr>
        </p:nvSpPr>
        <p:spPr/>
        <p:txBody>
          <a:bodyPr/>
          <a:lstStyle/>
          <a:p>
            <a:r>
              <a:rPr lang="en-AU" dirty="0">
                <a:latin typeface="+mj-lt"/>
              </a:rPr>
              <a:t>Arc length (8)</a:t>
            </a:r>
          </a:p>
        </p:txBody>
      </p:sp>
      <p:sp>
        <p:nvSpPr>
          <p:cNvPr id="4" name="Text Placeholder 3">
            <a:extLst>
              <a:ext uri="{FF2B5EF4-FFF2-40B4-BE49-F238E27FC236}">
                <a16:creationId xmlns:a16="http://schemas.microsoft.com/office/drawing/2014/main" id="{0DFE17EF-EFED-0B53-EFDD-684EF1C4859C}"/>
              </a:ext>
            </a:extLst>
          </p:cNvPr>
          <p:cNvSpPr>
            <a:spLocks noGrp="1"/>
          </p:cNvSpPr>
          <p:nvPr>
            <p:ph type="body" sz="quarter" idx="18"/>
          </p:nvPr>
        </p:nvSpPr>
        <p:spPr/>
        <p:txBody>
          <a:bodyPr/>
          <a:lstStyle/>
          <a:p>
            <a:r>
              <a:rPr lang="en-AU" dirty="0">
                <a:latin typeface="+mj-lt"/>
              </a:rPr>
              <a:t>Your turn 2 – solution</a:t>
            </a:r>
          </a:p>
        </p:txBody>
      </p:sp>
      <p:sp>
        <p:nvSpPr>
          <p:cNvPr id="6" name="Content Placeholder 4">
            <a:extLst>
              <a:ext uri="{FF2B5EF4-FFF2-40B4-BE49-F238E27FC236}">
                <a16:creationId xmlns:a16="http://schemas.microsoft.com/office/drawing/2014/main" id="{FA557F96-279A-394C-44B7-91FF741C2A38}"/>
              </a:ext>
            </a:extLst>
          </p:cNvPr>
          <p:cNvSpPr txBox="1">
            <a:spLocks/>
          </p:cNvSpPr>
          <p:nvPr/>
        </p:nvSpPr>
        <p:spPr>
          <a:xfrm>
            <a:off x="357542" y="1611261"/>
            <a:ext cx="9472613"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Calculate the length of the pictured arc. Round your solution to one decimal place.</a:t>
            </a:r>
          </a:p>
          <a:p>
            <a:endParaRPr lang="en-AU" dirty="0">
              <a:latin typeface="+mn-lt"/>
            </a:endParaRPr>
          </a:p>
        </p:txBody>
      </p:sp>
      <p:pic>
        <p:nvPicPr>
          <p:cNvPr id="8" name="Picture 7" descr="A sector with a radius of 24 cm and an angle of 295°.">
            <a:extLst>
              <a:ext uri="{FF2B5EF4-FFF2-40B4-BE49-F238E27FC236}">
                <a16:creationId xmlns:a16="http://schemas.microsoft.com/office/drawing/2014/main" id="{54542006-47D3-2C4B-5107-92CE8215D0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542" y="2790888"/>
            <a:ext cx="3781793" cy="390511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3A72E94-09E1-323C-FEC5-8AB53D0B176C}"/>
                  </a:ext>
                </a:extLst>
              </p:cNvPr>
              <p:cNvSpPr txBox="1"/>
              <p:nvPr/>
            </p:nvSpPr>
            <p:spPr>
              <a:xfrm>
                <a:off x="4557929" y="2927883"/>
                <a:ext cx="3942608" cy="3631122"/>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𝑙</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𝜃</m:t>
                          </m:r>
                        </m:num>
                        <m:den>
                          <m:r>
                            <a:rPr lang="en-AU" sz="2000" b="0" i="1" smtClean="0">
                              <a:latin typeface="Cambria Math" panose="02040503050406030204" pitchFamily="18" charset="0"/>
                            </a:rPr>
                            <m:t>360</m:t>
                          </m:r>
                        </m:den>
                      </m:f>
                      <m:r>
                        <a:rPr lang="en-AU" sz="2000" b="0" i="1" smtClean="0">
                          <a:latin typeface="Cambria Math" panose="02040503050406030204" pitchFamily="18" charset="0"/>
                        </a:rPr>
                        <m:t>×2</m:t>
                      </m:r>
                      <m:r>
                        <a:rPr lang="en-AU" sz="2000" b="0" i="1" smtClean="0">
                          <a:latin typeface="Cambria Math" panose="02040503050406030204" pitchFamily="18" charset="0"/>
                        </a:rPr>
                        <m:t>𝜋</m:t>
                      </m:r>
                      <m:r>
                        <a:rPr lang="en-AU" sz="2000" b="0" i="1" smtClean="0">
                          <a:latin typeface="Cambria Math" panose="02040503050406030204" pitchFamily="18" charset="0"/>
                        </a:rPr>
                        <m:t>𝑟</m:t>
                      </m:r>
                    </m:oMath>
                    <m:oMath xmlns:m="http://schemas.openxmlformats.org/officeDocument/2006/math">
                      <m:r>
                        <a:rPr lang="en-AU" sz="2000" i="1">
                          <a:latin typeface="Cambria Math" panose="02040503050406030204" pitchFamily="18" charset="0"/>
                        </a:rPr>
                        <m:t>𝑙</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295</m:t>
                          </m:r>
                        </m:num>
                        <m:den>
                          <m:r>
                            <a:rPr lang="en-AU" sz="2000" i="1">
                              <a:latin typeface="Cambria Math" panose="02040503050406030204" pitchFamily="18" charset="0"/>
                            </a:rPr>
                            <m:t>360</m:t>
                          </m:r>
                        </m:den>
                      </m:f>
                      <m:r>
                        <a:rPr lang="en-AU" sz="2000" i="1">
                          <a:latin typeface="Cambria Math" panose="02040503050406030204" pitchFamily="18" charset="0"/>
                        </a:rPr>
                        <m:t>×2×</m:t>
                      </m:r>
                      <m:r>
                        <a:rPr lang="en-AU" sz="2000" i="1">
                          <a:latin typeface="Cambria Math" panose="02040503050406030204" pitchFamily="18" charset="0"/>
                        </a:rPr>
                        <m:t>𝜋</m:t>
                      </m:r>
                      <m:r>
                        <a:rPr lang="en-AU" sz="2000" i="1">
                          <a:latin typeface="Cambria Math" panose="02040503050406030204" pitchFamily="18" charset="0"/>
                        </a:rPr>
                        <m:t>×24</m:t>
                      </m:r>
                    </m:oMath>
                    <m:oMath xmlns:m="http://schemas.openxmlformats.org/officeDocument/2006/math">
                      <m:r>
                        <a:rPr lang="en-AU" sz="2000" b="0" i="1" smtClean="0">
                          <a:latin typeface="Cambria Math" panose="02040503050406030204" pitchFamily="18" charset="0"/>
                        </a:rPr>
                        <m:t>𝑙</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118</m:t>
                          </m:r>
                        </m:num>
                        <m:den>
                          <m:r>
                            <a:rPr lang="en-AU" sz="2000" b="0" i="1" smtClean="0">
                              <a:latin typeface="Cambria Math" panose="02040503050406030204" pitchFamily="18" charset="0"/>
                            </a:rPr>
                            <m:t>3</m:t>
                          </m:r>
                        </m:den>
                      </m:f>
                      <m:r>
                        <a:rPr lang="en-AU" sz="2000" b="0" i="1" smtClean="0">
                          <a:latin typeface="Cambria Math" panose="02040503050406030204" pitchFamily="18" charset="0"/>
                          <a:ea typeface="Cambria Math" panose="02040503050406030204" pitchFamily="18" charset="0"/>
                        </a:rPr>
                        <m:t>𝜋</m:t>
                      </m:r>
                    </m:oMath>
                    <m:oMath xmlns:m="http://schemas.openxmlformats.org/officeDocument/2006/math">
                      <m:r>
                        <a:rPr lang="en-AU" sz="2000" i="1">
                          <a:latin typeface="Cambria Math" panose="02040503050406030204" pitchFamily="18" charset="0"/>
                        </a:rPr>
                        <m:t>𝑙</m:t>
                      </m:r>
                      <m:r>
                        <a:rPr lang="en-AU" sz="2000" i="1">
                          <a:latin typeface="Cambria Math" panose="02040503050406030204" pitchFamily="18" charset="0"/>
                        </a:rPr>
                        <m:t>≈123.569311 </m:t>
                      </m:r>
                      <m:r>
                        <a:rPr lang="en-AU" sz="2000" i="1">
                          <a:latin typeface="Cambria Math" panose="02040503050406030204" pitchFamily="18" charset="0"/>
                        </a:rPr>
                        <m:t>𝑐𝑚</m:t>
                      </m:r>
                    </m:oMath>
                    <m:oMath xmlns:m="http://schemas.openxmlformats.org/officeDocument/2006/math">
                      <m:r>
                        <a:rPr lang="en-AU" sz="2000" i="1">
                          <a:latin typeface="Cambria Math" panose="02040503050406030204" pitchFamily="18" charset="0"/>
                        </a:rPr>
                        <m:t>𝑙</m:t>
                      </m:r>
                      <m:r>
                        <a:rPr lang="en-AU" sz="2000" i="1">
                          <a:latin typeface="Cambria Math" panose="02040503050406030204" pitchFamily="18" charset="0"/>
                        </a:rPr>
                        <m:t>≈123.6 </m:t>
                      </m:r>
                      <m:r>
                        <a:rPr lang="en-AU" sz="2000" i="1">
                          <a:latin typeface="Cambria Math" panose="02040503050406030204" pitchFamily="18" charset="0"/>
                        </a:rPr>
                        <m:t>𝑐𝑚</m:t>
                      </m:r>
                    </m:oMath>
                  </m:oMathPara>
                </a14:m>
                <a:endParaRPr lang="en-AU" sz="2000" dirty="0"/>
              </a:p>
            </p:txBody>
          </p:sp>
        </mc:Choice>
        <mc:Fallback xmlns="">
          <p:sp>
            <p:nvSpPr>
              <p:cNvPr id="11" name="TextBox 10">
                <a:extLst>
                  <a:ext uri="{FF2B5EF4-FFF2-40B4-BE49-F238E27FC236}">
                    <a16:creationId xmlns:a16="http://schemas.microsoft.com/office/drawing/2014/main" id="{53A72E94-09E1-323C-FEC5-8AB53D0B176C}"/>
                  </a:ext>
                </a:extLst>
              </p:cNvPr>
              <p:cNvSpPr txBox="1">
                <a:spLocks noRot="1" noChangeAspect="1" noMove="1" noResize="1" noEditPoints="1" noAdjustHandles="1" noChangeArrowheads="1" noChangeShapeType="1" noTextEdit="1"/>
              </p:cNvSpPr>
              <p:nvPr/>
            </p:nvSpPr>
            <p:spPr>
              <a:xfrm>
                <a:off x="4557929" y="2927883"/>
                <a:ext cx="3942608" cy="3631122"/>
              </a:xfrm>
              <a:prstGeom prst="rect">
                <a:avLst/>
              </a:prstGeo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BE7BCC54-F0A6-CAEC-B058-4C9139E1A1D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73780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a:t>
            </a:r>
            <a:r>
              <a:rPr lang="en-AU" sz="1200" dirty="0">
                <a:solidFill>
                  <a:schemeClr val="bg1"/>
                </a:solidFill>
              </a:rPr>
              <a:t>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Summarise</a:t>
            </a:r>
          </a:p>
        </p:txBody>
      </p:sp>
    </p:spTree>
    <p:extLst>
      <p:ext uri="{BB962C8B-B14F-4D97-AF65-F5344CB8AC3E}">
        <p14:creationId xmlns:p14="http://schemas.microsoft.com/office/powerpoint/2010/main" val="50907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a:xfrm>
            <a:off x="360000" y="360000"/>
            <a:ext cx="11484000" cy="545601"/>
          </a:xfrm>
        </p:spPr>
        <p:txBody>
          <a:bodyPr/>
          <a:lstStyle/>
          <a:p>
            <a:r>
              <a:rPr lang="en-AU" dirty="0">
                <a:latin typeface="+mj-lt"/>
                <a:cs typeface="Arial"/>
              </a:rPr>
              <a:t>Arc length (1)</a:t>
            </a: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a:xfrm>
            <a:off x="360000" y="982520"/>
            <a:ext cx="11484000" cy="310015"/>
          </a:xfrm>
        </p:spPr>
        <p:txBody>
          <a:bodyPr/>
          <a:lstStyle/>
          <a:p>
            <a:r>
              <a:rPr lang="en-AU">
                <a:latin typeface="+mj-lt"/>
              </a:rPr>
              <a:t>Worked example 1</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FBEE812-96CA-8F77-C929-D51211BFCB15}"/>
                  </a:ext>
                </a:extLst>
              </p:cNvPr>
              <p:cNvSpPr>
                <a:spLocks noGrp="1"/>
              </p:cNvSpPr>
              <p:nvPr>
                <p:ph sz="quarter" idx="4294967295"/>
              </p:nvPr>
            </p:nvSpPr>
            <p:spPr>
              <a:xfrm>
                <a:off x="360000" y="1666784"/>
                <a:ext cx="8928100" cy="492696"/>
              </a:xfrm>
            </p:spPr>
            <p:txBody>
              <a:bodyPr/>
              <a:lstStyle/>
              <a:p>
                <a:r>
                  <a:rPr lang="en-AU" dirty="0">
                    <a:latin typeface="+mn-lt"/>
                  </a:rPr>
                  <a:t>Calculate the length of the pictured arc.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a:t>
                </a:r>
              </a:p>
              <a:p>
                <a:endParaRPr lang="en-AU" dirty="0">
                  <a:latin typeface="+mn-lt"/>
                </a:endParaRPr>
              </a:p>
              <a:p>
                <a:endParaRPr lang="en-AU" dirty="0">
                  <a:latin typeface="+mn-lt"/>
                </a:endParaRPr>
              </a:p>
              <a:p>
                <a:endParaRPr lang="en-AU" dirty="0">
                  <a:latin typeface="+mn-lt"/>
                </a:endParaRPr>
              </a:p>
              <a:p>
                <a:endParaRPr lang="en-AU" dirty="0">
                  <a:latin typeface="+mn-lt"/>
                </a:endParaRPr>
              </a:p>
            </p:txBody>
          </p:sp>
        </mc:Choice>
        <mc:Fallback xmlns="">
          <p:sp>
            <p:nvSpPr>
              <p:cNvPr id="7" name="Content Placeholder 6">
                <a:extLst>
                  <a:ext uri="{FF2B5EF4-FFF2-40B4-BE49-F238E27FC236}">
                    <a16:creationId xmlns:a16="http://schemas.microsoft.com/office/drawing/2014/main" id="{3FBEE812-96CA-8F77-C929-D51211BFCB15}"/>
                  </a:ext>
                </a:extLst>
              </p:cNvPr>
              <p:cNvSpPr>
                <a:spLocks noGrp="1" noRot="1" noChangeAspect="1" noMove="1" noResize="1" noEditPoints="1" noAdjustHandles="1" noChangeArrowheads="1" noChangeShapeType="1" noTextEdit="1"/>
              </p:cNvSpPr>
              <p:nvPr>
                <p:ph sz="quarter" idx="4294967295"/>
              </p:nvPr>
            </p:nvSpPr>
            <p:spPr>
              <a:xfrm>
                <a:off x="360000" y="1666784"/>
                <a:ext cx="8928100" cy="492696"/>
              </a:xfrm>
              <a:blipFill>
                <a:blip r:embed="rId2"/>
                <a:stretch>
                  <a:fillRect l="-1706" b="-13580"/>
                </a:stretch>
              </a:blipFill>
            </p:spPr>
            <p:txBody>
              <a:bodyPr/>
              <a:lstStyle/>
              <a:p>
                <a:r>
                  <a:rPr lang="en-AU">
                    <a:noFill/>
                  </a:rPr>
                  <a:t> </a:t>
                </a:r>
              </a:p>
            </p:txBody>
          </p:sp>
        </mc:Fallback>
      </mc:AlternateContent>
      <p:pic>
        <p:nvPicPr>
          <p:cNvPr id="6" name="Picture 5" descr="A sector with a radius of 8 m and an angle of 102°.">
            <a:extLst>
              <a:ext uri="{FF2B5EF4-FFF2-40B4-BE49-F238E27FC236}">
                <a16:creationId xmlns:a16="http://schemas.microsoft.com/office/drawing/2014/main" id="{545E30B4-F206-CFB8-1D31-A66FD40A7B1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60000" y="2159481"/>
            <a:ext cx="4363059" cy="4531628"/>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22209FB-E1D5-31E9-B6BB-10513E3C0B7F}"/>
                  </a:ext>
                </a:extLst>
              </p:cNvPr>
              <p:cNvSpPr txBox="1"/>
              <p:nvPr/>
            </p:nvSpPr>
            <p:spPr>
              <a:xfrm>
                <a:off x="4824050" y="2815591"/>
                <a:ext cx="2857612" cy="3219407"/>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𝑙</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𝜃</m:t>
                          </m:r>
                        </m:num>
                        <m:den>
                          <m:r>
                            <a:rPr lang="en-AU" b="0" i="1" smtClean="0">
                              <a:latin typeface="Cambria Math" panose="02040503050406030204" pitchFamily="18" charset="0"/>
                            </a:rPr>
                            <m:t>360</m:t>
                          </m:r>
                        </m:den>
                      </m:f>
                      <m:r>
                        <a:rPr lang="en-AU" b="0" i="1" smtClean="0">
                          <a:latin typeface="Cambria Math" panose="02040503050406030204" pitchFamily="18" charset="0"/>
                        </a:rPr>
                        <m:t>×2</m:t>
                      </m:r>
                      <m:r>
                        <a:rPr lang="en-AU" b="0" i="1" smtClean="0">
                          <a:latin typeface="Cambria Math" panose="02040503050406030204" pitchFamily="18" charset="0"/>
                        </a:rPr>
                        <m:t>𝜋</m:t>
                      </m:r>
                      <m:r>
                        <a:rPr lang="en-AU" b="0" i="1" smtClean="0">
                          <a:latin typeface="Cambria Math" panose="02040503050406030204" pitchFamily="18" charset="0"/>
                        </a:rPr>
                        <m:t>𝑟</m:t>
                      </m:r>
                    </m:oMath>
                    <m:oMath xmlns:m="http://schemas.openxmlformats.org/officeDocument/2006/math">
                      <m:r>
                        <a:rPr lang="en-AU" i="1">
                          <a:latin typeface="Cambria Math" panose="02040503050406030204" pitchFamily="18" charset="0"/>
                        </a:rPr>
                        <m:t>𝑙</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102</m:t>
                          </m:r>
                        </m:num>
                        <m:den>
                          <m:r>
                            <a:rPr lang="en-AU" i="1">
                              <a:latin typeface="Cambria Math" panose="02040503050406030204" pitchFamily="18" charset="0"/>
                            </a:rPr>
                            <m:t>360</m:t>
                          </m:r>
                        </m:den>
                      </m:f>
                      <m:r>
                        <a:rPr lang="en-AU" i="1">
                          <a:latin typeface="Cambria Math" panose="02040503050406030204" pitchFamily="18" charset="0"/>
                        </a:rPr>
                        <m:t>×2×</m:t>
                      </m:r>
                      <m:r>
                        <a:rPr lang="en-AU" i="1">
                          <a:latin typeface="Cambria Math" panose="02040503050406030204" pitchFamily="18" charset="0"/>
                        </a:rPr>
                        <m:t>𝜋</m:t>
                      </m:r>
                      <m:r>
                        <a:rPr lang="en-AU" i="1">
                          <a:latin typeface="Cambria Math" panose="02040503050406030204" pitchFamily="18" charset="0"/>
                        </a:rPr>
                        <m:t>×8</m:t>
                      </m:r>
                    </m:oMath>
                    <m:oMath xmlns:m="http://schemas.openxmlformats.org/officeDocument/2006/math">
                      <m:r>
                        <a:rPr lang="en-AU" i="1">
                          <a:latin typeface="Cambria Math" panose="02040503050406030204" pitchFamily="18" charset="0"/>
                        </a:rPr>
                        <m:t>𝑙</m:t>
                      </m:r>
                      <m:r>
                        <a:rPr lang="en-AU" i="1"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68</m:t>
                          </m:r>
                          <m:r>
                            <a:rPr lang="en-AU" i="1">
                              <a:latin typeface="Cambria Math" panose="02040503050406030204" pitchFamily="18" charset="0"/>
                            </a:rPr>
                            <m:t>𝜋</m:t>
                          </m:r>
                        </m:num>
                        <m:den>
                          <m:r>
                            <a:rPr lang="en-AU" i="1">
                              <a:latin typeface="Cambria Math" panose="02040503050406030204" pitchFamily="18" charset="0"/>
                            </a:rPr>
                            <m:t>15</m:t>
                          </m:r>
                        </m:den>
                      </m:f>
                      <m:r>
                        <a:rPr lang="en-AU" i="1">
                          <a:latin typeface="Cambria Math" panose="02040503050406030204" pitchFamily="18" charset="0"/>
                        </a:rPr>
                        <m:t>𝑚</m:t>
                      </m:r>
                      <m:r>
                        <a:rPr lang="en-AU">
                          <a:latin typeface="Cambria Math" panose="02040503050406030204" pitchFamily="18" charset="0"/>
                        </a:rPr>
                        <m:t>    </m:t>
                      </m:r>
                    </m:oMath>
                  </m:oMathPara>
                </a14:m>
                <a:endParaRPr lang="en-AU" dirty="0"/>
              </a:p>
            </p:txBody>
          </p:sp>
        </mc:Choice>
        <mc:Fallback xmlns="">
          <p:sp>
            <p:nvSpPr>
              <p:cNvPr id="4" name="TextBox 3">
                <a:extLst>
                  <a:ext uri="{FF2B5EF4-FFF2-40B4-BE49-F238E27FC236}">
                    <a16:creationId xmlns:a16="http://schemas.microsoft.com/office/drawing/2014/main" id="{322209FB-E1D5-31E9-B6BB-10513E3C0B7F}"/>
                  </a:ext>
                </a:extLst>
              </p:cNvPr>
              <p:cNvSpPr txBox="1">
                <a:spLocks noRot="1" noChangeAspect="1" noMove="1" noResize="1" noEditPoints="1" noAdjustHandles="1" noChangeArrowheads="1" noChangeShapeType="1" noTextEdit="1"/>
              </p:cNvSpPr>
              <p:nvPr/>
            </p:nvSpPr>
            <p:spPr>
              <a:xfrm>
                <a:off x="4824050" y="2815591"/>
                <a:ext cx="2857612" cy="3219407"/>
              </a:xfrm>
              <a:prstGeom prst="rect">
                <a:avLst/>
              </a:prstGeo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55725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p:txBody>
          <a:bodyPr/>
          <a:lstStyle/>
          <a:p>
            <a:r>
              <a:rPr lang="en-AU" dirty="0">
                <a:latin typeface="+mj-lt"/>
                <a:cs typeface="Arial"/>
              </a:rPr>
              <a:t>Arc length (2)</a:t>
            </a: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p:txBody>
          <a:bodyPr/>
          <a:lstStyle/>
          <a:p>
            <a:r>
              <a:rPr lang="en-AU">
                <a:latin typeface="+mj-lt"/>
              </a:rPr>
              <a:t>Worked example 1 – self explanation prompts</a:t>
            </a:r>
          </a:p>
        </p:txBody>
      </p:sp>
      <mc:AlternateContent xmlns:mc="http://schemas.openxmlformats.org/markup-compatibility/2006" xmlns:a14="http://schemas.microsoft.com/office/drawing/2010/main">
        <mc:Choice Requires="a14">
          <p:sp>
            <p:nvSpPr>
              <p:cNvPr id="9" name="Content Placeholder 6">
                <a:extLst>
                  <a:ext uri="{FF2B5EF4-FFF2-40B4-BE49-F238E27FC236}">
                    <a16:creationId xmlns:a16="http://schemas.microsoft.com/office/drawing/2014/main" id="{37A3C305-273C-68E4-7705-1F79C7A5D228}"/>
                  </a:ext>
                </a:extLst>
              </p:cNvPr>
              <p:cNvSpPr txBox="1">
                <a:spLocks/>
              </p:cNvSpPr>
              <p:nvPr/>
            </p:nvSpPr>
            <p:spPr>
              <a:xfrm>
                <a:off x="360000" y="1666784"/>
                <a:ext cx="8928100" cy="49269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Calculate the length of the pictured arc.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a:t>
                </a:r>
              </a:p>
              <a:p>
                <a:endParaRPr lang="en-AU" dirty="0">
                  <a:latin typeface="+mn-lt"/>
                </a:endParaRPr>
              </a:p>
              <a:p>
                <a:endParaRPr lang="en-AU" dirty="0">
                  <a:latin typeface="+mn-lt"/>
                </a:endParaRPr>
              </a:p>
              <a:p>
                <a:endParaRPr lang="en-AU" dirty="0">
                  <a:latin typeface="+mn-lt"/>
                </a:endParaRPr>
              </a:p>
              <a:p>
                <a:endParaRPr lang="en-AU" dirty="0">
                  <a:latin typeface="+mn-lt"/>
                </a:endParaRPr>
              </a:p>
            </p:txBody>
          </p:sp>
        </mc:Choice>
        <mc:Fallback xmlns="">
          <p:sp>
            <p:nvSpPr>
              <p:cNvPr id="9" name="Content Placeholder 6">
                <a:extLst>
                  <a:ext uri="{FF2B5EF4-FFF2-40B4-BE49-F238E27FC236}">
                    <a16:creationId xmlns:a16="http://schemas.microsoft.com/office/drawing/2014/main" id="{37A3C305-273C-68E4-7705-1F79C7A5D228}"/>
                  </a:ext>
                </a:extLst>
              </p:cNvPr>
              <p:cNvSpPr txBox="1">
                <a:spLocks noRot="1" noChangeAspect="1" noMove="1" noResize="1" noEditPoints="1" noAdjustHandles="1" noChangeArrowheads="1" noChangeShapeType="1" noTextEdit="1"/>
              </p:cNvSpPr>
              <p:nvPr/>
            </p:nvSpPr>
            <p:spPr>
              <a:xfrm>
                <a:off x="360000" y="1666784"/>
                <a:ext cx="8928100" cy="492696"/>
              </a:xfrm>
              <a:prstGeom prst="rect">
                <a:avLst/>
              </a:prstGeom>
              <a:blipFill>
                <a:blip r:embed="rId2"/>
                <a:stretch>
                  <a:fillRect l="-1706" b="-13580"/>
                </a:stretch>
              </a:blipFill>
            </p:spPr>
            <p:txBody>
              <a:bodyPr/>
              <a:lstStyle/>
              <a:p>
                <a:r>
                  <a:rPr lang="en-AU">
                    <a:noFill/>
                  </a:rPr>
                  <a:t> </a:t>
                </a:r>
              </a:p>
            </p:txBody>
          </p:sp>
        </mc:Fallback>
      </mc:AlternateContent>
      <p:pic>
        <p:nvPicPr>
          <p:cNvPr id="11" name="Picture 10" descr="A sector with a radius of 8 m and an angle of 102°.">
            <a:extLst>
              <a:ext uri="{FF2B5EF4-FFF2-40B4-BE49-F238E27FC236}">
                <a16:creationId xmlns:a16="http://schemas.microsoft.com/office/drawing/2014/main" id="{8B90DB13-09C0-EC54-9C31-08EF49C0F65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60000" y="2159481"/>
            <a:ext cx="4363059" cy="4531628"/>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48B1A51-54D2-D48F-01DE-2C36DA4B033D}"/>
                  </a:ext>
                </a:extLst>
              </p:cNvPr>
              <p:cNvSpPr txBox="1"/>
              <p:nvPr/>
            </p:nvSpPr>
            <p:spPr>
              <a:xfrm>
                <a:off x="4824050" y="2815591"/>
                <a:ext cx="2857612" cy="3219407"/>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𝑙</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𝜃</m:t>
                          </m:r>
                        </m:num>
                        <m:den>
                          <m:r>
                            <a:rPr lang="en-AU" b="0" i="1" smtClean="0">
                              <a:latin typeface="Cambria Math" panose="02040503050406030204" pitchFamily="18" charset="0"/>
                            </a:rPr>
                            <m:t>360</m:t>
                          </m:r>
                        </m:den>
                      </m:f>
                      <m:r>
                        <a:rPr lang="en-AU" b="0" i="1" smtClean="0">
                          <a:latin typeface="Cambria Math" panose="02040503050406030204" pitchFamily="18" charset="0"/>
                        </a:rPr>
                        <m:t>×2</m:t>
                      </m:r>
                      <m:r>
                        <a:rPr lang="en-AU" b="0" i="1" smtClean="0">
                          <a:latin typeface="Cambria Math" panose="02040503050406030204" pitchFamily="18" charset="0"/>
                        </a:rPr>
                        <m:t>𝜋</m:t>
                      </m:r>
                      <m:r>
                        <a:rPr lang="en-AU" b="0" i="1" smtClean="0">
                          <a:latin typeface="Cambria Math" panose="02040503050406030204" pitchFamily="18" charset="0"/>
                        </a:rPr>
                        <m:t>𝑟</m:t>
                      </m:r>
                    </m:oMath>
                    <m:oMath xmlns:m="http://schemas.openxmlformats.org/officeDocument/2006/math">
                      <m:r>
                        <a:rPr lang="en-AU" i="1">
                          <a:latin typeface="Cambria Math" panose="02040503050406030204" pitchFamily="18" charset="0"/>
                        </a:rPr>
                        <m:t>𝑙</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102</m:t>
                          </m:r>
                        </m:num>
                        <m:den>
                          <m:r>
                            <a:rPr lang="en-AU" i="1">
                              <a:latin typeface="Cambria Math" panose="02040503050406030204" pitchFamily="18" charset="0"/>
                            </a:rPr>
                            <m:t>360</m:t>
                          </m:r>
                        </m:den>
                      </m:f>
                      <m:r>
                        <a:rPr lang="en-AU" i="1">
                          <a:latin typeface="Cambria Math" panose="02040503050406030204" pitchFamily="18" charset="0"/>
                        </a:rPr>
                        <m:t>×2×</m:t>
                      </m:r>
                      <m:r>
                        <a:rPr lang="en-AU" i="1">
                          <a:latin typeface="Cambria Math" panose="02040503050406030204" pitchFamily="18" charset="0"/>
                        </a:rPr>
                        <m:t>𝜋</m:t>
                      </m:r>
                      <m:r>
                        <a:rPr lang="en-AU" i="1">
                          <a:latin typeface="Cambria Math" panose="02040503050406030204" pitchFamily="18" charset="0"/>
                        </a:rPr>
                        <m:t>×8</m:t>
                      </m:r>
                    </m:oMath>
                    <m:oMath xmlns:m="http://schemas.openxmlformats.org/officeDocument/2006/math">
                      <m:r>
                        <a:rPr lang="en-AU" i="1">
                          <a:latin typeface="Cambria Math" panose="02040503050406030204" pitchFamily="18" charset="0"/>
                        </a:rPr>
                        <m:t>𝑙</m:t>
                      </m:r>
                      <m:r>
                        <a:rPr lang="en-AU" i="1" smtClean="0">
                          <a:latin typeface="Cambria Math" panose="02040503050406030204" pitchFamily="18" charset="0"/>
                          <a:ea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68</m:t>
                          </m:r>
                          <m:r>
                            <a:rPr lang="en-AU" i="1">
                              <a:latin typeface="Cambria Math" panose="02040503050406030204" pitchFamily="18" charset="0"/>
                            </a:rPr>
                            <m:t>𝜋</m:t>
                          </m:r>
                        </m:num>
                        <m:den>
                          <m:r>
                            <a:rPr lang="en-AU" i="1">
                              <a:latin typeface="Cambria Math" panose="02040503050406030204" pitchFamily="18" charset="0"/>
                            </a:rPr>
                            <m:t>15</m:t>
                          </m:r>
                        </m:den>
                      </m:f>
                      <m:r>
                        <a:rPr lang="en-AU" i="1">
                          <a:latin typeface="Cambria Math" panose="02040503050406030204" pitchFamily="18" charset="0"/>
                        </a:rPr>
                        <m:t>𝑚</m:t>
                      </m:r>
                      <m:r>
                        <a:rPr lang="en-AU">
                          <a:latin typeface="Cambria Math" panose="02040503050406030204" pitchFamily="18" charset="0"/>
                        </a:rPr>
                        <m:t>    </m:t>
                      </m:r>
                    </m:oMath>
                  </m:oMathPara>
                </a14:m>
                <a:endParaRPr lang="en-AU" dirty="0"/>
              </a:p>
            </p:txBody>
          </p:sp>
        </mc:Choice>
        <mc:Fallback xmlns="">
          <p:sp>
            <p:nvSpPr>
              <p:cNvPr id="12" name="TextBox 11">
                <a:extLst>
                  <a:ext uri="{FF2B5EF4-FFF2-40B4-BE49-F238E27FC236}">
                    <a16:creationId xmlns:a16="http://schemas.microsoft.com/office/drawing/2014/main" id="{248B1A51-54D2-D48F-01DE-2C36DA4B033D}"/>
                  </a:ext>
                </a:extLst>
              </p:cNvPr>
              <p:cNvSpPr txBox="1">
                <a:spLocks noRot="1" noChangeAspect="1" noMove="1" noResize="1" noEditPoints="1" noAdjustHandles="1" noChangeArrowheads="1" noChangeShapeType="1" noTextEdit="1"/>
              </p:cNvSpPr>
              <p:nvPr/>
            </p:nvSpPr>
            <p:spPr>
              <a:xfrm>
                <a:off x="4824050" y="2815591"/>
                <a:ext cx="2857612" cy="3219407"/>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descr="A speech bubble saying &quot;What does the symbol 𝜃 represent?&quot;">
                <a:extLst>
                  <a:ext uri="{FF2B5EF4-FFF2-40B4-BE49-F238E27FC236}">
                    <a16:creationId xmlns:a16="http://schemas.microsoft.com/office/drawing/2014/main" id="{8D0D0F78-93EF-EFF7-BB89-0FD938D383C5}"/>
                  </a:ext>
                </a:extLst>
              </p:cNvPr>
              <p:cNvSpPr/>
              <p:nvPr/>
            </p:nvSpPr>
            <p:spPr>
              <a:xfrm>
                <a:off x="8062409" y="2231700"/>
                <a:ext cx="2589034" cy="1285633"/>
              </a:xfrm>
              <a:prstGeom prst="wedgeRoundRectCallout">
                <a:avLst>
                  <a:gd name="adj1" fmla="val -135106"/>
                  <a:gd name="adj2" fmla="val 2955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a:t>What does the symbol </a:t>
                </a:r>
                <a14:m>
                  <m:oMath xmlns:m="http://schemas.openxmlformats.org/officeDocument/2006/math">
                    <m:r>
                      <a:rPr lang="en-AU" sz="1800" b="0" i="1" smtClean="0">
                        <a:latin typeface="Cambria Math" panose="02040503050406030204" pitchFamily="18" charset="0"/>
                      </a:rPr>
                      <m:t>𝜃</m:t>
                    </m:r>
                  </m:oMath>
                </a14:m>
                <a:r>
                  <a:rPr lang="en-AU" sz="1800"/>
                  <a:t> represent?</a:t>
                </a:r>
              </a:p>
            </p:txBody>
          </p:sp>
        </mc:Choice>
        <mc:Fallback xmlns="">
          <p:sp>
            <p:nvSpPr>
              <p:cNvPr id="4" name="Speech Bubble: Rectangle with Corners Rounded 3" descr="A speech bubble saying &quot;What does the symbol 𝜃 represent?&quot;">
                <a:extLst>
                  <a:ext uri="{FF2B5EF4-FFF2-40B4-BE49-F238E27FC236}">
                    <a16:creationId xmlns:a16="http://schemas.microsoft.com/office/drawing/2014/main" id="{8D0D0F78-93EF-EFF7-BB89-0FD938D383C5}"/>
                  </a:ext>
                </a:extLst>
              </p:cNvPr>
              <p:cNvSpPr>
                <a:spLocks noRot="1" noChangeAspect="1" noMove="1" noResize="1" noEditPoints="1" noAdjustHandles="1" noChangeArrowheads="1" noChangeShapeType="1" noTextEdit="1"/>
              </p:cNvSpPr>
              <p:nvPr/>
            </p:nvSpPr>
            <p:spPr>
              <a:xfrm>
                <a:off x="8062409" y="2231700"/>
                <a:ext cx="2589034" cy="1285633"/>
              </a:xfrm>
              <a:prstGeom prst="wedgeRoundRectCallout">
                <a:avLst>
                  <a:gd name="adj1" fmla="val -135106"/>
                  <a:gd name="adj2" fmla="val 29558"/>
                  <a:gd name="adj3" fmla="val 16667"/>
                </a:avLst>
              </a:prstGeom>
              <a:blipFill>
                <a:blip r:embed="rId5"/>
                <a:stretch>
                  <a:fillRect r="-50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Speech Bubble: Rectangle with Corners Rounded 9" descr="A speech bubble saying &quot;Where does 2𝜋𝑟 come from?&quot;">
                <a:extLst>
                  <a:ext uri="{FF2B5EF4-FFF2-40B4-BE49-F238E27FC236}">
                    <a16:creationId xmlns:a16="http://schemas.microsoft.com/office/drawing/2014/main" id="{0AC423C0-A811-BD51-79FD-50B6D4869691}"/>
                  </a:ext>
                </a:extLst>
              </p:cNvPr>
              <p:cNvSpPr/>
              <p:nvPr/>
            </p:nvSpPr>
            <p:spPr>
              <a:xfrm>
                <a:off x="8062409" y="3596018"/>
                <a:ext cx="2589034" cy="1285633"/>
              </a:xfrm>
              <a:prstGeom prst="wedgeRoundRectCallout">
                <a:avLst>
                  <a:gd name="adj1" fmla="val -68670"/>
                  <a:gd name="adj2" fmla="val 238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5113"/>
                <a:r>
                  <a:rPr lang="en-AU" sz="1800" dirty="0"/>
                  <a:t>Where does </a:t>
                </a:r>
                <a14:m>
                  <m:oMath xmlns:m="http://schemas.openxmlformats.org/officeDocument/2006/math">
                    <m:r>
                      <a:rPr lang="en-AU" sz="1800" b="0" i="1" smtClean="0">
                        <a:latin typeface="Cambria Math" panose="02040503050406030204" pitchFamily="18" charset="0"/>
                      </a:rPr>
                      <m:t>2</m:t>
                    </m:r>
                    <m:r>
                      <a:rPr lang="en-AU" sz="1800" b="0" i="1" smtClean="0">
                        <a:latin typeface="Cambria Math" panose="02040503050406030204" pitchFamily="18" charset="0"/>
                      </a:rPr>
                      <m:t>𝜋</m:t>
                    </m:r>
                    <m:r>
                      <a:rPr lang="en-AU" sz="1800" b="0" i="1" smtClean="0">
                        <a:latin typeface="Cambria Math" panose="02040503050406030204" pitchFamily="18" charset="0"/>
                      </a:rPr>
                      <m:t>𝑟</m:t>
                    </m:r>
                  </m:oMath>
                </a14:m>
                <a:r>
                  <a:rPr lang="en-AU" sz="1800" dirty="0"/>
                  <a:t> come from?</a:t>
                </a:r>
              </a:p>
            </p:txBody>
          </p:sp>
        </mc:Choice>
        <mc:Fallback xmlns="">
          <p:sp>
            <p:nvSpPr>
              <p:cNvPr id="10" name="Speech Bubble: Rectangle with Corners Rounded 9" descr="A speech bubble saying &quot;Where does 2𝜋𝑟 come from?&quot;">
                <a:extLst>
                  <a:ext uri="{FF2B5EF4-FFF2-40B4-BE49-F238E27FC236}">
                    <a16:creationId xmlns:a16="http://schemas.microsoft.com/office/drawing/2014/main" id="{0AC423C0-A811-BD51-79FD-50B6D4869691}"/>
                  </a:ext>
                </a:extLst>
              </p:cNvPr>
              <p:cNvSpPr>
                <a:spLocks noRot="1" noChangeAspect="1" noMove="1" noResize="1" noEditPoints="1" noAdjustHandles="1" noChangeArrowheads="1" noChangeShapeType="1" noTextEdit="1"/>
              </p:cNvSpPr>
              <p:nvPr/>
            </p:nvSpPr>
            <p:spPr>
              <a:xfrm>
                <a:off x="8062409" y="3596018"/>
                <a:ext cx="2589034" cy="1285633"/>
              </a:xfrm>
              <a:prstGeom prst="wedgeRoundRectCallout">
                <a:avLst>
                  <a:gd name="adj1" fmla="val -68670"/>
                  <a:gd name="adj2" fmla="val 23894"/>
                  <a:gd name="adj3" fmla="val 16667"/>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Speech Bubble: Rectangle with Corners Rounded 4" descr="A speech bubble saying &quot;Why is 𝜋 still there?&#10;&quot;">
                <a:extLst>
                  <a:ext uri="{FF2B5EF4-FFF2-40B4-BE49-F238E27FC236}">
                    <a16:creationId xmlns:a16="http://schemas.microsoft.com/office/drawing/2014/main" id="{615FE36F-D880-95DF-F9CB-C87164320859}"/>
                  </a:ext>
                </a:extLst>
              </p:cNvPr>
              <p:cNvSpPr/>
              <p:nvPr/>
            </p:nvSpPr>
            <p:spPr>
              <a:xfrm>
                <a:off x="8062408" y="4960336"/>
                <a:ext cx="2589033" cy="915144"/>
              </a:xfrm>
              <a:prstGeom prst="wedgeRoundRectCallout">
                <a:avLst>
                  <a:gd name="adj1" fmla="val -123670"/>
                  <a:gd name="adj2" fmla="val -862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a:r>
                  <a:rPr lang="en-AU" sz="1800" dirty="0"/>
                  <a:t>Why is </a:t>
                </a:r>
                <a14:m>
                  <m:oMath xmlns:m="http://schemas.openxmlformats.org/officeDocument/2006/math">
                    <m:r>
                      <a:rPr lang="en-AU" sz="1800" b="0" i="1" smtClean="0">
                        <a:latin typeface="Cambria Math" panose="02040503050406030204" pitchFamily="18" charset="0"/>
                      </a:rPr>
                      <m:t>𝜋</m:t>
                    </m:r>
                  </m:oMath>
                </a14:m>
                <a:r>
                  <a:rPr lang="en-AU" sz="1800" dirty="0"/>
                  <a:t> still there?</a:t>
                </a:r>
              </a:p>
            </p:txBody>
          </p:sp>
        </mc:Choice>
        <mc:Fallback xmlns="">
          <p:sp>
            <p:nvSpPr>
              <p:cNvPr id="5" name="Speech Bubble: Rectangle with Corners Rounded 4" descr="A speech bubble saying &quot;Why is 𝜋 still there?&#10;&quot;">
                <a:extLst>
                  <a:ext uri="{FF2B5EF4-FFF2-40B4-BE49-F238E27FC236}">
                    <a16:creationId xmlns:a16="http://schemas.microsoft.com/office/drawing/2014/main" id="{615FE36F-D880-95DF-F9CB-C87164320859}"/>
                  </a:ext>
                </a:extLst>
              </p:cNvPr>
              <p:cNvSpPr>
                <a:spLocks noRot="1" noChangeAspect="1" noMove="1" noResize="1" noEditPoints="1" noAdjustHandles="1" noChangeArrowheads="1" noChangeShapeType="1" noTextEdit="1"/>
              </p:cNvSpPr>
              <p:nvPr/>
            </p:nvSpPr>
            <p:spPr>
              <a:xfrm>
                <a:off x="8062408" y="4960336"/>
                <a:ext cx="2589033" cy="915144"/>
              </a:xfrm>
              <a:prstGeom prst="wedgeRoundRectCallout">
                <a:avLst>
                  <a:gd name="adj1" fmla="val -123670"/>
                  <a:gd name="adj2" fmla="val -8627"/>
                  <a:gd name="adj3" fmla="val 16667"/>
                </a:avLst>
              </a:prstGeom>
              <a:blipFill>
                <a:blip r:embed="rId7"/>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87954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a:xfrm>
            <a:off x="360000" y="360000"/>
            <a:ext cx="11484000" cy="545601"/>
          </a:xfrm>
        </p:spPr>
        <p:txBody>
          <a:bodyPr/>
          <a:lstStyle/>
          <a:p>
            <a:r>
              <a:rPr lang="en-AU" dirty="0">
                <a:latin typeface="+mj-lt"/>
                <a:cs typeface="Arial"/>
              </a:rPr>
              <a:t>Arc length (3)</a:t>
            </a: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a:xfrm>
            <a:off x="360000" y="982520"/>
            <a:ext cx="11484000" cy="310015"/>
          </a:xfrm>
        </p:spPr>
        <p:txBody>
          <a:bodyPr/>
          <a:lstStyle/>
          <a:p>
            <a:r>
              <a:rPr lang="en-AU" dirty="0">
                <a:latin typeface="+mj-lt"/>
              </a:rPr>
              <a:t>Your turn 1</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FBEE812-96CA-8F77-C929-D51211BFCB15}"/>
                  </a:ext>
                </a:extLst>
              </p:cNvPr>
              <p:cNvSpPr>
                <a:spLocks noGrp="1"/>
              </p:cNvSpPr>
              <p:nvPr>
                <p:ph sz="quarter" idx="4294967295"/>
              </p:nvPr>
            </p:nvSpPr>
            <p:spPr>
              <a:xfrm>
                <a:off x="360000" y="1496823"/>
                <a:ext cx="8562975" cy="636065"/>
              </a:xfrm>
            </p:spPr>
            <p:txBody>
              <a:bodyPr/>
              <a:lstStyle/>
              <a:p>
                <a:r>
                  <a:rPr lang="en-AU" dirty="0">
                    <a:latin typeface="+mn-lt"/>
                  </a:rPr>
                  <a:t>Calculate the length of the pictured arc.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a:t>
                </a:r>
              </a:p>
              <a:p>
                <a:endParaRPr lang="en-AU" dirty="0">
                  <a:latin typeface="+mn-lt"/>
                </a:endParaRPr>
              </a:p>
              <a:p>
                <a:endParaRPr lang="en-AU" dirty="0">
                  <a:latin typeface="+mn-lt"/>
                </a:endParaRPr>
              </a:p>
              <a:p>
                <a:endParaRPr lang="en-AU" dirty="0">
                  <a:latin typeface="+mn-lt"/>
                </a:endParaRPr>
              </a:p>
            </p:txBody>
          </p:sp>
        </mc:Choice>
        <mc:Fallback xmlns="">
          <p:sp>
            <p:nvSpPr>
              <p:cNvPr id="7" name="Content Placeholder 6">
                <a:extLst>
                  <a:ext uri="{FF2B5EF4-FFF2-40B4-BE49-F238E27FC236}">
                    <a16:creationId xmlns:a16="http://schemas.microsoft.com/office/drawing/2014/main" id="{3FBEE812-96CA-8F77-C929-D51211BFCB15}"/>
                  </a:ext>
                </a:extLst>
              </p:cNvPr>
              <p:cNvSpPr>
                <a:spLocks noGrp="1" noRot="1" noChangeAspect="1" noMove="1" noResize="1" noEditPoints="1" noAdjustHandles="1" noChangeArrowheads="1" noChangeShapeType="1" noTextEdit="1"/>
              </p:cNvSpPr>
              <p:nvPr>
                <p:ph sz="quarter" idx="4294967295"/>
              </p:nvPr>
            </p:nvSpPr>
            <p:spPr>
              <a:xfrm>
                <a:off x="360000" y="1496823"/>
                <a:ext cx="8562975" cy="636065"/>
              </a:xfrm>
              <a:blipFill>
                <a:blip r:embed="rId2"/>
                <a:stretch>
                  <a:fillRect l="-1779"/>
                </a:stretch>
              </a:blipFill>
            </p:spPr>
            <p:txBody>
              <a:bodyPr/>
              <a:lstStyle/>
              <a:p>
                <a:r>
                  <a:rPr lang="en-AU">
                    <a:noFill/>
                  </a:rPr>
                  <a:t> </a:t>
                </a:r>
              </a:p>
            </p:txBody>
          </p:sp>
        </mc:Fallback>
      </mc:AlternateContent>
      <p:pic>
        <p:nvPicPr>
          <p:cNvPr id="10" name="Picture 9" descr="A sector with a radius of 12 m and an angle of 45°.">
            <a:extLst>
              <a:ext uri="{FF2B5EF4-FFF2-40B4-BE49-F238E27FC236}">
                <a16:creationId xmlns:a16="http://schemas.microsoft.com/office/drawing/2014/main" id="{3F304B92-9034-50B0-159A-A519591066AB}"/>
              </a:ext>
            </a:extLst>
          </p:cNvPr>
          <p:cNvPicPr>
            <a:picLocks noChangeAspect="1"/>
          </p:cNvPicPr>
          <p:nvPr/>
        </p:nvPicPr>
        <p:blipFill>
          <a:blip r:embed="rId3"/>
          <a:stretch>
            <a:fillRect/>
          </a:stretch>
        </p:blipFill>
        <p:spPr>
          <a:xfrm>
            <a:off x="360000" y="2132888"/>
            <a:ext cx="4315427" cy="4563112"/>
          </a:xfrm>
          <a:prstGeom prst="rect">
            <a:avLst/>
          </a:prstGeom>
        </p:spPr>
      </p:pic>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20842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p:txBody>
          <a:bodyPr/>
          <a:lstStyle/>
          <a:p>
            <a:r>
              <a:rPr lang="en-AU" dirty="0">
                <a:latin typeface="+mj-lt"/>
                <a:cs typeface="Arial"/>
              </a:rPr>
              <a:t>Arc length (4)</a:t>
            </a: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p:txBody>
          <a:bodyPr/>
          <a:lstStyle/>
          <a:p>
            <a:r>
              <a:rPr lang="en-AU" dirty="0">
                <a:latin typeface="+mj-lt"/>
              </a:rPr>
              <a:t>Your turn 1 – solution</a:t>
            </a:r>
          </a:p>
        </p:txBody>
      </p:sp>
      <mc:AlternateContent xmlns:mc="http://schemas.openxmlformats.org/markup-compatibility/2006" xmlns:a14="http://schemas.microsoft.com/office/drawing/2010/main">
        <mc:Choice Requires="a14">
          <p:sp>
            <p:nvSpPr>
              <p:cNvPr id="4" name="Content Placeholder 6">
                <a:extLst>
                  <a:ext uri="{FF2B5EF4-FFF2-40B4-BE49-F238E27FC236}">
                    <a16:creationId xmlns:a16="http://schemas.microsoft.com/office/drawing/2014/main" id="{890A11BD-8D92-229D-A0CE-DE4BCBDB21DF}"/>
                  </a:ext>
                </a:extLst>
              </p:cNvPr>
              <p:cNvSpPr txBox="1">
                <a:spLocks/>
              </p:cNvSpPr>
              <p:nvPr/>
            </p:nvSpPr>
            <p:spPr>
              <a:xfrm>
                <a:off x="360000" y="1496823"/>
                <a:ext cx="8562975" cy="63606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Calculate the length of the pictured arc.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a:t>
                </a:r>
              </a:p>
              <a:p>
                <a:endParaRPr lang="en-AU" dirty="0">
                  <a:latin typeface="+mn-lt"/>
                </a:endParaRPr>
              </a:p>
              <a:p>
                <a:endParaRPr lang="en-AU" dirty="0">
                  <a:latin typeface="+mn-lt"/>
                </a:endParaRPr>
              </a:p>
              <a:p>
                <a:endParaRPr lang="en-AU" dirty="0">
                  <a:latin typeface="+mn-lt"/>
                </a:endParaRPr>
              </a:p>
            </p:txBody>
          </p:sp>
        </mc:Choice>
        <mc:Fallback xmlns="">
          <p:sp>
            <p:nvSpPr>
              <p:cNvPr id="4" name="Content Placeholder 6">
                <a:extLst>
                  <a:ext uri="{FF2B5EF4-FFF2-40B4-BE49-F238E27FC236}">
                    <a16:creationId xmlns:a16="http://schemas.microsoft.com/office/drawing/2014/main" id="{890A11BD-8D92-229D-A0CE-DE4BCBDB21DF}"/>
                  </a:ext>
                </a:extLst>
              </p:cNvPr>
              <p:cNvSpPr txBox="1">
                <a:spLocks noRot="1" noChangeAspect="1" noMove="1" noResize="1" noEditPoints="1" noAdjustHandles="1" noChangeArrowheads="1" noChangeShapeType="1" noTextEdit="1"/>
              </p:cNvSpPr>
              <p:nvPr/>
            </p:nvSpPr>
            <p:spPr>
              <a:xfrm>
                <a:off x="360000" y="1496823"/>
                <a:ext cx="8562975" cy="636065"/>
              </a:xfrm>
              <a:prstGeom prst="rect">
                <a:avLst/>
              </a:prstGeom>
              <a:blipFill>
                <a:blip r:embed="rId2"/>
                <a:stretch>
                  <a:fillRect l="-1779"/>
                </a:stretch>
              </a:blipFill>
            </p:spPr>
            <p:txBody>
              <a:bodyPr/>
              <a:lstStyle/>
              <a:p>
                <a:r>
                  <a:rPr lang="en-AU">
                    <a:noFill/>
                  </a:rPr>
                  <a:t> </a:t>
                </a:r>
              </a:p>
            </p:txBody>
          </p:sp>
        </mc:Fallback>
      </mc:AlternateContent>
      <p:pic>
        <p:nvPicPr>
          <p:cNvPr id="6" name="Picture 5" descr="A sector with a radius of 12 m and an angle of 45°.">
            <a:extLst>
              <a:ext uri="{FF2B5EF4-FFF2-40B4-BE49-F238E27FC236}">
                <a16:creationId xmlns:a16="http://schemas.microsoft.com/office/drawing/2014/main" id="{9660BE11-2D11-3713-C070-E21AB0382CC0}"/>
              </a:ext>
            </a:extLst>
          </p:cNvPr>
          <p:cNvPicPr>
            <a:picLocks noChangeAspect="1"/>
          </p:cNvPicPr>
          <p:nvPr/>
        </p:nvPicPr>
        <p:blipFill>
          <a:blip r:embed="rId3"/>
          <a:stretch>
            <a:fillRect/>
          </a:stretch>
        </p:blipFill>
        <p:spPr>
          <a:xfrm>
            <a:off x="360000" y="2132888"/>
            <a:ext cx="4315427" cy="456311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7E985C7-BAD7-EC8F-36EE-2C8479DEF0DF}"/>
                  </a:ext>
                </a:extLst>
              </p:cNvPr>
              <p:cNvSpPr txBox="1"/>
              <p:nvPr/>
            </p:nvSpPr>
            <p:spPr>
              <a:xfrm>
                <a:off x="4807176" y="3076770"/>
                <a:ext cx="3984049" cy="2675348"/>
              </a:xfrm>
              <a:prstGeom prst="rect">
                <a:avLst/>
              </a:prstGeom>
              <a:noFill/>
            </p:spPr>
            <p:txBody>
              <a:bodyPr wrap="square" anchor="ctr">
                <a:spAutoFit/>
              </a:bodyPr>
              <a:lstStyle/>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𝑙</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𝜃</m:t>
                          </m:r>
                        </m:num>
                        <m:den>
                          <m:r>
                            <a:rPr lang="en-AU" b="0" i="1" smtClean="0">
                              <a:latin typeface="Cambria Math" panose="02040503050406030204" pitchFamily="18" charset="0"/>
                            </a:rPr>
                            <m:t>360</m:t>
                          </m:r>
                        </m:den>
                      </m:f>
                      <m:r>
                        <a:rPr lang="en-AU" b="0" i="1" smtClean="0">
                          <a:latin typeface="Cambria Math" panose="02040503050406030204" pitchFamily="18" charset="0"/>
                        </a:rPr>
                        <m:t>×2</m:t>
                      </m:r>
                      <m:r>
                        <a:rPr lang="en-AU" b="0" i="1" smtClean="0">
                          <a:latin typeface="Cambria Math" panose="02040503050406030204" pitchFamily="18" charset="0"/>
                        </a:rPr>
                        <m:t>𝜋</m:t>
                      </m:r>
                      <m:r>
                        <a:rPr lang="en-AU" b="0" i="1" smtClean="0">
                          <a:latin typeface="Cambria Math" panose="02040503050406030204" pitchFamily="18" charset="0"/>
                        </a:rPr>
                        <m:t>𝑟</m:t>
                      </m:r>
                    </m:oMath>
                    <m:oMath xmlns:m="http://schemas.openxmlformats.org/officeDocument/2006/math">
                      <m:r>
                        <a:rPr lang="en-AU" i="1">
                          <a:latin typeface="Cambria Math" panose="02040503050406030204" pitchFamily="18" charset="0"/>
                        </a:rPr>
                        <m:t>𝑙</m:t>
                      </m:r>
                      <m:r>
                        <m:rPr>
                          <m:aln/>
                        </m:rP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45</m:t>
                          </m:r>
                        </m:num>
                        <m:den>
                          <m:r>
                            <a:rPr lang="en-AU" i="1">
                              <a:latin typeface="Cambria Math" panose="02040503050406030204" pitchFamily="18" charset="0"/>
                            </a:rPr>
                            <m:t>360</m:t>
                          </m:r>
                        </m:den>
                      </m:f>
                      <m:r>
                        <a:rPr lang="en-AU" i="1">
                          <a:latin typeface="Cambria Math" panose="02040503050406030204" pitchFamily="18" charset="0"/>
                        </a:rPr>
                        <m:t>×2×</m:t>
                      </m:r>
                      <m:r>
                        <a:rPr lang="en-AU" i="1">
                          <a:latin typeface="Cambria Math" panose="02040503050406030204" pitchFamily="18" charset="0"/>
                        </a:rPr>
                        <m:t>𝜋</m:t>
                      </m:r>
                      <m:r>
                        <a:rPr lang="en-AU" i="1">
                          <a:latin typeface="Cambria Math" panose="02040503050406030204" pitchFamily="18" charset="0"/>
                        </a:rPr>
                        <m:t>×12</m:t>
                      </m:r>
                    </m:oMath>
                  </m:oMathPara>
                </a14:m>
                <a:br>
                  <a:rPr lang="en-AU" i="1" dirty="0">
                    <a:latin typeface="Cambria Math" panose="02040503050406030204" pitchFamily="18" charset="0"/>
                  </a:rPr>
                </a:br>
                <a14:m>
                  <m:oMath xmlns:m="http://schemas.openxmlformats.org/officeDocument/2006/math">
                    <m:r>
                      <a:rPr lang="en-AU" i="1">
                        <a:latin typeface="Cambria Math" panose="02040503050406030204" pitchFamily="18" charset="0"/>
                      </a:rPr>
                      <m:t>𝑙</m:t>
                    </m:r>
                    <m:r>
                      <m:rPr>
                        <m:aln/>
                      </m:rP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rPr>
                      <m:t>3</m:t>
                    </m:r>
                    <m:r>
                      <a:rPr lang="en-AU" i="1">
                        <a:latin typeface="Cambria Math" panose="02040503050406030204" pitchFamily="18" charset="0"/>
                      </a:rPr>
                      <m:t>𝜋</m:t>
                    </m:r>
                    <m:r>
                      <a:rPr lang="en-AU" i="1">
                        <a:latin typeface="Cambria Math" panose="02040503050406030204" pitchFamily="18" charset="0"/>
                      </a:rPr>
                      <m:t>  </m:t>
                    </m:r>
                    <m:r>
                      <a:rPr lang="en-AU" i="1">
                        <a:latin typeface="Cambria Math" panose="02040503050406030204" pitchFamily="18" charset="0"/>
                      </a:rPr>
                      <m:t>𝑚</m:t>
                    </m:r>
                  </m:oMath>
                </a14:m>
                <a:r>
                  <a:rPr lang="en-AU" dirty="0"/>
                  <a:t>   </a:t>
                </a:r>
              </a:p>
            </p:txBody>
          </p:sp>
        </mc:Choice>
        <mc:Fallback xmlns="">
          <p:sp>
            <p:nvSpPr>
              <p:cNvPr id="5" name="TextBox 4">
                <a:extLst>
                  <a:ext uri="{FF2B5EF4-FFF2-40B4-BE49-F238E27FC236}">
                    <a16:creationId xmlns:a16="http://schemas.microsoft.com/office/drawing/2014/main" id="{17E985C7-BAD7-EC8F-36EE-2C8479DEF0DF}"/>
                  </a:ext>
                </a:extLst>
              </p:cNvPr>
              <p:cNvSpPr txBox="1">
                <a:spLocks noRot="1" noChangeAspect="1" noMove="1" noResize="1" noEditPoints="1" noAdjustHandles="1" noChangeArrowheads="1" noChangeShapeType="1" noTextEdit="1"/>
              </p:cNvSpPr>
              <p:nvPr/>
            </p:nvSpPr>
            <p:spPr>
              <a:xfrm>
                <a:off x="4807176" y="3076770"/>
                <a:ext cx="3984049" cy="2675348"/>
              </a:xfrm>
              <a:prstGeom prst="rect">
                <a:avLst/>
              </a:prstGeom>
              <a:blipFill>
                <a:blip r:embed="rId4"/>
                <a:stretch>
                  <a:fillRect l="-45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82902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a:xfrm>
            <a:off x="360000" y="360000"/>
            <a:ext cx="11484000" cy="545601"/>
          </a:xfrm>
        </p:spPr>
        <p:txBody>
          <a:bodyPr/>
          <a:lstStyle/>
          <a:p>
            <a:r>
              <a:rPr lang="en-AU">
                <a:latin typeface="Arial"/>
                <a:cs typeface="Arial"/>
              </a:rPr>
              <a:t>Arc length (5)</a:t>
            </a: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a:xfrm>
            <a:off x="360000" y="982520"/>
            <a:ext cx="11484000" cy="310015"/>
          </a:xfrm>
        </p:spPr>
        <p:txBody>
          <a:bodyPr/>
          <a:lstStyle/>
          <a:p>
            <a:r>
              <a:rPr lang="en-AU"/>
              <a:t>Worked example 2</a:t>
            </a:r>
          </a:p>
        </p:txBody>
      </p:sp>
      <p:sp>
        <p:nvSpPr>
          <p:cNvPr id="7" name="Content Placeholder 6">
            <a:extLst>
              <a:ext uri="{FF2B5EF4-FFF2-40B4-BE49-F238E27FC236}">
                <a16:creationId xmlns:a16="http://schemas.microsoft.com/office/drawing/2014/main" id="{3FBEE812-96CA-8F77-C929-D51211BFCB15}"/>
              </a:ext>
            </a:extLst>
          </p:cNvPr>
          <p:cNvSpPr>
            <a:spLocks noGrp="1"/>
          </p:cNvSpPr>
          <p:nvPr>
            <p:ph sz="quarter" idx="4294967295"/>
          </p:nvPr>
        </p:nvSpPr>
        <p:spPr>
          <a:xfrm>
            <a:off x="360000" y="1562101"/>
            <a:ext cx="9348788" cy="556169"/>
          </a:xfrm>
        </p:spPr>
        <p:txBody>
          <a:bodyPr/>
          <a:lstStyle/>
          <a:p>
            <a:r>
              <a:rPr lang="en-AU" dirty="0"/>
              <a:t>Calculate the length of the pictured arc. Round your solution to one decimal place.</a:t>
            </a:r>
          </a:p>
          <a:p>
            <a:endParaRPr lang="en-AU" dirty="0"/>
          </a:p>
          <a:p>
            <a:endParaRPr lang="en-AU" dirty="0"/>
          </a:p>
          <a:p>
            <a:endParaRPr lang="en-AU" dirty="0"/>
          </a:p>
          <a:p>
            <a:endParaRPr lang="en-AU" dirty="0"/>
          </a:p>
        </p:txBody>
      </p:sp>
      <p:pic>
        <p:nvPicPr>
          <p:cNvPr id="6" name="Picture 5" descr="A sector with a radius of 14 cm and an angle of 236°.">
            <a:extLst>
              <a:ext uri="{FF2B5EF4-FFF2-40B4-BE49-F238E27FC236}">
                <a16:creationId xmlns:a16="http://schemas.microsoft.com/office/drawing/2014/main" id="{1C70ECBA-42A5-FBB5-6C28-329B04B1F6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000" y="2505204"/>
            <a:ext cx="3838264" cy="3871785"/>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56AF3C7-15B6-D0D2-76D8-15571986B6CD}"/>
                  </a:ext>
                </a:extLst>
              </p:cNvPr>
              <p:cNvSpPr txBox="1"/>
              <p:nvPr/>
            </p:nvSpPr>
            <p:spPr>
              <a:xfrm>
                <a:off x="4554157" y="2630280"/>
                <a:ext cx="4242459" cy="3621632"/>
              </a:xfrm>
              <a:prstGeom prst="rect">
                <a:avLst/>
              </a:prstGeom>
              <a:noFill/>
            </p:spPr>
            <p:txBody>
              <a:bodyPr wrap="square" anchor="ctr">
                <a:spAutoFit/>
              </a:bodyPr>
              <a:lstStyle/>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𝑙</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𝜃</m:t>
                          </m:r>
                        </m:num>
                        <m:den>
                          <m:r>
                            <a:rPr lang="en-AU" sz="2000" b="0" i="1" smtClean="0">
                              <a:latin typeface="Cambria Math" panose="02040503050406030204" pitchFamily="18" charset="0"/>
                            </a:rPr>
                            <m:t>360</m:t>
                          </m:r>
                        </m:den>
                      </m:f>
                      <m:r>
                        <a:rPr lang="en-AU" sz="2000" b="0" i="1" smtClean="0">
                          <a:latin typeface="Cambria Math" panose="02040503050406030204" pitchFamily="18" charset="0"/>
                        </a:rPr>
                        <m:t>×2</m:t>
                      </m:r>
                      <m:r>
                        <a:rPr lang="en-AU" sz="2000" b="0" i="1" smtClean="0">
                          <a:latin typeface="Cambria Math" panose="02040503050406030204" pitchFamily="18" charset="0"/>
                        </a:rPr>
                        <m:t>𝜋</m:t>
                      </m:r>
                      <m:r>
                        <a:rPr lang="en-AU" sz="2000" b="0" i="1" smtClean="0">
                          <a:latin typeface="Cambria Math" panose="02040503050406030204" pitchFamily="18" charset="0"/>
                        </a:rPr>
                        <m:t>𝑟</m:t>
                      </m:r>
                    </m:oMath>
                    <m:oMath xmlns:m="http://schemas.openxmlformats.org/officeDocument/2006/math">
                      <m:r>
                        <a:rPr lang="en-AU" sz="2000" i="1">
                          <a:latin typeface="Cambria Math" panose="02040503050406030204" pitchFamily="18" charset="0"/>
                        </a:rPr>
                        <m:t>𝑙</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236</m:t>
                          </m:r>
                        </m:num>
                        <m:den>
                          <m:r>
                            <a:rPr lang="en-AU" sz="2000" i="1">
                              <a:latin typeface="Cambria Math" panose="02040503050406030204" pitchFamily="18" charset="0"/>
                            </a:rPr>
                            <m:t>360</m:t>
                          </m:r>
                        </m:den>
                      </m:f>
                      <m:r>
                        <a:rPr lang="en-AU" sz="2000" i="1">
                          <a:latin typeface="Cambria Math" panose="02040503050406030204" pitchFamily="18" charset="0"/>
                        </a:rPr>
                        <m:t>×2×</m:t>
                      </m:r>
                      <m:r>
                        <a:rPr lang="en-AU" sz="2000" i="1">
                          <a:latin typeface="Cambria Math" panose="02040503050406030204" pitchFamily="18" charset="0"/>
                        </a:rPr>
                        <m:t>𝜋</m:t>
                      </m:r>
                      <m:r>
                        <a:rPr lang="en-AU" sz="2000" i="1">
                          <a:latin typeface="Cambria Math" panose="02040503050406030204" pitchFamily="18" charset="0"/>
                        </a:rPr>
                        <m:t>×14</m:t>
                      </m:r>
                    </m:oMath>
                    <m:oMath xmlns:m="http://schemas.openxmlformats.org/officeDocument/2006/math">
                      <m:r>
                        <a:rPr lang="en-AU" sz="2000" b="0" i="1" smtClean="0">
                          <a:latin typeface="Cambria Math" panose="02040503050406030204" pitchFamily="18" charset="0"/>
                        </a:rPr>
                        <m:t>𝑙</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826</m:t>
                          </m:r>
                        </m:num>
                        <m:den>
                          <m:r>
                            <a:rPr lang="en-AU" sz="2000" b="0" i="1" smtClean="0">
                              <a:latin typeface="Cambria Math" panose="02040503050406030204" pitchFamily="18" charset="0"/>
                            </a:rPr>
                            <m:t>45</m:t>
                          </m:r>
                        </m:den>
                      </m:f>
                      <m:r>
                        <a:rPr lang="en-AU" sz="2000" b="0" i="1" smtClean="0">
                          <a:latin typeface="Cambria Math" panose="02040503050406030204" pitchFamily="18" charset="0"/>
                          <a:ea typeface="Cambria Math" panose="02040503050406030204" pitchFamily="18" charset="0"/>
                        </a:rPr>
                        <m:t>𝜋</m:t>
                      </m:r>
                    </m:oMath>
                    <m:oMath xmlns:m="http://schemas.openxmlformats.org/officeDocument/2006/math">
                      <m:r>
                        <a:rPr lang="en-AU" sz="2000" i="1">
                          <a:latin typeface="Cambria Math" panose="02040503050406030204" pitchFamily="18" charset="0"/>
                        </a:rPr>
                        <m:t>𝑙</m:t>
                      </m:r>
                      <m:r>
                        <a:rPr lang="en-AU" sz="2000" i="1">
                          <a:latin typeface="Cambria Math" panose="02040503050406030204" pitchFamily="18" charset="0"/>
                        </a:rPr>
                        <m:t>≈57.66567849</m:t>
                      </m:r>
                      <m:r>
                        <a:rPr lang="en-AU" sz="2000">
                          <a:latin typeface="Cambria Math" panose="02040503050406030204" pitchFamily="18" charset="0"/>
                        </a:rPr>
                        <m:t> </m:t>
                      </m:r>
                      <m:r>
                        <m:rPr>
                          <m:sty m:val="p"/>
                        </m:rPr>
                        <a:rPr lang="en-AU" sz="2000">
                          <a:latin typeface="Cambria Math" panose="02040503050406030204" pitchFamily="18" charset="0"/>
                        </a:rPr>
                        <m:t>cm</m:t>
                      </m:r>
                    </m:oMath>
                    <m:oMath xmlns:m="http://schemas.openxmlformats.org/officeDocument/2006/math">
                      <m:r>
                        <a:rPr lang="en-AU" sz="2000" i="1">
                          <a:latin typeface="Cambria Math" panose="02040503050406030204" pitchFamily="18" charset="0"/>
                        </a:rPr>
                        <m:t>𝑙</m:t>
                      </m:r>
                      <m:r>
                        <a:rPr lang="en-AU" sz="2000" i="1">
                          <a:latin typeface="Cambria Math" panose="02040503050406030204" pitchFamily="18" charset="0"/>
                        </a:rPr>
                        <m:t>≈57. 7 </m:t>
                      </m:r>
                      <m:r>
                        <a:rPr lang="en-AU" sz="2000" i="1">
                          <a:latin typeface="Cambria Math" panose="02040503050406030204" pitchFamily="18" charset="0"/>
                        </a:rPr>
                        <m:t>𝑐𝑚</m:t>
                      </m:r>
                    </m:oMath>
                  </m:oMathPara>
                </a14:m>
                <a:endParaRPr lang="en-AU" sz="2000" i="1" dirty="0"/>
              </a:p>
            </p:txBody>
          </p:sp>
        </mc:Choice>
        <mc:Fallback xmlns="">
          <p:sp>
            <p:nvSpPr>
              <p:cNvPr id="4" name="TextBox 3">
                <a:extLst>
                  <a:ext uri="{FF2B5EF4-FFF2-40B4-BE49-F238E27FC236}">
                    <a16:creationId xmlns:a16="http://schemas.microsoft.com/office/drawing/2014/main" id="{056AF3C7-15B6-D0D2-76D8-15571986B6CD}"/>
                  </a:ext>
                </a:extLst>
              </p:cNvPr>
              <p:cNvSpPr txBox="1">
                <a:spLocks noRot="1" noChangeAspect="1" noMove="1" noResize="1" noEditPoints="1" noAdjustHandles="1" noChangeArrowheads="1" noChangeShapeType="1" noTextEdit="1"/>
              </p:cNvSpPr>
              <p:nvPr/>
            </p:nvSpPr>
            <p:spPr>
              <a:xfrm>
                <a:off x="4554157" y="2630280"/>
                <a:ext cx="4242459" cy="3621632"/>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12874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p:txBody>
          <a:bodyPr/>
          <a:lstStyle/>
          <a:p>
            <a:r>
              <a:rPr lang="en-AU" dirty="0">
                <a:latin typeface="+mj-lt"/>
                <a:cs typeface="Arial"/>
              </a:rPr>
              <a:t>Arc length (6)</a:t>
            </a: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p:txBody>
          <a:bodyPr/>
          <a:lstStyle/>
          <a:p>
            <a:r>
              <a:rPr lang="en-AU">
                <a:latin typeface="+mj-lt"/>
              </a:rPr>
              <a:t>Worked example 2 – self explanation prompts</a:t>
            </a:r>
          </a:p>
        </p:txBody>
      </p:sp>
      <p:sp>
        <p:nvSpPr>
          <p:cNvPr id="4" name="Content Placeholder 6">
            <a:extLst>
              <a:ext uri="{FF2B5EF4-FFF2-40B4-BE49-F238E27FC236}">
                <a16:creationId xmlns:a16="http://schemas.microsoft.com/office/drawing/2014/main" id="{6D5D387E-2710-6CC9-06D5-8AF21E882D8E}"/>
              </a:ext>
            </a:extLst>
          </p:cNvPr>
          <p:cNvSpPr txBox="1">
            <a:spLocks/>
          </p:cNvSpPr>
          <p:nvPr/>
        </p:nvSpPr>
        <p:spPr>
          <a:xfrm>
            <a:off x="360000" y="1562101"/>
            <a:ext cx="9348788" cy="55616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atin typeface="+mn-lt"/>
              </a:rPr>
              <a:t>Calculate the length of the pictured arc. Round your solution to one decimal place.</a:t>
            </a:r>
          </a:p>
          <a:p>
            <a:endParaRPr lang="en-AU">
              <a:latin typeface="+mn-lt"/>
            </a:endParaRPr>
          </a:p>
          <a:p>
            <a:endParaRPr lang="en-AU">
              <a:latin typeface="+mn-lt"/>
            </a:endParaRPr>
          </a:p>
          <a:p>
            <a:endParaRPr lang="en-AU">
              <a:latin typeface="+mn-lt"/>
            </a:endParaRPr>
          </a:p>
          <a:p>
            <a:endParaRPr lang="en-AU" dirty="0">
              <a:latin typeface="+mn-lt"/>
            </a:endParaRPr>
          </a:p>
        </p:txBody>
      </p:sp>
      <p:pic>
        <p:nvPicPr>
          <p:cNvPr id="6" name="Picture 5" descr="A sector with a radius of 14 cm and an angle of 236°.">
            <a:extLst>
              <a:ext uri="{FF2B5EF4-FFF2-40B4-BE49-F238E27FC236}">
                <a16:creationId xmlns:a16="http://schemas.microsoft.com/office/drawing/2014/main" id="{F88B2AF5-AF68-059F-A2FC-2CBF95DAC4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000" y="2505204"/>
            <a:ext cx="3838264" cy="387178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B6308D4-D85B-98AB-99F2-7C86F09DDC28}"/>
                  </a:ext>
                </a:extLst>
              </p:cNvPr>
              <p:cNvSpPr txBox="1"/>
              <p:nvPr/>
            </p:nvSpPr>
            <p:spPr>
              <a:xfrm>
                <a:off x="4554157" y="2630280"/>
                <a:ext cx="4242459" cy="3621632"/>
              </a:xfrm>
              <a:prstGeom prst="rect">
                <a:avLst/>
              </a:prstGeom>
              <a:noFill/>
            </p:spPr>
            <p:txBody>
              <a:bodyPr wrap="square" anchor="ctr">
                <a:spAutoFit/>
              </a:bodyPr>
              <a:lstStyle/>
              <a:p>
                <a:pPr>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𝑙</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𝜃</m:t>
                          </m:r>
                        </m:num>
                        <m:den>
                          <m:r>
                            <a:rPr lang="en-AU" sz="2000" b="0" i="1" smtClean="0">
                              <a:latin typeface="Cambria Math" panose="02040503050406030204" pitchFamily="18" charset="0"/>
                            </a:rPr>
                            <m:t>360</m:t>
                          </m:r>
                        </m:den>
                      </m:f>
                      <m:r>
                        <a:rPr lang="en-AU" sz="2000" b="0" i="1" smtClean="0">
                          <a:latin typeface="Cambria Math" panose="02040503050406030204" pitchFamily="18" charset="0"/>
                        </a:rPr>
                        <m:t>×2</m:t>
                      </m:r>
                      <m:r>
                        <a:rPr lang="en-AU" sz="2000" b="0" i="1" smtClean="0">
                          <a:latin typeface="Cambria Math" panose="02040503050406030204" pitchFamily="18" charset="0"/>
                        </a:rPr>
                        <m:t>𝜋</m:t>
                      </m:r>
                      <m:r>
                        <a:rPr lang="en-AU" sz="2000" b="0" i="1" smtClean="0">
                          <a:latin typeface="Cambria Math" panose="02040503050406030204" pitchFamily="18" charset="0"/>
                        </a:rPr>
                        <m:t>𝑟</m:t>
                      </m:r>
                    </m:oMath>
                    <m:oMath xmlns:m="http://schemas.openxmlformats.org/officeDocument/2006/math">
                      <m:r>
                        <a:rPr lang="en-AU" sz="2000" i="1">
                          <a:latin typeface="Cambria Math" panose="02040503050406030204" pitchFamily="18" charset="0"/>
                        </a:rPr>
                        <m:t>𝑙</m:t>
                      </m:r>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236</m:t>
                          </m:r>
                        </m:num>
                        <m:den>
                          <m:r>
                            <a:rPr lang="en-AU" sz="2000" i="1">
                              <a:latin typeface="Cambria Math" panose="02040503050406030204" pitchFamily="18" charset="0"/>
                            </a:rPr>
                            <m:t>360</m:t>
                          </m:r>
                        </m:den>
                      </m:f>
                      <m:r>
                        <a:rPr lang="en-AU" sz="2000" i="1">
                          <a:latin typeface="Cambria Math" panose="02040503050406030204" pitchFamily="18" charset="0"/>
                        </a:rPr>
                        <m:t>×2×</m:t>
                      </m:r>
                      <m:r>
                        <a:rPr lang="en-AU" sz="2000" i="1">
                          <a:latin typeface="Cambria Math" panose="02040503050406030204" pitchFamily="18" charset="0"/>
                        </a:rPr>
                        <m:t>𝜋</m:t>
                      </m:r>
                      <m:r>
                        <a:rPr lang="en-AU" sz="2000" i="1">
                          <a:latin typeface="Cambria Math" panose="02040503050406030204" pitchFamily="18" charset="0"/>
                        </a:rPr>
                        <m:t>×14</m:t>
                      </m:r>
                    </m:oMath>
                    <m:oMath xmlns:m="http://schemas.openxmlformats.org/officeDocument/2006/math">
                      <m:r>
                        <a:rPr lang="en-AU" sz="2000" b="0" i="1" smtClean="0">
                          <a:latin typeface="Cambria Math" panose="02040503050406030204" pitchFamily="18" charset="0"/>
                        </a:rPr>
                        <m:t>𝑙</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826</m:t>
                          </m:r>
                        </m:num>
                        <m:den>
                          <m:r>
                            <a:rPr lang="en-AU" sz="2000" b="0" i="1" smtClean="0">
                              <a:latin typeface="Cambria Math" panose="02040503050406030204" pitchFamily="18" charset="0"/>
                            </a:rPr>
                            <m:t>45</m:t>
                          </m:r>
                        </m:den>
                      </m:f>
                      <m:r>
                        <a:rPr lang="en-AU" sz="2000" b="0" i="1" smtClean="0">
                          <a:latin typeface="Cambria Math" panose="02040503050406030204" pitchFamily="18" charset="0"/>
                          <a:ea typeface="Cambria Math" panose="02040503050406030204" pitchFamily="18" charset="0"/>
                        </a:rPr>
                        <m:t>𝜋</m:t>
                      </m:r>
                    </m:oMath>
                    <m:oMath xmlns:m="http://schemas.openxmlformats.org/officeDocument/2006/math">
                      <m:r>
                        <a:rPr lang="en-AU" sz="2000" i="1">
                          <a:latin typeface="Cambria Math" panose="02040503050406030204" pitchFamily="18" charset="0"/>
                        </a:rPr>
                        <m:t>𝑙</m:t>
                      </m:r>
                      <m:r>
                        <a:rPr lang="en-AU" sz="2000" i="1">
                          <a:latin typeface="Cambria Math" panose="02040503050406030204" pitchFamily="18" charset="0"/>
                        </a:rPr>
                        <m:t>≈57.66567849</m:t>
                      </m:r>
                      <m:r>
                        <a:rPr lang="en-AU" sz="2000">
                          <a:latin typeface="Cambria Math" panose="02040503050406030204" pitchFamily="18" charset="0"/>
                        </a:rPr>
                        <m:t> </m:t>
                      </m:r>
                      <m:r>
                        <m:rPr>
                          <m:sty m:val="p"/>
                        </m:rPr>
                        <a:rPr lang="en-AU" sz="2000">
                          <a:latin typeface="Cambria Math" panose="02040503050406030204" pitchFamily="18" charset="0"/>
                        </a:rPr>
                        <m:t>cm</m:t>
                      </m:r>
                    </m:oMath>
                    <m:oMath xmlns:m="http://schemas.openxmlformats.org/officeDocument/2006/math">
                      <m:r>
                        <a:rPr lang="en-AU" sz="2000" i="1">
                          <a:latin typeface="Cambria Math" panose="02040503050406030204" pitchFamily="18" charset="0"/>
                        </a:rPr>
                        <m:t>𝑙</m:t>
                      </m:r>
                      <m:r>
                        <a:rPr lang="en-AU" sz="2000" i="1">
                          <a:latin typeface="Cambria Math" panose="02040503050406030204" pitchFamily="18" charset="0"/>
                        </a:rPr>
                        <m:t>≈57. 7 </m:t>
                      </m:r>
                      <m:r>
                        <a:rPr lang="en-AU" sz="2000" i="1">
                          <a:latin typeface="Cambria Math" panose="02040503050406030204" pitchFamily="18" charset="0"/>
                        </a:rPr>
                        <m:t>𝑐𝑚</m:t>
                      </m:r>
                    </m:oMath>
                  </m:oMathPara>
                </a14:m>
                <a:endParaRPr lang="en-AU" sz="2000" i="1" dirty="0"/>
              </a:p>
            </p:txBody>
          </p:sp>
        </mc:Choice>
        <mc:Fallback xmlns="">
          <p:sp>
            <p:nvSpPr>
              <p:cNvPr id="10" name="TextBox 9">
                <a:extLst>
                  <a:ext uri="{FF2B5EF4-FFF2-40B4-BE49-F238E27FC236}">
                    <a16:creationId xmlns:a16="http://schemas.microsoft.com/office/drawing/2014/main" id="{DB6308D4-D85B-98AB-99F2-7C86F09DDC28}"/>
                  </a:ext>
                </a:extLst>
              </p:cNvPr>
              <p:cNvSpPr txBox="1">
                <a:spLocks noRot="1" noChangeAspect="1" noMove="1" noResize="1" noEditPoints="1" noAdjustHandles="1" noChangeArrowheads="1" noChangeShapeType="1" noTextEdit="1"/>
              </p:cNvSpPr>
              <p:nvPr/>
            </p:nvSpPr>
            <p:spPr>
              <a:xfrm>
                <a:off x="4554157" y="2630280"/>
                <a:ext cx="4242459" cy="3621632"/>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376A719E-BC13-48F6-FF84-8B78EE2FEC16}"/>
                  </a:ext>
                </a:extLst>
              </p:cNvPr>
              <p:cNvSpPr/>
              <p:nvPr/>
            </p:nvSpPr>
            <p:spPr>
              <a:xfrm>
                <a:off x="7741619" y="2423206"/>
                <a:ext cx="2567558" cy="1101270"/>
              </a:xfrm>
              <a:prstGeom prst="wedgeRoundRectCallout">
                <a:avLst>
                  <a:gd name="adj1" fmla="val -100281"/>
                  <a:gd name="adj2" fmla="val 2477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What does the symbol </a:t>
                </a:r>
                <a14:m>
                  <m:oMath xmlns:m="http://schemas.openxmlformats.org/officeDocument/2006/math">
                    <m:r>
                      <a:rPr lang="en-AU" sz="1800" b="0" i="1" smtClean="0">
                        <a:latin typeface="Cambria Math" panose="02040503050406030204" pitchFamily="18" charset="0"/>
                      </a:rPr>
                      <m:t>𝑙</m:t>
                    </m:r>
                  </m:oMath>
                </a14:m>
                <a:r>
                  <a:rPr lang="en-AU" sz="1800" dirty="0"/>
                  <a:t> represent?</a:t>
                </a:r>
              </a:p>
            </p:txBody>
          </p:sp>
        </mc:Choice>
        <mc:Fallback xmlns="">
          <p:sp>
            <p:nvSpPr>
              <p:cNvPr id="11" name="Speech Bubble: Rectangle with Corners Rounded 10">
                <a:extLst>
                  <a:ext uri="{FF2B5EF4-FFF2-40B4-BE49-F238E27FC236}">
                    <a16:creationId xmlns:a16="http://schemas.microsoft.com/office/drawing/2014/main" id="{376A719E-BC13-48F6-FF84-8B78EE2FEC16}"/>
                  </a:ext>
                </a:extLst>
              </p:cNvPr>
              <p:cNvSpPr>
                <a:spLocks noRot="1" noChangeAspect="1" noMove="1" noResize="1" noEditPoints="1" noAdjustHandles="1" noChangeArrowheads="1" noChangeShapeType="1" noTextEdit="1"/>
              </p:cNvSpPr>
              <p:nvPr/>
            </p:nvSpPr>
            <p:spPr>
              <a:xfrm>
                <a:off x="7741619" y="2423206"/>
                <a:ext cx="2567558" cy="1101270"/>
              </a:xfrm>
              <a:prstGeom prst="wedgeRoundRectCallout">
                <a:avLst>
                  <a:gd name="adj1" fmla="val -100281"/>
                  <a:gd name="adj2" fmla="val 24770"/>
                  <a:gd name="adj3" fmla="val 16667"/>
                </a:avLst>
              </a:prstGeom>
              <a:blipFill>
                <a:blip r:embed="rId4"/>
                <a:stretch>
                  <a:fillRect r="-779"/>
                </a:stretch>
              </a:blipFill>
            </p:spPr>
            <p:txBody>
              <a:bodyPr/>
              <a:lstStyle/>
              <a:p>
                <a:r>
                  <a:rPr lang="en-AU">
                    <a:noFill/>
                  </a:rPr>
                  <a:t> </a:t>
                </a:r>
              </a:p>
            </p:txBody>
          </p:sp>
        </mc:Fallback>
      </mc:AlternateContent>
      <p:sp>
        <p:nvSpPr>
          <p:cNvPr id="13" name="Speech Bubble: Rectangle with Corners Rounded 12">
            <a:extLst>
              <a:ext uri="{FF2B5EF4-FFF2-40B4-BE49-F238E27FC236}">
                <a16:creationId xmlns:a16="http://schemas.microsoft.com/office/drawing/2014/main" id="{01C6505A-37B2-9DD5-408D-65EAEA15E182}"/>
              </a:ext>
            </a:extLst>
          </p:cNvPr>
          <p:cNvSpPr/>
          <p:nvPr/>
        </p:nvSpPr>
        <p:spPr>
          <a:xfrm>
            <a:off x="7741619" y="3731550"/>
            <a:ext cx="2567558" cy="1113874"/>
          </a:xfrm>
          <a:prstGeom prst="wedgeRoundRectCallout">
            <a:avLst>
              <a:gd name="adj1" fmla="val -131388"/>
              <a:gd name="adj2" fmla="val 3775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a:t>Where did these numbers come from?</a:t>
            </a:r>
          </a:p>
        </p:txBody>
      </p:sp>
      <mc:AlternateContent xmlns:mc="http://schemas.openxmlformats.org/markup-compatibility/2006" xmlns:a14="http://schemas.microsoft.com/office/drawing/2010/main">
        <mc:Choice Requires="a14">
          <p:sp>
            <p:nvSpPr>
              <p:cNvPr id="12" name="Speech Bubble: Rectangle with Corners Rounded 11">
                <a:extLst>
                  <a:ext uri="{FF2B5EF4-FFF2-40B4-BE49-F238E27FC236}">
                    <a16:creationId xmlns:a16="http://schemas.microsoft.com/office/drawing/2014/main" id="{44947D44-4CE1-E4CB-267E-BE47585DC469}"/>
                  </a:ext>
                </a:extLst>
              </p:cNvPr>
              <p:cNvSpPr/>
              <p:nvPr/>
            </p:nvSpPr>
            <p:spPr>
              <a:xfrm>
                <a:off x="7741619" y="5052498"/>
                <a:ext cx="2567558" cy="1030535"/>
              </a:xfrm>
              <a:prstGeom prst="wedgeRoundRectCallout">
                <a:avLst>
                  <a:gd name="adj1" fmla="val -113760"/>
                  <a:gd name="adj2" fmla="val 411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Why is there no </a:t>
                </a:r>
                <a14:m>
                  <m:oMath xmlns:m="http://schemas.openxmlformats.org/officeDocument/2006/math">
                    <m:r>
                      <a:rPr lang="en-AU" sz="1800" b="0" i="1" smtClean="0">
                        <a:latin typeface="Cambria Math" panose="02040503050406030204" pitchFamily="18" charset="0"/>
                      </a:rPr>
                      <m:t>𝜋</m:t>
                    </m:r>
                  </m:oMath>
                </a14:m>
                <a:r>
                  <a:rPr lang="en-AU" sz="1800" dirty="0"/>
                  <a:t> in this solution?</a:t>
                </a:r>
              </a:p>
            </p:txBody>
          </p:sp>
        </mc:Choice>
        <mc:Fallback xmlns="">
          <p:sp>
            <p:nvSpPr>
              <p:cNvPr id="12" name="Speech Bubble: Rectangle with Corners Rounded 11">
                <a:extLst>
                  <a:ext uri="{FF2B5EF4-FFF2-40B4-BE49-F238E27FC236}">
                    <a16:creationId xmlns:a16="http://schemas.microsoft.com/office/drawing/2014/main" id="{44947D44-4CE1-E4CB-267E-BE47585DC469}"/>
                  </a:ext>
                </a:extLst>
              </p:cNvPr>
              <p:cNvSpPr>
                <a:spLocks noRot="1" noChangeAspect="1" noMove="1" noResize="1" noEditPoints="1" noAdjustHandles="1" noChangeArrowheads="1" noChangeShapeType="1" noTextEdit="1"/>
              </p:cNvSpPr>
              <p:nvPr/>
            </p:nvSpPr>
            <p:spPr>
              <a:xfrm>
                <a:off x="7741619" y="5052498"/>
                <a:ext cx="2567558" cy="1030535"/>
              </a:xfrm>
              <a:prstGeom prst="wedgeRoundRectCallout">
                <a:avLst>
                  <a:gd name="adj1" fmla="val -113760"/>
                  <a:gd name="adj2" fmla="val 41184"/>
                  <a:gd name="adj3" fmla="val 16667"/>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423147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AC0787-CE74-35CE-B040-9FD72EC216AC}"/>
              </a:ext>
            </a:extLst>
          </p:cNvPr>
          <p:cNvSpPr>
            <a:spLocks noGrp="1"/>
          </p:cNvSpPr>
          <p:nvPr>
            <p:ph type="title"/>
          </p:nvPr>
        </p:nvSpPr>
        <p:spPr/>
        <p:txBody>
          <a:bodyPr/>
          <a:lstStyle/>
          <a:p>
            <a:r>
              <a:rPr lang="en-AU">
                <a:latin typeface="+mj-lt"/>
              </a:rPr>
              <a:t>Arc length (7)</a:t>
            </a:r>
          </a:p>
        </p:txBody>
      </p:sp>
      <p:sp>
        <p:nvSpPr>
          <p:cNvPr id="4" name="Text Placeholder 3">
            <a:extLst>
              <a:ext uri="{FF2B5EF4-FFF2-40B4-BE49-F238E27FC236}">
                <a16:creationId xmlns:a16="http://schemas.microsoft.com/office/drawing/2014/main" id="{0DFE17EF-EFED-0B53-EFDD-684EF1C4859C}"/>
              </a:ext>
            </a:extLst>
          </p:cNvPr>
          <p:cNvSpPr>
            <a:spLocks noGrp="1"/>
          </p:cNvSpPr>
          <p:nvPr>
            <p:ph type="body" sz="quarter" idx="18"/>
          </p:nvPr>
        </p:nvSpPr>
        <p:spPr/>
        <p:txBody>
          <a:bodyPr/>
          <a:lstStyle/>
          <a:p>
            <a:r>
              <a:rPr lang="en-AU">
                <a:latin typeface="+mj-lt"/>
              </a:rPr>
              <a:t>Your turn 2</a:t>
            </a:r>
          </a:p>
        </p:txBody>
      </p:sp>
      <p:sp>
        <p:nvSpPr>
          <p:cNvPr id="5" name="Content Placeholder 4">
            <a:extLst>
              <a:ext uri="{FF2B5EF4-FFF2-40B4-BE49-F238E27FC236}">
                <a16:creationId xmlns:a16="http://schemas.microsoft.com/office/drawing/2014/main" id="{A4590726-F882-B3F6-45DB-FF09AE24F38A}"/>
              </a:ext>
            </a:extLst>
          </p:cNvPr>
          <p:cNvSpPr>
            <a:spLocks noGrp="1"/>
          </p:cNvSpPr>
          <p:nvPr>
            <p:ph sz="quarter" idx="4294967295"/>
          </p:nvPr>
        </p:nvSpPr>
        <p:spPr>
          <a:xfrm>
            <a:off x="357542" y="1611261"/>
            <a:ext cx="9472613" cy="545601"/>
          </a:xfrm>
        </p:spPr>
        <p:txBody>
          <a:bodyPr/>
          <a:lstStyle/>
          <a:p>
            <a:r>
              <a:rPr lang="en-AU" dirty="0"/>
              <a:t>Calculate the length of the pictured arc. Round your solution to one decimal place.</a:t>
            </a:r>
          </a:p>
          <a:p>
            <a:endParaRPr lang="en-AU" dirty="0"/>
          </a:p>
        </p:txBody>
      </p:sp>
      <p:pic>
        <p:nvPicPr>
          <p:cNvPr id="7" name="Picture 6" descr="A sector with a radius of 24 cm and an angle of 295°.">
            <a:extLst>
              <a:ext uri="{FF2B5EF4-FFF2-40B4-BE49-F238E27FC236}">
                <a16:creationId xmlns:a16="http://schemas.microsoft.com/office/drawing/2014/main" id="{3677F382-A5FC-0BD4-8AD7-87DB2CC3B4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542" y="2790888"/>
            <a:ext cx="3781793" cy="3905112"/>
          </a:xfrm>
          <a:prstGeom prst="rect">
            <a:avLst/>
          </a:prstGeom>
        </p:spPr>
      </p:pic>
      <p:sp>
        <p:nvSpPr>
          <p:cNvPr id="2" name="Slide Number Placeholder 1">
            <a:extLst>
              <a:ext uri="{FF2B5EF4-FFF2-40B4-BE49-F238E27FC236}">
                <a16:creationId xmlns:a16="http://schemas.microsoft.com/office/drawing/2014/main" id="{BE7BCC54-F0A6-CAEC-B058-4C9139E1A1D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48221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2025</Template>
  <TotalTime>0</TotalTime>
  <Words>749</Words>
  <Application>Microsoft Office PowerPoint</Application>
  <PresentationFormat>Widescreen</PresentationFormat>
  <Paragraphs>72</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Cambria Math</vt:lpstr>
      <vt:lpstr>Times New Roman</vt:lpstr>
      <vt:lpstr>Arial</vt:lpstr>
      <vt:lpstr>Public Sans</vt:lpstr>
      <vt:lpstr>1_NSWG Corporate</vt:lpstr>
      <vt:lpstr>Arc Length</vt:lpstr>
      <vt:lpstr>Summarise</vt:lpstr>
      <vt:lpstr>Arc length (1)</vt:lpstr>
      <vt:lpstr>Arc length (2)</vt:lpstr>
      <vt:lpstr>Arc length (3)</vt:lpstr>
      <vt:lpstr>Arc length (4)</vt:lpstr>
      <vt:lpstr>Arc length (5)</vt:lpstr>
      <vt:lpstr>Arc length (6)</vt:lpstr>
      <vt:lpstr>Arc length (7)</vt:lpstr>
      <vt:lpstr>Arc length (8)</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 Length slide deck – Unit 15, Lesson 4</dc:title>
  <dc:creator>NSW Department of Education</dc:creator>
  <dcterms:created xsi:type="dcterms:W3CDTF">2025-02-10T03:51:56Z</dcterms:created>
  <dcterms:modified xsi:type="dcterms:W3CDTF">2025-02-10T03:52:47Z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2025-02-10T03:52:05Z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4e6562ba-72eb-47cc-8809-1f42ce7aaf8e</vt:lpwstr>
  </property>
  <property fmtid="{D5CDD505-2E9C-101B-9397-08002B2CF9AE}" pid="8" name="MSIP_Label_b603dfd7-d93a-4381-a340-2995d8282205_ContentBits">
    <vt:lpwstr>0</vt:lpwstr>
  </property>
</Properties>
</file>