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19"/>
  </p:notesMasterIdLst>
  <p:handoutMasterIdLst>
    <p:handoutMasterId r:id="rId20"/>
  </p:handoutMasterIdLst>
  <p:sldIdLst>
    <p:sldId id="266" r:id="rId2"/>
    <p:sldId id="271" r:id="rId3"/>
    <p:sldId id="26414" r:id="rId4"/>
    <p:sldId id="26401" r:id="rId5"/>
    <p:sldId id="26413" r:id="rId6"/>
    <p:sldId id="26393" r:id="rId7"/>
    <p:sldId id="26400" r:id="rId8"/>
    <p:sldId id="26406" r:id="rId9"/>
    <p:sldId id="26407" r:id="rId10"/>
    <p:sldId id="26412" r:id="rId11"/>
    <p:sldId id="26408" r:id="rId12"/>
    <p:sldId id="26409" r:id="rId13"/>
    <p:sldId id="26411" r:id="rId14"/>
    <p:sldId id="26410" r:id="rId15"/>
    <p:sldId id="26403" r:id="rId16"/>
    <p:sldId id="26415" r:id="rId17"/>
    <p:sldId id="361" r:id="rId18"/>
  </p:sldIdLst>
  <p:sldSz cx="12192000" cy="6858000"/>
  <p:notesSz cx="6858000" cy="9144000"/>
  <p:embeddedFontLst>
    <p:embeddedFont>
      <p:font typeface="Cambria Math" panose="02040503050406030204" pitchFamily="18" charset="0"/>
      <p:regular r:id="rId21"/>
    </p:embeddedFont>
    <p:embeddedFont>
      <p:font typeface="Public Sans" pitchFamily="2" charset="0"/>
      <p:regular r:id="rId22"/>
      <p:bold r:id="rId23"/>
      <p:italic r:id="rId24"/>
      <p:boldItalic r:id="rId2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9365DA-EF76-4563-BAE4-F8BF9F98DA7D}" v="4" dt="2025-02-10T03:56:30.82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95" d="100"/>
          <a:sy n="95" d="100"/>
        </p:scale>
        <p:origin x="1098" y="60"/>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10/02/2025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4130496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678248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536619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794494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664475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486009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83678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181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3240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695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17819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06018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580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97482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696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3831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2313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77722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98607995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0.pn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Area of a circle</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4</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Exploring circles</a:t>
            </a:r>
            <a:endParaRPr lang="en-AU">
              <a:latin typeface="+mj-lt"/>
            </a:endParaRPr>
          </a:p>
        </p:txBody>
      </p:sp>
      <p:pic>
        <p:nvPicPr>
          <p:cNvPr id="2" name="Picture 1">
            <a:extLst>
              <a:ext uri="{FF2B5EF4-FFF2-40B4-BE49-F238E27FC236}">
                <a16:creationId xmlns:a16="http://schemas.microsoft.com/office/drawing/2014/main" id="{8E254A12-E086-67F9-90AD-E7C23BFF40C3}"/>
              </a:ext>
              <a:ext uri="{C183D7F6-B498-43B3-948B-1728B52AA6E4}">
                <adec:decorative xmlns:adec="http://schemas.microsoft.com/office/drawing/2017/decorative" val="1"/>
              </a:ext>
            </a:extLst>
          </p:cNvPr>
          <p:cNvPicPr>
            <a:picLocks noGrp="1" noChangeAspect="1"/>
          </p:cNvPicPr>
          <p:nvPr/>
        </p:nvPicPr>
        <p:blipFill>
          <a:blip r:embed="rId2">
            <a:extLst>
              <a:ext uri="{28A0092B-C50C-407E-A947-70E740481C1C}">
                <a14:useLocalDpi xmlns:a14="http://schemas.microsoft.com/office/drawing/2010/main" val="0"/>
              </a:ext>
            </a:extLst>
          </a:blip>
          <a:srcRect/>
          <a:stretch/>
        </p:blipFill>
        <p:spPr>
          <a:xfrm>
            <a:off x="7128000" y="0"/>
            <a:ext cx="5064000" cy="6858000"/>
          </a:xfrm>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8DD32-8029-A40D-BBED-C94AD13EC925}"/>
              </a:ext>
            </a:extLst>
          </p:cNvPr>
          <p:cNvSpPr>
            <a:spLocks noGrp="1"/>
          </p:cNvSpPr>
          <p:nvPr>
            <p:ph type="title"/>
          </p:nvPr>
        </p:nvSpPr>
        <p:spPr/>
        <p:txBody>
          <a:bodyPr/>
          <a:lstStyle/>
          <a:p>
            <a:r>
              <a:rPr lang="en-AU" dirty="0">
                <a:latin typeface="+mj-lt"/>
              </a:rPr>
              <a:t>Area of a circle (6)</a:t>
            </a:r>
            <a:endParaRPr lang="en-AU" dirty="0">
              <a:latin typeface="+mj-lt"/>
              <a:cs typeface="Arial"/>
            </a:endParaRPr>
          </a:p>
        </p:txBody>
      </p:sp>
      <p:sp>
        <p:nvSpPr>
          <p:cNvPr id="8" name="Text Placeholder 7">
            <a:extLst>
              <a:ext uri="{FF2B5EF4-FFF2-40B4-BE49-F238E27FC236}">
                <a16:creationId xmlns:a16="http://schemas.microsoft.com/office/drawing/2014/main" id="{761C76A0-D463-2987-581C-8E289136C2C7}"/>
              </a:ext>
            </a:extLst>
          </p:cNvPr>
          <p:cNvSpPr>
            <a:spLocks noGrp="1"/>
          </p:cNvSpPr>
          <p:nvPr>
            <p:ph type="body" sz="quarter" idx="18"/>
          </p:nvPr>
        </p:nvSpPr>
        <p:spPr/>
        <p:txBody>
          <a:bodyPr/>
          <a:lstStyle/>
          <a:p>
            <a:r>
              <a:rPr lang="en-AU" dirty="0">
                <a:latin typeface="+mj-lt"/>
              </a:rPr>
              <a:t>Solution 1</a:t>
            </a:r>
          </a:p>
        </p:txBody>
      </p:sp>
      <mc:AlternateContent xmlns:mc="http://schemas.openxmlformats.org/markup-compatibility/2006" xmlns:a14="http://schemas.microsoft.com/office/drawing/2010/main">
        <mc:Choice Requires="a14">
          <p:sp>
            <p:nvSpPr>
              <p:cNvPr id="6" name="Content Placeholder 6">
                <a:extLst>
                  <a:ext uri="{FF2B5EF4-FFF2-40B4-BE49-F238E27FC236}">
                    <a16:creationId xmlns:a16="http://schemas.microsoft.com/office/drawing/2014/main" id="{A05FAF90-7824-926B-388C-2149A4A674EF}"/>
                  </a:ext>
                </a:extLst>
              </p:cNvPr>
              <p:cNvSpPr txBox="1">
                <a:spLocks/>
              </p:cNvSpPr>
              <p:nvPr/>
            </p:nvSpPr>
            <p:spPr>
              <a:xfrm>
                <a:off x="360000" y="1496823"/>
                <a:ext cx="11484000" cy="99073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Calculate the area of the circle. Give your solution in terms of </a:t>
                </a:r>
                <a14:m>
                  <m:oMath xmlns:m="http://schemas.openxmlformats.org/officeDocument/2006/math">
                    <m:r>
                      <a:rPr lang="en-AU" i="1" dirty="0" smtClean="0">
                        <a:latin typeface="Cambria Math" panose="02040503050406030204" pitchFamily="18" charset="0"/>
                      </a:rPr>
                      <m:t>𝜋</m:t>
                    </m:r>
                  </m:oMath>
                </a14:m>
                <a:r>
                  <a:rPr lang="en-AU" dirty="0">
                    <a:latin typeface="+mn-lt"/>
                  </a:rPr>
                  <a:t>, before rounding to 2 decimal places.</a:t>
                </a:r>
              </a:p>
            </p:txBody>
          </p:sp>
        </mc:Choice>
        <mc:Fallback xmlns="">
          <p:sp>
            <p:nvSpPr>
              <p:cNvPr id="6" name="Content Placeholder 6">
                <a:extLst>
                  <a:ext uri="{FF2B5EF4-FFF2-40B4-BE49-F238E27FC236}">
                    <a16:creationId xmlns:a16="http://schemas.microsoft.com/office/drawing/2014/main" id="{A05FAF90-7824-926B-388C-2149A4A674EF}"/>
                  </a:ext>
                </a:extLst>
              </p:cNvPr>
              <p:cNvSpPr txBox="1">
                <a:spLocks noRot="1" noChangeAspect="1" noMove="1" noResize="1" noEditPoints="1" noAdjustHandles="1" noChangeArrowheads="1" noChangeShapeType="1" noTextEdit="1"/>
              </p:cNvSpPr>
              <p:nvPr/>
            </p:nvSpPr>
            <p:spPr>
              <a:xfrm>
                <a:off x="360000" y="1496823"/>
                <a:ext cx="11484000" cy="990738"/>
              </a:xfrm>
              <a:prstGeom prst="rect">
                <a:avLst/>
              </a:prstGeom>
              <a:blipFill>
                <a:blip r:embed="rId2"/>
                <a:stretch>
                  <a:fillRect l="-1327"/>
                </a:stretch>
              </a:blipFill>
            </p:spPr>
            <p:txBody>
              <a:bodyPr/>
              <a:lstStyle/>
              <a:p>
                <a:r>
                  <a:rPr lang="en-AU">
                    <a:noFill/>
                  </a:rPr>
                  <a:t> </a:t>
                </a:r>
              </a:p>
            </p:txBody>
          </p:sp>
        </mc:Fallback>
      </mc:AlternateContent>
      <p:pic>
        <p:nvPicPr>
          <p:cNvPr id="9" name="Picture 8" descr="Circle with radius 12 metres">
            <a:extLst>
              <a:ext uri="{FF2B5EF4-FFF2-40B4-BE49-F238E27FC236}">
                <a16:creationId xmlns:a16="http://schemas.microsoft.com/office/drawing/2014/main" id="{8EEEF988-CB82-226F-463C-F4A1753562E8}"/>
              </a:ext>
            </a:extLst>
          </p:cNvPr>
          <p:cNvPicPr>
            <a:picLocks noChangeAspect="1"/>
          </p:cNvPicPr>
          <p:nvPr/>
        </p:nvPicPr>
        <p:blipFill>
          <a:blip r:embed="rId3"/>
          <a:stretch>
            <a:fillRect/>
          </a:stretch>
        </p:blipFill>
        <p:spPr>
          <a:xfrm>
            <a:off x="359999" y="2631245"/>
            <a:ext cx="4388981" cy="4066085"/>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C332126-92F0-1A07-2760-AE1573F7A467}"/>
                  </a:ext>
                </a:extLst>
              </p:cNvPr>
              <p:cNvSpPr txBox="1"/>
              <p:nvPr/>
            </p:nvSpPr>
            <p:spPr>
              <a:xfrm>
                <a:off x="5053780" y="3387014"/>
                <a:ext cx="2635045" cy="2554545"/>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m:rPr>
                          <m:sty m:val="p"/>
                        </m:rPr>
                        <a:rPr lang="en-AU" sz="2000" i="0" smtClean="0">
                          <a:latin typeface="Cambria Math" panose="02040503050406030204" pitchFamily="18" charset="0"/>
                        </a:rPr>
                        <m:t>A</m:t>
                      </m:r>
                      <m:r>
                        <m:rPr>
                          <m:aln/>
                        </m:rPr>
                        <a:rPr lang="en-AU" sz="2000" i="0">
                          <a:latin typeface="Cambria Math" panose="02040503050406030204" pitchFamily="18" charset="0"/>
                        </a:rPr>
                        <m:t>=</m:t>
                      </m:r>
                      <m:r>
                        <m:rPr>
                          <m:sty m:val="p"/>
                        </m:rPr>
                        <a:rPr lang="en-AU" sz="2000" i="0">
                          <a:latin typeface="Cambria Math" panose="02040503050406030204" pitchFamily="18" charset="0"/>
                        </a:rPr>
                        <m:t>π</m:t>
                      </m:r>
                      <m:sSup>
                        <m:sSupPr>
                          <m:ctrlPr>
                            <a:rPr lang="en-AU" sz="2000" i="1">
                              <a:latin typeface="Cambria Math" panose="02040503050406030204" pitchFamily="18" charset="0"/>
                            </a:rPr>
                          </m:ctrlPr>
                        </m:sSupPr>
                        <m:e>
                          <m:r>
                            <m:rPr>
                              <m:sty m:val="p"/>
                            </m:rPr>
                            <a:rPr lang="en-AU" sz="2000" i="0">
                              <a:latin typeface="Cambria Math" panose="02040503050406030204" pitchFamily="18" charset="0"/>
                            </a:rPr>
                            <m:t>r</m:t>
                          </m:r>
                        </m:e>
                        <m:sup>
                          <m:r>
                            <a:rPr lang="en-AU" sz="2000" i="0">
                              <a:latin typeface="Cambria Math" panose="02040503050406030204" pitchFamily="18" charset="0"/>
                            </a:rPr>
                            <m:t>2</m:t>
                          </m:r>
                        </m:sup>
                      </m:sSup>
                    </m:oMath>
                    <m:oMath xmlns:m="http://schemas.openxmlformats.org/officeDocument/2006/math">
                      <m:r>
                        <m:rPr>
                          <m:sty m:val="p"/>
                        </m:rPr>
                        <a:rPr lang="en-AU" sz="2000" i="0">
                          <a:latin typeface="Cambria Math" panose="02040503050406030204" pitchFamily="18" charset="0"/>
                        </a:rPr>
                        <m:t>A</m:t>
                      </m:r>
                      <m:r>
                        <a:rPr lang="en-AU" sz="2000" i="0">
                          <a:latin typeface="Cambria Math" panose="02040503050406030204" pitchFamily="18" charset="0"/>
                        </a:rPr>
                        <m:t>=</m:t>
                      </m:r>
                      <m:r>
                        <m:rPr>
                          <m:sty m:val="p"/>
                        </m:rPr>
                        <a:rPr lang="en-AU" sz="2000" i="0">
                          <a:latin typeface="Cambria Math" panose="02040503050406030204" pitchFamily="18" charset="0"/>
                        </a:rPr>
                        <m:t>π</m:t>
                      </m:r>
                      <m:r>
                        <a:rPr lang="en-AU" sz="2000" i="0">
                          <a:latin typeface="Cambria Math" panose="02040503050406030204" pitchFamily="18" charset="0"/>
                        </a:rPr>
                        <m:t>×</m:t>
                      </m:r>
                      <m:sSup>
                        <m:sSupPr>
                          <m:ctrlPr>
                            <a:rPr lang="en-AU" sz="2000" i="1">
                              <a:latin typeface="Cambria Math" panose="02040503050406030204" pitchFamily="18" charset="0"/>
                            </a:rPr>
                          </m:ctrlPr>
                        </m:sSupPr>
                        <m:e>
                          <m:r>
                            <a:rPr lang="en-AU" sz="2000" b="0" i="0" smtClean="0">
                              <a:latin typeface="Cambria Math" panose="02040503050406030204" pitchFamily="18" charset="0"/>
                            </a:rPr>
                            <m:t>12</m:t>
                          </m:r>
                        </m:e>
                        <m:sup>
                          <m:r>
                            <a:rPr lang="en-AU" sz="2000" i="0">
                              <a:latin typeface="Cambria Math" panose="02040503050406030204" pitchFamily="18" charset="0"/>
                            </a:rPr>
                            <m:t>2</m:t>
                          </m:r>
                        </m:sup>
                      </m:sSup>
                    </m:oMath>
                    <m:oMath xmlns:m="http://schemas.openxmlformats.org/officeDocument/2006/math">
                      <m:r>
                        <m:rPr>
                          <m:sty m:val="p"/>
                        </m:rPr>
                        <a:rPr lang="en-AU" sz="2000" i="0">
                          <a:latin typeface="Cambria Math" panose="02040503050406030204" pitchFamily="18" charset="0"/>
                        </a:rPr>
                        <m:t>A</m:t>
                      </m:r>
                      <m:r>
                        <m:rPr>
                          <m:aln/>
                        </m:rPr>
                        <a:rPr lang="en-AU" sz="2000" i="0">
                          <a:latin typeface="Cambria Math" panose="02040503050406030204" pitchFamily="18" charset="0"/>
                        </a:rPr>
                        <m:t>=</m:t>
                      </m:r>
                      <m:r>
                        <a:rPr lang="en-AU" sz="2000" b="0" i="0" smtClean="0">
                          <a:latin typeface="Cambria Math" panose="02040503050406030204" pitchFamily="18" charset="0"/>
                        </a:rPr>
                        <m:t>144</m:t>
                      </m:r>
                      <m:r>
                        <m:rPr>
                          <m:sty m:val="p"/>
                        </m:rPr>
                        <a:rPr lang="en-AU" sz="2000" i="0">
                          <a:latin typeface="Cambria Math" panose="02040503050406030204" pitchFamily="18" charset="0"/>
                        </a:rPr>
                        <m:t>π</m:t>
                      </m:r>
                      <m:r>
                        <a:rPr lang="en-AU" sz="2000" i="0">
                          <a:latin typeface="Cambria Math" panose="02040503050406030204" pitchFamily="18" charset="0"/>
                        </a:rPr>
                        <m:t> </m:t>
                      </m:r>
                      <m:sSup>
                        <m:sSupPr>
                          <m:ctrlPr>
                            <a:rPr lang="en-AU" sz="2000" i="1">
                              <a:latin typeface="Cambria Math" panose="02040503050406030204" pitchFamily="18" charset="0"/>
                              <a:ea typeface="Cambria Math" panose="02040503050406030204" pitchFamily="18" charset="0"/>
                            </a:rPr>
                          </m:ctrlPr>
                        </m:sSupPr>
                        <m:e>
                          <m:r>
                            <m:rPr>
                              <m:sty m:val="p"/>
                            </m:rPr>
                            <a:rPr lang="en-AU" sz="2000" i="0">
                              <a:latin typeface="Cambria Math" panose="02040503050406030204" pitchFamily="18" charset="0"/>
                              <a:ea typeface="Cambria Math" panose="02040503050406030204" pitchFamily="18" charset="0"/>
                            </a:rPr>
                            <m:t>m</m:t>
                          </m:r>
                        </m:e>
                        <m:sup>
                          <m:r>
                            <a:rPr lang="en-AU" sz="2000" i="0">
                              <a:latin typeface="Cambria Math" panose="02040503050406030204" pitchFamily="18" charset="0"/>
                              <a:ea typeface="Cambria Math" panose="02040503050406030204" pitchFamily="18" charset="0"/>
                            </a:rPr>
                            <m:t>2</m:t>
                          </m:r>
                        </m:sup>
                      </m:sSup>
                    </m:oMath>
                    <m:oMath xmlns:m="http://schemas.openxmlformats.org/officeDocument/2006/math">
                      <m:r>
                        <m:rPr>
                          <m:sty m:val="p"/>
                        </m:rPr>
                        <a:rPr lang="en-AU" sz="2000" i="0">
                          <a:latin typeface="Cambria Math" panose="02040503050406030204" pitchFamily="18" charset="0"/>
                        </a:rPr>
                        <m:t>A</m:t>
                      </m:r>
                      <m:r>
                        <a:rPr lang="en-AU" sz="2000" i="0">
                          <a:latin typeface="Cambria Math" panose="02040503050406030204" pitchFamily="18" charset="0"/>
                        </a:rPr>
                        <m:t>=452.38934... </m:t>
                      </m:r>
                      <m:sSup>
                        <m:sSupPr>
                          <m:ctrlPr>
                            <a:rPr lang="en-AU" sz="2000" i="1">
                              <a:latin typeface="Cambria Math" panose="02040503050406030204" pitchFamily="18" charset="0"/>
                              <a:ea typeface="Cambria Math" panose="02040503050406030204" pitchFamily="18" charset="0"/>
                            </a:rPr>
                          </m:ctrlPr>
                        </m:sSupPr>
                        <m:e>
                          <m:r>
                            <m:rPr>
                              <m:sty m:val="p"/>
                            </m:rPr>
                            <a:rPr lang="en-AU" sz="2000" i="0">
                              <a:latin typeface="Cambria Math" panose="02040503050406030204" pitchFamily="18" charset="0"/>
                              <a:ea typeface="Cambria Math" panose="02040503050406030204" pitchFamily="18" charset="0"/>
                            </a:rPr>
                            <m:t>m</m:t>
                          </m:r>
                        </m:e>
                        <m:sup>
                          <m:r>
                            <a:rPr lang="en-AU" sz="2000" i="0">
                              <a:latin typeface="Cambria Math" panose="02040503050406030204" pitchFamily="18" charset="0"/>
                              <a:ea typeface="Cambria Math" panose="02040503050406030204" pitchFamily="18" charset="0"/>
                            </a:rPr>
                            <m:t>2</m:t>
                          </m:r>
                        </m:sup>
                      </m:sSup>
                    </m:oMath>
                    <m:oMath xmlns:m="http://schemas.openxmlformats.org/officeDocument/2006/math">
                      <m:r>
                        <m:rPr>
                          <m:sty m:val="p"/>
                        </m:rPr>
                        <a:rPr lang="en-AU" sz="2000" i="0">
                          <a:latin typeface="Cambria Math" panose="02040503050406030204" pitchFamily="18" charset="0"/>
                          <a:ea typeface="Cambria Math" panose="02040503050406030204" pitchFamily="18" charset="0"/>
                        </a:rPr>
                        <m:t>A</m:t>
                      </m:r>
                      <m:r>
                        <a:rPr lang="en-AU" sz="2000" b="0" i="0" smtClean="0">
                          <a:latin typeface="Cambria Math" panose="02040503050406030204" pitchFamily="18" charset="0"/>
                          <a:ea typeface="Cambria Math" panose="02040503050406030204" pitchFamily="18" charset="0"/>
                        </a:rPr>
                        <m:t>≈</m:t>
                      </m:r>
                      <m:r>
                        <a:rPr lang="en-AU" sz="2000" i="0">
                          <a:latin typeface="Cambria Math" panose="02040503050406030204" pitchFamily="18" charset="0"/>
                          <a:ea typeface="Cambria Math" panose="02040503050406030204" pitchFamily="18" charset="0"/>
                        </a:rPr>
                        <m:t>452.39 </m:t>
                      </m:r>
                      <m:sSup>
                        <m:sSupPr>
                          <m:ctrlPr>
                            <a:rPr lang="en-AU" sz="2000" i="1">
                              <a:latin typeface="Cambria Math" panose="02040503050406030204" pitchFamily="18" charset="0"/>
                              <a:ea typeface="Cambria Math" panose="02040503050406030204" pitchFamily="18" charset="0"/>
                            </a:rPr>
                          </m:ctrlPr>
                        </m:sSupPr>
                        <m:e>
                          <m:r>
                            <m:rPr>
                              <m:sty m:val="p"/>
                            </m:rPr>
                            <a:rPr lang="en-AU" sz="2000" i="0">
                              <a:latin typeface="Cambria Math" panose="02040503050406030204" pitchFamily="18" charset="0"/>
                              <a:ea typeface="Cambria Math" panose="02040503050406030204" pitchFamily="18" charset="0"/>
                            </a:rPr>
                            <m:t>m</m:t>
                          </m:r>
                        </m:e>
                        <m:sup>
                          <m:r>
                            <a:rPr lang="en-AU" sz="2000" i="0">
                              <a:latin typeface="Cambria Math" panose="02040503050406030204" pitchFamily="18" charset="0"/>
                              <a:ea typeface="Cambria Math" panose="02040503050406030204" pitchFamily="18" charset="0"/>
                            </a:rPr>
                            <m:t>2</m:t>
                          </m:r>
                        </m:sup>
                      </m:sSup>
                    </m:oMath>
                  </m:oMathPara>
                </a14:m>
                <a:endParaRPr lang="en-AU" sz="2000" dirty="0"/>
              </a:p>
            </p:txBody>
          </p:sp>
        </mc:Choice>
        <mc:Fallback xmlns="">
          <p:sp>
            <p:nvSpPr>
              <p:cNvPr id="5" name="TextBox 4">
                <a:extLst>
                  <a:ext uri="{FF2B5EF4-FFF2-40B4-BE49-F238E27FC236}">
                    <a16:creationId xmlns:a16="http://schemas.microsoft.com/office/drawing/2014/main" id="{AC332126-92F0-1A07-2760-AE1573F7A467}"/>
                  </a:ext>
                </a:extLst>
              </p:cNvPr>
              <p:cNvSpPr txBox="1">
                <a:spLocks noRot="1" noChangeAspect="1" noMove="1" noResize="1" noEditPoints="1" noAdjustHandles="1" noChangeArrowheads="1" noChangeShapeType="1" noTextEdit="1"/>
              </p:cNvSpPr>
              <p:nvPr/>
            </p:nvSpPr>
            <p:spPr>
              <a:xfrm>
                <a:off x="5053780" y="3387014"/>
                <a:ext cx="2635045" cy="2554545"/>
              </a:xfrm>
              <a:prstGeom prst="rect">
                <a:avLst/>
              </a:prstGeom>
              <a:blipFill>
                <a:blip r:embed="rId4"/>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D397F20-C6F8-987C-938A-128BB4D0F17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29560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8DD32-8029-A40D-BBED-C94AD13EC925}"/>
              </a:ext>
            </a:extLst>
          </p:cNvPr>
          <p:cNvSpPr>
            <a:spLocks noGrp="1"/>
          </p:cNvSpPr>
          <p:nvPr>
            <p:ph type="title"/>
          </p:nvPr>
        </p:nvSpPr>
        <p:spPr>
          <a:xfrm>
            <a:off x="359998" y="360000"/>
            <a:ext cx="11484000" cy="545601"/>
          </a:xfrm>
        </p:spPr>
        <p:txBody>
          <a:bodyPr/>
          <a:lstStyle/>
          <a:p>
            <a:r>
              <a:rPr lang="en-AU" dirty="0">
                <a:latin typeface="+mj-lt"/>
              </a:rPr>
              <a:t>Area of a circle (7)</a:t>
            </a:r>
            <a:endParaRPr lang="en-AU" dirty="0">
              <a:latin typeface="+mj-lt"/>
              <a:cs typeface="Arial"/>
            </a:endParaRPr>
          </a:p>
        </p:txBody>
      </p:sp>
      <p:sp>
        <p:nvSpPr>
          <p:cNvPr id="8" name="Text Placeholder 7">
            <a:extLst>
              <a:ext uri="{FF2B5EF4-FFF2-40B4-BE49-F238E27FC236}">
                <a16:creationId xmlns:a16="http://schemas.microsoft.com/office/drawing/2014/main" id="{761C76A0-D463-2987-581C-8E289136C2C7}"/>
              </a:ext>
            </a:extLst>
          </p:cNvPr>
          <p:cNvSpPr>
            <a:spLocks noGrp="1"/>
          </p:cNvSpPr>
          <p:nvPr>
            <p:ph type="body" sz="quarter" idx="18"/>
          </p:nvPr>
        </p:nvSpPr>
        <p:spPr>
          <a:xfrm>
            <a:off x="359998" y="982520"/>
            <a:ext cx="11484000" cy="310015"/>
          </a:xfrm>
        </p:spPr>
        <p:txBody>
          <a:bodyPr/>
          <a:lstStyle/>
          <a:p>
            <a:r>
              <a:rPr lang="en-AU" dirty="0">
                <a:latin typeface="+mj-lt"/>
              </a:rPr>
              <a:t>Worked example 2</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3FBEE812-96CA-8F77-C929-D51211BFCB15}"/>
                  </a:ext>
                </a:extLst>
              </p:cNvPr>
              <p:cNvSpPr>
                <a:spLocks noGrp="1"/>
              </p:cNvSpPr>
              <p:nvPr>
                <p:ph sz="quarter" idx="4294967295"/>
              </p:nvPr>
            </p:nvSpPr>
            <p:spPr>
              <a:xfrm>
                <a:off x="359998" y="1562100"/>
                <a:ext cx="11484001" cy="886132"/>
              </a:xfrm>
            </p:spPr>
            <p:txBody>
              <a:bodyPr/>
              <a:lstStyle/>
              <a:p>
                <a:r>
                  <a:rPr lang="en-AU" dirty="0">
                    <a:latin typeface="+mn-lt"/>
                  </a:rPr>
                  <a:t>Calculate the area of the circle. Give your solution in terms of </a:t>
                </a:r>
                <a14:m>
                  <m:oMath xmlns:m="http://schemas.openxmlformats.org/officeDocument/2006/math">
                    <m:r>
                      <a:rPr lang="en-AU" i="1" dirty="0" smtClean="0">
                        <a:latin typeface="Cambria Math" panose="02040503050406030204" pitchFamily="18" charset="0"/>
                      </a:rPr>
                      <m:t>𝜋</m:t>
                    </m:r>
                  </m:oMath>
                </a14:m>
                <a:r>
                  <a:rPr lang="en-AU" dirty="0">
                    <a:latin typeface="+mn-lt"/>
                  </a:rPr>
                  <a:t>, before rounding to 2 decimal places.</a:t>
                </a:r>
              </a:p>
              <a:p>
                <a:endParaRPr lang="en-AU" b="0" dirty="0">
                  <a:latin typeface="+mn-lt"/>
                </a:endParaRPr>
              </a:p>
              <a:p>
                <a:pPr/>
                <a14:m>
                  <m:oMathPara xmlns:m="http://schemas.openxmlformats.org/officeDocument/2006/math">
                    <m:oMathParaPr>
                      <m:jc m:val="centerGroup"/>
                    </m:oMathParaPr>
                    <m:oMath xmlns:m="http://schemas.openxmlformats.org/officeDocument/2006/math">
                      <m:r>
                        <a:rPr lang="en-AU" b="0" i="0" smtClean="0">
                          <a:latin typeface="Cambria Math" panose="02040503050406030204" pitchFamily="18" charset="0"/>
                        </a:rPr>
                        <m:t>     </m:t>
                      </m:r>
                    </m:oMath>
                  </m:oMathPara>
                </a14:m>
                <a:endParaRPr lang="en-AU" dirty="0">
                  <a:latin typeface="+mn-lt"/>
                </a:endParaRPr>
              </a:p>
            </p:txBody>
          </p:sp>
        </mc:Choice>
        <mc:Fallback xmlns="">
          <p:sp>
            <p:nvSpPr>
              <p:cNvPr id="7" name="Content Placeholder 6">
                <a:extLst>
                  <a:ext uri="{FF2B5EF4-FFF2-40B4-BE49-F238E27FC236}">
                    <a16:creationId xmlns:a16="http://schemas.microsoft.com/office/drawing/2014/main" id="{3FBEE812-96CA-8F77-C929-D51211BFCB15}"/>
                  </a:ext>
                </a:extLst>
              </p:cNvPr>
              <p:cNvSpPr>
                <a:spLocks noGrp="1" noRot="1" noChangeAspect="1" noMove="1" noResize="1" noEditPoints="1" noAdjustHandles="1" noChangeArrowheads="1" noChangeShapeType="1" noTextEdit="1"/>
              </p:cNvSpPr>
              <p:nvPr>
                <p:ph sz="quarter" idx="4294967295"/>
              </p:nvPr>
            </p:nvSpPr>
            <p:spPr>
              <a:xfrm>
                <a:off x="359998" y="1562100"/>
                <a:ext cx="11484001" cy="886132"/>
              </a:xfrm>
              <a:blipFill>
                <a:blip r:embed="rId3"/>
                <a:stretch>
                  <a:fillRect l="-1327"/>
                </a:stretch>
              </a:blipFill>
            </p:spPr>
            <p:txBody>
              <a:bodyPr/>
              <a:lstStyle/>
              <a:p>
                <a:r>
                  <a:rPr lang="en-AU">
                    <a:noFill/>
                  </a:rPr>
                  <a:t> </a:t>
                </a:r>
              </a:p>
            </p:txBody>
          </p:sp>
        </mc:Fallback>
      </mc:AlternateContent>
      <p:pic>
        <p:nvPicPr>
          <p:cNvPr id="9" name="Picture 8" descr="Circle with diameter of 28 metres">
            <a:extLst>
              <a:ext uri="{FF2B5EF4-FFF2-40B4-BE49-F238E27FC236}">
                <a16:creationId xmlns:a16="http://schemas.microsoft.com/office/drawing/2014/main" id="{C4AD06E6-029A-4A4E-72DE-A2E908199F36}"/>
              </a:ext>
            </a:extLst>
          </p:cNvPr>
          <p:cNvPicPr>
            <a:picLocks noChangeAspect="1"/>
          </p:cNvPicPr>
          <p:nvPr/>
        </p:nvPicPr>
        <p:blipFill>
          <a:blip r:embed="rId4"/>
          <a:stretch>
            <a:fillRect/>
          </a:stretch>
        </p:blipFill>
        <p:spPr>
          <a:xfrm>
            <a:off x="359998" y="2748224"/>
            <a:ext cx="4194512" cy="3947776"/>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B05B9B1-FE1A-B239-BFDF-740B34CB9A48}"/>
                  </a:ext>
                </a:extLst>
              </p:cNvPr>
              <p:cNvSpPr txBox="1"/>
              <p:nvPr/>
            </p:nvSpPr>
            <p:spPr>
              <a:xfrm>
                <a:off x="4715655" y="2983174"/>
                <a:ext cx="2760690" cy="3477875"/>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m:rPr>
                          <m:sty m:val="p"/>
                        </m:rPr>
                        <a:rPr lang="en-AU" sz="2000" b="0" i="0" smtClean="0">
                          <a:latin typeface="Cambria Math" panose="02040503050406030204" pitchFamily="18" charset="0"/>
                        </a:rPr>
                        <m:t>r</m:t>
                      </m:r>
                      <m:r>
                        <m:rPr>
                          <m:aln/>
                        </m:rPr>
                        <a:rPr lang="en-AU" sz="2000" b="0" i="0" smtClean="0">
                          <a:latin typeface="Cambria Math" panose="02040503050406030204" pitchFamily="18" charset="0"/>
                        </a:rPr>
                        <m:t>=</m:t>
                      </m:r>
                      <m:r>
                        <a:rPr lang="en-AU" sz="2000" b="0" i="0" smtClean="0">
                          <a:latin typeface="Cambria Math" panose="02040503050406030204" pitchFamily="18" charset="0"/>
                        </a:rPr>
                        <m:t>28</m:t>
                      </m:r>
                      <m:r>
                        <a:rPr lang="en-AU" sz="2000" b="0" i="0" smtClean="0">
                          <a:latin typeface="Cambria Math" panose="02040503050406030204" pitchFamily="18" charset="0"/>
                          <a:ea typeface="Cambria Math" panose="02040503050406030204" pitchFamily="18" charset="0"/>
                        </a:rPr>
                        <m:t>÷2</m:t>
                      </m:r>
                    </m:oMath>
                    <m:oMath xmlns:m="http://schemas.openxmlformats.org/officeDocument/2006/math">
                      <m:r>
                        <m:rPr>
                          <m:aln/>
                        </m:rPr>
                        <a:rPr lang="en-AU" sz="2000" b="0" i="0" smtClean="0">
                          <a:latin typeface="Cambria Math" panose="02040503050406030204" pitchFamily="18" charset="0"/>
                          <a:ea typeface="Cambria Math" panose="02040503050406030204" pitchFamily="18" charset="0"/>
                        </a:rPr>
                        <m:t>=</m:t>
                      </m:r>
                      <m:r>
                        <a:rPr lang="en-AU" sz="2000" b="0" i="0" smtClean="0">
                          <a:latin typeface="Cambria Math" panose="02040503050406030204" pitchFamily="18" charset="0"/>
                          <a:ea typeface="Cambria Math" panose="02040503050406030204" pitchFamily="18" charset="0"/>
                        </a:rPr>
                        <m:t>14</m:t>
                      </m:r>
                    </m:oMath>
                    <m:oMath xmlns:m="http://schemas.openxmlformats.org/officeDocument/2006/math">
                      <m:r>
                        <m:rPr>
                          <m:sty m:val="p"/>
                        </m:rPr>
                        <a:rPr lang="en-AU" sz="2000" b="0" i="0" smtClean="0">
                          <a:latin typeface="Cambria Math" panose="02040503050406030204" pitchFamily="18" charset="0"/>
                        </a:rPr>
                        <m:t>A</m:t>
                      </m:r>
                      <m:r>
                        <m:rPr>
                          <m:aln/>
                        </m:rPr>
                        <a:rPr lang="en-AU" sz="2000" b="0" i="0" smtClean="0">
                          <a:latin typeface="Cambria Math" panose="02040503050406030204" pitchFamily="18" charset="0"/>
                        </a:rPr>
                        <m:t>=</m:t>
                      </m:r>
                      <m:r>
                        <m:rPr>
                          <m:sty m:val="p"/>
                        </m:rPr>
                        <a:rPr lang="en-AU" sz="2000" b="0" i="0" smtClean="0">
                          <a:latin typeface="Cambria Math" panose="02040503050406030204" pitchFamily="18" charset="0"/>
                        </a:rPr>
                        <m:t>π</m:t>
                      </m:r>
                      <m:sSup>
                        <m:sSupPr>
                          <m:ctrlPr>
                            <a:rPr lang="en-AU" sz="2000" b="0" i="1" smtClean="0">
                              <a:latin typeface="Cambria Math" panose="02040503050406030204" pitchFamily="18" charset="0"/>
                            </a:rPr>
                          </m:ctrlPr>
                        </m:sSupPr>
                        <m:e>
                          <m:r>
                            <m:rPr>
                              <m:sty m:val="p"/>
                            </m:rPr>
                            <a:rPr lang="en-AU" sz="2000" b="0" i="0" smtClean="0">
                              <a:latin typeface="Cambria Math" panose="02040503050406030204" pitchFamily="18" charset="0"/>
                            </a:rPr>
                            <m:t>r</m:t>
                          </m:r>
                        </m:e>
                        <m:sup>
                          <m:r>
                            <a:rPr lang="en-AU" sz="2000" b="0" i="0" smtClean="0">
                              <a:latin typeface="Cambria Math" panose="02040503050406030204" pitchFamily="18" charset="0"/>
                            </a:rPr>
                            <m:t>2</m:t>
                          </m:r>
                        </m:sup>
                      </m:sSup>
                    </m:oMath>
                    <m:oMath xmlns:m="http://schemas.openxmlformats.org/officeDocument/2006/math">
                      <m:r>
                        <m:rPr>
                          <m:sty m:val="p"/>
                        </m:rPr>
                        <a:rPr lang="en-AU" sz="2000" i="0">
                          <a:latin typeface="Cambria Math" panose="02040503050406030204" pitchFamily="18" charset="0"/>
                        </a:rPr>
                        <m:t>A</m:t>
                      </m:r>
                      <m:r>
                        <m:rPr>
                          <m:aln/>
                        </m:rPr>
                        <a:rPr lang="en-AU" sz="2000" i="0">
                          <a:latin typeface="Cambria Math" panose="02040503050406030204" pitchFamily="18" charset="0"/>
                        </a:rPr>
                        <m:t>=</m:t>
                      </m:r>
                      <m:r>
                        <m:rPr>
                          <m:sty m:val="p"/>
                        </m:rPr>
                        <a:rPr lang="en-AU" sz="2000" i="0">
                          <a:latin typeface="Cambria Math" panose="02040503050406030204" pitchFamily="18" charset="0"/>
                        </a:rPr>
                        <m:t>π</m:t>
                      </m:r>
                      <m:r>
                        <a:rPr lang="en-AU" sz="2000" i="0">
                          <a:latin typeface="Cambria Math" panose="02040503050406030204" pitchFamily="18" charset="0"/>
                        </a:rPr>
                        <m:t>×</m:t>
                      </m:r>
                      <m:sSup>
                        <m:sSupPr>
                          <m:ctrlPr>
                            <a:rPr lang="en-AU" sz="2000" i="1">
                              <a:latin typeface="Cambria Math" panose="02040503050406030204" pitchFamily="18" charset="0"/>
                            </a:rPr>
                          </m:ctrlPr>
                        </m:sSupPr>
                        <m:e>
                          <m:r>
                            <a:rPr lang="en-AU" sz="2000" b="0" i="0" smtClean="0">
                              <a:latin typeface="Cambria Math" panose="02040503050406030204" pitchFamily="18" charset="0"/>
                            </a:rPr>
                            <m:t>14</m:t>
                          </m:r>
                        </m:e>
                        <m:sup>
                          <m:r>
                            <a:rPr lang="en-AU" sz="2000" i="0">
                              <a:latin typeface="Cambria Math" panose="02040503050406030204" pitchFamily="18" charset="0"/>
                            </a:rPr>
                            <m:t>2</m:t>
                          </m:r>
                        </m:sup>
                      </m:sSup>
                    </m:oMath>
                    <m:oMath xmlns:m="http://schemas.openxmlformats.org/officeDocument/2006/math">
                      <m:r>
                        <m:rPr>
                          <m:sty m:val="p"/>
                        </m:rPr>
                        <a:rPr lang="en-AU" sz="2000" i="0">
                          <a:latin typeface="Cambria Math" panose="02040503050406030204" pitchFamily="18" charset="0"/>
                        </a:rPr>
                        <m:t>A</m:t>
                      </m:r>
                      <m:r>
                        <m:rPr>
                          <m:aln/>
                        </m:rPr>
                        <a:rPr lang="en-AU" sz="2000" i="0">
                          <a:latin typeface="Cambria Math" panose="02040503050406030204" pitchFamily="18" charset="0"/>
                        </a:rPr>
                        <m:t>=</m:t>
                      </m:r>
                      <m:r>
                        <a:rPr lang="en-AU" sz="2000" b="0" i="0" smtClean="0">
                          <a:latin typeface="Cambria Math" panose="02040503050406030204" pitchFamily="18" charset="0"/>
                        </a:rPr>
                        <m:t>196</m:t>
                      </m:r>
                      <m:r>
                        <m:rPr>
                          <m:sty m:val="p"/>
                        </m:rPr>
                        <a:rPr lang="en-AU" sz="2000" i="0">
                          <a:latin typeface="Cambria Math" panose="02040503050406030204" pitchFamily="18" charset="0"/>
                        </a:rPr>
                        <m:t>π</m:t>
                      </m:r>
                      <m:r>
                        <a:rPr lang="en-AU" sz="2000" i="0">
                          <a:latin typeface="Cambria Math" panose="02040503050406030204" pitchFamily="18" charset="0"/>
                          <a:ea typeface="Cambria Math" panose="02040503050406030204" pitchFamily="18" charset="0"/>
                        </a:rPr>
                        <m:t> </m:t>
                      </m:r>
                      <m:sSup>
                        <m:sSupPr>
                          <m:ctrlPr>
                            <a:rPr lang="en-AU" sz="2000" i="1">
                              <a:latin typeface="Cambria Math" panose="02040503050406030204" pitchFamily="18" charset="0"/>
                              <a:ea typeface="Cambria Math" panose="02040503050406030204" pitchFamily="18" charset="0"/>
                            </a:rPr>
                          </m:ctrlPr>
                        </m:sSupPr>
                        <m:e>
                          <m:r>
                            <m:rPr>
                              <m:sty m:val="p"/>
                            </m:rPr>
                            <a:rPr lang="en-AU" sz="2000" i="0">
                              <a:latin typeface="Cambria Math" panose="02040503050406030204" pitchFamily="18" charset="0"/>
                              <a:ea typeface="Cambria Math" panose="02040503050406030204" pitchFamily="18" charset="0"/>
                            </a:rPr>
                            <m:t>m</m:t>
                          </m:r>
                        </m:e>
                        <m:sup>
                          <m:r>
                            <a:rPr lang="en-AU" sz="2000" i="0">
                              <a:latin typeface="Cambria Math" panose="02040503050406030204" pitchFamily="18" charset="0"/>
                              <a:ea typeface="Cambria Math" panose="02040503050406030204" pitchFamily="18" charset="0"/>
                            </a:rPr>
                            <m:t>2</m:t>
                          </m:r>
                        </m:sup>
                      </m:sSup>
                    </m:oMath>
                    <m:oMath xmlns:m="http://schemas.openxmlformats.org/officeDocument/2006/math">
                      <m:r>
                        <m:rPr>
                          <m:sty m:val="p"/>
                        </m:rPr>
                        <a:rPr lang="en-AU" sz="2000" i="0">
                          <a:latin typeface="Cambria Math" panose="02040503050406030204" pitchFamily="18" charset="0"/>
                        </a:rPr>
                        <m:t>A</m:t>
                      </m:r>
                      <m:r>
                        <m:rPr>
                          <m:aln/>
                        </m:rPr>
                        <a:rPr lang="en-AU" sz="2000" i="0">
                          <a:latin typeface="Cambria Math" panose="02040503050406030204" pitchFamily="18" charset="0"/>
                        </a:rPr>
                        <m:t>=</m:t>
                      </m:r>
                      <m:r>
                        <a:rPr lang="en-AU" sz="2000" i="0">
                          <a:latin typeface="Cambria Math" panose="02040503050406030204" pitchFamily="18" charset="0"/>
                          <a:ea typeface="Cambria Math" panose="02040503050406030204" pitchFamily="18" charset="0"/>
                        </a:rPr>
                        <m:t> </m:t>
                      </m:r>
                      <m:sSup>
                        <m:sSupPr>
                          <m:ctrlPr>
                            <a:rPr lang="en-AU" sz="2000" i="1">
                              <a:latin typeface="Cambria Math" panose="02040503050406030204" pitchFamily="18" charset="0"/>
                              <a:ea typeface="Cambria Math" panose="02040503050406030204" pitchFamily="18" charset="0"/>
                            </a:rPr>
                          </m:ctrlPr>
                        </m:sSupPr>
                        <m:e>
                          <m:r>
                            <a:rPr lang="en-AU" sz="2000" b="0" i="0" smtClean="0">
                              <a:latin typeface="Cambria Math" panose="02040503050406030204" pitchFamily="18" charset="0"/>
                              <a:ea typeface="Cambria Math" panose="02040503050406030204" pitchFamily="18" charset="0"/>
                            </a:rPr>
                            <m:t>615.7521…</m:t>
                          </m:r>
                          <m:r>
                            <m:rPr>
                              <m:sty m:val="p"/>
                            </m:rPr>
                            <a:rPr lang="en-AU" sz="2000" i="0">
                              <a:latin typeface="Cambria Math" panose="02040503050406030204" pitchFamily="18" charset="0"/>
                              <a:ea typeface="Cambria Math" panose="02040503050406030204" pitchFamily="18" charset="0"/>
                            </a:rPr>
                            <m:t>m</m:t>
                          </m:r>
                        </m:e>
                        <m:sup>
                          <m:r>
                            <a:rPr lang="en-AU" sz="2000" i="0">
                              <a:latin typeface="Cambria Math" panose="02040503050406030204" pitchFamily="18" charset="0"/>
                              <a:ea typeface="Cambria Math" panose="02040503050406030204" pitchFamily="18" charset="0"/>
                            </a:rPr>
                            <m:t>2</m:t>
                          </m:r>
                        </m:sup>
                      </m:sSup>
                    </m:oMath>
                    <m:oMath xmlns:m="http://schemas.openxmlformats.org/officeDocument/2006/math">
                      <m:r>
                        <m:rPr>
                          <m:sty m:val="p"/>
                        </m:rPr>
                        <a:rPr lang="en-AU" sz="2000" b="0" i="0" smtClean="0">
                          <a:latin typeface="Cambria Math" panose="02040503050406030204" pitchFamily="18" charset="0"/>
                          <a:ea typeface="Cambria Math" panose="02040503050406030204" pitchFamily="18" charset="0"/>
                        </a:rPr>
                        <m:t>A</m:t>
                      </m:r>
                      <m:r>
                        <m:rPr>
                          <m:aln/>
                        </m:rPr>
                        <a:rPr lang="en-AU" sz="2000" b="0" i="0" smtClean="0">
                          <a:latin typeface="Cambria Math" panose="02040503050406030204" pitchFamily="18" charset="0"/>
                          <a:ea typeface="Cambria Math" panose="02040503050406030204" pitchFamily="18" charset="0"/>
                        </a:rPr>
                        <m:t>≈</m:t>
                      </m:r>
                      <m:r>
                        <a:rPr lang="en-AU" sz="2000" b="0" i="0" smtClean="0">
                          <a:latin typeface="Cambria Math" panose="02040503050406030204" pitchFamily="18" charset="0"/>
                          <a:ea typeface="Cambria Math" panose="02040503050406030204" pitchFamily="18" charset="0"/>
                        </a:rPr>
                        <m:t>615.75 </m:t>
                      </m:r>
                      <m:sSup>
                        <m:sSupPr>
                          <m:ctrlPr>
                            <a:rPr lang="en-AU" sz="2000" b="0" i="1" smtClean="0">
                              <a:latin typeface="Cambria Math" panose="02040503050406030204" pitchFamily="18" charset="0"/>
                              <a:ea typeface="Cambria Math" panose="02040503050406030204" pitchFamily="18" charset="0"/>
                            </a:rPr>
                          </m:ctrlPr>
                        </m:sSupPr>
                        <m:e>
                          <m:r>
                            <m:rPr>
                              <m:sty m:val="p"/>
                            </m:rPr>
                            <a:rPr lang="en-AU" sz="2000" b="0" i="0" smtClean="0">
                              <a:latin typeface="Cambria Math" panose="02040503050406030204" pitchFamily="18" charset="0"/>
                              <a:ea typeface="Cambria Math" panose="02040503050406030204" pitchFamily="18" charset="0"/>
                            </a:rPr>
                            <m:t>m</m:t>
                          </m:r>
                        </m:e>
                        <m:sup>
                          <m:r>
                            <a:rPr lang="en-AU" sz="2000" b="0" i="0" smtClean="0">
                              <a:latin typeface="Cambria Math" panose="02040503050406030204" pitchFamily="18" charset="0"/>
                              <a:ea typeface="Cambria Math" panose="02040503050406030204" pitchFamily="18" charset="0"/>
                            </a:rPr>
                            <m:t>2</m:t>
                          </m:r>
                        </m:sup>
                      </m:sSup>
                    </m:oMath>
                  </m:oMathPara>
                </a14:m>
                <a:endParaRPr lang="en-AU" sz="2000" dirty="0"/>
              </a:p>
            </p:txBody>
          </p:sp>
        </mc:Choice>
        <mc:Fallback xmlns="">
          <p:sp>
            <p:nvSpPr>
              <p:cNvPr id="5" name="TextBox 4">
                <a:extLst>
                  <a:ext uri="{FF2B5EF4-FFF2-40B4-BE49-F238E27FC236}">
                    <a16:creationId xmlns:a16="http://schemas.microsoft.com/office/drawing/2014/main" id="{3B05B9B1-FE1A-B239-BFDF-740B34CB9A48}"/>
                  </a:ext>
                </a:extLst>
              </p:cNvPr>
              <p:cNvSpPr txBox="1">
                <a:spLocks noRot="1" noChangeAspect="1" noMove="1" noResize="1" noEditPoints="1" noAdjustHandles="1" noChangeArrowheads="1" noChangeShapeType="1" noTextEdit="1"/>
              </p:cNvSpPr>
              <p:nvPr/>
            </p:nvSpPr>
            <p:spPr>
              <a:xfrm>
                <a:off x="4715655" y="2983174"/>
                <a:ext cx="2760690" cy="3477875"/>
              </a:xfrm>
              <a:prstGeom prst="rect">
                <a:avLst/>
              </a:prstGeom>
              <a:blipFill>
                <a:blip r:embed="rId5"/>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D397F20-C6F8-987C-938A-128BB4D0F17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87239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8DD32-8029-A40D-BBED-C94AD13EC925}"/>
              </a:ext>
            </a:extLst>
          </p:cNvPr>
          <p:cNvSpPr>
            <a:spLocks noGrp="1"/>
          </p:cNvSpPr>
          <p:nvPr>
            <p:ph type="title"/>
          </p:nvPr>
        </p:nvSpPr>
        <p:spPr/>
        <p:txBody>
          <a:bodyPr/>
          <a:lstStyle/>
          <a:p>
            <a:r>
              <a:rPr lang="en-AU" dirty="0">
                <a:latin typeface="+mj-lt"/>
              </a:rPr>
              <a:t>Area of a circle (8)</a:t>
            </a:r>
            <a:endParaRPr lang="en-AU" dirty="0">
              <a:latin typeface="+mj-lt"/>
              <a:cs typeface="Arial"/>
            </a:endParaRPr>
          </a:p>
        </p:txBody>
      </p:sp>
      <p:sp>
        <p:nvSpPr>
          <p:cNvPr id="8" name="Text Placeholder 7">
            <a:extLst>
              <a:ext uri="{FF2B5EF4-FFF2-40B4-BE49-F238E27FC236}">
                <a16:creationId xmlns:a16="http://schemas.microsoft.com/office/drawing/2014/main" id="{761C76A0-D463-2987-581C-8E289136C2C7}"/>
              </a:ext>
            </a:extLst>
          </p:cNvPr>
          <p:cNvSpPr>
            <a:spLocks noGrp="1"/>
          </p:cNvSpPr>
          <p:nvPr>
            <p:ph type="body" sz="quarter" idx="18"/>
          </p:nvPr>
        </p:nvSpPr>
        <p:spPr/>
        <p:txBody>
          <a:bodyPr/>
          <a:lstStyle/>
          <a:p>
            <a:r>
              <a:rPr lang="en-AU" dirty="0">
                <a:latin typeface="+mj-lt"/>
              </a:rPr>
              <a:t>Self-explanation prompts 2</a:t>
            </a:r>
          </a:p>
        </p:txBody>
      </p:sp>
      <mc:AlternateContent xmlns:mc="http://schemas.openxmlformats.org/markup-compatibility/2006" xmlns:a14="http://schemas.microsoft.com/office/drawing/2010/main">
        <mc:Choice Requires="a14">
          <p:sp>
            <p:nvSpPr>
              <p:cNvPr id="13" name="Content Placeholder 6">
                <a:extLst>
                  <a:ext uri="{FF2B5EF4-FFF2-40B4-BE49-F238E27FC236}">
                    <a16:creationId xmlns:a16="http://schemas.microsoft.com/office/drawing/2014/main" id="{6C1D850E-A695-0590-9837-88438AB22EA8}"/>
                  </a:ext>
                </a:extLst>
              </p:cNvPr>
              <p:cNvSpPr txBox="1">
                <a:spLocks/>
              </p:cNvSpPr>
              <p:nvPr/>
            </p:nvSpPr>
            <p:spPr>
              <a:xfrm>
                <a:off x="359998" y="1562100"/>
                <a:ext cx="11484001" cy="8861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Calculate the area of the circle. Give your solution in terms of </a:t>
                </a:r>
                <a14:m>
                  <m:oMath xmlns:m="http://schemas.openxmlformats.org/officeDocument/2006/math">
                    <m:r>
                      <a:rPr lang="en-AU" i="1" dirty="0" smtClean="0">
                        <a:latin typeface="Cambria Math" panose="02040503050406030204" pitchFamily="18" charset="0"/>
                      </a:rPr>
                      <m:t>𝜋</m:t>
                    </m:r>
                  </m:oMath>
                </a14:m>
                <a:r>
                  <a:rPr lang="en-AU" dirty="0">
                    <a:latin typeface="+mn-lt"/>
                  </a:rPr>
                  <a:t>, before rounding to 2 decimal places.</a:t>
                </a:r>
              </a:p>
            </p:txBody>
          </p:sp>
        </mc:Choice>
        <mc:Fallback xmlns="">
          <p:sp>
            <p:nvSpPr>
              <p:cNvPr id="13" name="Content Placeholder 6">
                <a:extLst>
                  <a:ext uri="{FF2B5EF4-FFF2-40B4-BE49-F238E27FC236}">
                    <a16:creationId xmlns:a16="http://schemas.microsoft.com/office/drawing/2014/main" id="{6C1D850E-A695-0590-9837-88438AB22EA8}"/>
                  </a:ext>
                </a:extLst>
              </p:cNvPr>
              <p:cNvSpPr txBox="1">
                <a:spLocks noRot="1" noChangeAspect="1" noMove="1" noResize="1" noEditPoints="1" noAdjustHandles="1" noChangeArrowheads="1" noChangeShapeType="1" noTextEdit="1"/>
              </p:cNvSpPr>
              <p:nvPr/>
            </p:nvSpPr>
            <p:spPr>
              <a:xfrm>
                <a:off x="359998" y="1562100"/>
                <a:ext cx="11484001" cy="886132"/>
              </a:xfrm>
              <a:prstGeom prst="rect">
                <a:avLst/>
              </a:prstGeom>
              <a:blipFill>
                <a:blip r:embed="rId3"/>
                <a:stretch>
                  <a:fillRect l="-1327"/>
                </a:stretch>
              </a:blipFill>
            </p:spPr>
            <p:txBody>
              <a:bodyPr/>
              <a:lstStyle/>
              <a:p>
                <a:r>
                  <a:rPr lang="en-AU">
                    <a:noFill/>
                  </a:rPr>
                  <a:t> </a:t>
                </a:r>
              </a:p>
            </p:txBody>
          </p:sp>
        </mc:Fallback>
      </mc:AlternateContent>
      <p:pic>
        <p:nvPicPr>
          <p:cNvPr id="15" name="Picture 14" descr="Circle with diameter of 28 metres">
            <a:extLst>
              <a:ext uri="{FF2B5EF4-FFF2-40B4-BE49-F238E27FC236}">
                <a16:creationId xmlns:a16="http://schemas.microsoft.com/office/drawing/2014/main" id="{A42C608F-B23B-5095-70D6-A121CF1021C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59998" y="2748224"/>
            <a:ext cx="4194512" cy="3947776"/>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16B9B81-9633-F723-BB63-2E03E2CE0355}"/>
                  </a:ext>
                </a:extLst>
              </p:cNvPr>
              <p:cNvSpPr txBox="1"/>
              <p:nvPr/>
            </p:nvSpPr>
            <p:spPr>
              <a:xfrm>
                <a:off x="4715655" y="2748224"/>
                <a:ext cx="2760690" cy="3477875"/>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m:rPr>
                          <m:sty m:val="p"/>
                        </m:rPr>
                        <a:rPr lang="en-AU" sz="2000" b="0" i="0" smtClean="0">
                          <a:latin typeface="Cambria Math" panose="02040503050406030204" pitchFamily="18" charset="0"/>
                        </a:rPr>
                        <m:t>r</m:t>
                      </m:r>
                      <m:r>
                        <m:rPr>
                          <m:aln/>
                        </m:rPr>
                        <a:rPr lang="en-AU" sz="2000" b="0" i="0" smtClean="0">
                          <a:latin typeface="Cambria Math" panose="02040503050406030204" pitchFamily="18" charset="0"/>
                        </a:rPr>
                        <m:t>=</m:t>
                      </m:r>
                      <m:r>
                        <a:rPr lang="en-AU" sz="2000" b="0" i="0" smtClean="0">
                          <a:latin typeface="Cambria Math" panose="02040503050406030204" pitchFamily="18" charset="0"/>
                        </a:rPr>
                        <m:t>28</m:t>
                      </m:r>
                      <m:r>
                        <a:rPr lang="en-AU" sz="2000" b="0" i="0" smtClean="0">
                          <a:latin typeface="Cambria Math" panose="02040503050406030204" pitchFamily="18" charset="0"/>
                          <a:ea typeface="Cambria Math" panose="02040503050406030204" pitchFamily="18" charset="0"/>
                        </a:rPr>
                        <m:t>÷2</m:t>
                      </m:r>
                    </m:oMath>
                    <m:oMath xmlns:m="http://schemas.openxmlformats.org/officeDocument/2006/math">
                      <m:r>
                        <m:rPr>
                          <m:aln/>
                        </m:rPr>
                        <a:rPr lang="en-AU" sz="2000" b="0" i="0" smtClean="0">
                          <a:latin typeface="Cambria Math" panose="02040503050406030204" pitchFamily="18" charset="0"/>
                          <a:ea typeface="Cambria Math" panose="02040503050406030204" pitchFamily="18" charset="0"/>
                        </a:rPr>
                        <m:t>=</m:t>
                      </m:r>
                      <m:r>
                        <a:rPr lang="en-AU" sz="2000" b="0" i="0" smtClean="0">
                          <a:latin typeface="Cambria Math" panose="02040503050406030204" pitchFamily="18" charset="0"/>
                          <a:ea typeface="Cambria Math" panose="02040503050406030204" pitchFamily="18" charset="0"/>
                        </a:rPr>
                        <m:t>14</m:t>
                      </m:r>
                    </m:oMath>
                    <m:oMath xmlns:m="http://schemas.openxmlformats.org/officeDocument/2006/math">
                      <m:r>
                        <m:rPr>
                          <m:sty m:val="p"/>
                        </m:rPr>
                        <a:rPr lang="en-AU" sz="2000" b="0" i="0" smtClean="0">
                          <a:latin typeface="Cambria Math" panose="02040503050406030204" pitchFamily="18" charset="0"/>
                        </a:rPr>
                        <m:t>A</m:t>
                      </m:r>
                      <m:r>
                        <m:rPr>
                          <m:aln/>
                        </m:rPr>
                        <a:rPr lang="en-AU" sz="2000" b="0" i="0" smtClean="0">
                          <a:latin typeface="Cambria Math" panose="02040503050406030204" pitchFamily="18" charset="0"/>
                        </a:rPr>
                        <m:t>=</m:t>
                      </m:r>
                      <m:r>
                        <m:rPr>
                          <m:sty m:val="p"/>
                        </m:rPr>
                        <a:rPr lang="en-AU" sz="2000" b="0" i="0" smtClean="0">
                          <a:latin typeface="Cambria Math" panose="02040503050406030204" pitchFamily="18" charset="0"/>
                        </a:rPr>
                        <m:t>π</m:t>
                      </m:r>
                      <m:sSup>
                        <m:sSupPr>
                          <m:ctrlPr>
                            <a:rPr lang="en-AU" sz="2000" b="0" i="1" smtClean="0">
                              <a:latin typeface="Cambria Math" panose="02040503050406030204" pitchFamily="18" charset="0"/>
                            </a:rPr>
                          </m:ctrlPr>
                        </m:sSupPr>
                        <m:e>
                          <m:r>
                            <m:rPr>
                              <m:sty m:val="p"/>
                            </m:rPr>
                            <a:rPr lang="en-AU" sz="2000" b="0" i="0" smtClean="0">
                              <a:latin typeface="Cambria Math" panose="02040503050406030204" pitchFamily="18" charset="0"/>
                            </a:rPr>
                            <m:t>r</m:t>
                          </m:r>
                        </m:e>
                        <m:sup>
                          <m:r>
                            <a:rPr lang="en-AU" sz="2000" b="0" i="0" smtClean="0">
                              <a:latin typeface="Cambria Math" panose="02040503050406030204" pitchFamily="18" charset="0"/>
                            </a:rPr>
                            <m:t>2</m:t>
                          </m:r>
                        </m:sup>
                      </m:sSup>
                    </m:oMath>
                    <m:oMath xmlns:m="http://schemas.openxmlformats.org/officeDocument/2006/math">
                      <m:r>
                        <m:rPr>
                          <m:sty m:val="p"/>
                        </m:rPr>
                        <a:rPr lang="en-AU" sz="2000" i="0">
                          <a:latin typeface="Cambria Math" panose="02040503050406030204" pitchFamily="18" charset="0"/>
                        </a:rPr>
                        <m:t>A</m:t>
                      </m:r>
                      <m:r>
                        <m:rPr>
                          <m:aln/>
                        </m:rPr>
                        <a:rPr lang="en-AU" sz="2000" i="0">
                          <a:latin typeface="Cambria Math" panose="02040503050406030204" pitchFamily="18" charset="0"/>
                        </a:rPr>
                        <m:t>=</m:t>
                      </m:r>
                      <m:r>
                        <m:rPr>
                          <m:sty m:val="p"/>
                        </m:rPr>
                        <a:rPr lang="en-AU" sz="2000" i="0">
                          <a:latin typeface="Cambria Math" panose="02040503050406030204" pitchFamily="18" charset="0"/>
                        </a:rPr>
                        <m:t>π</m:t>
                      </m:r>
                      <m:r>
                        <a:rPr lang="en-AU" sz="2000" i="0">
                          <a:latin typeface="Cambria Math" panose="02040503050406030204" pitchFamily="18" charset="0"/>
                        </a:rPr>
                        <m:t>×</m:t>
                      </m:r>
                      <m:sSup>
                        <m:sSupPr>
                          <m:ctrlPr>
                            <a:rPr lang="en-AU" sz="2000" i="1">
                              <a:latin typeface="Cambria Math" panose="02040503050406030204" pitchFamily="18" charset="0"/>
                            </a:rPr>
                          </m:ctrlPr>
                        </m:sSupPr>
                        <m:e>
                          <m:r>
                            <a:rPr lang="en-AU" sz="2000" b="0" i="0" smtClean="0">
                              <a:latin typeface="Cambria Math" panose="02040503050406030204" pitchFamily="18" charset="0"/>
                            </a:rPr>
                            <m:t>14</m:t>
                          </m:r>
                        </m:e>
                        <m:sup>
                          <m:r>
                            <a:rPr lang="en-AU" sz="2000" i="0">
                              <a:latin typeface="Cambria Math" panose="02040503050406030204" pitchFamily="18" charset="0"/>
                            </a:rPr>
                            <m:t>2</m:t>
                          </m:r>
                        </m:sup>
                      </m:sSup>
                    </m:oMath>
                    <m:oMath xmlns:m="http://schemas.openxmlformats.org/officeDocument/2006/math">
                      <m:r>
                        <m:rPr>
                          <m:sty m:val="p"/>
                        </m:rPr>
                        <a:rPr lang="en-AU" sz="2000" i="0">
                          <a:latin typeface="Cambria Math" panose="02040503050406030204" pitchFamily="18" charset="0"/>
                        </a:rPr>
                        <m:t>A</m:t>
                      </m:r>
                      <m:r>
                        <m:rPr>
                          <m:aln/>
                        </m:rPr>
                        <a:rPr lang="en-AU" sz="2000" i="0">
                          <a:latin typeface="Cambria Math" panose="02040503050406030204" pitchFamily="18" charset="0"/>
                        </a:rPr>
                        <m:t>=</m:t>
                      </m:r>
                      <m:r>
                        <a:rPr lang="en-AU" sz="2000" b="0" i="0" smtClean="0">
                          <a:latin typeface="Cambria Math" panose="02040503050406030204" pitchFamily="18" charset="0"/>
                        </a:rPr>
                        <m:t>196</m:t>
                      </m:r>
                      <m:r>
                        <m:rPr>
                          <m:sty m:val="p"/>
                        </m:rPr>
                        <a:rPr lang="en-AU" sz="2000" i="0">
                          <a:latin typeface="Cambria Math" panose="02040503050406030204" pitchFamily="18" charset="0"/>
                        </a:rPr>
                        <m:t>π</m:t>
                      </m:r>
                      <m:r>
                        <a:rPr lang="en-AU" sz="2000" i="0">
                          <a:latin typeface="Cambria Math" panose="02040503050406030204" pitchFamily="18" charset="0"/>
                          <a:ea typeface="Cambria Math" panose="02040503050406030204" pitchFamily="18" charset="0"/>
                        </a:rPr>
                        <m:t> </m:t>
                      </m:r>
                      <m:sSup>
                        <m:sSupPr>
                          <m:ctrlPr>
                            <a:rPr lang="en-AU" sz="2000" i="1">
                              <a:latin typeface="Cambria Math" panose="02040503050406030204" pitchFamily="18" charset="0"/>
                              <a:ea typeface="Cambria Math" panose="02040503050406030204" pitchFamily="18" charset="0"/>
                            </a:rPr>
                          </m:ctrlPr>
                        </m:sSupPr>
                        <m:e>
                          <m:r>
                            <m:rPr>
                              <m:sty m:val="p"/>
                            </m:rPr>
                            <a:rPr lang="en-AU" sz="2000" i="0">
                              <a:latin typeface="Cambria Math" panose="02040503050406030204" pitchFamily="18" charset="0"/>
                              <a:ea typeface="Cambria Math" panose="02040503050406030204" pitchFamily="18" charset="0"/>
                            </a:rPr>
                            <m:t>m</m:t>
                          </m:r>
                        </m:e>
                        <m:sup>
                          <m:r>
                            <a:rPr lang="en-AU" sz="2000" i="0">
                              <a:latin typeface="Cambria Math" panose="02040503050406030204" pitchFamily="18" charset="0"/>
                              <a:ea typeface="Cambria Math" panose="02040503050406030204" pitchFamily="18" charset="0"/>
                            </a:rPr>
                            <m:t>2</m:t>
                          </m:r>
                        </m:sup>
                      </m:sSup>
                    </m:oMath>
                    <m:oMath xmlns:m="http://schemas.openxmlformats.org/officeDocument/2006/math">
                      <m:r>
                        <m:rPr>
                          <m:sty m:val="p"/>
                        </m:rPr>
                        <a:rPr lang="en-AU" sz="2000" i="0">
                          <a:latin typeface="Cambria Math" panose="02040503050406030204" pitchFamily="18" charset="0"/>
                        </a:rPr>
                        <m:t>A</m:t>
                      </m:r>
                      <m:r>
                        <m:rPr>
                          <m:aln/>
                        </m:rPr>
                        <a:rPr lang="en-AU" sz="2000" i="0">
                          <a:latin typeface="Cambria Math" panose="02040503050406030204" pitchFamily="18" charset="0"/>
                        </a:rPr>
                        <m:t>=</m:t>
                      </m:r>
                      <m:r>
                        <a:rPr lang="en-AU" sz="2000" i="0">
                          <a:latin typeface="Cambria Math" panose="02040503050406030204" pitchFamily="18" charset="0"/>
                          <a:ea typeface="Cambria Math" panose="02040503050406030204" pitchFamily="18" charset="0"/>
                        </a:rPr>
                        <m:t> </m:t>
                      </m:r>
                      <m:sSup>
                        <m:sSupPr>
                          <m:ctrlPr>
                            <a:rPr lang="en-AU" sz="2000" i="1">
                              <a:latin typeface="Cambria Math" panose="02040503050406030204" pitchFamily="18" charset="0"/>
                              <a:ea typeface="Cambria Math" panose="02040503050406030204" pitchFamily="18" charset="0"/>
                            </a:rPr>
                          </m:ctrlPr>
                        </m:sSupPr>
                        <m:e>
                          <m:r>
                            <a:rPr lang="en-AU" sz="2000" b="0" i="0" smtClean="0">
                              <a:latin typeface="Cambria Math" panose="02040503050406030204" pitchFamily="18" charset="0"/>
                              <a:ea typeface="Cambria Math" panose="02040503050406030204" pitchFamily="18" charset="0"/>
                            </a:rPr>
                            <m:t>615.7521…</m:t>
                          </m:r>
                          <m:r>
                            <m:rPr>
                              <m:sty m:val="p"/>
                            </m:rPr>
                            <a:rPr lang="en-AU" sz="2000" i="0">
                              <a:latin typeface="Cambria Math" panose="02040503050406030204" pitchFamily="18" charset="0"/>
                              <a:ea typeface="Cambria Math" panose="02040503050406030204" pitchFamily="18" charset="0"/>
                            </a:rPr>
                            <m:t>m</m:t>
                          </m:r>
                        </m:e>
                        <m:sup>
                          <m:r>
                            <a:rPr lang="en-AU" sz="2000" i="0">
                              <a:latin typeface="Cambria Math" panose="02040503050406030204" pitchFamily="18" charset="0"/>
                              <a:ea typeface="Cambria Math" panose="02040503050406030204" pitchFamily="18" charset="0"/>
                            </a:rPr>
                            <m:t>2</m:t>
                          </m:r>
                        </m:sup>
                      </m:sSup>
                    </m:oMath>
                    <m:oMath xmlns:m="http://schemas.openxmlformats.org/officeDocument/2006/math">
                      <m:r>
                        <m:rPr>
                          <m:sty m:val="p"/>
                        </m:rPr>
                        <a:rPr lang="en-AU" sz="2000" b="0" i="0" smtClean="0">
                          <a:latin typeface="Cambria Math" panose="02040503050406030204" pitchFamily="18" charset="0"/>
                          <a:ea typeface="Cambria Math" panose="02040503050406030204" pitchFamily="18" charset="0"/>
                        </a:rPr>
                        <m:t>A</m:t>
                      </m:r>
                      <m:r>
                        <m:rPr>
                          <m:aln/>
                        </m:rPr>
                        <a:rPr lang="en-AU" sz="2000" b="0" i="0" smtClean="0">
                          <a:latin typeface="Cambria Math" panose="02040503050406030204" pitchFamily="18" charset="0"/>
                          <a:ea typeface="Cambria Math" panose="02040503050406030204" pitchFamily="18" charset="0"/>
                        </a:rPr>
                        <m:t>≈</m:t>
                      </m:r>
                      <m:r>
                        <a:rPr lang="en-AU" sz="2000" b="0" i="0" smtClean="0">
                          <a:latin typeface="Cambria Math" panose="02040503050406030204" pitchFamily="18" charset="0"/>
                          <a:ea typeface="Cambria Math" panose="02040503050406030204" pitchFamily="18" charset="0"/>
                        </a:rPr>
                        <m:t>615.75 </m:t>
                      </m:r>
                      <m:sSup>
                        <m:sSupPr>
                          <m:ctrlPr>
                            <a:rPr lang="en-AU" sz="2000" b="0" i="1" smtClean="0">
                              <a:latin typeface="Cambria Math" panose="02040503050406030204" pitchFamily="18" charset="0"/>
                              <a:ea typeface="Cambria Math" panose="02040503050406030204" pitchFamily="18" charset="0"/>
                            </a:rPr>
                          </m:ctrlPr>
                        </m:sSupPr>
                        <m:e>
                          <m:r>
                            <m:rPr>
                              <m:sty m:val="p"/>
                            </m:rPr>
                            <a:rPr lang="en-AU" sz="2000" b="0" i="0" smtClean="0">
                              <a:latin typeface="Cambria Math" panose="02040503050406030204" pitchFamily="18" charset="0"/>
                              <a:ea typeface="Cambria Math" panose="02040503050406030204" pitchFamily="18" charset="0"/>
                            </a:rPr>
                            <m:t>m</m:t>
                          </m:r>
                        </m:e>
                        <m:sup>
                          <m:r>
                            <a:rPr lang="en-AU" sz="2000" b="0" i="0" smtClean="0">
                              <a:latin typeface="Cambria Math" panose="02040503050406030204" pitchFamily="18" charset="0"/>
                              <a:ea typeface="Cambria Math" panose="02040503050406030204" pitchFamily="18" charset="0"/>
                            </a:rPr>
                            <m:t>2</m:t>
                          </m:r>
                        </m:sup>
                      </m:sSup>
                    </m:oMath>
                  </m:oMathPara>
                </a14:m>
                <a:endParaRPr lang="en-AU" sz="2000" dirty="0"/>
              </a:p>
            </p:txBody>
          </p:sp>
        </mc:Choice>
        <mc:Fallback xmlns="">
          <p:sp>
            <p:nvSpPr>
              <p:cNvPr id="14" name="TextBox 13">
                <a:extLst>
                  <a:ext uri="{FF2B5EF4-FFF2-40B4-BE49-F238E27FC236}">
                    <a16:creationId xmlns:a16="http://schemas.microsoft.com/office/drawing/2014/main" id="{616B9B81-9633-F723-BB63-2E03E2CE0355}"/>
                  </a:ext>
                </a:extLst>
              </p:cNvPr>
              <p:cNvSpPr txBox="1">
                <a:spLocks noRot="1" noChangeAspect="1" noMove="1" noResize="1" noEditPoints="1" noAdjustHandles="1" noChangeArrowheads="1" noChangeShapeType="1" noTextEdit="1"/>
              </p:cNvSpPr>
              <p:nvPr/>
            </p:nvSpPr>
            <p:spPr>
              <a:xfrm>
                <a:off x="4715655" y="2748224"/>
                <a:ext cx="2760690" cy="3477875"/>
              </a:xfrm>
              <a:prstGeom prst="rect">
                <a:avLst/>
              </a:prstGeom>
              <a:blipFill>
                <a:blip r:embed="rId5"/>
                <a:stretch>
                  <a:fillRect/>
                </a:stretch>
              </a:blipFill>
            </p:spPr>
            <p:txBody>
              <a:bodyPr/>
              <a:lstStyle/>
              <a:p>
                <a:r>
                  <a:rPr lang="en-AU">
                    <a:noFill/>
                  </a:rPr>
                  <a:t> </a:t>
                </a:r>
              </a:p>
            </p:txBody>
          </p:sp>
        </mc:Fallback>
      </mc:AlternateContent>
      <p:sp>
        <p:nvSpPr>
          <p:cNvPr id="5" name="Speech Bubble: Rectangle with Corners Rounded 4">
            <a:extLst>
              <a:ext uri="{FF2B5EF4-FFF2-40B4-BE49-F238E27FC236}">
                <a16:creationId xmlns:a16="http://schemas.microsoft.com/office/drawing/2014/main" id="{1B7F6C50-AFC2-F99B-19DC-86D469A6CB34}"/>
              </a:ext>
            </a:extLst>
          </p:cNvPr>
          <p:cNvSpPr/>
          <p:nvPr/>
        </p:nvSpPr>
        <p:spPr>
          <a:xfrm>
            <a:off x="7335669" y="2606752"/>
            <a:ext cx="2672490" cy="1439333"/>
          </a:xfrm>
          <a:prstGeom prst="wedgeRoundRectCallout">
            <a:avLst>
              <a:gd name="adj1" fmla="val -93205"/>
              <a:gd name="adj2" fmla="val -1941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dirty="0"/>
              <a:t>Why are we dividing this by 2?</a:t>
            </a:r>
          </a:p>
        </p:txBody>
      </p:sp>
      <p:sp>
        <p:nvSpPr>
          <p:cNvPr id="4" name="Speech Bubble: Rectangle with Corners Rounded 3">
            <a:extLst>
              <a:ext uri="{FF2B5EF4-FFF2-40B4-BE49-F238E27FC236}">
                <a16:creationId xmlns:a16="http://schemas.microsoft.com/office/drawing/2014/main" id="{6E04E7F6-8EB8-1977-FF02-6808489D4524}"/>
              </a:ext>
            </a:extLst>
          </p:cNvPr>
          <p:cNvSpPr/>
          <p:nvPr/>
        </p:nvSpPr>
        <p:spPr>
          <a:xfrm>
            <a:off x="4161136" y="6095337"/>
            <a:ext cx="3476356" cy="544467"/>
          </a:xfrm>
          <a:prstGeom prst="wedgeRoundRectCallout">
            <a:avLst>
              <a:gd name="adj1" fmla="val -21338"/>
              <a:gd name="adj2" fmla="val -8270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dirty="0"/>
              <a:t>Why do we use this symbol?</a:t>
            </a:r>
          </a:p>
        </p:txBody>
      </p:sp>
      <p:sp>
        <p:nvSpPr>
          <p:cNvPr id="2" name="Slide Number Placeholder 1">
            <a:extLst>
              <a:ext uri="{FF2B5EF4-FFF2-40B4-BE49-F238E27FC236}">
                <a16:creationId xmlns:a16="http://schemas.microsoft.com/office/drawing/2014/main" id="{0D397F20-C6F8-987C-938A-128BB4D0F17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54734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8DD32-8029-A40D-BBED-C94AD13EC925}"/>
              </a:ext>
            </a:extLst>
          </p:cNvPr>
          <p:cNvSpPr>
            <a:spLocks noGrp="1"/>
          </p:cNvSpPr>
          <p:nvPr>
            <p:ph type="title"/>
          </p:nvPr>
        </p:nvSpPr>
        <p:spPr>
          <a:xfrm>
            <a:off x="360000" y="360000"/>
            <a:ext cx="11484000" cy="545601"/>
          </a:xfrm>
        </p:spPr>
        <p:txBody>
          <a:bodyPr/>
          <a:lstStyle/>
          <a:p>
            <a:r>
              <a:rPr lang="en-AU" dirty="0">
                <a:latin typeface="+mj-lt"/>
              </a:rPr>
              <a:t>Area of a circle (9)</a:t>
            </a:r>
            <a:endParaRPr lang="en-AU" dirty="0">
              <a:latin typeface="+mj-lt"/>
              <a:cs typeface="Arial"/>
            </a:endParaRPr>
          </a:p>
        </p:txBody>
      </p:sp>
      <p:sp>
        <p:nvSpPr>
          <p:cNvPr id="8" name="Text Placeholder 7">
            <a:extLst>
              <a:ext uri="{FF2B5EF4-FFF2-40B4-BE49-F238E27FC236}">
                <a16:creationId xmlns:a16="http://schemas.microsoft.com/office/drawing/2014/main" id="{761C76A0-D463-2987-581C-8E289136C2C7}"/>
              </a:ext>
            </a:extLst>
          </p:cNvPr>
          <p:cNvSpPr>
            <a:spLocks noGrp="1"/>
          </p:cNvSpPr>
          <p:nvPr>
            <p:ph type="body" sz="quarter" idx="18"/>
          </p:nvPr>
        </p:nvSpPr>
        <p:spPr>
          <a:xfrm>
            <a:off x="360000" y="982520"/>
            <a:ext cx="11484000" cy="310015"/>
          </a:xfrm>
        </p:spPr>
        <p:txBody>
          <a:bodyPr/>
          <a:lstStyle/>
          <a:p>
            <a:r>
              <a:rPr lang="en-AU" dirty="0">
                <a:latin typeface="+mj-lt"/>
              </a:rPr>
              <a:t>Your turn 2</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3FBEE812-96CA-8F77-C929-D51211BFCB15}"/>
                  </a:ext>
                </a:extLst>
              </p:cNvPr>
              <p:cNvSpPr>
                <a:spLocks noGrp="1"/>
              </p:cNvSpPr>
              <p:nvPr>
                <p:ph sz="quarter" idx="4294967295"/>
              </p:nvPr>
            </p:nvSpPr>
            <p:spPr>
              <a:xfrm>
                <a:off x="360000" y="1433965"/>
                <a:ext cx="11484000" cy="935293"/>
              </a:xfrm>
            </p:spPr>
            <p:txBody>
              <a:bodyPr/>
              <a:lstStyle/>
              <a:p>
                <a:r>
                  <a:rPr lang="en-AU" dirty="0">
                    <a:latin typeface="+mn-lt"/>
                  </a:rPr>
                  <a:t>Calculate the area of the circle. Give your solution in terms of </a:t>
                </a:r>
                <a14:m>
                  <m:oMath xmlns:m="http://schemas.openxmlformats.org/officeDocument/2006/math">
                    <m:r>
                      <a:rPr lang="en-AU" i="1" dirty="0" smtClean="0">
                        <a:latin typeface="Cambria Math" panose="02040503050406030204" pitchFamily="18" charset="0"/>
                      </a:rPr>
                      <m:t>𝜋</m:t>
                    </m:r>
                  </m:oMath>
                </a14:m>
                <a:r>
                  <a:rPr lang="en-AU" dirty="0">
                    <a:latin typeface="+mn-lt"/>
                  </a:rPr>
                  <a:t>, before rounding to 2 decimal places.</a:t>
                </a:r>
              </a:p>
            </p:txBody>
          </p:sp>
        </mc:Choice>
        <mc:Fallback xmlns="">
          <p:sp>
            <p:nvSpPr>
              <p:cNvPr id="7" name="Content Placeholder 6">
                <a:extLst>
                  <a:ext uri="{FF2B5EF4-FFF2-40B4-BE49-F238E27FC236}">
                    <a16:creationId xmlns:a16="http://schemas.microsoft.com/office/drawing/2014/main" id="{3FBEE812-96CA-8F77-C929-D51211BFCB15}"/>
                  </a:ext>
                </a:extLst>
              </p:cNvPr>
              <p:cNvSpPr>
                <a:spLocks noGrp="1" noRot="1" noChangeAspect="1" noMove="1" noResize="1" noEditPoints="1" noAdjustHandles="1" noChangeArrowheads="1" noChangeShapeType="1" noTextEdit="1"/>
              </p:cNvSpPr>
              <p:nvPr>
                <p:ph sz="quarter" idx="4294967295"/>
              </p:nvPr>
            </p:nvSpPr>
            <p:spPr>
              <a:xfrm>
                <a:off x="360000" y="1433965"/>
                <a:ext cx="11484000" cy="935293"/>
              </a:xfrm>
              <a:blipFill>
                <a:blip r:embed="rId2"/>
                <a:stretch>
                  <a:fillRect l="-1327"/>
                </a:stretch>
              </a:blipFill>
            </p:spPr>
            <p:txBody>
              <a:bodyPr/>
              <a:lstStyle/>
              <a:p>
                <a:r>
                  <a:rPr lang="en-AU">
                    <a:noFill/>
                  </a:rPr>
                  <a:t> </a:t>
                </a:r>
              </a:p>
            </p:txBody>
          </p:sp>
        </mc:Fallback>
      </mc:AlternateContent>
      <p:pic>
        <p:nvPicPr>
          <p:cNvPr id="5" name="Picture 4" descr="Circle with diameter of 16 metres">
            <a:extLst>
              <a:ext uri="{FF2B5EF4-FFF2-40B4-BE49-F238E27FC236}">
                <a16:creationId xmlns:a16="http://schemas.microsoft.com/office/drawing/2014/main" id="{B7B86FE2-FFF7-9D0F-AFD8-3E11E2A6D2D9}"/>
              </a:ext>
            </a:extLst>
          </p:cNvPr>
          <p:cNvPicPr>
            <a:picLocks noChangeAspect="1"/>
          </p:cNvPicPr>
          <p:nvPr/>
        </p:nvPicPr>
        <p:blipFill>
          <a:blip r:embed="rId3"/>
          <a:stretch>
            <a:fillRect/>
          </a:stretch>
        </p:blipFill>
        <p:spPr>
          <a:xfrm>
            <a:off x="360000" y="2510688"/>
            <a:ext cx="4447974" cy="4181339"/>
          </a:xfrm>
          <a:prstGeom prst="rect">
            <a:avLst/>
          </a:prstGeom>
        </p:spPr>
      </p:pic>
      <p:sp>
        <p:nvSpPr>
          <p:cNvPr id="2" name="Slide Number Placeholder 1">
            <a:extLst>
              <a:ext uri="{FF2B5EF4-FFF2-40B4-BE49-F238E27FC236}">
                <a16:creationId xmlns:a16="http://schemas.microsoft.com/office/drawing/2014/main" id="{0D397F20-C6F8-987C-938A-128BB4D0F17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214201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8DD32-8029-A40D-BBED-C94AD13EC925}"/>
              </a:ext>
            </a:extLst>
          </p:cNvPr>
          <p:cNvSpPr>
            <a:spLocks noGrp="1"/>
          </p:cNvSpPr>
          <p:nvPr>
            <p:ph type="title"/>
          </p:nvPr>
        </p:nvSpPr>
        <p:spPr/>
        <p:txBody>
          <a:bodyPr/>
          <a:lstStyle/>
          <a:p>
            <a:r>
              <a:rPr lang="en-AU" dirty="0">
                <a:latin typeface="+mj-lt"/>
              </a:rPr>
              <a:t>Area of a circle (10)</a:t>
            </a:r>
            <a:endParaRPr lang="en-AU" dirty="0">
              <a:latin typeface="+mj-lt"/>
              <a:cs typeface="Arial"/>
            </a:endParaRPr>
          </a:p>
        </p:txBody>
      </p:sp>
      <p:sp>
        <p:nvSpPr>
          <p:cNvPr id="8" name="Text Placeholder 7">
            <a:extLst>
              <a:ext uri="{FF2B5EF4-FFF2-40B4-BE49-F238E27FC236}">
                <a16:creationId xmlns:a16="http://schemas.microsoft.com/office/drawing/2014/main" id="{761C76A0-D463-2987-581C-8E289136C2C7}"/>
              </a:ext>
            </a:extLst>
          </p:cNvPr>
          <p:cNvSpPr>
            <a:spLocks noGrp="1"/>
          </p:cNvSpPr>
          <p:nvPr>
            <p:ph type="body" sz="quarter" idx="18"/>
          </p:nvPr>
        </p:nvSpPr>
        <p:spPr/>
        <p:txBody>
          <a:bodyPr/>
          <a:lstStyle/>
          <a:p>
            <a:r>
              <a:rPr lang="en-AU" dirty="0">
                <a:latin typeface="+mj-lt"/>
              </a:rPr>
              <a:t>Solution 2</a:t>
            </a:r>
          </a:p>
        </p:txBody>
      </p:sp>
      <mc:AlternateContent xmlns:mc="http://schemas.openxmlformats.org/markup-compatibility/2006" xmlns:a14="http://schemas.microsoft.com/office/drawing/2010/main">
        <mc:Choice Requires="a14">
          <p:sp>
            <p:nvSpPr>
              <p:cNvPr id="4" name="Content Placeholder 6">
                <a:extLst>
                  <a:ext uri="{FF2B5EF4-FFF2-40B4-BE49-F238E27FC236}">
                    <a16:creationId xmlns:a16="http://schemas.microsoft.com/office/drawing/2014/main" id="{781A7ACB-6B99-D86C-D72C-CDE18947DAB7}"/>
                  </a:ext>
                </a:extLst>
              </p:cNvPr>
              <p:cNvSpPr txBox="1">
                <a:spLocks/>
              </p:cNvSpPr>
              <p:nvPr/>
            </p:nvSpPr>
            <p:spPr>
              <a:xfrm>
                <a:off x="360000" y="1433965"/>
                <a:ext cx="11484000" cy="93529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Calculate the area of the circle. Give your solution in terms of </a:t>
                </a:r>
                <a14:m>
                  <m:oMath xmlns:m="http://schemas.openxmlformats.org/officeDocument/2006/math">
                    <m:r>
                      <a:rPr lang="en-AU" i="1" dirty="0" smtClean="0">
                        <a:latin typeface="Cambria Math" panose="02040503050406030204" pitchFamily="18" charset="0"/>
                      </a:rPr>
                      <m:t>𝜋</m:t>
                    </m:r>
                  </m:oMath>
                </a14:m>
                <a:r>
                  <a:rPr lang="en-AU" dirty="0">
                    <a:latin typeface="+mn-lt"/>
                  </a:rPr>
                  <a:t>, before rounding to 2 decimal places.</a:t>
                </a:r>
              </a:p>
            </p:txBody>
          </p:sp>
        </mc:Choice>
        <mc:Fallback xmlns="">
          <p:sp>
            <p:nvSpPr>
              <p:cNvPr id="4" name="Content Placeholder 6">
                <a:extLst>
                  <a:ext uri="{FF2B5EF4-FFF2-40B4-BE49-F238E27FC236}">
                    <a16:creationId xmlns:a16="http://schemas.microsoft.com/office/drawing/2014/main" id="{781A7ACB-6B99-D86C-D72C-CDE18947DAB7}"/>
                  </a:ext>
                </a:extLst>
              </p:cNvPr>
              <p:cNvSpPr txBox="1">
                <a:spLocks noRot="1" noChangeAspect="1" noMove="1" noResize="1" noEditPoints="1" noAdjustHandles="1" noChangeArrowheads="1" noChangeShapeType="1" noTextEdit="1"/>
              </p:cNvSpPr>
              <p:nvPr/>
            </p:nvSpPr>
            <p:spPr>
              <a:xfrm>
                <a:off x="360000" y="1433965"/>
                <a:ext cx="11484000" cy="935293"/>
              </a:xfrm>
              <a:prstGeom prst="rect">
                <a:avLst/>
              </a:prstGeom>
              <a:blipFill>
                <a:blip r:embed="rId4"/>
                <a:stretch>
                  <a:fillRect l="-1327"/>
                </a:stretch>
              </a:blipFill>
            </p:spPr>
            <p:txBody>
              <a:bodyPr/>
              <a:lstStyle/>
              <a:p>
                <a:r>
                  <a:rPr lang="en-AU">
                    <a:noFill/>
                  </a:rPr>
                  <a:t> </a:t>
                </a:r>
              </a:p>
            </p:txBody>
          </p:sp>
        </mc:Fallback>
      </mc:AlternateContent>
      <p:pic>
        <p:nvPicPr>
          <p:cNvPr id="9" name="Picture 8" descr="Circle with diameter of 16 metres">
            <a:extLst>
              <a:ext uri="{FF2B5EF4-FFF2-40B4-BE49-F238E27FC236}">
                <a16:creationId xmlns:a16="http://schemas.microsoft.com/office/drawing/2014/main" id="{EEFE69C7-B626-AB9F-D88F-E53158C87184}"/>
              </a:ext>
            </a:extLst>
          </p:cNvPr>
          <p:cNvPicPr>
            <a:picLocks noChangeAspect="1"/>
          </p:cNvPicPr>
          <p:nvPr/>
        </p:nvPicPr>
        <p:blipFill>
          <a:blip r:embed="rId5"/>
          <a:stretch>
            <a:fillRect/>
          </a:stretch>
        </p:blipFill>
        <p:spPr>
          <a:xfrm>
            <a:off x="360000" y="2510688"/>
            <a:ext cx="4447974" cy="4181339"/>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E46EAB4-115D-3C09-AD35-0D43BA24359F}"/>
                  </a:ext>
                </a:extLst>
              </p:cNvPr>
              <p:cNvSpPr txBox="1"/>
              <p:nvPr/>
            </p:nvSpPr>
            <p:spPr>
              <a:xfrm>
                <a:off x="5274415" y="2862419"/>
                <a:ext cx="3446798" cy="3477875"/>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m:rPr>
                          <m:sty m:val="p"/>
                        </m:rPr>
                        <a:rPr lang="en-AU" sz="2000" i="0" smtClean="0">
                          <a:latin typeface="Cambria Math" panose="02040503050406030204" pitchFamily="18" charset="0"/>
                        </a:rPr>
                        <m:t>r</m:t>
                      </m:r>
                      <m:r>
                        <m:rPr>
                          <m:aln/>
                        </m:rPr>
                        <a:rPr lang="en-AU" sz="2000" i="0">
                          <a:latin typeface="Cambria Math" panose="02040503050406030204" pitchFamily="18" charset="0"/>
                        </a:rPr>
                        <m:t>=</m:t>
                      </m:r>
                      <m:r>
                        <a:rPr lang="en-AU" sz="2000" b="0" i="0" smtClean="0">
                          <a:latin typeface="Cambria Math" panose="02040503050406030204" pitchFamily="18" charset="0"/>
                        </a:rPr>
                        <m:t>16</m:t>
                      </m:r>
                      <m:r>
                        <a:rPr lang="en-AU" sz="2000" i="0">
                          <a:latin typeface="Cambria Math" panose="02040503050406030204" pitchFamily="18" charset="0"/>
                          <a:ea typeface="Cambria Math" panose="02040503050406030204" pitchFamily="18" charset="0"/>
                        </a:rPr>
                        <m:t>÷2</m:t>
                      </m:r>
                    </m:oMath>
                    <m:oMath xmlns:m="http://schemas.openxmlformats.org/officeDocument/2006/math">
                      <m:r>
                        <m:rPr>
                          <m:aln/>
                        </m:rPr>
                        <a:rPr lang="en-AU" sz="2000" i="0">
                          <a:latin typeface="Cambria Math" panose="02040503050406030204" pitchFamily="18" charset="0"/>
                          <a:ea typeface="Cambria Math" panose="02040503050406030204" pitchFamily="18" charset="0"/>
                        </a:rPr>
                        <m:t>=</m:t>
                      </m:r>
                      <m:r>
                        <a:rPr lang="en-AU" sz="2000" b="0" i="0" smtClean="0">
                          <a:latin typeface="Cambria Math" panose="02040503050406030204" pitchFamily="18" charset="0"/>
                          <a:ea typeface="Cambria Math" panose="02040503050406030204" pitchFamily="18" charset="0"/>
                        </a:rPr>
                        <m:t>8</m:t>
                      </m:r>
                    </m:oMath>
                    <m:oMath xmlns:m="http://schemas.openxmlformats.org/officeDocument/2006/math">
                      <m:r>
                        <m:rPr>
                          <m:sty m:val="p"/>
                        </m:rPr>
                        <a:rPr lang="en-AU" sz="2000" i="0">
                          <a:latin typeface="Cambria Math" panose="02040503050406030204" pitchFamily="18" charset="0"/>
                        </a:rPr>
                        <m:t>A</m:t>
                      </m:r>
                      <m:r>
                        <m:rPr>
                          <m:aln/>
                        </m:rPr>
                        <a:rPr lang="en-AU" sz="2000" i="0">
                          <a:latin typeface="Cambria Math" panose="02040503050406030204" pitchFamily="18" charset="0"/>
                        </a:rPr>
                        <m:t>=</m:t>
                      </m:r>
                      <m:r>
                        <m:rPr>
                          <m:sty m:val="p"/>
                        </m:rPr>
                        <a:rPr lang="en-AU" sz="2000" i="0">
                          <a:latin typeface="Cambria Math" panose="02040503050406030204" pitchFamily="18" charset="0"/>
                        </a:rPr>
                        <m:t>π</m:t>
                      </m:r>
                      <m:sSup>
                        <m:sSupPr>
                          <m:ctrlPr>
                            <a:rPr lang="en-AU" sz="2000" i="1">
                              <a:latin typeface="Cambria Math" panose="02040503050406030204" pitchFamily="18" charset="0"/>
                            </a:rPr>
                          </m:ctrlPr>
                        </m:sSupPr>
                        <m:e>
                          <m:r>
                            <m:rPr>
                              <m:sty m:val="p"/>
                            </m:rPr>
                            <a:rPr lang="en-AU" sz="2000" i="0">
                              <a:latin typeface="Cambria Math" panose="02040503050406030204" pitchFamily="18" charset="0"/>
                            </a:rPr>
                            <m:t>r</m:t>
                          </m:r>
                        </m:e>
                        <m:sup>
                          <m:r>
                            <a:rPr lang="en-AU" sz="2000" i="0">
                              <a:latin typeface="Cambria Math" panose="02040503050406030204" pitchFamily="18" charset="0"/>
                            </a:rPr>
                            <m:t>2</m:t>
                          </m:r>
                        </m:sup>
                      </m:sSup>
                    </m:oMath>
                    <m:oMath xmlns:m="http://schemas.openxmlformats.org/officeDocument/2006/math">
                      <m:r>
                        <m:rPr>
                          <m:sty m:val="p"/>
                        </m:rPr>
                        <a:rPr lang="en-AU" sz="2000" i="0">
                          <a:latin typeface="Cambria Math" panose="02040503050406030204" pitchFamily="18" charset="0"/>
                        </a:rPr>
                        <m:t>A</m:t>
                      </m:r>
                      <m:r>
                        <m:rPr>
                          <m:aln/>
                        </m:rPr>
                        <a:rPr lang="en-AU" sz="2000" i="0">
                          <a:latin typeface="Cambria Math" panose="02040503050406030204" pitchFamily="18" charset="0"/>
                        </a:rPr>
                        <m:t>=</m:t>
                      </m:r>
                      <m:r>
                        <m:rPr>
                          <m:sty m:val="p"/>
                        </m:rPr>
                        <a:rPr lang="en-AU" sz="2000" i="0">
                          <a:latin typeface="Cambria Math" panose="02040503050406030204" pitchFamily="18" charset="0"/>
                        </a:rPr>
                        <m:t>π</m:t>
                      </m:r>
                      <m:r>
                        <a:rPr lang="en-AU" sz="2000" i="0">
                          <a:latin typeface="Cambria Math" panose="02040503050406030204" pitchFamily="18" charset="0"/>
                        </a:rPr>
                        <m:t>×</m:t>
                      </m:r>
                      <m:sSup>
                        <m:sSupPr>
                          <m:ctrlPr>
                            <a:rPr lang="en-AU" sz="2000" i="1">
                              <a:latin typeface="Cambria Math" panose="02040503050406030204" pitchFamily="18" charset="0"/>
                            </a:rPr>
                          </m:ctrlPr>
                        </m:sSupPr>
                        <m:e>
                          <m:r>
                            <a:rPr lang="en-AU" sz="2000" b="0" i="0" smtClean="0">
                              <a:latin typeface="Cambria Math" panose="02040503050406030204" pitchFamily="18" charset="0"/>
                            </a:rPr>
                            <m:t>8</m:t>
                          </m:r>
                        </m:e>
                        <m:sup>
                          <m:r>
                            <a:rPr lang="en-AU" sz="2000" i="0">
                              <a:latin typeface="Cambria Math" panose="02040503050406030204" pitchFamily="18" charset="0"/>
                            </a:rPr>
                            <m:t>2</m:t>
                          </m:r>
                        </m:sup>
                      </m:sSup>
                    </m:oMath>
                    <m:oMath xmlns:m="http://schemas.openxmlformats.org/officeDocument/2006/math">
                      <m:r>
                        <m:rPr>
                          <m:sty m:val="p"/>
                        </m:rPr>
                        <a:rPr lang="en-AU" sz="2000" i="0">
                          <a:latin typeface="Cambria Math" panose="02040503050406030204" pitchFamily="18" charset="0"/>
                        </a:rPr>
                        <m:t>A</m:t>
                      </m:r>
                      <m:r>
                        <m:rPr>
                          <m:aln/>
                        </m:rPr>
                        <a:rPr lang="en-AU" sz="2000" i="0">
                          <a:latin typeface="Cambria Math" panose="02040503050406030204" pitchFamily="18" charset="0"/>
                        </a:rPr>
                        <m:t>=</m:t>
                      </m:r>
                      <m:r>
                        <a:rPr lang="en-AU" sz="2000" b="0" i="0" smtClean="0">
                          <a:latin typeface="Cambria Math" panose="02040503050406030204" pitchFamily="18" charset="0"/>
                        </a:rPr>
                        <m:t>64</m:t>
                      </m:r>
                      <m:r>
                        <m:rPr>
                          <m:sty m:val="p"/>
                        </m:rPr>
                        <a:rPr lang="en-AU" sz="2000" i="0">
                          <a:latin typeface="Cambria Math" panose="02040503050406030204" pitchFamily="18" charset="0"/>
                        </a:rPr>
                        <m:t>π</m:t>
                      </m:r>
                      <m:r>
                        <a:rPr lang="en-AU" sz="2000" i="0">
                          <a:latin typeface="Cambria Math" panose="02040503050406030204" pitchFamily="18" charset="0"/>
                          <a:ea typeface="Cambria Math" panose="02040503050406030204" pitchFamily="18" charset="0"/>
                        </a:rPr>
                        <m:t> </m:t>
                      </m:r>
                      <m:sSup>
                        <m:sSupPr>
                          <m:ctrlPr>
                            <a:rPr lang="en-AU" sz="2000" i="1">
                              <a:latin typeface="Cambria Math" panose="02040503050406030204" pitchFamily="18" charset="0"/>
                              <a:ea typeface="Cambria Math" panose="02040503050406030204" pitchFamily="18" charset="0"/>
                            </a:rPr>
                          </m:ctrlPr>
                        </m:sSupPr>
                        <m:e>
                          <m:r>
                            <m:rPr>
                              <m:sty m:val="p"/>
                            </m:rPr>
                            <a:rPr lang="en-AU" sz="2000" i="0">
                              <a:latin typeface="Cambria Math" panose="02040503050406030204" pitchFamily="18" charset="0"/>
                              <a:ea typeface="Cambria Math" panose="02040503050406030204" pitchFamily="18" charset="0"/>
                            </a:rPr>
                            <m:t>m</m:t>
                          </m:r>
                        </m:e>
                        <m:sup>
                          <m:r>
                            <a:rPr lang="en-AU" sz="2000" i="0">
                              <a:latin typeface="Cambria Math" panose="02040503050406030204" pitchFamily="18" charset="0"/>
                              <a:ea typeface="Cambria Math" panose="02040503050406030204" pitchFamily="18" charset="0"/>
                            </a:rPr>
                            <m:t>2</m:t>
                          </m:r>
                        </m:sup>
                      </m:sSup>
                    </m:oMath>
                    <m:oMath xmlns:m="http://schemas.openxmlformats.org/officeDocument/2006/math">
                      <m:r>
                        <m:rPr>
                          <m:sty m:val="p"/>
                        </m:rPr>
                        <a:rPr lang="en-AU" sz="2000" i="0">
                          <a:latin typeface="Cambria Math" panose="02040503050406030204" pitchFamily="18" charset="0"/>
                        </a:rPr>
                        <m:t>A</m:t>
                      </m:r>
                      <m:r>
                        <m:rPr>
                          <m:aln/>
                        </m:rPr>
                        <a:rPr lang="en-AU" sz="2000" i="0">
                          <a:latin typeface="Cambria Math" panose="02040503050406030204" pitchFamily="18" charset="0"/>
                        </a:rPr>
                        <m:t>=</m:t>
                      </m:r>
                      <m:r>
                        <a:rPr lang="en-AU" sz="2000" i="0">
                          <a:latin typeface="Cambria Math" panose="02040503050406030204" pitchFamily="18" charset="0"/>
                          <a:ea typeface="Cambria Math" panose="02040503050406030204" pitchFamily="18" charset="0"/>
                        </a:rPr>
                        <m:t> </m:t>
                      </m:r>
                      <m:sSup>
                        <m:sSupPr>
                          <m:ctrlPr>
                            <a:rPr lang="en-AU" sz="2000" i="1">
                              <a:latin typeface="Cambria Math" panose="02040503050406030204" pitchFamily="18" charset="0"/>
                              <a:ea typeface="Cambria Math" panose="02040503050406030204" pitchFamily="18" charset="0"/>
                            </a:rPr>
                          </m:ctrlPr>
                        </m:sSupPr>
                        <m:e>
                          <m:r>
                            <a:rPr lang="en-AU" sz="2000" b="0" i="0" smtClean="0">
                              <a:latin typeface="Cambria Math" panose="02040503050406030204" pitchFamily="18" charset="0"/>
                              <a:ea typeface="Cambria Math" panose="02040503050406030204" pitchFamily="18" charset="0"/>
                            </a:rPr>
                            <m:t>201.0619</m:t>
                          </m:r>
                          <m:r>
                            <a:rPr lang="en-AU" sz="2000" i="0">
                              <a:latin typeface="Cambria Math" panose="02040503050406030204" pitchFamily="18" charset="0"/>
                              <a:ea typeface="Cambria Math" panose="02040503050406030204" pitchFamily="18" charset="0"/>
                            </a:rPr>
                            <m:t>…</m:t>
                          </m:r>
                          <m:r>
                            <m:rPr>
                              <m:sty m:val="p"/>
                            </m:rPr>
                            <a:rPr lang="en-AU" sz="2000" i="0">
                              <a:latin typeface="Cambria Math" panose="02040503050406030204" pitchFamily="18" charset="0"/>
                              <a:ea typeface="Cambria Math" panose="02040503050406030204" pitchFamily="18" charset="0"/>
                            </a:rPr>
                            <m:t>m</m:t>
                          </m:r>
                        </m:e>
                        <m:sup>
                          <m:r>
                            <a:rPr lang="en-AU" sz="2000" i="0">
                              <a:latin typeface="Cambria Math" panose="02040503050406030204" pitchFamily="18" charset="0"/>
                              <a:ea typeface="Cambria Math" panose="02040503050406030204" pitchFamily="18" charset="0"/>
                            </a:rPr>
                            <m:t>2</m:t>
                          </m:r>
                        </m:sup>
                      </m:sSup>
                    </m:oMath>
                    <m:oMath xmlns:m="http://schemas.openxmlformats.org/officeDocument/2006/math">
                      <m:r>
                        <m:rPr>
                          <m:sty m:val="p"/>
                        </m:rPr>
                        <a:rPr lang="en-AU" sz="2000" i="0">
                          <a:latin typeface="Cambria Math" panose="02040503050406030204" pitchFamily="18" charset="0"/>
                          <a:ea typeface="Cambria Math" panose="02040503050406030204" pitchFamily="18" charset="0"/>
                        </a:rPr>
                        <m:t>A</m:t>
                      </m:r>
                      <m:r>
                        <m:rPr>
                          <m:aln/>
                        </m:rPr>
                        <a:rPr lang="en-AU" sz="2000" b="0" i="0" smtClean="0">
                          <a:latin typeface="Cambria Math" panose="02040503050406030204" pitchFamily="18" charset="0"/>
                          <a:ea typeface="Cambria Math" panose="02040503050406030204" pitchFamily="18" charset="0"/>
                        </a:rPr>
                        <m:t>≈</m:t>
                      </m:r>
                      <m:r>
                        <a:rPr lang="en-AU" sz="2000" i="0">
                          <a:latin typeface="Cambria Math" panose="02040503050406030204" pitchFamily="18" charset="0"/>
                          <a:ea typeface="Cambria Math" panose="02040503050406030204" pitchFamily="18" charset="0"/>
                        </a:rPr>
                        <m:t>201.06</m:t>
                      </m:r>
                      <m:r>
                        <a:rPr lang="en-AU" sz="2000" b="0" i="0" smtClean="0">
                          <a:latin typeface="Cambria Math" panose="02040503050406030204" pitchFamily="18" charset="0"/>
                          <a:ea typeface="Cambria Math" panose="02040503050406030204" pitchFamily="18" charset="0"/>
                        </a:rPr>
                        <m:t> </m:t>
                      </m:r>
                      <m:sSup>
                        <m:sSupPr>
                          <m:ctrlPr>
                            <a:rPr lang="en-AU" sz="2000" i="1">
                              <a:latin typeface="Cambria Math" panose="02040503050406030204" pitchFamily="18" charset="0"/>
                              <a:ea typeface="Cambria Math" panose="02040503050406030204" pitchFamily="18" charset="0"/>
                            </a:rPr>
                          </m:ctrlPr>
                        </m:sSupPr>
                        <m:e>
                          <m:r>
                            <m:rPr>
                              <m:sty m:val="p"/>
                            </m:rPr>
                            <a:rPr lang="en-AU" sz="2000" i="0">
                              <a:latin typeface="Cambria Math" panose="02040503050406030204" pitchFamily="18" charset="0"/>
                              <a:ea typeface="Cambria Math" panose="02040503050406030204" pitchFamily="18" charset="0"/>
                            </a:rPr>
                            <m:t>m</m:t>
                          </m:r>
                        </m:e>
                        <m:sup>
                          <m:r>
                            <a:rPr lang="en-AU" sz="2000" i="0">
                              <a:latin typeface="Cambria Math" panose="02040503050406030204" pitchFamily="18" charset="0"/>
                              <a:ea typeface="Cambria Math" panose="02040503050406030204" pitchFamily="18" charset="0"/>
                            </a:rPr>
                            <m:t>2</m:t>
                          </m:r>
                        </m:sup>
                      </m:sSup>
                    </m:oMath>
                  </m:oMathPara>
                </a14:m>
                <a:endParaRPr lang="en-AU" sz="2000" dirty="0"/>
              </a:p>
            </p:txBody>
          </p:sp>
        </mc:Choice>
        <mc:Fallback xmlns="">
          <p:sp>
            <p:nvSpPr>
              <p:cNvPr id="6" name="TextBox 5">
                <a:extLst>
                  <a:ext uri="{FF2B5EF4-FFF2-40B4-BE49-F238E27FC236}">
                    <a16:creationId xmlns:a16="http://schemas.microsoft.com/office/drawing/2014/main" id="{5E46EAB4-115D-3C09-AD35-0D43BA24359F}"/>
                  </a:ext>
                </a:extLst>
              </p:cNvPr>
              <p:cNvSpPr txBox="1">
                <a:spLocks noRot="1" noChangeAspect="1" noMove="1" noResize="1" noEditPoints="1" noAdjustHandles="1" noChangeArrowheads="1" noChangeShapeType="1" noTextEdit="1"/>
              </p:cNvSpPr>
              <p:nvPr/>
            </p:nvSpPr>
            <p:spPr>
              <a:xfrm>
                <a:off x="5274415" y="2862419"/>
                <a:ext cx="3446798" cy="3477875"/>
              </a:xfrm>
              <a:prstGeom prst="rect">
                <a:avLst/>
              </a:prstGeo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D397F20-C6F8-987C-938A-128BB4D0F17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343693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Apply</a:t>
            </a:r>
          </a:p>
        </p:txBody>
      </p:sp>
    </p:spTree>
    <p:extLst>
      <p:ext uri="{BB962C8B-B14F-4D97-AF65-F5344CB8AC3E}">
        <p14:creationId xmlns:p14="http://schemas.microsoft.com/office/powerpoint/2010/main" val="330915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8DD32-8029-A40D-BBED-C94AD13EC925}"/>
              </a:ext>
            </a:extLst>
          </p:cNvPr>
          <p:cNvSpPr>
            <a:spLocks noGrp="1"/>
          </p:cNvSpPr>
          <p:nvPr>
            <p:ph type="title"/>
          </p:nvPr>
        </p:nvSpPr>
        <p:spPr/>
        <p:txBody>
          <a:bodyPr/>
          <a:lstStyle/>
          <a:p>
            <a:r>
              <a:rPr lang="en-AU" dirty="0">
                <a:latin typeface="+mj-lt"/>
              </a:rPr>
              <a:t>Area of a circle (11)</a:t>
            </a:r>
          </a:p>
        </p:txBody>
      </p:sp>
      <p:sp>
        <p:nvSpPr>
          <p:cNvPr id="8" name="Text Placeholder 7">
            <a:extLst>
              <a:ext uri="{FF2B5EF4-FFF2-40B4-BE49-F238E27FC236}">
                <a16:creationId xmlns:a16="http://schemas.microsoft.com/office/drawing/2014/main" id="{761C76A0-D463-2987-581C-8E289136C2C7}"/>
              </a:ext>
            </a:extLst>
          </p:cNvPr>
          <p:cNvSpPr>
            <a:spLocks noGrp="1"/>
          </p:cNvSpPr>
          <p:nvPr>
            <p:ph type="body" sz="quarter" idx="18"/>
          </p:nvPr>
        </p:nvSpPr>
        <p:spPr/>
        <p:txBody>
          <a:bodyPr/>
          <a:lstStyle/>
          <a:p>
            <a:r>
              <a:rPr lang="en-AU" dirty="0">
                <a:latin typeface="+mj-lt"/>
              </a:rPr>
              <a:t>Apply</a:t>
            </a:r>
          </a:p>
        </p:txBody>
      </p:sp>
      <p:pic>
        <p:nvPicPr>
          <p:cNvPr id="9" name="Picture 8" descr="Sign showing Joeys pizza shop menu. Table has Pizza - giant, 50 centimetres in side length and costs $24. Character of man next to sign drinking coffee.">
            <a:extLst>
              <a:ext uri="{FF2B5EF4-FFF2-40B4-BE49-F238E27FC236}">
                <a16:creationId xmlns:a16="http://schemas.microsoft.com/office/drawing/2014/main" id="{43F5FC72-11BC-B237-7354-FE2CC76675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34099" y="1081396"/>
            <a:ext cx="6723803" cy="5614604"/>
          </a:xfrm>
          <a:prstGeom prst="rect">
            <a:avLst/>
          </a:prstGeom>
        </p:spPr>
      </p:pic>
      <p:sp>
        <p:nvSpPr>
          <p:cNvPr id="2" name="Slide Number Placeholder 1">
            <a:extLst>
              <a:ext uri="{FF2B5EF4-FFF2-40B4-BE49-F238E27FC236}">
                <a16:creationId xmlns:a16="http://schemas.microsoft.com/office/drawing/2014/main" id="{0D397F20-C6F8-987C-938A-128BB4D0F17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175752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Launch</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8DD32-8029-A40D-BBED-C94AD13EC925}"/>
              </a:ext>
            </a:extLst>
          </p:cNvPr>
          <p:cNvSpPr>
            <a:spLocks noGrp="1"/>
          </p:cNvSpPr>
          <p:nvPr>
            <p:ph type="title"/>
          </p:nvPr>
        </p:nvSpPr>
        <p:spPr/>
        <p:txBody>
          <a:bodyPr/>
          <a:lstStyle/>
          <a:p>
            <a:r>
              <a:rPr lang="en-AU" dirty="0">
                <a:latin typeface="+mj-lt"/>
              </a:rPr>
              <a:t>Area of a circle (1)</a:t>
            </a:r>
          </a:p>
        </p:txBody>
      </p:sp>
      <p:sp>
        <p:nvSpPr>
          <p:cNvPr id="8" name="Text Placeholder 7">
            <a:extLst>
              <a:ext uri="{FF2B5EF4-FFF2-40B4-BE49-F238E27FC236}">
                <a16:creationId xmlns:a16="http://schemas.microsoft.com/office/drawing/2014/main" id="{761C76A0-D463-2987-581C-8E289136C2C7}"/>
              </a:ext>
            </a:extLst>
          </p:cNvPr>
          <p:cNvSpPr>
            <a:spLocks noGrp="1"/>
          </p:cNvSpPr>
          <p:nvPr>
            <p:ph type="body" sz="quarter" idx="18"/>
          </p:nvPr>
        </p:nvSpPr>
        <p:spPr/>
        <p:txBody>
          <a:bodyPr/>
          <a:lstStyle/>
          <a:p>
            <a:r>
              <a:rPr lang="en-AU" dirty="0">
                <a:latin typeface="+mj-lt"/>
              </a:rPr>
              <a:t>Launch</a:t>
            </a:r>
          </a:p>
        </p:txBody>
      </p:sp>
      <p:pic>
        <p:nvPicPr>
          <p:cNvPr id="5" name="Picture 4" descr="ign saying Lui's pizza shop, giving diameter sizes of pizzas - medium 30cm, large 35cm and epic 55cm. Has a picture of a pizza and a red diameter marked onto the pizza to show. There is a picture of a man standing beside the sign.">
            <a:extLst>
              <a:ext uri="{FF2B5EF4-FFF2-40B4-BE49-F238E27FC236}">
                <a16:creationId xmlns:a16="http://schemas.microsoft.com/office/drawing/2014/main" id="{A1E730FD-FBB9-AC0A-9563-210B86B3F2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1216" y="1624481"/>
            <a:ext cx="5609569" cy="5071519"/>
          </a:xfrm>
          <a:prstGeom prst="rect">
            <a:avLst/>
          </a:prstGeom>
        </p:spPr>
      </p:pic>
      <p:sp>
        <p:nvSpPr>
          <p:cNvPr id="2" name="Slide Number Placeholder 1">
            <a:extLst>
              <a:ext uri="{FF2B5EF4-FFF2-40B4-BE49-F238E27FC236}">
                <a16:creationId xmlns:a16="http://schemas.microsoft.com/office/drawing/2014/main" id="{0D397F20-C6F8-987C-938A-128BB4D0F17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10059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Explore</a:t>
            </a:r>
          </a:p>
        </p:txBody>
      </p:sp>
    </p:spTree>
    <p:extLst>
      <p:ext uri="{BB962C8B-B14F-4D97-AF65-F5344CB8AC3E}">
        <p14:creationId xmlns:p14="http://schemas.microsoft.com/office/powerpoint/2010/main" val="295020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30B7BD-1A3F-0CA2-7D47-BE2908B8A260}"/>
              </a:ext>
            </a:extLst>
          </p:cNvPr>
          <p:cNvSpPr>
            <a:spLocks noGrp="1"/>
          </p:cNvSpPr>
          <p:nvPr>
            <p:ph type="title"/>
          </p:nvPr>
        </p:nvSpPr>
        <p:spPr/>
        <p:txBody>
          <a:bodyPr/>
          <a:lstStyle/>
          <a:p>
            <a:r>
              <a:rPr lang="en-US" dirty="0">
                <a:latin typeface="+mj-lt"/>
              </a:rPr>
              <a:t>Area of a circle (2)</a:t>
            </a:r>
            <a:endParaRPr lang="en-AU" dirty="0">
              <a:latin typeface="+mj-lt"/>
            </a:endParaRPr>
          </a:p>
        </p:txBody>
      </p:sp>
      <p:sp>
        <p:nvSpPr>
          <p:cNvPr id="4" name="Text Placeholder 3">
            <a:extLst>
              <a:ext uri="{FF2B5EF4-FFF2-40B4-BE49-F238E27FC236}">
                <a16:creationId xmlns:a16="http://schemas.microsoft.com/office/drawing/2014/main" id="{184C6B7A-D297-8DE2-0C2A-4870924B70E2}"/>
              </a:ext>
            </a:extLst>
          </p:cNvPr>
          <p:cNvSpPr>
            <a:spLocks noGrp="1"/>
          </p:cNvSpPr>
          <p:nvPr>
            <p:ph type="body" sz="quarter" idx="18"/>
          </p:nvPr>
        </p:nvSpPr>
        <p:spPr>
          <a:xfrm>
            <a:off x="360000" y="982520"/>
            <a:ext cx="11484000" cy="310015"/>
          </a:xfrm>
        </p:spPr>
        <p:txBody>
          <a:bodyPr/>
          <a:lstStyle/>
          <a:p>
            <a:r>
              <a:rPr lang="en-US">
                <a:latin typeface="+mj-lt"/>
              </a:rPr>
              <a:t>The formula</a:t>
            </a:r>
            <a:endParaRPr lang="en-AU">
              <a:latin typeface="+mj-lt"/>
            </a:endParaRPr>
          </a:p>
        </p:txBody>
      </p:sp>
      <p:grpSp>
        <p:nvGrpSpPr>
          <p:cNvPr id="15" name="Group 14" descr="A circle cut up into red and yellow sectors. Then rearranged to create a shape similar to a rectangle or parallelogram with height r and length pi times r.">
            <a:extLst>
              <a:ext uri="{FF2B5EF4-FFF2-40B4-BE49-F238E27FC236}">
                <a16:creationId xmlns:a16="http://schemas.microsoft.com/office/drawing/2014/main" id="{7CA0CCFA-8400-885C-D5D6-AD2BF5CF8F8C}"/>
              </a:ext>
            </a:extLst>
          </p:cNvPr>
          <p:cNvGrpSpPr/>
          <p:nvPr/>
        </p:nvGrpSpPr>
        <p:grpSpPr>
          <a:xfrm>
            <a:off x="1137765" y="1915988"/>
            <a:ext cx="4499538" cy="4331888"/>
            <a:chOff x="1134950" y="1650516"/>
            <a:chExt cx="4499538" cy="4331888"/>
          </a:xfrm>
        </p:grpSpPr>
        <p:pic>
          <p:nvPicPr>
            <p:cNvPr id="12" name="Picture 11">
              <a:extLst>
                <a:ext uri="{FF2B5EF4-FFF2-40B4-BE49-F238E27FC236}">
                  <a16:creationId xmlns:a16="http://schemas.microsoft.com/office/drawing/2014/main" id="{A71703BD-326B-226E-0EE6-C7A76B85898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699403" y="1650516"/>
              <a:ext cx="3935085" cy="3973907"/>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863965F-470B-5725-5C20-7E24A7C586DC}"/>
                    </a:ext>
                  </a:extLst>
                </p:cNvPr>
                <p:cNvSpPr txBox="1"/>
                <p:nvPr/>
              </p:nvSpPr>
              <p:spPr>
                <a:xfrm>
                  <a:off x="1134950" y="4521870"/>
                  <a:ext cx="858326" cy="421065"/>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600" b="0" i="1" smtClean="0">
                            <a:latin typeface="Cambria Math" panose="02040503050406030204" pitchFamily="18" charset="0"/>
                          </a:rPr>
                          <m:t>𝑟</m:t>
                        </m:r>
                      </m:oMath>
                    </m:oMathPara>
                  </a14:m>
                  <a:endParaRPr lang="en-AU" sz="2600" dirty="0"/>
                </a:p>
              </p:txBody>
            </p:sp>
          </mc:Choice>
          <mc:Fallback xmlns="">
            <p:sp>
              <p:nvSpPr>
                <p:cNvPr id="13" name="TextBox 12">
                  <a:extLst>
                    <a:ext uri="{FF2B5EF4-FFF2-40B4-BE49-F238E27FC236}">
                      <a16:creationId xmlns:a16="http://schemas.microsoft.com/office/drawing/2014/main" id="{8863965F-470B-5725-5C20-7E24A7C586DC}"/>
                    </a:ext>
                  </a:extLst>
                </p:cNvPr>
                <p:cNvSpPr txBox="1">
                  <a:spLocks noRot="1" noChangeAspect="1" noMove="1" noResize="1" noEditPoints="1" noAdjustHandles="1" noChangeArrowheads="1" noChangeShapeType="1" noTextEdit="1"/>
                </p:cNvSpPr>
                <p:nvPr/>
              </p:nvSpPr>
              <p:spPr>
                <a:xfrm>
                  <a:off x="1134950" y="4521870"/>
                  <a:ext cx="858326" cy="4210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23FC147-D097-18A6-D9DB-AC2654B80AD6}"/>
                    </a:ext>
                  </a:extLst>
                </p:cNvPr>
                <p:cNvSpPr txBox="1"/>
                <p:nvPr/>
              </p:nvSpPr>
              <p:spPr>
                <a:xfrm>
                  <a:off x="2710709" y="5561339"/>
                  <a:ext cx="858326" cy="421065"/>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600" b="0" i="1" smtClean="0">
                            <a:latin typeface="Cambria Math" panose="02040503050406030204" pitchFamily="18" charset="0"/>
                          </a:rPr>
                          <m:t>2</m:t>
                        </m:r>
                        <m:r>
                          <a:rPr lang="en-AU" sz="2600" b="0" i="1" smtClean="0">
                            <a:latin typeface="Cambria Math" panose="02040503050406030204" pitchFamily="18" charset="0"/>
                          </a:rPr>
                          <m:t>𝜋</m:t>
                        </m:r>
                        <m:r>
                          <a:rPr lang="en-AU" sz="2600" b="0" i="1" smtClean="0">
                            <a:latin typeface="Cambria Math" panose="02040503050406030204" pitchFamily="18" charset="0"/>
                          </a:rPr>
                          <m:t>𝑟</m:t>
                        </m:r>
                        <m:r>
                          <a:rPr lang="en-AU" sz="2600" b="0" i="1" smtClean="0">
                            <a:latin typeface="Cambria Math" panose="02040503050406030204" pitchFamily="18" charset="0"/>
                          </a:rPr>
                          <m:t>÷2=</m:t>
                        </m:r>
                        <m:r>
                          <a:rPr lang="en-AU" sz="2600" b="0" i="1" smtClean="0">
                            <a:latin typeface="Cambria Math" panose="02040503050406030204" pitchFamily="18" charset="0"/>
                          </a:rPr>
                          <m:t>𝜋</m:t>
                        </m:r>
                        <m:r>
                          <a:rPr lang="en-AU" sz="2600" b="0" i="1" smtClean="0">
                            <a:latin typeface="Cambria Math" panose="02040503050406030204" pitchFamily="18" charset="0"/>
                          </a:rPr>
                          <m:t>𝑟</m:t>
                        </m:r>
                      </m:oMath>
                    </m:oMathPara>
                  </a14:m>
                  <a:endParaRPr lang="en-AU" sz="2600" dirty="0"/>
                </a:p>
              </p:txBody>
            </p:sp>
          </mc:Choice>
          <mc:Fallback xmlns="">
            <p:sp>
              <p:nvSpPr>
                <p:cNvPr id="14" name="TextBox 13">
                  <a:extLst>
                    <a:ext uri="{FF2B5EF4-FFF2-40B4-BE49-F238E27FC236}">
                      <a16:creationId xmlns:a16="http://schemas.microsoft.com/office/drawing/2014/main" id="{B23FC147-D097-18A6-D9DB-AC2654B80AD6}"/>
                    </a:ext>
                  </a:extLst>
                </p:cNvPr>
                <p:cNvSpPr txBox="1">
                  <a:spLocks noRot="1" noChangeAspect="1" noMove="1" noResize="1" noEditPoints="1" noAdjustHandles="1" noChangeArrowheads="1" noChangeShapeType="1" noTextEdit="1"/>
                </p:cNvSpPr>
                <p:nvPr/>
              </p:nvSpPr>
              <p:spPr>
                <a:xfrm>
                  <a:off x="2710709" y="5561339"/>
                  <a:ext cx="858326" cy="421065"/>
                </a:xfrm>
                <a:prstGeom prst="rect">
                  <a:avLst/>
                </a:prstGeom>
                <a:blipFill>
                  <a:blip r:embed="rId5"/>
                  <a:stretch>
                    <a:fillRect r="-12214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Picture Placeholder 5">
                <a:extLst>
                  <a:ext uri="{FF2B5EF4-FFF2-40B4-BE49-F238E27FC236}">
                    <a16:creationId xmlns:a16="http://schemas.microsoft.com/office/drawing/2014/main" id="{1A42600D-1D58-B25A-81B6-B0572F5D6198}"/>
                  </a:ext>
                </a:extLst>
              </p:cNvPr>
              <p:cNvSpPr>
                <a:spLocks noGrp="1"/>
              </p:cNvSpPr>
              <p:nvPr>
                <p:ph type="pic" sz="quarter" idx="4294967295"/>
              </p:nvPr>
            </p:nvSpPr>
            <p:spPr>
              <a:xfrm>
                <a:off x="7898251" y="3074909"/>
                <a:ext cx="2252560" cy="2133498"/>
              </a:xfrm>
            </p:spPr>
            <p:txBody>
              <a:bodyPr/>
              <a:lstStyle/>
              <a:p>
                <a:pPr/>
                <a14:m>
                  <m:oMathPara xmlns:m="http://schemas.openxmlformats.org/officeDocument/2006/math">
                    <m:oMathParaPr>
                      <m:jc m:val="left"/>
                    </m:oMathParaPr>
                    <m:oMath xmlns:m="http://schemas.openxmlformats.org/officeDocument/2006/math">
                      <m:r>
                        <m:rPr>
                          <m:sty m:val="p"/>
                        </m:rPr>
                        <a:rPr lang="en-US" sz="2800" b="0" i="0" smtClean="0">
                          <a:latin typeface="Cambria Math" panose="02040503050406030204" pitchFamily="18" charset="0"/>
                        </a:rPr>
                        <m:t>A</m:t>
                      </m:r>
                      <m:r>
                        <a:rPr lang="en-US" sz="2800" b="0" i="0" smtClean="0">
                          <a:latin typeface="Cambria Math" panose="02040503050406030204" pitchFamily="18" charset="0"/>
                        </a:rPr>
                        <m:t>=</m:t>
                      </m:r>
                      <m:r>
                        <m:rPr>
                          <m:sty m:val="p"/>
                        </m:rPr>
                        <a:rPr lang="en-US" sz="2800" b="0" i="0" smtClean="0">
                          <a:latin typeface="Cambria Math" panose="02040503050406030204" pitchFamily="18" charset="0"/>
                        </a:rPr>
                        <m:t>l</m:t>
                      </m:r>
                      <m:r>
                        <a:rPr lang="en-US" sz="2800" b="0" i="0" smtClean="0">
                          <a:latin typeface="Cambria Math" panose="02040503050406030204" pitchFamily="18" charset="0"/>
                          <a:ea typeface="Cambria Math" panose="02040503050406030204" pitchFamily="18" charset="0"/>
                        </a:rPr>
                        <m:t>×</m:t>
                      </m:r>
                      <m:r>
                        <m:rPr>
                          <m:sty m:val="p"/>
                        </m:rPr>
                        <a:rPr lang="en-US" sz="2800" b="0" i="0" smtClean="0">
                          <a:latin typeface="Cambria Math" panose="02040503050406030204" pitchFamily="18" charset="0"/>
                          <a:ea typeface="Cambria Math" panose="02040503050406030204" pitchFamily="18" charset="0"/>
                        </a:rPr>
                        <m:t>b</m:t>
                      </m:r>
                    </m:oMath>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A</m:t>
                      </m:r>
                      <m:r>
                        <a:rPr lang="en-US" sz="2800" b="0" i="0" smtClean="0">
                          <a:latin typeface="Cambria Math" panose="02040503050406030204" pitchFamily="18" charset="0"/>
                          <a:ea typeface="Cambria Math" panose="02040503050406030204" pitchFamily="18" charset="0"/>
                        </a:rPr>
                        <m:t>=</m:t>
                      </m:r>
                      <m:r>
                        <m:rPr>
                          <m:sty m:val="p"/>
                        </m:rPr>
                        <a:rPr lang="en-US" sz="2800" b="0" i="0" smtClean="0">
                          <a:latin typeface="Cambria Math" panose="02040503050406030204" pitchFamily="18" charset="0"/>
                          <a:ea typeface="Cambria Math" panose="02040503050406030204" pitchFamily="18" charset="0"/>
                        </a:rPr>
                        <m:t>πr</m:t>
                      </m:r>
                      <m:r>
                        <a:rPr lang="en-US" sz="2800" b="0" i="0" smtClean="0">
                          <a:latin typeface="Cambria Math" panose="02040503050406030204" pitchFamily="18" charset="0"/>
                          <a:ea typeface="Cambria Math" panose="02040503050406030204" pitchFamily="18" charset="0"/>
                        </a:rPr>
                        <m:t>×</m:t>
                      </m:r>
                      <m:r>
                        <m:rPr>
                          <m:sty m:val="p"/>
                        </m:rPr>
                        <a:rPr lang="en-US" sz="2800" b="0" i="0" smtClean="0">
                          <a:latin typeface="Cambria Math" panose="02040503050406030204" pitchFamily="18" charset="0"/>
                          <a:ea typeface="Cambria Math" panose="02040503050406030204" pitchFamily="18" charset="0"/>
                        </a:rPr>
                        <m:t>r</m:t>
                      </m:r>
                    </m:oMath>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A</m:t>
                      </m:r>
                      <m:r>
                        <a:rPr lang="en-US" sz="2800" b="0" i="0" smtClean="0">
                          <a:latin typeface="Cambria Math" panose="02040503050406030204" pitchFamily="18" charset="0"/>
                          <a:ea typeface="Cambria Math" panose="02040503050406030204" pitchFamily="18" charset="0"/>
                        </a:rPr>
                        <m:t>=</m:t>
                      </m:r>
                      <m:r>
                        <m:rPr>
                          <m:sty m:val="p"/>
                        </m:rPr>
                        <a:rPr lang="en-US" sz="2800" b="0" i="0" smtClean="0">
                          <a:latin typeface="Cambria Math" panose="02040503050406030204" pitchFamily="18" charset="0"/>
                          <a:ea typeface="Cambria Math" panose="02040503050406030204" pitchFamily="18" charset="0"/>
                        </a:rPr>
                        <m:t>π</m:t>
                      </m:r>
                      <m:sSup>
                        <m:sSupPr>
                          <m:ctrlPr>
                            <a:rPr lang="en-US" sz="2800" i="1" smtClean="0">
                              <a:latin typeface="Cambria Math" panose="02040503050406030204" pitchFamily="18" charset="0"/>
                              <a:ea typeface="Cambria Math" panose="02040503050406030204" pitchFamily="18" charset="0"/>
                            </a:rPr>
                          </m:ctrlPr>
                        </m:sSupPr>
                        <m:e>
                          <m:r>
                            <m:rPr>
                              <m:sty m:val="p"/>
                            </m:rPr>
                            <a:rPr lang="en-US" sz="2800" b="0" i="0" smtClean="0">
                              <a:latin typeface="Cambria Math" panose="02040503050406030204" pitchFamily="18" charset="0"/>
                              <a:ea typeface="Cambria Math" panose="02040503050406030204" pitchFamily="18" charset="0"/>
                            </a:rPr>
                            <m:t>r</m:t>
                          </m:r>
                        </m:e>
                        <m:sup>
                          <m:r>
                            <a:rPr lang="en-US" sz="2800" b="0" i="0" smtClean="0">
                              <a:latin typeface="Cambria Math" panose="02040503050406030204" pitchFamily="18" charset="0"/>
                              <a:ea typeface="Cambria Math" panose="02040503050406030204" pitchFamily="18" charset="0"/>
                            </a:rPr>
                            <m:t>2</m:t>
                          </m:r>
                        </m:sup>
                      </m:sSup>
                    </m:oMath>
                  </m:oMathPara>
                </a14:m>
                <a:endParaRPr lang="en-US" sz="1800" dirty="0">
                  <a:ea typeface="Cambria Math" panose="02040503050406030204" pitchFamily="18" charset="0"/>
                </a:endParaRPr>
              </a:p>
            </p:txBody>
          </p:sp>
        </mc:Choice>
        <mc:Fallback xmlns="">
          <p:sp>
            <p:nvSpPr>
              <p:cNvPr id="6" name="Picture Placeholder 5">
                <a:extLst>
                  <a:ext uri="{FF2B5EF4-FFF2-40B4-BE49-F238E27FC236}">
                    <a16:creationId xmlns:a16="http://schemas.microsoft.com/office/drawing/2014/main" id="{1A42600D-1D58-B25A-81B6-B0572F5D6198}"/>
                  </a:ext>
                </a:extLst>
              </p:cNvPr>
              <p:cNvSpPr>
                <a:spLocks noGrp="1" noRot="1" noChangeAspect="1" noMove="1" noResize="1" noEditPoints="1" noAdjustHandles="1" noChangeArrowheads="1" noChangeShapeType="1" noTextEdit="1"/>
              </p:cNvSpPr>
              <p:nvPr>
                <p:ph type="pic" sz="quarter" idx="4294967295"/>
              </p:nvPr>
            </p:nvSpPr>
            <p:spPr>
              <a:xfrm>
                <a:off x="7898251" y="3074909"/>
                <a:ext cx="2252560" cy="2133498"/>
              </a:xfrm>
              <a:blipFill>
                <a:blip r:embed="rId6"/>
                <a:stretch>
                  <a:fillRect l="-5618"/>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E0F7E777-68E7-1475-6BFC-A78C293C370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339919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Summarise</a:t>
            </a:r>
          </a:p>
        </p:txBody>
      </p:sp>
    </p:spTree>
    <p:extLst>
      <p:ext uri="{BB962C8B-B14F-4D97-AF65-F5344CB8AC3E}">
        <p14:creationId xmlns:p14="http://schemas.microsoft.com/office/powerpoint/2010/main" val="50907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8DD32-8029-A40D-BBED-C94AD13EC925}"/>
              </a:ext>
            </a:extLst>
          </p:cNvPr>
          <p:cNvSpPr>
            <a:spLocks noGrp="1"/>
          </p:cNvSpPr>
          <p:nvPr>
            <p:ph type="title"/>
          </p:nvPr>
        </p:nvSpPr>
        <p:spPr>
          <a:xfrm>
            <a:off x="360000" y="360000"/>
            <a:ext cx="11484000" cy="545601"/>
          </a:xfrm>
        </p:spPr>
        <p:txBody>
          <a:bodyPr/>
          <a:lstStyle/>
          <a:p>
            <a:r>
              <a:rPr lang="en-AU" dirty="0">
                <a:latin typeface="+mj-lt"/>
              </a:rPr>
              <a:t>Area of a circle (3)</a:t>
            </a:r>
            <a:endParaRPr lang="en-AU" dirty="0">
              <a:latin typeface="+mj-lt"/>
              <a:cs typeface="Arial"/>
            </a:endParaRPr>
          </a:p>
        </p:txBody>
      </p:sp>
      <p:sp>
        <p:nvSpPr>
          <p:cNvPr id="8" name="Text Placeholder 7">
            <a:extLst>
              <a:ext uri="{FF2B5EF4-FFF2-40B4-BE49-F238E27FC236}">
                <a16:creationId xmlns:a16="http://schemas.microsoft.com/office/drawing/2014/main" id="{761C76A0-D463-2987-581C-8E289136C2C7}"/>
              </a:ext>
            </a:extLst>
          </p:cNvPr>
          <p:cNvSpPr>
            <a:spLocks noGrp="1"/>
          </p:cNvSpPr>
          <p:nvPr>
            <p:ph type="body" sz="quarter" idx="18"/>
          </p:nvPr>
        </p:nvSpPr>
        <p:spPr>
          <a:xfrm>
            <a:off x="360000" y="982520"/>
            <a:ext cx="11484000" cy="310015"/>
          </a:xfrm>
        </p:spPr>
        <p:txBody>
          <a:bodyPr/>
          <a:lstStyle/>
          <a:p>
            <a:r>
              <a:rPr lang="en-AU" dirty="0">
                <a:latin typeface="+mj-lt"/>
              </a:rPr>
              <a:t>Worked example 1</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3FBEE812-96CA-8F77-C929-D51211BFCB15}"/>
                  </a:ext>
                </a:extLst>
              </p:cNvPr>
              <p:cNvSpPr>
                <a:spLocks noGrp="1"/>
              </p:cNvSpPr>
              <p:nvPr>
                <p:ph sz="quarter" idx="4294967295"/>
              </p:nvPr>
            </p:nvSpPr>
            <p:spPr>
              <a:xfrm>
                <a:off x="360000" y="1562100"/>
                <a:ext cx="11484000" cy="895965"/>
              </a:xfrm>
            </p:spPr>
            <p:txBody>
              <a:bodyPr/>
              <a:lstStyle/>
              <a:p>
                <a:r>
                  <a:rPr lang="en-AU" dirty="0">
                    <a:latin typeface="+mn-lt"/>
                  </a:rPr>
                  <a:t>Calculate the area of the circle. Give your solution in terms of </a:t>
                </a:r>
                <a14:m>
                  <m:oMath xmlns:m="http://schemas.openxmlformats.org/officeDocument/2006/math">
                    <m:r>
                      <a:rPr lang="en-AU" i="1" dirty="0" smtClean="0">
                        <a:latin typeface="Cambria Math" panose="02040503050406030204" pitchFamily="18" charset="0"/>
                      </a:rPr>
                      <m:t>𝜋</m:t>
                    </m:r>
                  </m:oMath>
                </a14:m>
                <a:r>
                  <a:rPr lang="en-AU" dirty="0">
                    <a:latin typeface="+mn-lt"/>
                  </a:rPr>
                  <a:t>, before rounding to 2 decimal places.</a:t>
                </a:r>
              </a:p>
              <a:p>
                <a:endParaRPr lang="en-AU" b="0" dirty="0">
                  <a:latin typeface="+mn-lt"/>
                </a:endParaRPr>
              </a:p>
              <a:p>
                <a:pPr/>
                <a14:m>
                  <m:oMathPara xmlns:m="http://schemas.openxmlformats.org/officeDocument/2006/math">
                    <m:oMathParaPr>
                      <m:jc m:val="centerGroup"/>
                    </m:oMathParaPr>
                    <m:oMath xmlns:m="http://schemas.openxmlformats.org/officeDocument/2006/math">
                      <m:r>
                        <a:rPr lang="en-AU" b="0" i="0" smtClean="0">
                          <a:latin typeface="Cambria Math" panose="02040503050406030204" pitchFamily="18" charset="0"/>
                        </a:rPr>
                        <m:t>     </m:t>
                      </m:r>
                    </m:oMath>
                  </m:oMathPara>
                </a14:m>
                <a:endParaRPr lang="en-AU" dirty="0">
                  <a:latin typeface="+mn-lt"/>
                </a:endParaRPr>
              </a:p>
            </p:txBody>
          </p:sp>
        </mc:Choice>
        <mc:Fallback xmlns="">
          <p:sp>
            <p:nvSpPr>
              <p:cNvPr id="7" name="Content Placeholder 6">
                <a:extLst>
                  <a:ext uri="{FF2B5EF4-FFF2-40B4-BE49-F238E27FC236}">
                    <a16:creationId xmlns:a16="http://schemas.microsoft.com/office/drawing/2014/main" id="{3FBEE812-96CA-8F77-C929-D51211BFCB15}"/>
                  </a:ext>
                </a:extLst>
              </p:cNvPr>
              <p:cNvSpPr>
                <a:spLocks noGrp="1" noRot="1" noChangeAspect="1" noMove="1" noResize="1" noEditPoints="1" noAdjustHandles="1" noChangeArrowheads="1" noChangeShapeType="1" noTextEdit="1"/>
              </p:cNvSpPr>
              <p:nvPr>
                <p:ph sz="quarter" idx="4294967295"/>
              </p:nvPr>
            </p:nvSpPr>
            <p:spPr>
              <a:xfrm>
                <a:off x="360000" y="1562100"/>
                <a:ext cx="11484000" cy="895965"/>
              </a:xfrm>
              <a:blipFill>
                <a:blip r:embed="rId2"/>
                <a:stretch>
                  <a:fillRect l="-1327"/>
                </a:stretch>
              </a:blipFill>
            </p:spPr>
            <p:txBody>
              <a:bodyPr/>
              <a:lstStyle/>
              <a:p>
                <a:r>
                  <a:rPr lang="en-AU">
                    <a:noFill/>
                  </a:rPr>
                  <a:t> </a:t>
                </a:r>
              </a:p>
            </p:txBody>
          </p:sp>
        </mc:Fallback>
      </mc:AlternateContent>
      <p:pic>
        <p:nvPicPr>
          <p:cNvPr id="10" name="Picture 9" descr="Circle with radius of 7 metres">
            <a:extLst>
              <a:ext uri="{FF2B5EF4-FFF2-40B4-BE49-F238E27FC236}">
                <a16:creationId xmlns:a16="http://schemas.microsoft.com/office/drawing/2014/main" id="{349BCA07-4613-07CB-F3ED-C610B0CC4390}"/>
              </a:ext>
            </a:extLst>
          </p:cNvPr>
          <p:cNvPicPr>
            <a:picLocks noChangeAspect="1"/>
          </p:cNvPicPr>
          <p:nvPr/>
        </p:nvPicPr>
        <p:blipFill>
          <a:blip r:embed="rId3"/>
          <a:stretch>
            <a:fillRect/>
          </a:stretch>
        </p:blipFill>
        <p:spPr>
          <a:xfrm>
            <a:off x="360000" y="2727630"/>
            <a:ext cx="4615778" cy="396837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AD34BC4-494B-4293-EF06-36CF56CBF62A}"/>
                  </a:ext>
                </a:extLst>
              </p:cNvPr>
              <p:cNvSpPr txBox="1"/>
              <p:nvPr/>
            </p:nvSpPr>
            <p:spPr>
              <a:xfrm>
                <a:off x="4975778" y="3434543"/>
                <a:ext cx="2700594" cy="2554545"/>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m:rPr>
                          <m:sty m:val="p"/>
                        </m:rPr>
                        <a:rPr lang="en-AU" sz="2000" b="0" i="0" smtClean="0">
                          <a:latin typeface="Cambria Math" panose="02040503050406030204" pitchFamily="18" charset="0"/>
                        </a:rPr>
                        <m:t>A</m:t>
                      </m:r>
                      <m:r>
                        <m:rPr>
                          <m:aln/>
                        </m:rPr>
                        <a:rPr lang="en-AU" sz="2000" b="0" i="0" smtClean="0">
                          <a:latin typeface="Cambria Math" panose="02040503050406030204" pitchFamily="18" charset="0"/>
                        </a:rPr>
                        <m:t>=</m:t>
                      </m:r>
                      <m:r>
                        <m:rPr>
                          <m:sty m:val="p"/>
                        </m:rPr>
                        <a:rPr lang="en-AU" sz="2000" b="0" i="0" smtClean="0">
                          <a:latin typeface="Cambria Math" panose="02040503050406030204" pitchFamily="18" charset="0"/>
                        </a:rPr>
                        <m:t>π</m:t>
                      </m:r>
                      <m:sSup>
                        <m:sSupPr>
                          <m:ctrlPr>
                            <a:rPr lang="en-AU" sz="2000" b="0" i="1" smtClean="0">
                              <a:latin typeface="Cambria Math" panose="02040503050406030204" pitchFamily="18" charset="0"/>
                            </a:rPr>
                          </m:ctrlPr>
                        </m:sSupPr>
                        <m:e>
                          <m:r>
                            <m:rPr>
                              <m:sty m:val="p"/>
                            </m:rPr>
                            <a:rPr lang="en-AU" sz="2000" b="0" i="0" smtClean="0">
                              <a:latin typeface="Cambria Math" panose="02040503050406030204" pitchFamily="18" charset="0"/>
                            </a:rPr>
                            <m:t>r</m:t>
                          </m:r>
                        </m:e>
                        <m:sup>
                          <m:r>
                            <a:rPr lang="en-AU" sz="2000" b="0" i="0" smtClean="0">
                              <a:latin typeface="Cambria Math" panose="02040503050406030204" pitchFamily="18" charset="0"/>
                            </a:rPr>
                            <m:t>2</m:t>
                          </m:r>
                        </m:sup>
                      </m:sSup>
                    </m:oMath>
                    <m:oMath xmlns:m="http://schemas.openxmlformats.org/officeDocument/2006/math">
                      <m:r>
                        <m:rPr>
                          <m:sty m:val="p"/>
                        </m:rPr>
                        <a:rPr lang="en-AU" sz="2000" i="0">
                          <a:latin typeface="Cambria Math" panose="02040503050406030204" pitchFamily="18" charset="0"/>
                        </a:rPr>
                        <m:t>A</m:t>
                      </m:r>
                      <m:r>
                        <a:rPr lang="en-AU" sz="2000" i="0">
                          <a:latin typeface="Cambria Math" panose="02040503050406030204" pitchFamily="18" charset="0"/>
                        </a:rPr>
                        <m:t>=</m:t>
                      </m:r>
                      <m:r>
                        <m:rPr>
                          <m:sty m:val="p"/>
                        </m:rPr>
                        <a:rPr lang="en-AU" sz="2000" i="0">
                          <a:latin typeface="Cambria Math" panose="02040503050406030204" pitchFamily="18" charset="0"/>
                        </a:rPr>
                        <m:t>π</m:t>
                      </m:r>
                      <m:r>
                        <a:rPr lang="en-AU" sz="2000" i="0">
                          <a:latin typeface="Cambria Math" panose="02040503050406030204" pitchFamily="18" charset="0"/>
                        </a:rPr>
                        <m:t>×</m:t>
                      </m:r>
                      <m:sSup>
                        <m:sSupPr>
                          <m:ctrlPr>
                            <a:rPr lang="en-AU" sz="2000" i="1">
                              <a:latin typeface="Cambria Math" panose="02040503050406030204" pitchFamily="18" charset="0"/>
                            </a:rPr>
                          </m:ctrlPr>
                        </m:sSupPr>
                        <m:e>
                          <m:r>
                            <a:rPr lang="en-AU" sz="2000" b="0" i="0" smtClean="0">
                              <a:latin typeface="Cambria Math" panose="02040503050406030204" pitchFamily="18" charset="0"/>
                            </a:rPr>
                            <m:t>7</m:t>
                          </m:r>
                        </m:e>
                        <m:sup>
                          <m:r>
                            <a:rPr lang="en-AU" sz="2000" i="0">
                              <a:latin typeface="Cambria Math" panose="02040503050406030204" pitchFamily="18" charset="0"/>
                            </a:rPr>
                            <m:t>2</m:t>
                          </m:r>
                        </m:sup>
                      </m:sSup>
                    </m:oMath>
                    <m:oMath xmlns:m="http://schemas.openxmlformats.org/officeDocument/2006/math">
                      <m:r>
                        <m:rPr>
                          <m:sty m:val="p"/>
                        </m:rPr>
                        <a:rPr lang="en-AU" sz="2000" i="0">
                          <a:latin typeface="Cambria Math" panose="02040503050406030204" pitchFamily="18" charset="0"/>
                        </a:rPr>
                        <m:t>A</m:t>
                      </m:r>
                      <m:r>
                        <m:rPr>
                          <m:aln/>
                        </m:rPr>
                        <a:rPr lang="en-AU" sz="2000" i="0">
                          <a:latin typeface="Cambria Math" panose="02040503050406030204" pitchFamily="18" charset="0"/>
                        </a:rPr>
                        <m:t>=</m:t>
                      </m:r>
                      <m:r>
                        <a:rPr lang="en-AU" sz="2000" b="0" i="0" smtClean="0">
                          <a:latin typeface="Cambria Math" panose="02040503050406030204" pitchFamily="18" charset="0"/>
                        </a:rPr>
                        <m:t>49</m:t>
                      </m:r>
                      <m:r>
                        <m:rPr>
                          <m:sty m:val="p"/>
                        </m:rPr>
                        <a:rPr lang="en-AU" sz="2000" i="0">
                          <a:latin typeface="Cambria Math" panose="02040503050406030204" pitchFamily="18" charset="0"/>
                        </a:rPr>
                        <m:t>π</m:t>
                      </m:r>
                      <m:r>
                        <a:rPr lang="en-AU" sz="2000" b="0" i="0" smtClean="0">
                          <a:latin typeface="Cambria Math" panose="02040503050406030204" pitchFamily="18" charset="0"/>
                        </a:rPr>
                        <m:t> </m:t>
                      </m:r>
                      <m:sSup>
                        <m:sSupPr>
                          <m:ctrlPr>
                            <a:rPr lang="en-AU" sz="2000" i="1">
                              <a:latin typeface="Cambria Math" panose="02040503050406030204" pitchFamily="18" charset="0"/>
                              <a:ea typeface="Cambria Math" panose="02040503050406030204" pitchFamily="18" charset="0"/>
                            </a:rPr>
                          </m:ctrlPr>
                        </m:sSupPr>
                        <m:e>
                          <m:r>
                            <m:rPr>
                              <m:sty m:val="p"/>
                            </m:rPr>
                            <a:rPr lang="en-AU" sz="2000" i="0">
                              <a:latin typeface="Cambria Math" panose="02040503050406030204" pitchFamily="18" charset="0"/>
                              <a:ea typeface="Cambria Math" panose="02040503050406030204" pitchFamily="18" charset="0"/>
                            </a:rPr>
                            <m:t>m</m:t>
                          </m:r>
                        </m:e>
                        <m:sup>
                          <m:r>
                            <a:rPr lang="en-AU" sz="2000" i="0">
                              <a:latin typeface="Cambria Math" panose="02040503050406030204" pitchFamily="18" charset="0"/>
                              <a:ea typeface="Cambria Math" panose="02040503050406030204" pitchFamily="18" charset="0"/>
                            </a:rPr>
                            <m:t>2</m:t>
                          </m:r>
                        </m:sup>
                      </m:sSup>
                    </m:oMath>
                    <m:oMath xmlns:m="http://schemas.openxmlformats.org/officeDocument/2006/math">
                      <m:r>
                        <m:rPr>
                          <m:sty m:val="p"/>
                        </m:rPr>
                        <a:rPr lang="en-AU" sz="2000" i="0">
                          <a:latin typeface="Cambria Math" panose="02040503050406030204" pitchFamily="18" charset="0"/>
                        </a:rPr>
                        <m:t>A</m:t>
                      </m:r>
                      <m:r>
                        <a:rPr lang="en-AU" sz="2000" i="0">
                          <a:latin typeface="Cambria Math" panose="02040503050406030204" pitchFamily="18" charset="0"/>
                        </a:rPr>
                        <m:t>=153.9380… </m:t>
                      </m:r>
                      <m:sSup>
                        <m:sSupPr>
                          <m:ctrlPr>
                            <a:rPr lang="en-AU" sz="2000" i="1">
                              <a:latin typeface="Cambria Math" panose="02040503050406030204" pitchFamily="18" charset="0"/>
                              <a:ea typeface="Cambria Math" panose="02040503050406030204" pitchFamily="18" charset="0"/>
                            </a:rPr>
                          </m:ctrlPr>
                        </m:sSupPr>
                        <m:e>
                          <m:r>
                            <m:rPr>
                              <m:sty m:val="p"/>
                            </m:rPr>
                            <a:rPr lang="en-AU" sz="2000" i="0">
                              <a:latin typeface="Cambria Math" panose="02040503050406030204" pitchFamily="18" charset="0"/>
                              <a:ea typeface="Cambria Math" panose="02040503050406030204" pitchFamily="18" charset="0"/>
                            </a:rPr>
                            <m:t>m</m:t>
                          </m:r>
                        </m:e>
                        <m:sup>
                          <m:r>
                            <a:rPr lang="en-AU" sz="2000" i="0">
                              <a:latin typeface="Cambria Math" panose="02040503050406030204" pitchFamily="18" charset="0"/>
                              <a:ea typeface="Cambria Math" panose="02040503050406030204" pitchFamily="18" charset="0"/>
                            </a:rPr>
                            <m:t>2</m:t>
                          </m:r>
                        </m:sup>
                      </m:sSup>
                    </m:oMath>
                    <m:oMath xmlns:m="http://schemas.openxmlformats.org/officeDocument/2006/math">
                      <m:r>
                        <m:rPr>
                          <m:sty m:val="p"/>
                        </m:rPr>
                        <a:rPr lang="en-AU" sz="2000" b="0" i="0" smtClean="0">
                          <a:latin typeface="Cambria Math" panose="02040503050406030204" pitchFamily="18" charset="0"/>
                          <a:ea typeface="Cambria Math" panose="02040503050406030204" pitchFamily="18" charset="0"/>
                        </a:rPr>
                        <m:t>A</m:t>
                      </m:r>
                      <m:r>
                        <a:rPr lang="en-AU" sz="2000" b="0" i="0" smtClean="0">
                          <a:latin typeface="Cambria Math" panose="02040503050406030204" pitchFamily="18" charset="0"/>
                          <a:ea typeface="Cambria Math" panose="02040503050406030204" pitchFamily="18" charset="0"/>
                        </a:rPr>
                        <m:t>≈153.94 </m:t>
                      </m:r>
                      <m:sSup>
                        <m:sSupPr>
                          <m:ctrlPr>
                            <a:rPr lang="en-AU" sz="2000" b="0" i="1" smtClean="0">
                              <a:latin typeface="Cambria Math" panose="02040503050406030204" pitchFamily="18" charset="0"/>
                              <a:ea typeface="Cambria Math" panose="02040503050406030204" pitchFamily="18" charset="0"/>
                            </a:rPr>
                          </m:ctrlPr>
                        </m:sSupPr>
                        <m:e>
                          <m:r>
                            <m:rPr>
                              <m:sty m:val="p"/>
                            </m:rPr>
                            <a:rPr lang="en-AU" sz="2000" b="0" i="0" smtClean="0">
                              <a:latin typeface="Cambria Math" panose="02040503050406030204" pitchFamily="18" charset="0"/>
                              <a:ea typeface="Cambria Math" panose="02040503050406030204" pitchFamily="18" charset="0"/>
                            </a:rPr>
                            <m:t>m</m:t>
                          </m:r>
                        </m:e>
                        <m:sup>
                          <m:r>
                            <a:rPr lang="en-AU" sz="2000" b="0" i="0" smtClean="0">
                              <a:latin typeface="Cambria Math" panose="02040503050406030204" pitchFamily="18" charset="0"/>
                              <a:ea typeface="Cambria Math" panose="02040503050406030204" pitchFamily="18" charset="0"/>
                            </a:rPr>
                            <m:t>2</m:t>
                          </m:r>
                        </m:sup>
                      </m:sSup>
                    </m:oMath>
                  </m:oMathPara>
                </a14:m>
                <a:endParaRPr lang="en-AU" sz="2000" dirty="0"/>
              </a:p>
            </p:txBody>
          </p:sp>
        </mc:Choice>
        <mc:Fallback xmlns="">
          <p:sp>
            <p:nvSpPr>
              <p:cNvPr id="9" name="TextBox 8">
                <a:extLst>
                  <a:ext uri="{FF2B5EF4-FFF2-40B4-BE49-F238E27FC236}">
                    <a16:creationId xmlns:a16="http://schemas.microsoft.com/office/drawing/2014/main" id="{FAD34BC4-494B-4293-EF06-36CF56CBF62A}"/>
                  </a:ext>
                </a:extLst>
              </p:cNvPr>
              <p:cNvSpPr txBox="1">
                <a:spLocks noRot="1" noChangeAspect="1" noMove="1" noResize="1" noEditPoints="1" noAdjustHandles="1" noChangeArrowheads="1" noChangeShapeType="1" noTextEdit="1"/>
              </p:cNvSpPr>
              <p:nvPr/>
            </p:nvSpPr>
            <p:spPr>
              <a:xfrm>
                <a:off x="4975778" y="3434543"/>
                <a:ext cx="2700594" cy="2554545"/>
              </a:xfrm>
              <a:prstGeom prst="rect">
                <a:avLst/>
              </a:prstGeom>
              <a:blipFill>
                <a:blip r:embed="rId4"/>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D397F20-C6F8-987C-938A-128BB4D0F17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55725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8DD32-8029-A40D-BBED-C94AD13EC925}"/>
              </a:ext>
            </a:extLst>
          </p:cNvPr>
          <p:cNvSpPr>
            <a:spLocks noGrp="1"/>
          </p:cNvSpPr>
          <p:nvPr>
            <p:ph type="title"/>
          </p:nvPr>
        </p:nvSpPr>
        <p:spPr/>
        <p:txBody>
          <a:bodyPr/>
          <a:lstStyle/>
          <a:p>
            <a:r>
              <a:rPr lang="en-AU" dirty="0">
                <a:latin typeface="+mj-lt"/>
              </a:rPr>
              <a:t>Area of a circle (4)</a:t>
            </a:r>
            <a:endParaRPr lang="en-AU" dirty="0">
              <a:latin typeface="+mj-lt"/>
              <a:cs typeface="Arial"/>
            </a:endParaRPr>
          </a:p>
        </p:txBody>
      </p:sp>
      <p:sp>
        <p:nvSpPr>
          <p:cNvPr id="8" name="Text Placeholder 7">
            <a:extLst>
              <a:ext uri="{FF2B5EF4-FFF2-40B4-BE49-F238E27FC236}">
                <a16:creationId xmlns:a16="http://schemas.microsoft.com/office/drawing/2014/main" id="{761C76A0-D463-2987-581C-8E289136C2C7}"/>
              </a:ext>
            </a:extLst>
          </p:cNvPr>
          <p:cNvSpPr>
            <a:spLocks noGrp="1"/>
          </p:cNvSpPr>
          <p:nvPr>
            <p:ph type="body" sz="quarter" idx="18"/>
          </p:nvPr>
        </p:nvSpPr>
        <p:spPr/>
        <p:txBody>
          <a:bodyPr/>
          <a:lstStyle/>
          <a:p>
            <a:r>
              <a:rPr lang="en-AU" dirty="0">
                <a:latin typeface="+mj-lt"/>
              </a:rPr>
              <a:t>Self-explanation prompts 1</a:t>
            </a:r>
          </a:p>
        </p:txBody>
      </p:sp>
      <mc:AlternateContent xmlns:mc="http://schemas.openxmlformats.org/markup-compatibility/2006" xmlns:a14="http://schemas.microsoft.com/office/drawing/2010/main">
        <mc:Choice Requires="a14">
          <p:sp>
            <p:nvSpPr>
              <p:cNvPr id="13" name="Content Placeholder 6">
                <a:extLst>
                  <a:ext uri="{FF2B5EF4-FFF2-40B4-BE49-F238E27FC236}">
                    <a16:creationId xmlns:a16="http://schemas.microsoft.com/office/drawing/2014/main" id="{7C08268D-A636-76C3-F755-52F3CADC7366}"/>
                  </a:ext>
                </a:extLst>
              </p:cNvPr>
              <p:cNvSpPr txBox="1">
                <a:spLocks/>
              </p:cNvSpPr>
              <p:nvPr/>
            </p:nvSpPr>
            <p:spPr>
              <a:xfrm>
                <a:off x="360000" y="1562100"/>
                <a:ext cx="11484000" cy="89596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Calculate the area of the circle. Give your solution in terms of </a:t>
                </a:r>
                <a14:m>
                  <m:oMath xmlns:m="http://schemas.openxmlformats.org/officeDocument/2006/math">
                    <m:r>
                      <a:rPr lang="en-AU" i="1" dirty="0" smtClean="0">
                        <a:latin typeface="Cambria Math" panose="02040503050406030204" pitchFamily="18" charset="0"/>
                      </a:rPr>
                      <m:t>𝜋</m:t>
                    </m:r>
                  </m:oMath>
                </a14:m>
                <a:r>
                  <a:rPr lang="en-AU" dirty="0">
                    <a:latin typeface="+mn-lt"/>
                  </a:rPr>
                  <a:t>, before rounding to 2 decimal places.</a:t>
                </a:r>
              </a:p>
            </p:txBody>
          </p:sp>
        </mc:Choice>
        <mc:Fallback xmlns="">
          <p:sp>
            <p:nvSpPr>
              <p:cNvPr id="13" name="Content Placeholder 6">
                <a:extLst>
                  <a:ext uri="{FF2B5EF4-FFF2-40B4-BE49-F238E27FC236}">
                    <a16:creationId xmlns:a16="http://schemas.microsoft.com/office/drawing/2014/main" id="{7C08268D-A636-76C3-F755-52F3CADC7366}"/>
                  </a:ext>
                </a:extLst>
              </p:cNvPr>
              <p:cNvSpPr txBox="1">
                <a:spLocks noRot="1" noChangeAspect="1" noMove="1" noResize="1" noEditPoints="1" noAdjustHandles="1" noChangeArrowheads="1" noChangeShapeType="1" noTextEdit="1"/>
              </p:cNvSpPr>
              <p:nvPr/>
            </p:nvSpPr>
            <p:spPr>
              <a:xfrm>
                <a:off x="360000" y="1562100"/>
                <a:ext cx="11484000" cy="895965"/>
              </a:xfrm>
              <a:prstGeom prst="rect">
                <a:avLst/>
              </a:prstGeom>
              <a:blipFill>
                <a:blip r:embed="rId2"/>
                <a:stretch>
                  <a:fillRect l="-1327"/>
                </a:stretch>
              </a:blipFill>
            </p:spPr>
            <p:txBody>
              <a:bodyPr/>
              <a:lstStyle/>
              <a:p>
                <a:r>
                  <a:rPr lang="en-AU">
                    <a:noFill/>
                  </a:rPr>
                  <a:t> </a:t>
                </a:r>
              </a:p>
            </p:txBody>
          </p:sp>
        </mc:Fallback>
      </mc:AlternateContent>
      <p:pic>
        <p:nvPicPr>
          <p:cNvPr id="15" name="Picture 14" descr="Circle with radius of 7 metres">
            <a:extLst>
              <a:ext uri="{FF2B5EF4-FFF2-40B4-BE49-F238E27FC236}">
                <a16:creationId xmlns:a16="http://schemas.microsoft.com/office/drawing/2014/main" id="{7B39B054-C187-4CD4-34C2-F8C469A649C7}"/>
              </a:ext>
            </a:extLst>
          </p:cNvPr>
          <p:cNvPicPr>
            <a:picLocks noChangeAspect="1"/>
          </p:cNvPicPr>
          <p:nvPr/>
        </p:nvPicPr>
        <p:blipFill>
          <a:blip r:embed="rId3"/>
          <a:stretch>
            <a:fillRect/>
          </a:stretch>
        </p:blipFill>
        <p:spPr>
          <a:xfrm>
            <a:off x="360000" y="2727630"/>
            <a:ext cx="4615778" cy="3968370"/>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ADBAD79-6E8F-1C55-A969-1A87F2B3346C}"/>
                  </a:ext>
                </a:extLst>
              </p:cNvPr>
              <p:cNvSpPr txBox="1"/>
              <p:nvPr/>
            </p:nvSpPr>
            <p:spPr>
              <a:xfrm>
                <a:off x="4975778" y="3434543"/>
                <a:ext cx="2700594" cy="2554545"/>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r>
                        <m:rPr>
                          <m:sty m:val="p"/>
                        </m:rPr>
                        <a:rPr lang="en-AU" sz="2000" b="0" i="0" smtClean="0">
                          <a:latin typeface="Cambria Math" panose="02040503050406030204" pitchFamily="18" charset="0"/>
                        </a:rPr>
                        <m:t>A</m:t>
                      </m:r>
                      <m:r>
                        <m:rPr>
                          <m:aln/>
                        </m:rPr>
                        <a:rPr lang="en-AU" sz="2000" b="0" i="0" smtClean="0">
                          <a:latin typeface="Cambria Math" panose="02040503050406030204" pitchFamily="18" charset="0"/>
                        </a:rPr>
                        <m:t>=</m:t>
                      </m:r>
                      <m:r>
                        <m:rPr>
                          <m:sty m:val="p"/>
                        </m:rPr>
                        <a:rPr lang="en-AU" sz="2000" b="0" i="0" smtClean="0">
                          <a:latin typeface="Cambria Math" panose="02040503050406030204" pitchFamily="18" charset="0"/>
                        </a:rPr>
                        <m:t>π</m:t>
                      </m:r>
                      <m:sSup>
                        <m:sSupPr>
                          <m:ctrlPr>
                            <a:rPr lang="en-AU" sz="2000" b="0" i="1" smtClean="0">
                              <a:latin typeface="Cambria Math" panose="02040503050406030204" pitchFamily="18" charset="0"/>
                            </a:rPr>
                          </m:ctrlPr>
                        </m:sSupPr>
                        <m:e>
                          <m:r>
                            <m:rPr>
                              <m:sty m:val="p"/>
                            </m:rPr>
                            <a:rPr lang="en-AU" sz="2000" b="0" i="0" smtClean="0">
                              <a:latin typeface="Cambria Math" panose="02040503050406030204" pitchFamily="18" charset="0"/>
                            </a:rPr>
                            <m:t>r</m:t>
                          </m:r>
                        </m:e>
                        <m:sup>
                          <m:r>
                            <a:rPr lang="en-AU" sz="2000" b="0" i="0" smtClean="0">
                              <a:latin typeface="Cambria Math" panose="02040503050406030204" pitchFamily="18" charset="0"/>
                            </a:rPr>
                            <m:t>2</m:t>
                          </m:r>
                        </m:sup>
                      </m:sSup>
                    </m:oMath>
                    <m:oMath xmlns:m="http://schemas.openxmlformats.org/officeDocument/2006/math">
                      <m:r>
                        <m:rPr>
                          <m:sty m:val="p"/>
                        </m:rPr>
                        <a:rPr lang="en-AU" sz="2000" i="0">
                          <a:latin typeface="Cambria Math" panose="02040503050406030204" pitchFamily="18" charset="0"/>
                        </a:rPr>
                        <m:t>A</m:t>
                      </m:r>
                      <m:r>
                        <a:rPr lang="en-AU" sz="2000" i="0">
                          <a:latin typeface="Cambria Math" panose="02040503050406030204" pitchFamily="18" charset="0"/>
                        </a:rPr>
                        <m:t>=</m:t>
                      </m:r>
                      <m:r>
                        <m:rPr>
                          <m:sty m:val="p"/>
                        </m:rPr>
                        <a:rPr lang="en-AU" sz="2000" i="0">
                          <a:latin typeface="Cambria Math" panose="02040503050406030204" pitchFamily="18" charset="0"/>
                        </a:rPr>
                        <m:t>π</m:t>
                      </m:r>
                      <m:r>
                        <a:rPr lang="en-AU" sz="2000" i="0">
                          <a:latin typeface="Cambria Math" panose="02040503050406030204" pitchFamily="18" charset="0"/>
                        </a:rPr>
                        <m:t>×</m:t>
                      </m:r>
                      <m:sSup>
                        <m:sSupPr>
                          <m:ctrlPr>
                            <a:rPr lang="en-AU" sz="2000" i="1">
                              <a:latin typeface="Cambria Math" panose="02040503050406030204" pitchFamily="18" charset="0"/>
                            </a:rPr>
                          </m:ctrlPr>
                        </m:sSupPr>
                        <m:e>
                          <m:r>
                            <a:rPr lang="en-AU" sz="2000" b="0" i="0" smtClean="0">
                              <a:latin typeface="Cambria Math" panose="02040503050406030204" pitchFamily="18" charset="0"/>
                            </a:rPr>
                            <m:t>7</m:t>
                          </m:r>
                        </m:e>
                        <m:sup>
                          <m:r>
                            <a:rPr lang="en-AU" sz="2000" i="0">
                              <a:latin typeface="Cambria Math" panose="02040503050406030204" pitchFamily="18" charset="0"/>
                            </a:rPr>
                            <m:t>2</m:t>
                          </m:r>
                        </m:sup>
                      </m:sSup>
                    </m:oMath>
                    <m:oMath xmlns:m="http://schemas.openxmlformats.org/officeDocument/2006/math">
                      <m:r>
                        <m:rPr>
                          <m:sty m:val="p"/>
                        </m:rPr>
                        <a:rPr lang="en-AU" sz="2000" i="0">
                          <a:latin typeface="Cambria Math" panose="02040503050406030204" pitchFamily="18" charset="0"/>
                        </a:rPr>
                        <m:t>A</m:t>
                      </m:r>
                      <m:r>
                        <m:rPr>
                          <m:aln/>
                        </m:rPr>
                        <a:rPr lang="en-AU" sz="2000" i="0">
                          <a:latin typeface="Cambria Math" panose="02040503050406030204" pitchFamily="18" charset="0"/>
                        </a:rPr>
                        <m:t>=</m:t>
                      </m:r>
                      <m:r>
                        <a:rPr lang="en-AU" sz="2000" b="0" i="0" smtClean="0">
                          <a:latin typeface="Cambria Math" panose="02040503050406030204" pitchFamily="18" charset="0"/>
                        </a:rPr>
                        <m:t>49</m:t>
                      </m:r>
                      <m:r>
                        <m:rPr>
                          <m:sty m:val="p"/>
                        </m:rPr>
                        <a:rPr lang="en-AU" sz="2000" i="0">
                          <a:latin typeface="Cambria Math" panose="02040503050406030204" pitchFamily="18" charset="0"/>
                        </a:rPr>
                        <m:t>π</m:t>
                      </m:r>
                      <m:r>
                        <a:rPr lang="en-AU" sz="2000" b="0" i="0" smtClean="0">
                          <a:latin typeface="Cambria Math" panose="02040503050406030204" pitchFamily="18" charset="0"/>
                        </a:rPr>
                        <m:t> </m:t>
                      </m:r>
                      <m:sSup>
                        <m:sSupPr>
                          <m:ctrlPr>
                            <a:rPr lang="en-AU" sz="2000" i="1">
                              <a:latin typeface="Cambria Math" panose="02040503050406030204" pitchFamily="18" charset="0"/>
                              <a:ea typeface="Cambria Math" panose="02040503050406030204" pitchFamily="18" charset="0"/>
                            </a:rPr>
                          </m:ctrlPr>
                        </m:sSupPr>
                        <m:e>
                          <m:r>
                            <m:rPr>
                              <m:sty m:val="p"/>
                            </m:rPr>
                            <a:rPr lang="en-AU" sz="2000" i="0">
                              <a:latin typeface="Cambria Math" panose="02040503050406030204" pitchFamily="18" charset="0"/>
                              <a:ea typeface="Cambria Math" panose="02040503050406030204" pitchFamily="18" charset="0"/>
                            </a:rPr>
                            <m:t>m</m:t>
                          </m:r>
                        </m:e>
                        <m:sup>
                          <m:r>
                            <a:rPr lang="en-AU" sz="2000" i="0">
                              <a:latin typeface="Cambria Math" panose="02040503050406030204" pitchFamily="18" charset="0"/>
                              <a:ea typeface="Cambria Math" panose="02040503050406030204" pitchFamily="18" charset="0"/>
                            </a:rPr>
                            <m:t>2</m:t>
                          </m:r>
                        </m:sup>
                      </m:sSup>
                    </m:oMath>
                    <m:oMath xmlns:m="http://schemas.openxmlformats.org/officeDocument/2006/math">
                      <m:r>
                        <m:rPr>
                          <m:sty m:val="p"/>
                        </m:rPr>
                        <a:rPr lang="en-AU" sz="2000" i="0">
                          <a:latin typeface="Cambria Math" panose="02040503050406030204" pitchFamily="18" charset="0"/>
                        </a:rPr>
                        <m:t>A</m:t>
                      </m:r>
                      <m:r>
                        <a:rPr lang="en-AU" sz="2000" i="0">
                          <a:latin typeface="Cambria Math" panose="02040503050406030204" pitchFamily="18" charset="0"/>
                        </a:rPr>
                        <m:t>=153.9380… </m:t>
                      </m:r>
                      <m:sSup>
                        <m:sSupPr>
                          <m:ctrlPr>
                            <a:rPr lang="en-AU" sz="2000" i="1">
                              <a:latin typeface="Cambria Math" panose="02040503050406030204" pitchFamily="18" charset="0"/>
                              <a:ea typeface="Cambria Math" panose="02040503050406030204" pitchFamily="18" charset="0"/>
                            </a:rPr>
                          </m:ctrlPr>
                        </m:sSupPr>
                        <m:e>
                          <m:r>
                            <m:rPr>
                              <m:sty m:val="p"/>
                            </m:rPr>
                            <a:rPr lang="en-AU" sz="2000" i="0">
                              <a:latin typeface="Cambria Math" panose="02040503050406030204" pitchFamily="18" charset="0"/>
                              <a:ea typeface="Cambria Math" panose="02040503050406030204" pitchFamily="18" charset="0"/>
                            </a:rPr>
                            <m:t>m</m:t>
                          </m:r>
                        </m:e>
                        <m:sup>
                          <m:r>
                            <a:rPr lang="en-AU" sz="2000" i="0">
                              <a:latin typeface="Cambria Math" panose="02040503050406030204" pitchFamily="18" charset="0"/>
                              <a:ea typeface="Cambria Math" panose="02040503050406030204" pitchFamily="18" charset="0"/>
                            </a:rPr>
                            <m:t>2</m:t>
                          </m:r>
                        </m:sup>
                      </m:sSup>
                    </m:oMath>
                    <m:oMath xmlns:m="http://schemas.openxmlformats.org/officeDocument/2006/math">
                      <m:r>
                        <m:rPr>
                          <m:sty m:val="p"/>
                        </m:rPr>
                        <a:rPr lang="en-AU" sz="2000" b="0" i="0" smtClean="0">
                          <a:latin typeface="Cambria Math" panose="02040503050406030204" pitchFamily="18" charset="0"/>
                          <a:ea typeface="Cambria Math" panose="02040503050406030204" pitchFamily="18" charset="0"/>
                        </a:rPr>
                        <m:t>A</m:t>
                      </m:r>
                      <m:r>
                        <a:rPr lang="en-AU" sz="2000" b="0" i="0" smtClean="0">
                          <a:latin typeface="Cambria Math" panose="02040503050406030204" pitchFamily="18" charset="0"/>
                          <a:ea typeface="Cambria Math" panose="02040503050406030204" pitchFamily="18" charset="0"/>
                        </a:rPr>
                        <m:t>≈153.94 </m:t>
                      </m:r>
                      <m:sSup>
                        <m:sSupPr>
                          <m:ctrlPr>
                            <a:rPr lang="en-AU" sz="2000" b="0" i="1" smtClean="0">
                              <a:latin typeface="Cambria Math" panose="02040503050406030204" pitchFamily="18" charset="0"/>
                              <a:ea typeface="Cambria Math" panose="02040503050406030204" pitchFamily="18" charset="0"/>
                            </a:rPr>
                          </m:ctrlPr>
                        </m:sSupPr>
                        <m:e>
                          <m:r>
                            <m:rPr>
                              <m:sty m:val="p"/>
                            </m:rPr>
                            <a:rPr lang="en-AU" sz="2000" b="0" i="0" smtClean="0">
                              <a:latin typeface="Cambria Math" panose="02040503050406030204" pitchFamily="18" charset="0"/>
                              <a:ea typeface="Cambria Math" panose="02040503050406030204" pitchFamily="18" charset="0"/>
                            </a:rPr>
                            <m:t>m</m:t>
                          </m:r>
                        </m:e>
                        <m:sup>
                          <m:r>
                            <a:rPr lang="en-AU" sz="2000" b="0" i="0" smtClean="0">
                              <a:latin typeface="Cambria Math" panose="02040503050406030204" pitchFamily="18" charset="0"/>
                              <a:ea typeface="Cambria Math" panose="02040503050406030204" pitchFamily="18" charset="0"/>
                            </a:rPr>
                            <m:t>2</m:t>
                          </m:r>
                        </m:sup>
                      </m:sSup>
                    </m:oMath>
                  </m:oMathPara>
                </a14:m>
                <a:endParaRPr lang="en-AU" sz="2000" dirty="0"/>
              </a:p>
            </p:txBody>
          </p:sp>
        </mc:Choice>
        <mc:Fallback xmlns="">
          <p:sp>
            <p:nvSpPr>
              <p:cNvPr id="14" name="TextBox 13">
                <a:extLst>
                  <a:ext uri="{FF2B5EF4-FFF2-40B4-BE49-F238E27FC236}">
                    <a16:creationId xmlns:a16="http://schemas.microsoft.com/office/drawing/2014/main" id="{6ADBAD79-6E8F-1C55-A969-1A87F2B3346C}"/>
                  </a:ext>
                </a:extLst>
              </p:cNvPr>
              <p:cNvSpPr txBox="1">
                <a:spLocks noRot="1" noChangeAspect="1" noMove="1" noResize="1" noEditPoints="1" noAdjustHandles="1" noChangeArrowheads="1" noChangeShapeType="1" noTextEdit="1"/>
              </p:cNvSpPr>
              <p:nvPr/>
            </p:nvSpPr>
            <p:spPr>
              <a:xfrm>
                <a:off x="4975778" y="3434543"/>
                <a:ext cx="2700594" cy="2554545"/>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D8690CCE-BCC9-9DC7-DD9E-28ECF5EB501A}"/>
                  </a:ext>
                </a:extLst>
              </p:cNvPr>
              <p:cNvSpPr/>
              <p:nvPr/>
            </p:nvSpPr>
            <p:spPr>
              <a:xfrm>
                <a:off x="7937708" y="3098760"/>
                <a:ext cx="2287597" cy="973980"/>
              </a:xfrm>
              <a:prstGeom prst="wedgeRoundRectCallout">
                <a:avLst>
                  <a:gd name="adj1" fmla="val -129750"/>
                  <a:gd name="adj2" fmla="val 1168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dirty="0"/>
                  <a:t>What is the value of </a:t>
                </a:r>
                <a14:m>
                  <m:oMath xmlns:m="http://schemas.openxmlformats.org/officeDocument/2006/math">
                    <m:r>
                      <m:rPr>
                        <m:sty m:val="p"/>
                      </m:rPr>
                      <a:rPr lang="en-AU" sz="2000" b="0" i="0" smtClean="0">
                        <a:latin typeface="Cambria Math" panose="02040503050406030204" pitchFamily="18" charset="0"/>
                      </a:rPr>
                      <m:t>π</m:t>
                    </m:r>
                  </m:oMath>
                </a14:m>
                <a:r>
                  <a:rPr lang="en-AU" sz="2000" dirty="0"/>
                  <a:t>?</a:t>
                </a:r>
              </a:p>
            </p:txBody>
          </p:sp>
        </mc:Choice>
        <mc:Fallback xmlns="">
          <p:sp>
            <p:nvSpPr>
              <p:cNvPr id="9" name="Speech Bubble: Rectangle with Corners Rounded 8">
                <a:extLst>
                  <a:ext uri="{FF2B5EF4-FFF2-40B4-BE49-F238E27FC236}">
                    <a16:creationId xmlns:a16="http://schemas.microsoft.com/office/drawing/2014/main" id="{D8690CCE-BCC9-9DC7-DD9E-28ECF5EB501A}"/>
                  </a:ext>
                </a:extLst>
              </p:cNvPr>
              <p:cNvSpPr>
                <a:spLocks noRot="1" noChangeAspect="1" noMove="1" noResize="1" noEditPoints="1" noAdjustHandles="1" noChangeArrowheads="1" noChangeShapeType="1" noTextEdit="1"/>
              </p:cNvSpPr>
              <p:nvPr/>
            </p:nvSpPr>
            <p:spPr>
              <a:xfrm>
                <a:off x="7937708" y="3098760"/>
                <a:ext cx="2287597" cy="973980"/>
              </a:xfrm>
              <a:prstGeom prst="wedgeRoundRectCallout">
                <a:avLst>
                  <a:gd name="adj1" fmla="val -129750"/>
                  <a:gd name="adj2" fmla="val 11685"/>
                  <a:gd name="adj3" fmla="val 16667"/>
                </a:avLst>
              </a:prstGeom>
              <a:blipFill>
                <a:blip r:embed="rId5"/>
                <a:stretch>
                  <a:fillRect r="-439"/>
                </a:stretch>
              </a:blipFill>
            </p:spPr>
            <p:txBody>
              <a:bodyPr/>
              <a:lstStyle/>
              <a:p>
                <a:r>
                  <a:rPr lang="en-AU">
                    <a:noFill/>
                  </a:rPr>
                  <a:t> </a:t>
                </a:r>
              </a:p>
            </p:txBody>
          </p:sp>
        </mc:Fallback>
      </mc:AlternateContent>
      <p:sp>
        <p:nvSpPr>
          <p:cNvPr id="10" name="Speech Bubble: Rectangle with Corners Rounded 9">
            <a:extLst>
              <a:ext uri="{FF2B5EF4-FFF2-40B4-BE49-F238E27FC236}">
                <a16:creationId xmlns:a16="http://schemas.microsoft.com/office/drawing/2014/main" id="{0A5C9222-CE0E-6AC8-CBF7-7BFC8F6A2D7E}"/>
              </a:ext>
            </a:extLst>
          </p:cNvPr>
          <p:cNvSpPr/>
          <p:nvPr/>
        </p:nvSpPr>
        <p:spPr>
          <a:xfrm>
            <a:off x="7937708" y="4321920"/>
            <a:ext cx="2287597" cy="973980"/>
          </a:xfrm>
          <a:prstGeom prst="wedgeRoundRectCallout">
            <a:avLst>
              <a:gd name="adj1" fmla="val -117707"/>
              <a:gd name="adj2" fmla="val -7256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dirty="0"/>
              <a:t>Why are the units squared?</a:t>
            </a:r>
          </a:p>
        </p:txBody>
      </p:sp>
      <p:sp>
        <p:nvSpPr>
          <p:cNvPr id="2" name="Slide Number Placeholder 1">
            <a:extLst>
              <a:ext uri="{FF2B5EF4-FFF2-40B4-BE49-F238E27FC236}">
                <a16:creationId xmlns:a16="http://schemas.microsoft.com/office/drawing/2014/main" id="{0D397F20-C6F8-987C-938A-128BB4D0F17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89276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8DD32-8029-A40D-BBED-C94AD13EC925}"/>
              </a:ext>
            </a:extLst>
          </p:cNvPr>
          <p:cNvSpPr>
            <a:spLocks noGrp="1"/>
          </p:cNvSpPr>
          <p:nvPr>
            <p:ph type="title"/>
          </p:nvPr>
        </p:nvSpPr>
        <p:spPr>
          <a:xfrm>
            <a:off x="360000" y="360000"/>
            <a:ext cx="11484000" cy="545601"/>
          </a:xfrm>
        </p:spPr>
        <p:txBody>
          <a:bodyPr/>
          <a:lstStyle/>
          <a:p>
            <a:r>
              <a:rPr lang="en-AU" dirty="0">
                <a:latin typeface="+mj-lt"/>
              </a:rPr>
              <a:t>Area of a circle (5)</a:t>
            </a:r>
            <a:endParaRPr lang="en-AU" dirty="0">
              <a:latin typeface="+mj-lt"/>
              <a:cs typeface="Arial"/>
            </a:endParaRPr>
          </a:p>
        </p:txBody>
      </p:sp>
      <p:sp>
        <p:nvSpPr>
          <p:cNvPr id="8" name="Text Placeholder 7">
            <a:extLst>
              <a:ext uri="{FF2B5EF4-FFF2-40B4-BE49-F238E27FC236}">
                <a16:creationId xmlns:a16="http://schemas.microsoft.com/office/drawing/2014/main" id="{761C76A0-D463-2987-581C-8E289136C2C7}"/>
              </a:ext>
            </a:extLst>
          </p:cNvPr>
          <p:cNvSpPr>
            <a:spLocks noGrp="1"/>
          </p:cNvSpPr>
          <p:nvPr>
            <p:ph type="body" sz="quarter" idx="18"/>
          </p:nvPr>
        </p:nvSpPr>
        <p:spPr>
          <a:xfrm>
            <a:off x="360000" y="982520"/>
            <a:ext cx="11484000" cy="310015"/>
          </a:xfrm>
        </p:spPr>
        <p:txBody>
          <a:bodyPr/>
          <a:lstStyle/>
          <a:p>
            <a:r>
              <a:rPr lang="en-AU" dirty="0">
                <a:latin typeface="+mj-lt"/>
              </a:rPr>
              <a:t>Your turn 1</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3FBEE812-96CA-8F77-C929-D51211BFCB15}"/>
                  </a:ext>
                </a:extLst>
              </p:cNvPr>
              <p:cNvSpPr>
                <a:spLocks noGrp="1"/>
              </p:cNvSpPr>
              <p:nvPr>
                <p:ph sz="quarter" idx="4294967295"/>
              </p:nvPr>
            </p:nvSpPr>
            <p:spPr>
              <a:xfrm>
                <a:off x="360000" y="1496823"/>
                <a:ext cx="11484000" cy="990738"/>
              </a:xfrm>
            </p:spPr>
            <p:txBody>
              <a:bodyPr/>
              <a:lstStyle/>
              <a:p>
                <a:r>
                  <a:rPr lang="en-AU" dirty="0">
                    <a:latin typeface="+mn-lt"/>
                  </a:rPr>
                  <a:t>Calculate the area of the circle. Give your solution in terms of </a:t>
                </a:r>
                <a14:m>
                  <m:oMath xmlns:m="http://schemas.openxmlformats.org/officeDocument/2006/math">
                    <m:r>
                      <a:rPr lang="en-AU" i="1" dirty="0" smtClean="0">
                        <a:latin typeface="Cambria Math" panose="02040503050406030204" pitchFamily="18" charset="0"/>
                      </a:rPr>
                      <m:t>𝜋</m:t>
                    </m:r>
                  </m:oMath>
                </a14:m>
                <a:r>
                  <a:rPr lang="en-AU" dirty="0">
                    <a:latin typeface="+mn-lt"/>
                  </a:rPr>
                  <a:t>, before rounding to 2 decimal places.</a:t>
                </a:r>
              </a:p>
              <a:p>
                <a:endParaRPr lang="en-AU" b="0" dirty="0">
                  <a:latin typeface="+mn-lt"/>
                </a:endParaRPr>
              </a:p>
              <a:p>
                <a:pPr/>
                <a14:m>
                  <m:oMathPara xmlns:m="http://schemas.openxmlformats.org/officeDocument/2006/math">
                    <m:oMathParaPr>
                      <m:jc m:val="centerGroup"/>
                    </m:oMathParaPr>
                    <m:oMath xmlns:m="http://schemas.openxmlformats.org/officeDocument/2006/math">
                      <m:r>
                        <a:rPr lang="en-AU" b="0" i="0" smtClean="0">
                          <a:latin typeface="Cambria Math" panose="02040503050406030204" pitchFamily="18" charset="0"/>
                        </a:rPr>
                        <m:t>     </m:t>
                      </m:r>
                    </m:oMath>
                  </m:oMathPara>
                </a14:m>
                <a:endParaRPr lang="en-AU" dirty="0">
                  <a:latin typeface="+mn-lt"/>
                </a:endParaRPr>
              </a:p>
            </p:txBody>
          </p:sp>
        </mc:Choice>
        <mc:Fallback xmlns="">
          <p:sp>
            <p:nvSpPr>
              <p:cNvPr id="7" name="Content Placeholder 6">
                <a:extLst>
                  <a:ext uri="{FF2B5EF4-FFF2-40B4-BE49-F238E27FC236}">
                    <a16:creationId xmlns:a16="http://schemas.microsoft.com/office/drawing/2014/main" id="{3FBEE812-96CA-8F77-C929-D51211BFCB15}"/>
                  </a:ext>
                </a:extLst>
              </p:cNvPr>
              <p:cNvSpPr>
                <a:spLocks noGrp="1" noRot="1" noChangeAspect="1" noMove="1" noResize="1" noEditPoints="1" noAdjustHandles="1" noChangeArrowheads="1" noChangeShapeType="1" noTextEdit="1"/>
              </p:cNvSpPr>
              <p:nvPr>
                <p:ph sz="quarter" idx="4294967295"/>
              </p:nvPr>
            </p:nvSpPr>
            <p:spPr>
              <a:xfrm>
                <a:off x="360000" y="1496823"/>
                <a:ext cx="11484000" cy="990738"/>
              </a:xfrm>
              <a:blipFill>
                <a:blip r:embed="rId3"/>
                <a:stretch>
                  <a:fillRect l="-1327"/>
                </a:stretch>
              </a:blipFill>
            </p:spPr>
            <p:txBody>
              <a:bodyPr/>
              <a:lstStyle/>
              <a:p>
                <a:r>
                  <a:rPr lang="en-AU">
                    <a:noFill/>
                  </a:rPr>
                  <a:t> </a:t>
                </a:r>
              </a:p>
            </p:txBody>
          </p:sp>
        </mc:Fallback>
      </mc:AlternateContent>
      <p:pic>
        <p:nvPicPr>
          <p:cNvPr id="5" name="Picture 4" descr="Circle with radius 12 metres">
            <a:extLst>
              <a:ext uri="{FF2B5EF4-FFF2-40B4-BE49-F238E27FC236}">
                <a16:creationId xmlns:a16="http://schemas.microsoft.com/office/drawing/2014/main" id="{D294AD61-69E7-0D32-C5FF-F5C965CF361D}"/>
              </a:ext>
            </a:extLst>
          </p:cNvPr>
          <p:cNvPicPr>
            <a:picLocks noChangeAspect="1"/>
          </p:cNvPicPr>
          <p:nvPr/>
        </p:nvPicPr>
        <p:blipFill>
          <a:blip r:embed="rId4"/>
          <a:stretch>
            <a:fillRect/>
          </a:stretch>
        </p:blipFill>
        <p:spPr>
          <a:xfrm>
            <a:off x="359999" y="2631245"/>
            <a:ext cx="4388981" cy="4066085"/>
          </a:xfrm>
          <a:prstGeom prst="rect">
            <a:avLst/>
          </a:prstGeom>
        </p:spPr>
      </p:pic>
      <p:sp>
        <p:nvSpPr>
          <p:cNvPr id="2" name="Slide Number Placeholder 1">
            <a:extLst>
              <a:ext uri="{FF2B5EF4-FFF2-40B4-BE49-F238E27FC236}">
                <a16:creationId xmlns:a16="http://schemas.microsoft.com/office/drawing/2014/main" id="{0D397F20-C6F8-987C-938A-128BB4D0F17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74615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Secondary classroom slide deck template 2025</Template>
  <TotalTime>0</TotalTime>
  <Words>857</Words>
  <Application>Microsoft Office PowerPoint</Application>
  <PresentationFormat>Widescreen</PresentationFormat>
  <Paragraphs>85</Paragraphs>
  <Slides>17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Cambria Math</vt:lpstr>
      <vt:lpstr>Times New Roman</vt:lpstr>
      <vt:lpstr>Arial</vt:lpstr>
      <vt:lpstr>Public Sans</vt:lpstr>
      <vt:lpstr>1_NSWG Corporate</vt:lpstr>
      <vt:lpstr>Area of a circle</vt:lpstr>
      <vt:lpstr>Launch</vt:lpstr>
      <vt:lpstr>Area of a circle (1)</vt:lpstr>
      <vt:lpstr>Explore</vt:lpstr>
      <vt:lpstr>Area of a circle (2)</vt:lpstr>
      <vt:lpstr>Summarise</vt:lpstr>
      <vt:lpstr>Area of a circle (3)</vt:lpstr>
      <vt:lpstr>Area of a circle (4)</vt:lpstr>
      <vt:lpstr>Area of a circle (5)</vt:lpstr>
      <vt:lpstr>Area of a circle (6)</vt:lpstr>
      <vt:lpstr>Area of a circle (7)</vt:lpstr>
      <vt:lpstr>Area of a circle (8)</vt:lpstr>
      <vt:lpstr>Area of a circle (9)</vt:lpstr>
      <vt:lpstr>Area of a circle (10)</vt:lpstr>
      <vt:lpstr>Apply</vt:lpstr>
      <vt:lpstr>Area of a circle (11)</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Area of a circle slide deck – Unit 15, Lesson 6</dc:title>
  <dc:creator>NSW Department of Education</dc:creator>
  <dcterms:created xsi:type="dcterms:W3CDTF">2025-02-10T03:55:56Z</dcterms:created>
  <dcterms:modified xsi:type="dcterms:W3CDTF">2025-02-10T03:56:46Z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2025-02-10T03:56:05Z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54d03749-26b6-48fa-80e8-6790f12c588d</vt:lpwstr>
  </property>
  <property fmtid="{D5CDD505-2E9C-101B-9397-08002B2CF9AE}" pid="8" name="MSIP_Label_b603dfd7-d93a-4381-a340-2995d8282205_ContentBits">
    <vt:lpwstr>0</vt:lpwstr>
  </property>
</Properties>
</file>