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7"/>
  </p:notesMasterIdLst>
  <p:handoutMasterIdLst>
    <p:handoutMasterId r:id="rId18"/>
  </p:handoutMasterIdLst>
  <p:sldIdLst>
    <p:sldId id="266" r:id="rId2"/>
    <p:sldId id="271" r:id="rId3"/>
    <p:sldId id="363" r:id="rId4"/>
    <p:sldId id="364" r:id="rId5"/>
    <p:sldId id="365" r:id="rId6"/>
    <p:sldId id="366" r:id="rId7"/>
    <p:sldId id="367" r:id="rId8"/>
    <p:sldId id="375" r:id="rId9"/>
    <p:sldId id="369" r:id="rId10"/>
    <p:sldId id="370" r:id="rId11"/>
    <p:sldId id="371" r:id="rId12"/>
    <p:sldId id="376" r:id="rId13"/>
    <p:sldId id="373" r:id="rId14"/>
    <p:sldId id="377"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630"/>
    <a:srgbClr val="FDC82F"/>
    <a:srgbClr val="E05206"/>
    <a:srgbClr val="0DB02B"/>
    <a:srgbClr val="F42A41"/>
    <a:srgbClr val="006A4E"/>
    <a:srgbClr val="B51458"/>
    <a:srgbClr val="00ACC2"/>
    <a:srgbClr val="64BB47"/>
    <a:srgbClr val="E5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652F2-441C-4FCE-8909-D6064DEE86DB}" v="4" dt="2025-02-10T03:53:33.66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5" d="100"/>
          <a:sy n="95" d="100"/>
        </p:scale>
        <p:origin x="1098" y="6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04445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4790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281F-0E88-C45E-0E1B-6CB2AE251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1D934-BF8A-5D89-572D-D96510C3F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321A1-7936-AA60-CEB2-9FF04EF7D69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1922403-62E5-D973-CB10-77BD23E48A6B}"/>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687303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91742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4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800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053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426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687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580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3894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911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32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766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106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07799173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Area of composite shapes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Exploring circles</a:t>
            </a:r>
          </a:p>
        </p:txBody>
      </p:sp>
      <p:pic>
        <p:nvPicPr>
          <p:cNvPr id="2" name="Picture 1">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advTm="842">
        <p:fade/>
      </p:transition>
    </mc:Choice>
    <mc:Fallback xmlns="">
      <p:transition spd="med" advTm="84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D3B9-267C-E338-4A4D-1D9DA85138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EF430D-9F3C-B2E0-AF9A-65C296120EA2}"/>
              </a:ext>
            </a:extLst>
          </p:cNvPr>
          <p:cNvSpPr>
            <a:spLocks noGrp="1"/>
          </p:cNvSpPr>
          <p:nvPr>
            <p:ph type="title"/>
          </p:nvPr>
        </p:nvSpPr>
        <p:spPr>
          <a:xfrm>
            <a:off x="360000" y="360000"/>
            <a:ext cx="11484000" cy="545601"/>
          </a:xfrm>
        </p:spPr>
        <p:txBody>
          <a:bodyPr/>
          <a:lstStyle/>
          <a:p>
            <a:r>
              <a:rPr lang="en-AU">
                <a:latin typeface="+mj-lt"/>
              </a:rPr>
              <a:t>Area of composite shapes (6)</a:t>
            </a:r>
          </a:p>
        </p:txBody>
      </p:sp>
      <p:sp>
        <p:nvSpPr>
          <p:cNvPr id="9" name="Text Placeholder 6">
            <a:extLst>
              <a:ext uri="{FF2B5EF4-FFF2-40B4-BE49-F238E27FC236}">
                <a16:creationId xmlns:a16="http://schemas.microsoft.com/office/drawing/2014/main" id="{0083904F-29D1-7A1C-D7DF-CCE75E8964FC}"/>
              </a:ext>
            </a:extLst>
          </p:cNvPr>
          <p:cNvSpPr>
            <a:spLocks noGrp="1"/>
          </p:cNvSpPr>
          <p:nvPr>
            <p:ph type="body" sz="quarter" idx="18"/>
          </p:nvPr>
        </p:nvSpPr>
        <p:spPr>
          <a:xfrm>
            <a:off x="360000" y="982520"/>
            <a:ext cx="11483998" cy="310015"/>
          </a:xfrm>
        </p:spPr>
        <p:txBody>
          <a:bodyPr/>
          <a:lstStyle/>
          <a:p>
            <a:r>
              <a:rPr lang="en-US" dirty="0">
                <a:latin typeface="+mj-lt"/>
              </a:rPr>
              <a:t>Your turn 1</a:t>
            </a:r>
            <a:endParaRPr lang="en-AU" dirty="0">
              <a:latin typeface="+mj-lt"/>
            </a:endParaRPr>
          </a:p>
        </p:txBody>
      </p:sp>
      <p:sp>
        <p:nvSpPr>
          <p:cNvPr id="18" name="Text Placeholder 5">
            <a:extLst>
              <a:ext uri="{FF2B5EF4-FFF2-40B4-BE49-F238E27FC236}">
                <a16:creationId xmlns:a16="http://schemas.microsoft.com/office/drawing/2014/main" id="{F043E5DB-5B17-C373-390B-68B91C77A579}"/>
              </a:ext>
            </a:extLst>
          </p:cNvPr>
          <p:cNvSpPr txBox="1">
            <a:spLocks/>
          </p:cNvSpPr>
          <p:nvPr/>
        </p:nvSpPr>
        <p:spPr>
          <a:xfrm>
            <a:off x="360000" y="1567086"/>
            <a:ext cx="11484000" cy="54560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mn-lt"/>
              </a:rPr>
              <a:t>Calculate the area of the green section of the Bangladesh flag.</a:t>
            </a:r>
          </a:p>
          <a:p>
            <a:endParaRPr lang="en-AU" dirty="0">
              <a:latin typeface="+mn-lt"/>
            </a:endParaRPr>
          </a:p>
        </p:txBody>
      </p:sp>
      <p:pic>
        <p:nvPicPr>
          <p:cNvPr id="11" name="Picture 10" descr="A picture of the Bangladesh flag. The dimensions of the flag are 10 metres by 6 metres and the red circle in the flag has a radius of 2 metres.">
            <a:extLst>
              <a:ext uri="{FF2B5EF4-FFF2-40B4-BE49-F238E27FC236}">
                <a16:creationId xmlns:a16="http://schemas.microsoft.com/office/drawing/2014/main" id="{778EEEC8-8C29-E6C1-6B93-A33E51B7DF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283099"/>
            <a:ext cx="5661622" cy="359123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DEB8DC-DD96-875F-637B-8A41601B17CD}"/>
                  </a:ext>
                </a:extLst>
              </p:cNvPr>
              <p:cNvSpPr txBox="1"/>
              <p:nvPr/>
            </p:nvSpPr>
            <p:spPr>
              <a:xfrm>
                <a:off x="6412830" y="2283099"/>
                <a:ext cx="2523623" cy="1938992"/>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r>
                        <m:rPr>
                          <m:sty m:val="p"/>
                        </m:rPr>
                        <a:rPr lang="en-AU" sz="2000" i="0">
                          <a:latin typeface="Cambria Math" panose="02040503050406030204" pitchFamily="18" charset="0"/>
                        </a:rPr>
                        <m:t>lb</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=10×6</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=60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50DEB8DC-DD96-875F-637B-8A41601B17CD}"/>
                  </a:ext>
                </a:extLst>
              </p:cNvPr>
              <p:cNvSpPr txBox="1">
                <a:spLocks noRot="1" noChangeAspect="1" noMove="1" noResize="1" noEditPoints="1" noAdjustHandles="1" noChangeArrowheads="1" noChangeShapeType="1" noTextEdit="1"/>
              </p:cNvSpPr>
              <p:nvPr/>
            </p:nvSpPr>
            <p:spPr>
              <a:xfrm>
                <a:off x="6412830" y="2283099"/>
                <a:ext cx="2523623" cy="1938992"/>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94B0977-9F6F-9EF1-BD3A-BD58E7A48ED3}"/>
                  </a:ext>
                </a:extLst>
              </p:cNvPr>
              <p:cNvSpPr txBox="1"/>
              <p:nvPr/>
            </p:nvSpPr>
            <p:spPr>
              <a:xfrm>
                <a:off x="9344438" y="2283099"/>
                <a:ext cx="2109626"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r>
                        <a:rPr lang="en-AU" sz="2000" i="0">
                          <a:latin typeface="Cambria Math" panose="02040503050406030204" pitchFamily="18" charset="0"/>
                        </a:rPr>
                        <m:t>=</m:t>
                      </m:r>
                      <m:r>
                        <m:rPr>
                          <m:sty m:val="p"/>
                        </m:rPr>
                        <a:rPr lang="en-AU" sz="2000" i="0">
                          <a:latin typeface="Cambria Math" panose="02040503050406030204" pitchFamily="18" charset="0"/>
                        </a:rPr>
                        <m:t>π</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r</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2</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≈12.566…</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≈12.6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3" name="TextBox 12">
                <a:extLst>
                  <a:ext uri="{FF2B5EF4-FFF2-40B4-BE49-F238E27FC236}">
                    <a16:creationId xmlns:a16="http://schemas.microsoft.com/office/drawing/2014/main" id="{394B0977-9F6F-9EF1-BD3A-BD58E7A48ED3}"/>
                  </a:ext>
                </a:extLst>
              </p:cNvPr>
              <p:cNvSpPr txBox="1">
                <a:spLocks noRot="1" noChangeAspect="1" noMove="1" noResize="1" noEditPoints="1" noAdjustHandles="1" noChangeArrowheads="1" noChangeShapeType="1" noTextEdit="1"/>
              </p:cNvSpPr>
              <p:nvPr/>
            </p:nvSpPr>
            <p:spPr>
              <a:xfrm>
                <a:off x="9344438" y="2283099"/>
                <a:ext cx="2109626" cy="2554545"/>
              </a:xfrm>
              <a:prstGeom prst="rect">
                <a:avLst/>
              </a:prstGeom>
              <a:blipFill>
                <a:blip r:embed="rId4"/>
                <a:stretch>
                  <a:fillRect/>
                </a:stretch>
              </a:blipFill>
            </p:spPr>
            <p:txBody>
              <a:bodyPr/>
              <a:lstStyle/>
              <a:p>
                <a:r>
                  <a:rPr lang="en-AU">
                    <a:noFill/>
                  </a:rPr>
                  <a:t> </a:t>
                </a:r>
              </a:p>
            </p:txBody>
          </p:sp>
        </mc:Fallback>
      </mc:AlternateContent>
      <p:cxnSp>
        <p:nvCxnSpPr>
          <p:cNvPr id="15" name="Straight Connector 14">
            <a:extLst>
              <a:ext uri="{FF2B5EF4-FFF2-40B4-BE49-F238E27FC236}">
                <a16:creationId xmlns:a16="http://schemas.microsoft.com/office/drawing/2014/main" id="{2E23596A-EF98-CDF1-9C74-EC0FBEF09FF9}"/>
              </a:ext>
              <a:ext uri="{C183D7F6-B498-43B3-948B-1728B52AA6E4}">
                <adec:decorative xmlns:adec="http://schemas.microsoft.com/office/drawing/2017/decorative" val="1"/>
              </a:ext>
            </a:extLst>
          </p:cNvPr>
          <p:cNvCxnSpPr>
            <a:cxnSpLocks/>
          </p:cNvCxnSpPr>
          <p:nvPr/>
        </p:nvCxnSpPr>
        <p:spPr>
          <a:xfrm>
            <a:off x="6125936" y="4760207"/>
            <a:ext cx="5358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334F95-CC39-5FB7-DD77-BD58237F535B}"/>
                  </a:ext>
                </a:extLst>
              </p:cNvPr>
              <p:cNvSpPr txBox="1"/>
              <p:nvPr/>
            </p:nvSpPr>
            <p:spPr>
              <a:xfrm>
                <a:off x="6412830" y="5064784"/>
                <a:ext cx="2523623" cy="178510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m:rPr>
                              <m:sty m:val="p"/>
                            </m:rPr>
                            <a:rPr lang="en-AU" sz="2000" i="0">
                              <a:latin typeface="Cambria Math" panose="02040503050406030204" pitchFamily="18" charset="0"/>
                            </a:rPr>
                            <m:t>total</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oMath>
                  </m:oMathPara>
                </a14:m>
                <a:endParaRPr lang="en-AU" sz="2000" dirty="0">
                  <a:latin typeface="Cambria Math" panose="02040503050406030204" pitchFamily="18" charset="0"/>
                </a:endParaRPr>
              </a:p>
              <a:p>
                <a:pPr marL="711200">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≈60−12.6</m:t>
                      </m:r>
                    </m:oMath>
                  </m:oMathPara>
                </a14:m>
                <a:endParaRPr lang="en-AU" sz="2000" dirty="0">
                  <a:latin typeface="Cambria Math" panose="02040503050406030204" pitchFamily="18" charset="0"/>
                </a:endParaRPr>
              </a:p>
              <a:p>
                <a:pPr marL="711200">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≈47.4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4" name="TextBox 13">
                <a:extLst>
                  <a:ext uri="{FF2B5EF4-FFF2-40B4-BE49-F238E27FC236}">
                    <a16:creationId xmlns:a16="http://schemas.microsoft.com/office/drawing/2014/main" id="{B9334F95-CC39-5FB7-DD77-BD58237F535B}"/>
                  </a:ext>
                </a:extLst>
              </p:cNvPr>
              <p:cNvSpPr txBox="1">
                <a:spLocks noRot="1" noChangeAspect="1" noMove="1" noResize="1" noEditPoints="1" noAdjustHandles="1" noChangeArrowheads="1" noChangeShapeType="1" noTextEdit="1"/>
              </p:cNvSpPr>
              <p:nvPr/>
            </p:nvSpPr>
            <p:spPr>
              <a:xfrm>
                <a:off x="6412830" y="5064784"/>
                <a:ext cx="2523623" cy="1785104"/>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3BCE74A-6B89-23FB-4B61-5D124C3800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4665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92128-2533-8E7F-AA10-0235E6E9A6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B54481-F539-3D13-1E84-35EE5E735B88}"/>
              </a:ext>
            </a:extLst>
          </p:cNvPr>
          <p:cNvSpPr>
            <a:spLocks noGrp="1"/>
          </p:cNvSpPr>
          <p:nvPr>
            <p:ph type="title"/>
          </p:nvPr>
        </p:nvSpPr>
        <p:spPr>
          <a:xfrm>
            <a:off x="359999" y="360000"/>
            <a:ext cx="11483999" cy="545601"/>
          </a:xfrm>
        </p:spPr>
        <p:txBody>
          <a:bodyPr/>
          <a:lstStyle/>
          <a:p>
            <a:r>
              <a:rPr lang="en-AU">
                <a:latin typeface="+mj-lt"/>
              </a:rPr>
              <a:t>Area of composite shapes (7)</a:t>
            </a:r>
          </a:p>
        </p:txBody>
      </p:sp>
      <p:sp>
        <p:nvSpPr>
          <p:cNvPr id="11" name="Text Placeholder 10">
            <a:extLst>
              <a:ext uri="{FF2B5EF4-FFF2-40B4-BE49-F238E27FC236}">
                <a16:creationId xmlns:a16="http://schemas.microsoft.com/office/drawing/2014/main" id="{F2881276-BD7A-4C6D-F902-F7168FE38553}"/>
              </a:ext>
            </a:extLst>
          </p:cNvPr>
          <p:cNvSpPr>
            <a:spLocks noGrp="1"/>
          </p:cNvSpPr>
          <p:nvPr>
            <p:ph type="body" sz="quarter" idx="18"/>
          </p:nvPr>
        </p:nvSpPr>
        <p:spPr>
          <a:xfrm>
            <a:off x="359999" y="982520"/>
            <a:ext cx="11483998" cy="310015"/>
          </a:xfrm>
        </p:spPr>
        <p:txBody>
          <a:bodyPr/>
          <a:lstStyle/>
          <a:p>
            <a:r>
              <a:rPr lang="en-US" dirty="0">
                <a:latin typeface="+mj-lt"/>
              </a:rPr>
              <a:t>Worked example 2</a:t>
            </a:r>
            <a:endParaRPr lang="en-AU" dirty="0">
              <a:latin typeface="+mj-lt"/>
            </a:endParaRPr>
          </a:p>
        </p:txBody>
      </p:sp>
      <p:sp>
        <p:nvSpPr>
          <p:cNvPr id="10" name="Text Placeholder 9">
            <a:extLst>
              <a:ext uri="{FF2B5EF4-FFF2-40B4-BE49-F238E27FC236}">
                <a16:creationId xmlns:a16="http://schemas.microsoft.com/office/drawing/2014/main" id="{21C63210-7A29-2408-3DC2-B89B15EB8589}"/>
              </a:ext>
            </a:extLst>
          </p:cNvPr>
          <p:cNvSpPr>
            <a:spLocks noGrp="1"/>
          </p:cNvSpPr>
          <p:nvPr>
            <p:ph type="body" sz="quarter" idx="17"/>
          </p:nvPr>
        </p:nvSpPr>
        <p:spPr>
          <a:xfrm>
            <a:off x="359999" y="1567086"/>
            <a:ext cx="11484000" cy="545601"/>
          </a:xfrm>
        </p:spPr>
        <p:txBody>
          <a:bodyPr/>
          <a:lstStyle/>
          <a:p>
            <a:r>
              <a:rPr lang="en-AU" dirty="0">
                <a:latin typeface="+mn-lt"/>
              </a:rPr>
              <a:t>Calculate the area of the orange colour of the Niger flag.</a:t>
            </a:r>
          </a:p>
        </p:txBody>
      </p:sp>
      <p:pic>
        <p:nvPicPr>
          <p:cNvPr id="23" name="Picture 22" descr="A picture of the Bangladesh flag. The flag has an orange strip at the top of the flag with dimensions of 14 metres by 4 metres and an orange circle which has a radius of 3.4 metres.">
            <a:extLst>
              <a:ext uri="{FF2B5EF4-FFF2-40B4-BE49-F238E27FC236}">
                <a16:creationId xmlns:a16="http://schemas.microsoft.com/office/drawing/2014/main" id="{BA776BEA-8904-0286-8C98-1D938F8782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999" y="2115208"/>
            <a:ext cx="5033251" cy="401385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FD72AB-0862-008F-0150-A88E47E835CA}"/>
                  </a:ext>
                </a:extLst>
              </p:cNvPr>
              <p:cNvSpPr txBox="1"/>
              <p:nvPr/>
            </p:nvSpPr>
            <p:spPr>
              <a:xfrm>
                <a:off x="6412830" y="2283099"/>
                <a:ext cx="2523623" cy="1938992"/>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r>
                        <m:rPr>
                          <m:sty m:val="p"/>
                        </m:rPr>
                        <a:rPr lang="en-AU" sz="2000" i="0">
                          <a:latin typeface="Cambria Math" panose="02040503050406030204" pitchFamily="18" charset="0"/>
                        </a:rPr>
                        <m:t>lb</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=14×4</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=56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EFD72AB-0862-008F-0150-A88E47E835CA}"/>
                  </a:ext>
                </a:extLst>
              </p:cNvPr>
              <p:cNvSpPr txBox="1">
                <a:spLocks noRot="1" noChangeAspect="1" noMove="1" noResize="1" noEditPoints="1" noAdjustHandles="1" noChangeArrowheads="1" noChangeShapeType="1" noTextEdit="1"/>
              </p:cNvSpPr>
              <p:nvPr/>
            </p:nvSpPr>
            <p:spPr>
              <a:xfrm>
                <a:off x="6412830" y="2283099"/>
                <a:ext cx="2523623" cy="1938992"/>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827A89-FEF6-0198-D79E-23D455C469E6}"/>
                  </a:ext>
                </a:extLst>
              </p:cNvPr>
              <p:cNvSpPr txBox="1"/>
              <p:nvPr/>
            </p:nvSpPr>
            <p:spPr>
              <a:xfrm>
                <a:off x="9344438" y="2283099"/>
                <a:ext cx="2109626"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r>
                        <a:rPr lang="en-AU" sz="2000" i="0">
                          <a:latin typeface="Cambria Math" panose="02040503050406030204" pitchFamily="18" charset="0"/>
                        </a:rPr>
                        <m:t>=</m:t>
                      </m:r>
                      <m:r>
                        <m:rPr>
                          <m:sty m:val="p"/>
                        </m:rPr>
                        <a:rPr lang="en-AU" sz="2000" i="0">
                          <a:latin typeface="Cambria Math" panose="02040503050406030204" pitchFamily="18" charset="0"/>
                        </a:rPr>
                        <m:t>π</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r</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3.4</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≈36.316…</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≈36.3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3" name="TextBox 12">
                <a:extLst>
                  <a:ext uri="{FF2B5EF4-FFF2-40B4-BE49-F238E27FC236}">
                    <a16:creationId xmlns:a16="http://schemas.microsoft.com/office/drawing/2014/main" id="{2D827A89-FEF6-0198-D79E-23D455C469E6}"/>
                  </a:ext>
                </a:extLst>
              </p:cNvPr>
              <p:cNvSpPr txBox="1">
                <a:spLocks noRot="1" noChangeAspect="1" noMove="1" noResize="1" noEditPoints="1" noAdjustHandles="1" noChangeArrowheads="1" noChangeShapeType="1" noTextEdit="1"/>
              </p:cNvSpPr>
              <p:nvPr/>
            </p:nvSpPr>
            <p:spPr>
              <a:xfrm>
                <a:off x="9344438" y="2283099"/>
                <a:ext cx="2109626" cy="2554545"/>
              </a:xfrm>
              <a:prstGeom prst="rect">
                <a:avLst/>
              </a:prstGeom>
              <a:blipFill>
                <a:blip r:embed="rId5"/>
                <a:stretch>
                  <a:fillRect/>
                </a:stretch>
              </a:blipFill>
            </p:spPr>
            <p:txBody>
              <a:bodyPr/>
              <a:lstStyle/>
              <a:p>
                <a:r>
                  <a:rPr lang="en-AU">
                    <a:noFill/>
                  </a:rPr>
                  <a:t> </a:t>
                </a:r>
              </a:p>
            </p:txBody>
          </p:sp>
        </mc:Fallback>
      </mc:AlternateContent>
      <p:cxnSp>
        <p:nvCxnSpPr>
          <p:cNvPr id="15" name="Straight Connector 14">
            <a:extLst>
              <a:ext uri="{FF2B5EF4-FFF2-40B4-BE49-F238E27FC236}">
                <a16:creationId xmlns:a16="http://schemas.microsoft.com/office/drawing/2014/main" id="{B8E8A5F8-5281-9B1F-E7B0-BAD0DA57FDB1}"/>
              </a:ext>
              <a:ext uri="{C183D7F6-B498-43B3-948B-1728B52AA6E4}">
                <adec:decorative xmlns:adec="http://schemas.microsoft.com/office/drawing/2017/decorative" val="1"/>
              </a:ext>
            </a:extLst>
          </p:cNvPr>
          <p:cNvCxnSpPr>
            <a:cxnSpLocks/>
          </p:cNvCxnSpPr>
          <p:nvPr/>
        </p:nvCxnSpPr>
        <p:spPr>
          <a:xfrm>
            <a:off x="6125936" y="4760207"/>
            <a:ext cx="5358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CA76A87-1686-0A47-9B26-0FD667B226B4}"/>
                  </a:ext>
                </a:extLst>
              </p:cNvPr>
              <p:cNvSpPr txBox="1"/>
              <p:nvPr/>
            </p:nvSpPr>
            <p:spPr>
              <a:xfrm>
                <a:off x="6412830" y="4919008"/>
                <a:ext cx="2523623" cy="178510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m:rPr>
                              <m:sty m:val="p"/>
                            </m:rPr>
                            <a:rPr lang="en-AU" sz="2000" i="0">
                              <a:latin typeface="Cambria Math" panose="02040503050406030204" pitchFamily="18" charset="0"/>
                            </a:rPr>
                            <m:t>total</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oMath>
                  </m:oMathPara>
                </a14:m>
                <a:endParaRPr lang="en-AU" sz="2000" dirty="0">
                  <a:latin typeface="Cambria Math" panose="02040503050406030204" pitchFamily="18" charset="0"/>
                </a:endParaRPr>
              </a:p>
              <a:p>
                <a:pPr marL="711200">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≈56+36.3</m:t>
                      </m:r>
                    </m:oMath>
                  </m:oMathPara>
                </a14:m>
                <a:endParaRPr lang="en-AU" sz="2000" dirty="0">
                  <a:latin typeface="Cambria Math" panose="02040503050406030204" pitchFamily="18" charset="0"/>
                </a:endParaRPr>
              </a:p>
              <a:p>
                <a:pPr marL="711200">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≈92.3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4" name="TextBox 13">
                <a:extLst>
                  <a:ext uri="{FF2B5EF4-FFF2-40B4-BE49-F238E27FC236}">
                    <a16:creationId xmlns:a16="http://schemas.microsoft.com/office/drawing/2014/main" id="{8CA76A87-1686-0A47-9B26-0FD667B226B4}"/>
                  </a:ext>
                </a:extLst>
              </p:cNvPr>
              <p:cNvSpPr txBox="1">
                <a:spLocks noRot="1" noChangeAspect="1" noMove="1" noResize="1" noEditPoints="1" noAdjustHandles="1" noChangeArrowheads="1" noChangeShapeType="1" noTextEdit="1"/>
              </p:cNvSpPr>
              <p:nvPr/>
            </p:nvSpPr>
            <p:spPr>
              <a:xfrm>
                <a:off x="6412830" y="4919008"/>
                <a:ext cx="2523623" cy="1785104"/>
              </a:xfrm>
              <a:prstGeom prst="rect">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C1EE1B5-2206-79EB-EB47-D6B038F37E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76334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4875-9DCB-0A56-D858-2CC21ADD58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1D0A5B-24FA-BB29-BE61-31FA31AAAFB8}"/>
              </a:ext>
            </a:extLst>
          </p:cNvPr>
          <p:cNvSpPr>
            <a:spLocks noGrp="1"/>
          </p:cNvSpPr>
          <p:nvPr>
            <p:ph type="title"/>
          </p:nvPr>
        </p:nvSpPr>
        <p:spPr>
          <a:xfrm>
            <a:off x="359999" y="360000"/>
            <a:ext cx="11483999" cy="545601"/>
          </a:xfrm>
        </p:spPr>
        <p:txBody>
          <a:bodyPr/>
          <a:lstStyle/>
          <a:p>
            <a:r>
              <a:rPr lang="en-AU" dirty="0">
                <a:latin typeface="+mj-lt"/>
              </a:rPr>
              <a:t>Area of composite shapes (8)</a:t>
            </a:r>
          </a:p>
        </p:txBody>
      </p:sp>
      <p:sp>
        <p:nvSpPr>
          <p:cNvPr id="11" name="Text Placeholder 10">
            <a:extLst>
              <a:ext uri="{FF2B5EF4-FFF2-40B4-BE49-F238E27FC236}">
                <a16:creationId xmlns:a16="http://schemas.microsoft.com/office/drawing/2014/main" id="{C92E0FC7-31DA-5EF2-9477-46D1A36A22E7}"/>
              </a:ext>
            </a:extLst>
          </p:cNvPr>
          <p:cNvSpPr>
            <a:spLocks noGrp="1"/>
          </p:cNvSpPr>
          <p:nvPr>
            <p:ph type="body" sz="quarter" idx="18"/>
          </p:nvPr>
        </p:nvSpPr>
        <p:spPr>
          <a:xfrm>
            <a:off x="359999" y="982520"/>
            <a:ext cx="11483998" cy="310015"/>
          </a:xfrm>
        </p:spPr>
        <p:txBody>
          <a:bodyPr/>
          <a:lstStyle/>
          <a:p>
            <a:r>
              <a:rPr lang="en-US" dirty="0">
                <a:latin typeface="+mj-lt"/>
              </a:rPr>
              <a:t>Worked example 2</a:t>
            </a:r>
            <a:endParaRPr lang="en-AU" dirty="0">
              <a:latin typeface="+mj-lt"/>
            </a:endParaRPr>
          </a:p>
        </p:txBody>
      </p:sp>
      <p:sp>
        <p:nvSpPr>
          <p:cNvPr id="10" name="Text Placeholder 9">
            <a:extLst>
              <a:ext uri="{FF2B5EF4-FFF2-40B4-BE49-F238E27FC236}">
                <a16:creationId xmlns:a16="http://schemas.microsoft.com/office/drawing/2014/main" id="{4701F31B-0C76-9AB6-789F-960113FA755A}"/>
              </a:ext>
            </a:extLst>
          </p:cNvPr>
          <p:cNvSpPr>
            <a:spLocks noGrp="1"/>
          </p:cNvSpPr>
          <p:nvPr>
            <p:ph type="body" sz="quarter" idx="17"/>
          </p:nvPr>
        </p:nvSpPr>
        <p:spPr>
          <a:xfrm>
            <a:off x="359999" y="1567086"/>
            <a:ext cx="11484000" cy="545601"/>
          </a:xfrm>
        </p:spPr>
        <p:txBody>
          <a:bodyPr/>
          <a:lstStyle/>
          <a:p>
            <a:r>
              <a:rPr lang="en-AU" dirty="0">
                <a:latin typeface="+mn-lt"/>
              </a:rPr>
              <a:t>Calculate the area of the orange colour of the Niger flag.</a:t>
            </a:r>
          </a:p>
        </p:txBody>
      </p:sp>
      <p:pic>
        <p:nvPicPr>
          <p:cNvPr id="23" name="Picture 22" descr="A picture of the Bangladesh flag. The flag has an orange strip at the top of the flag with dimensions of 14 metres by 4 metres and an orange circle which has a radius of 3.4 metres.">
            <a:extLst>
              <a:ext uri="{FF2B5EF4-FFF2-40B4-BE49-F238E27FC236}">
                <a16:creationId xmlns:a16="http://schemas.microsoft.com/office/drawing/2014/main" id="{41285E3E-83EF-00A7-17BC-84255E1FC0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999" y="2115208"/>
            <a:ext cx="5033251" cy="4013858"/>
          </a:xfrm>
          <a:prstGeom prst="rect">
            <a:avLst/>
          </a:prstGeom>
        </p:spPr>
      </p:pic>
      <p:sp>
        <p:nvSpPr>
          <p:cNvPr id="5" name="Rounded Rectangular Callout 6">
            <a:extLst>
              <a:ext uri="{FF2B5EF4-FFF2-40B4-BE49-F238E27FC236}">
                <a16:creationId xmlns:a16="http://schemas.microsoft.com/office/drawing/2014/main" id="{B4EE6A40-BC54-E00C-52CF-F1B990D1FF83}"/>
              </a:ext>
            </a:extLst>
          </p:cNvPr>
          <p:cNvSpPr/>
          <p:nvPr/>
        </p:nvSpPr>
        <p:spPr>
          <a:xfrm>
            <a:off x="360000" y="6129066"/>
            <a:ext cx="4731746" cy="566934"/>
          </a:xfrm>
          <a:prstGeom prst="wedgeRoundRectCallout">
            <a:avLst>
              <a:gd name="adj1" fmla="val 21461"/>
              <a:gd name="adj2" fmla="val -1018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are the shapes used in this flag?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616F3A6-C4B0-DE62-1E29-EE2A31E194E8}"/>
                  </a:ext>
                </a:extLst>
              </p:cNvPr>
              <p:cNvSpPr txBox="1"/>
              <p:nvPr/>
            </p:nvSpPr>
            <p:spPr>
              <a:xfrm>
                <a:off x="6412830" y="2283099"/>
                <a:ext cx="2523623" cy="1938992"/>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r>
                        <m:rPr>
                          <m:sty m:val="p"/>
                        </m:rPr>
                        <a:rPr lang="en-AU" sz="2000" i="0">
                          <a:latin typeface="Cambria Math" panose="02040503050406030204" pitchFamily="18" charset="0"/>
                        </a:rPr>
                        <m:t>lb</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=14×4</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=56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9616F3A6-C4B0-DE62-1E29-EE2A31E194E8}"/>
                  </a:ext>
                </a:extLst>
              </p:cNvPr>
              <p:cNvSpPr txBox="1">
                <a:spLocks noRot="1" noChangeAspect="1" noMove="1" noResize="1" noEditPoints="1" noAdjustHandles="1" noChangeArrowheads="1" noChangeShapeType="1" noTextEdit="1"/>
              </p:cNvSpPr>
              <p:nvPr/>
            </p:nvSpPr>
            <p:spPr>
              <a:xfrm>
                <a:off x="6412830" y="2283099"/>
                <a:ext cx="2523623" cy="1938992"/>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E172860-7B89-06EF-68ED-6CF005E68956}"/>
                  </a:ext>
                </a:extLst>
              </p:cNvPr>
              <p:cNvSpPr txBox="1"/>
              <p:nvPr/>
            </p:nvSpPr>
            <p:spPr>
              <a:xfrm>
                <a:off x="9344438" y="2283099"/>
                <a:ext cx="2109626"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r>
                        <a:rPr lang="en-AU" sz="2000" i="0">
                          <a:latin typeface="Cambria Math" panose="02040503050406030204" pitchFamily="18" charset="0"/>
                        </a:rPr>
                        <m:t>=</m:t>
                      </m:r>
                      <m:r>
                        <m:rPr>
                          <m:sty m:val="p"/>
                        </m:rPr>
                        <a:rPr lang="en-AU" sz="2000" i="0">
                          <a:latin typeface="Cambria Math" panose="02040503050406030204" pitchFamily="18" charset="0"/>
                        </a:rPr>
                        <m:t>π</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r</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3.4</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≈36.316…</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≈36.3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3" name="TextBox 12">
                <a:extLst>
                  <a:ext uri="{FF2B5EF4-FFF2-40B4-BE49-F238E27FC236}">
                    <a16:creationId xmlns:a16="http://schemas.microsoft.com/office/drawing/2014/main" id="{3E172860-7B89-06EF-68ED-6CF005E68956}"/>
                  </a:ext>
                </a:extLst>
              </p:cNvPr>
              <p:cNvSpPr txBox="1">
                <a:spLocks noRot="1" noChangeAspect="1" noMove="1" noResize="1" noEditPoints="1" noAdjustHandles="1" noChangeArrowheads="1" noChangeShapeType="1" noTextEdit="1"/>
              </p:cNvSpPr>
              <p:nvPr/>
            </p:nvSpPr>
            <p:spPr>
              <a:xfrm>
                <a:off x="9344438" y="2283099"/>
                <a:ext cx="2109626" cy="2554545"/>
              </a:xfrm>
              <a:prstGeom prst="rect">
                <a:avLst/>
              </a:prstGeom>
              <a:blipFill>
                <a:blip r:embed="rId5"/>
                <a:stretch>
                  <a:fillRect/>
                </a:stretch>
              </a:blipFill>
            </p:spPr>
            <p:txBody>
              <a:bodyPr/>
              <a:lstStyle/>
              <a:p>
                <a:r>
                  <a:rPr lang="en-AU">
                    <a:noFill/>
                  </a:rPr>
                  <a:t> </a:t>
                </a:r>
              </a:p>
            </p:txBody>
          </p:sp>
        </mc:Fallback>
      </mc:AlternateContent>
      <p:cxnSp>
        <p:nvCxnSpPr>
          <p:cNvPr id="15" name="Straight Connector 14">
            <a:extLst>
              <a:ext uri="{FF2B5EF4-FFF2-40B4-BE49-F238E27FC236}">
                <a16:creationId xmlns:a16="http://schemas.microsoft.com/office/drawing/2014/main" id="{644229DC-C5FB-AD6E-CFFF-D7CD6D74E8B2}"/>
              </a:ext>
              <a:ext uri="{C183D7F6-B498-43B3-948B-1728B52AA6E4}">
                <adec:decorative xmlns:adec="http://schemas.microsoft.com/office/drawing/2017/decorative" val="1"/>
              </a:ext>
            </a:extLst>
          </p:cNvPr>
          <p:cNvCxnSpPr>
            <a:cxnSpLocks/>
          </p:cNvCxnSpPr>
          <p:nvPr/>
        </p:nvCxnSpPr>
        <p:spPr>
          <a:xfrm>
            <a:off x="6125936" y="4760207"/>
            <a:ext cx="5358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93DB2A-979A-9649-EEA6-3D22F5B48A9B}"/>
                  </a:ext>
                </a:extLst>
              </p:cNvPr>
              <p:cNvSpPr txBox="1"/>
              <p:nvPr/>
            </p:nvSpPr>
            <p:spPr>
              <a:xfrm>
                <a:off x="6412830" y="4919008"/>
                <a:ext cx="2523623" cy="178510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m:rPr>
                              <m:sty m:val="p"/>
                            </m:rPr>
                            <a:rPr lang="en-AU" sz="2000" i="0">
                              <a:latin typeface="Cambria Math" panose="02040503050406030204" pitchFamily="18" charset="0"/>
                            </a:rPr>
                            <m:t>total</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oMath>
                  </m:oMathPara>
                </a14:m>
                <a:endParaRPr lang="en-AU" sz="2000" dirty="0">
                  <a:latin typeface="Cambria Math" panose="02040503050406030204" pitchFamily="18" charset="0"/>
                </a:endParaRPr>
              </a:p>
              <a:p>
                <a:pPr marL="711200">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≈56+36.3</m:t>
                      </m:r>
                    </m:oMath>
                  </m:oMathPara>
                </a14:m>
                <a:endParaRPr lang="en-AU" sz="2000" dirty="0">
                  <a:latin typeface="Cambria Math" panose="02040503050406030204" pitchFamily="18" charset="0"/>
                </a:endParaRPr>
              </a:p>
              <a:p>
                <a:pPr marL="711200">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≈92.3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4" name="TextBox 13">
                <a:extLst>
                  <a:ext uri="{FF2B5EF4-FFF2-40B4-BE49-F238E27FC236}">
                    <a16:creationId xmlns:a16="http://schemas.microsoft.com/office/drawing/2014/main" id="{5093DB2A-979A-9649-EEA6-3D22F5B48A9B}"/>
                  </a:ext>
                </a:extLst>
              </p:cNvPr>
              <p:cNvSpPr txBox="1">
                <a:spLocks noRot="1" noChangeAspect="1" noMove="1" noResize="1" noEditPoints="1" noAdjustHandles="1" noChangeArrowheads="1" noChangeShapeType="1" noTextEdit="1"/>
              </p:cNvSpPr>
              <p:nvPr/>
            </p:nvSpPr>
            <p:spPr>
              <a:xfrm>
                <a:off x="6412830" y="4919008"/>
                <a:ext cx="2523623" cy="1785104"/>
              </a:xfrm>
              <a:prstGeom prst="rect">
                <a:avLst/>
              </a:prstGeom>
              <a:blipFill>
                <a:blip r:embed="rId6"/>
                <a:stretch>
                  <a:fillRect/>
                </a:stretch>
              </a:blipFill>
            </p:spPr>
            <p:txBody>
              <a:bodyPr/>
              <a:lstStyle/>
              <a:p>
                <a:r>
                  <a:rPr lang="en-AU">
                    <a:noFill/>
                  </a:rPr>
                  <a:t> </a:t>
                </a:r>
              </a:p>
            </p:txBody>
          </p:sp>
        </mc:Fallback>
      </mc:AlternateContent>
      <p:sp>
        <p:nvSpPr>
          <p:cNvPr id="4" name="Rounded Rectangular Callout 5">
            <a:extLst>
              <a:ext uri="{FF2B5EF4-FFF2-40B4-BE49-F238E27FC236}">
                <a16:creationId xmlns:a16="http://schemas.microsoft.com/office/drawing/2014/main" id="{62577777-CA1E-016C-B1B5-A8DF70DFE9F1}"/>
              </a:ext>
            </a:extLst>
          </p:cNvPr>
          <p:cNvSpPr/>
          <p:nvPr/>
        </p:nvSpPr>
        <p:spPr>
          <a:xfrm>
            <a:off x="9225831" y="4853185"/>
            <a:ext cx="1898169" cy="1585379"/>
          </a:xfrm>
          <a:prstGeom prst="wedgeRoundRectCallout">
            <a:avLst>
              <a:gd name="adj1" fmla="val -90843"/>
              <a:gd name="adj2" fmla="val -214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Why are we adding the areas?</a:t>
            </a:r>
          </a:p>
        </p:txBody>
      </p:sp>
      <p:sp>
        <p:nvSpPr>
          <p:cNvPr id="2" name="Slide Number Placeholder 1">
            <a:extLst>
              <a:ext uri="{FF2B5EF4-FFF2-40B4-BE49-F238E27FC236}">
                <a16:creationId xmlns:a16="http://schemas.microsoft.com/office/drawing/2014/main" id="{A6205593-3357-C72A-1C33-5792BB2123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41980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A89F-CBC9-9034-BF8B-6B2E2208C9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B1C645-F42F-F15B-5E9E-EA0A0D77987D}"/>
              </a:ext>
            </a:extLst>
          </p:cNvPr>
          <p:cNvSpPr>
            <a:spLocks noGrp="1"/>
          </p:cNvSpPr>
          <p:nvPr>
            <p:ph type="title"/>
          </p:nvPr>
        </p:nvSpPr>
        <p:spPr>
          <a:xfrm>
            <a:off x="359999" y="360000"/>
            <a:ext cx="11483999" cy="545601"/>
          </a:xfrm>
        </p:spPr>
        <p:txBody>
          <a:bodyPr/>
          <a:lstStyle/>
          <a:p>
            <a:r>
              <a:rPr lang="en-AU">
                <a:latin typeface="+mj-lt"/>
              </a:rPr>
              <a:t>Area of composite shapes (9)</a:t>
            </a:r>
          </a:p>
        </p:txBody>
      </p:sp>
      <p:sp>
        <p:nvSpPr>
          <p:cNvPr id="9" name="Text Placeholder 8">
            <a:extLst>
              <a:ext uri="{FF2B5EF4-FFF2-40B4-BE49-F238E27FC236}">
                <a16:creationId xmlns:a16="http://schemas.microsoft.com/office/drawing/2014/main" id="{E84B89C2-DD32-3A52-A936-ECE86EEE351E}"/>
              </a:ext>
            </a:extLst>
          </p:cNvPr>
          <p:cNvSpPr>
            <a:spLocks noGrp="1"/>
          </p:cNvSpPr>
          <p:nvPr>
            <p:ph type="body" sz="quarter" idx="18"/>
          </p:nvPr>
        </p:nvSpPr>
        <p:spPr>
          <a:xfrm>
            <a:off x="359999" y="982520"/>
            <a:ext cx="11483998" cy="310015"/>
          </a:xfrm>
        </p:spPr>
        <p:txBody>
          <a:bodyPr/>
          <a:lstStyle/>
          <a:p>
            <a:r>
              <a:rPr lang="en-US" dirty="0">
                <a:latin typeface="+mj-lt"/>
              </a:rPr>
              <a:t>Your turn 1</a:t>
            </a:r>
            <a:endParaRPr lang="en-AU" dirty="0">
              <a:latin typeface="+mj-lt"/>
            </a:endParaRPr>
          </a:p>
        </p:txBody>
      </p:sp>
      <p:sp>
        <p:nvSpPr>
          <p:cNvPr id="8" name="Text Placeholder 7">
            <a:extLst>
              <a:ext uri="{FF2B5EF4-FFF2-40B4-BE49-F238E27FC236}">
                <a16:creationId xmlns:a16="http://schemas.microsoft.com/office/drawing/2014/main" id="{F2560810-A868-0E5C-7E34-D5B27E27D738}"/>
              </a:ext>
            </a:extLst>
          </p:cNvPr>
          <p:cNvSpPr>
            <a:spLocks noGrp="1"/>
          </p:cNvSpPr>
          <p:nvPr>
            <p:ph type="body" sz="quarter" idx="17"/>
          </p:nvPr>
        </p:nvSpPr>
        <p:spPr>
          <a:xfrm>
            <a:off x="359999" y="1567087"/>
            <a:ext cx="11484000" cy="588232"/>
          </a:xfrm>
        </p:spPr>
        <p:txBody>
          <a:bodyPr/>
          <a:lstStyle/>
          <a:p>
            <a:r>
              <a:rPr lang="en-AU" dirty="0">
                <a:latin typeface="+mn-lt"/>
              </a:rPr>
              <a:t>Calculate the area of the blue section of this proposed flag.</a:t>
            </a:r>
          </a:p>
          <a:p>
            <a:endParaRPr lang="en-AU" dirty="0">
              <a:latin typeface="+mn-lt"/>
            </a:endParaRPr>
          </a:p>
        </p:txBody>
      </p:sp>
      <p:pic>
        <p:nvPicPr>
          <p:cNvPr id="17" name="Picture 16" descr="A picture of a proposed flag. The flag has an blue strip at the bottom of the flag with dimensions of 10.5 metres by 1.5 metres and an light blue semicircle which has a radius of 4 metres.">
            <a:extLst>
              <a:ext uri="{FF2B5EF4-FFF2-40B4-BE49-F238E27FC236}">
                <a16:creationId xmlns:a16="http://schemas.microsoft.com/office/drawing/2014/main" id="{2F6E17CF-47A4-8FD3-515E-C2CC900E3A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999" y="2542252"/>
            <a:ext cx="5466492" cy="3333227"/>
          </a:xfrm>
          <a:prstGeom prst="rect">
            <a:avLst/>
          </a:prstGeom>
        </p:spPr>
      </p:pic>
      <p:sp>
        <p:nvSpPr>
          <p:cNvPr id="2" name="Slide Number Placeholder 1">
            <a:extLst>
              <a:ext uri="{FF2B5EF4-FFF2-40B4-BE49-F238E27FC236}">
                <a16:creationId xmlns:a16="http://schemas.microsoft.com/office/drawing/2014/main" id="{78052BEA-A1D7-6807-EADB-91CDBF6349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28136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70606-B3E6-5532-BB1F-E16F13C941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102497-679C-DD09-D313-4E0C6B527AA7}"/>
              </a:ext>
            </a:extLst>
          </p:cNvPr>
          <p:cNvSpPr>
            <a:spLocks noGrp="1"/>
          </p:cNvSpPr>
          <p:nvPr>
            <p:ph type="title"/>
          </p:nvPr>
        </p:nvSpPr>
        <p:spPr>
          <a:xfrm>
            <a:off x="359999" y="360000"/>
            <a:ext cx="11483999" cy="545601"/>
          </a:xfrm>
        </p:spPr>
        <p:txBody>
          <a:bodyPr/>
          <a:lstStyle/>
          <a:p>
            <a:r>
              <a:rPr lang="en-AU" dirty="0">
                <a:latin typeface="+mj-lt"/>
              </a:rPr>
              <a:t>Area of composite shapes (10)</a:t>
            </a:r>
          </a:p>
        </p:txBody>
      </p:sp>
      <p:sp>
        <p:nvSpPr>
          <p:cNvPr id="9" name="Text Placeholder 8">
            <a:extLst>
              <a:ext uri="{FF2B5EF4-FFF2-40B4-BE49-F238E27FC236}">
                <a16:creationId xmlns:a16="http://schemas.microsoft.com/office/drawing/2014/main" id="{FF1D7022-7519-D338-1BB1-095F7285BB57}"/>
              </a:ext>
            </a:extLst>
          </p:cNvPr>
          <p:cNvSpPr>
            <a:spLocks noGrp="1"/>
          </p:cNvSpPr>
          <p:nvPr>
            <p:ph type="body" sz="quarter" idx="18"/>
          </p:nvPr>
        </p:nvSpPr>
        <p:spPr>
          <a:xfrm>
            <a:off x="359999" y="982520"/>
            <a:ext cx="11483998" cy="310015"/>
          </a:xfrm>
        </p:spPr>
        <p:txBody>
          <a:bodyPr/>
          <a:lstStyle/>
          <a:p>
            <a:r>
              <a:rPr lang="en-US" dirty="0">
                <a:latin typeface="+mj-lt"/>
              </a:rPr>
              <a:t>Your turn 1</a:t>
            </a:r>
            <a:endParaRPr lang="en-AU" dirty="0">
              <a:latin typeface="+mj-lt"/>
            </a:endParaRPr>
          </a:p>
        </p:txBody>
      </p:sp>
      <p:sp>
        <p:nvSpPr>
          <p:cNvPr id="8" name="Text Placeholder 7">
            <a:extLst>
              <a:ext uri="{FF2B5EF4-FFF2-40B4-BE49-F238E27FC236}">
                <a16:creationId xmlns:a16="http://schemas.microsoft.com/office/drawing/2014/main" id="{AE32295E-C40E-79FD-D322-C9BBD0E64921}"/>
              </a:ext>
            </a:extLst>
          </p:cNvPr>
          <p:cNvSpPr>
            <a:spLocks noGrp="1"/>
          </p:cNvSpPr>
          <p:nvPr>
            <p:ph type="body" sz="quarter" idx="17"/>
          </p:nvPr>
        </p:nvSpPr>
        <p:spPr>
          <a:xfrm>
            <a:off x="359999" y="1567087"/>
            <a:ext cx="11484000" cy="588232"/>
          </a:xfrm>
        </p:spPr>
        <p:txBody>
          <a:bodyPr/>
          <a:lstStyle/>
          <a:p>
            <a:r>
              <a:rPr lang="en-AU" dirty="0">
                <a:latin typeface="+mn-lt"/>
              </a:rPr>
              <a:t>Calculate the area of the blue section of this proposed flag.</a:t>
            </a:r>
          </a:p>
          <a:p>
            <a:endParaRPr lang="en-AU" dirty="0">
              <a:latin typeface="+mn-lt"/>
            </a:endParaRPr>
          </a:p>
        </p:txBody>
      </p:sp>
      <p:pic>
        <p:nvPicPr>
          <p:cNvPr id="17" name="Picture 16" descr="A picture of a proposed flag. The flag has an blue strip at the bottom of the flag with dimensions of 10.5 metres by 1.5 metres and an light blue semicircle which has a radius of 4 metres.">
            <a:extLst>
              <a:ext uri="{FF2B5EF4-FFF2-40B4-BE49-F238E27FC236}">
                <a16:creationId xmlns:a16="http://schemas.microsoft.com/office/drawing/2014/main" id="{FEADD1C2-0274-E2FE-C051-F9025F53EA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999" y="2542252"/>
            <a:ext cx="5466492" cy="333322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4D32C3-78EA-C33B-EE04-CD3265DAC21A}"/>
                  </a:ext>
                </a:extLst>
              </p:cNvPr>
              <p:cNvSpPr txBox="1"/>
              <p:nvPr/>
            </p:nvSpPr>
            <p:spPr>
              <a:xfrm>
                <a:off x="6412830" y="2155132"/>
                <a:ext cx="2523623" cy="163121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m:rPr>
                          <m:aln/>
                        </m:rPr>
                        <a:rPr lang="en-AU" sz="2000" i="0">
                          <a:latin typeface="Cambria Math" panose="02040503050406030204" pitchFamily="18" charset="0"/>
                        </a:rPr>
                        <m:t>=</m:t>
                      </m:r>
                      <m:r>
                        <m:rPr>
                          <m:sty m:val="p"/>
                        </m:rPr>
                        <a:rPr lang="en-AU" sz="2000" i="0">
                          <a:latin typeface="Cambria Math" panose="02040503050406030204" pitchFamily="18" charset="0"/>
                        </a:rPr>
                        <m:t>lb</m:t>
                      </m:r>
                    </m:oMath>
                  </m:oMathPara>
                </a14:m>
                <a:br>
                  <a:rPr lang="en-AU" sz="2000" dirty="0">
                    <a:latin typeface="Cambria Math" panose="02040503050406030204" pitchFamily="18" charset="0"/>
                  </a:rPr>
                </a:br>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=10.5×1.5</m:t>
                      </m:r>
                    </m:oMath>
                    <m:oMath xmlns:m="http://schemas.openxmlformats.org/officeDocument/2006/math">
                      <m:r>
                        <a:rPr lang="en-AU" sz="2000" i="0">
                          <a:latin typeface="Cambria Math" panose="02040503050406030204" pitchFamily="18" charset="0"/>
                        </a:rPr>
                        <m:t>=15.75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684D32C3-78EA-C33B-EE04-CD3265DAC21A}"/>
                  </a:ext>
                </a:extLst>
              </p:cNvPr>
              <p:cNvSpPr txBox="1">
                <a:spLocks noRot="1" noChangeAspect="1" noMove="1" noResize="1" noEditPoints="1" noAdjustHandles="1" noChangeArrowheads="1" noChangeShapeType="1" noTextEdit="1"/>
              </p:cNvSpPr>
              <p:nvPr/>
            </p:nvSpPr>
            <p:spPr>
              <a:xfrm>
                <a:off x="6412830" y="2155132"/>
                <a:ext cx="2523623" cy="1631216"/>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C8D642-C1B5-E5A9-0291-26C0923D6FE2}"/>
                  </a:ext>
                </a:extLst>
              </p:cNvPr>
              <p:cNvSpPr txBox="1"/>
              <p:nvPr/>
            </p:nvSpPr>
            <p:spPr>
              <a:xfrm>
                <a:off x="9344438" y="2155132"/>
                <a:ext cx="2109626" cy="2898101"/>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r>
                        <m:rPr>
                          <m:aln/>
                        </m:rPr>
                        <a:rPr lang="en-AU" sz="2000" i="0">
                          <a:latin typeface="Cambria Math" panose="02040503050406030204" pitchFamily="18" charset="0"/>
                        </a:rPr>
                        <m:t>=</m:t>
                      </m:r>
                      <m:f>
                        <m:fPr>
                          <m:ctrlPr>
                            <a:rPr lang="en-AU" sz="2000" i="1">
                              <a:latin typeface="Cambria Math" panose="02040503050406030204" pitchFamily="18" charset="0"/>
                            </a:rPr>
                          </m:ctrlPr>
                        </m:fPr>
                        <m:num>
                          <m:r>
                            <a:rPr lang="en-AU" sz="2000" i="0">
                              <a:latin typeface="Cambria Math" panose="02040503050406030204" pitchFamily="18" charset="0"/>
                            </a:rPr>
                            <m:t>1</m:t>
                          </m:r>
                        </m:num>
                        <m:den>
                          <m:r>
                            <a:rPr lang="en-AU" sz="2000" i="0">
                              <a:latin typeface="Cambria Math" panose="02040503050406030204" pitchFamily="18" charset="0"/>
                            </a:rPr>
                            <m:t>2</m:t>
                          </m:r>
                        </m:den>
                      </m:f>
                      <m:r>
                        <m:rPr>
                          <m:sty m:val="p"/>
                        </m:rPr>
                        <a:rPr lang="en-AU" sz="2000" i="0">
                          <a:latin typeface="Cambria Math" panose="02040503050406030204" pitchFamily="18" charset="0"/>
                        </a:rPr>
                        <m:t>π</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r</m:t>
                          </m:r>
                        </m:e>
                        <m:sup>
                          <m:r>
                            <a:rPr lang="en-AU" sz="2000" i="0">
                              <a:latin typeface="Cambria Math" panose="02040503050406030204" pitchFamily="18" charset="0"/>
                            </a:rPr>
                            <m:t>2</m:t>
                          </m:r>
                        </m:sup>
                      </m:sSup>
                    </m:oMath>
                    <m:oMath xmlns:m="http://schemas.openxmlformats.org/officeDocument/2006/math">
                      <m:r>
                        <a:rPr lang="en-AU" sz="2000" i="0">
                          <a:latin typeface="Cambria Math" panose="02040503050406030204" pitchFamily="18" charset="0"/>
                        </a:rPr>
                        <m:t>=</m:t>
                      </m:r>
                      <m:f>
                        <m:fPr>
                          <m:ctrlPr>
                            <a:rPr lang="en-AU" sz="2000" i="1">
                              <a:latin typeface="Cambria Math" panose="02040503050406030204" pitchFamily="18" charset="0"/>
                            </a:rPr>
                          </m:ctrlPr>
                        </m:fPr>
                        <m:num>
                          <m:r>
                            <a:rPr lang="en-AU" sz="2000" i="0">
                              <a:latin typeface="Cambria Math" panose="02040503050406030204" pitchFamily="18" charset="0"/>
                            </a:rPr>
                            <m:t>1</m:t>
                          </m:r>
                        </m:num>
                        <m:den>
                          <m:r>
                            <a:rPr lang="en-AU" sz="2000" i="0">
                              <a:latin typeface="Cambria Math" panose="02040503050406030204" pitchFamily="18" charset="0"/>
                            </a:rPr>
                            <m:t>2</m:t>
                          </m:r>
                        </m:den>
                      </m:f>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3</m:t>
                          </m:r>
                        </m:e>
                        <m:sup>
                          <m:r>
                            <a:rPr lang="en-AU" sz="2000" i="0">
                              <a:latin typeface="Cambria Math" panose="02040503050406030204" pitchFamily="18" charset="0"/>
                            </a:rPr>
                            <m:t>2</m:t>
                          </m:r>
                        </m:sup>
                      </m:sSup>
                    </m:oMath>
                    <m:oMath xmlns:m="http://schemas.openxmlformats.org/officeDocument/2006/math">
                      <m:r>
                        <a:rPr lang="en-AU" sz="2000" i="0">
                          <a:latin typeface="Cambria Math" panose="02040503050406030204" pitchFamily="18" charset="0"/>
                        </a:rPr>
                        <m:t>≈14.137…</m:t>
                      </m:r>
                    </m:oMath>
                    <m:oMath xmlns:m="http://schemas.openxmlformats.org/officeDocument/2006/math">
                      <m:r>
                        <a:rPr lang="en-AU" sz="2000" i="0">
                          <a:latin typeface="Cambria Math" panose="02040503050406030204" pitchFamily="18" charset="0"/>
                        </a:rPr>
                        <m:t>≈14.14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5" name="TextBox 4">
                <a:extLst>
                  <a:ext uri="{FF2B5EF4-FFF2-40B4-BE49-F238E27FC236}">
                    <a16:creationId xmlns:a16="http://schemas.microsoft.com/office/drawing/2014/main" id="{51C8D642-C1B5-E5A9-0291-26C0923D6FE2}"/>
                  </a:ext>
                </a:extLst>
              </p:cNvPr>
              <p:cNvSpPr txBox="1">
                <a:spLocks noRot="1" noChangeAspect="1" noMove="1" noResize="1" noEditPoints="1" noAdjustHandles="1" noChangeArrowheads="1" noChangeShapeType="1" noTextEdit="1"/>
              </p:cNvSpPr>
              <p:nvPr/>
            </p:nvSpPr>
            <p:spPr>
              <a:xfrm>
                <a:off x="9344438" y="2155132"/>
                <a:ext cx="2109626" cy="2898101"/>
              </a:xfrm>
              <a:prstGeom prst="rect">
                <a:avLst/>
              </a:prstGeom>
              <a:blipFill>
                <a:blip r:embed="rId4"/>
                <a:stretch>
                  <a:fillRect/>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DA533713-ED4E-52D6-F3E9-9F9CD28E70AC}"/>
              </a:ext>
              <a:ext uri="{C183D7F6-B498-43B3-948B-1728B52AA6E4}">
                <adec:decorative xmlns:adec="http://schemas.microsoft.com/office/drawing/2017/decorative" val="1"/>
              </a:ext>
            </a:extLst>
          </p:cNvPr>
          <p:cNvCxnSpPr>
            <a:cxnSpLocks/>
          </p:cNvCxnSpPr>
          <p:nvPr/>
        </p:nvCxnSpPr>
        <p:spPr>
          <a:xfrm>
            <a:off x="6195115" y="4919008"/>
            <a:ext cx="5358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6CCB96-FE5A-26D7-CECD-3B4F9AC470CA}"/>
                  </a:ext>
                </a:extLst>
              </p:cNvPr>
              <p:cNvSpPr txBox="1"/>
              <p:nvPr/>
            </p:nvSpPr>
            <p:spPr>
              <a:xfrm>
                <a:off x="6412830" y="4919008"/>
                <a:ext cx="2523623" cy="178510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m:rPr>
                              <m:sty m:val="p"/>
                            </m:rPr>
                            <a:rPr lang="en-AU" sz="2000" i="0">
                              <a:latin typeface="Cambria Math" panose="02040503050406030204" pitchFamily="18" charset="0"/>
                            </a:rPr>
                            <m:t>total</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1</m:t>
                          </m:r>
                        </m:sub>
                      </m:sSub>
                      <m:r>
                        <a:rPr lang="en-AU" sz="2000" i="0">
                          <a:latin typeface="Cambria Math" panose="02040503050406030204" pitchFamily="18" charset="0"/>
                        </a:rPr>
                        <m:t>+</m:t>
                      </m:r>
                      <m:sSub>
                        <m:sSubPr>
                          <m:ctrlPr>
                            <a:rPr lang="en-AU" sz="2000" i="1">
                              <a:latin typeface="Cambria Math" panose="02040503050406030204" pitchFamily="18" charset="0"/>
                            </a:rPr>
                          </m:ctrlPr>
                        </m:sSubPr>
                        <m:e>
                          <m:r>
                            <m:rPr>
                              <m:sty m:val="p"/>
                            </m:rPr>
                            <a:rPr lang="en-AU" sz="2000" i="0">
                              <a:latin typeface="Cambria Math" panose="02040503050406030204" pitchFamily="18" charset="0"/>
                            </a:rPr>
                            <m:t>A</m:t>
                          </m:r>
                        </m:e>
                        <m:sub>
                          <m:r>
                            <a:rPr lang="en-AU" sz="2000" i="0">
                              <a:latin typeface="Cambria Math" panose="02040503050406030204" pitchFamily="18" charset="0"/>
                            </a:rPr>
                            <m:t>2</m:t>
                          </m:r>
                        </m:sub>
                      </m:sSub>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≈15.75+14.14</m:t>
                      </m:r>
                    </m:oMath>
                  </m:oMathPara>
                </a14:m>
                <a:endParaRPr lang="en-AU" sz="2000"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i="0">
                          <a:latin typeface="Cambria Math" panose="02040503050406030204" pitchFamily="18" charset="0"/>
                        </a:rPr>
                        <m:t>≈29.89</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6" name="TextBox 5">
                <a:extLst>
                  <a:ext uri="{FF2B5EF4-FFF2-40B4-BE49-F238E27FC236}">
                    <a16:creationId xmlns:a16="http://schemas.microsoft.com/office/drawing/2014/main" id="{126CCB96-FE5A-26D7-CECD-3B4F9AC470CA}"/>
                  </a:ext>
                </a:extLst>
              </p:cNvPr>
              <p:cNvSpPr txBox="1">
                <a:spLocks noRot="1" noChangeAspect="1" noMove="1" noResize="1" noEditPoints="1" noAdjustHandles="1" noChangeArrowheads="1" noChangeShapeType="1" noTextEdit="1"/>
              </p:cNvSpPr>
              <p:nvPr/>
            </p:nvSpPr>
            <p:spPr>
              <a:xfrm>
                <a:off x="6412830" y="4919008"/>
                <a:ext cx="2523623" cy="1785104"/>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5BB28AD-1DE1-EDBE-A46B-D5CDBF9F88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7494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a:t>
            </a:r>
            <a:r>
              <a:rPr lang="en-AU" sz="1200">
                <a:solidFill>
                  <a:schemeClr val="bg1"/>
                </a:solidFill>
              </a:rPr>
              <a:t>Commons license</a:t>
            </a:r>
            <a:r>
              <a:rPr lang="en-AU" sz="1200" dirty="0">
                <a:solidFill>
                  <a:schemeClr val="bg1"/>
                </a:solidFill>
              </a:rPr>
              <a:t>:</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999CF-E2F8-378A-5A66-B0F9E606F42F}"/>
              </a:ext>
            </a:extLst>
          </p:cNvPr>
          <p:cNvSpPr>
            <a:spLocks noGrp="1"/>
          </p:cNvSpPr>
          <p:nvPr>
            <p:ph type="title"/>
          </p:nvPr>
        </p:nvSpPr>
        <p:spPr/>
        <p:txBody>
          <a:bodyPr/>
          <a:lstStyle/>
          <a:p>
            <a:r>
              <a:rPr lang="en-US" dirty="0">
                <a:latin typeface="+mj-lt"/>
                <a:cs typeface="Arial"/>
              </a:rPr>
              <a:t>Area of composite shapes (1)</a:t>
            </a:r>
            <a:endParaRPr lang="en-US" dirty="0">
              <a:latin typeface="+mj-lt"/>
            </a:endParaRPr>
          </a:p>
        </p:txBody>
      </p:sp>
      <p:sp>
        <p:nvSpPr>
          <p:cNvPr id="5" name="Text Placeholder 4">
            <a:extLst>
              <a:ext uri="{FF2B5EF4-FFF2-40B4-BE49-F238E27FC236}">
                <a16:creationId xmlns:a16="http://schemas.microsoft.com/office/drawing/2014/main" id="{E34EF1D2-0722-B497-272F-6FDF1C9D8F1D}"/>
              </a:ext>
            </a:extLst>
          </p:cNvPr>
          <p:cNvSpPr>
            <a:spLocks noGrp="1"/>
          </p:cNvSpPr>
          <p:nvPr>
            <p:ph type="body" sz="quarter" idx="18"/>
          </p:nvPr>
        </p:nvSpPr>
        <p:spPr/>
        <p:txBody>
          <a:bodyPr/>
          <a:lstStyle/>
          <a:p>
            <a:r>
              <a:rPr lang="en-AU" dirty="0">
                <a:latin typeface="+mj-lt"/>
              </a:rPr>
              <a:t>Notice and wonder</a:t>
            </a:r>
          </a:p>
        </p:txBody>
      </p:sp>
      <p:pic>
        <p:nvPicPr>
          <p:cNvPr id="10" name="Picture 9" descr="The Aboriginal flag of Australia.">
            <a:extLst>
              <a:ext uri="{FF2B5EF4-FFF2-40B4-BE49-F238E27FC236}">
                <a16:creationId xmlns:a16="http://schemas.microsoft.com/office/drawing/2014/main" id="{F1487654-E3BC-87E8-59E1-2B020D6CE5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4818" y="1804227"/>
            <a:ext cx="7082365" cy="4891773"/>
          </a:xfrm>
          <a:prstGeom prst="rect">
            <a:avLst/>
          </a:prstGeom>
        </p:spPr>
      </p:pic>
      <p:sp>
        <p:nvSpPr>
          <p:cNvPr id="2" name="Slide Number Placeholder 1">
            <a:extLst>
              <a:ext uri="{FF2B5EF4-FFF2-40B4-BE49-F238E27FC236}">
                <a16:creationId xmlns:a16="http://schemas.microsoft.com/office/drawing/2014/main" id="{66FC30BB-ACB0-9659-2367-2C94880E98C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7442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a:rPr>
              <a:t>Explore</a:t>
            </a:r>
            <a:endParaRPr lang="en-US">
              <a:latin typeface="+mj-lt"/>
            </a:endParaRPr>
          </a:p>
        </p:txBody>
      </p:sp>
    </p:spTree>
    <p:extLst>
      <p:ext uri="{BB962C8B-B14F-4D97-AF65-F5344CB8AC3E}">
        <p14:creationId xmlns:p14="http://schemas.microsoft.com/office/powerpoint/2010/main" val="7116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999CF-E2F8-378A-5A66-B0F9E606F42F}"/>
              </a:ext>
            </a:extLst>
          </p:cNvPr>
          <p:cNvSpPr>
            <a:spLocks noGrp="1"/>
          </p:cNvSpPr>
          <p:nvPr>
            <p:ph type="title"/>
          </p:nvPr>
        </p:nvSpPr>
        <p:spPr/>
        <p:txBody>
          <a:bodyPr/>
          <a:lstStyle/>
          <a:p>
            <a:r>
              <a:rPr lang="en-US" dirty="0">
                <a:latin typeface="+mj-lt"/>
                <a:cs typeface="Arial"/>
              </a:rPr>
              <a:t>Area of composite shapes (2)</a:t>
            </a:r>
            <a:endParaRPr lang="en-US" dirty="0">
              <a:latin typeface="+mj-lt"/>
            </a:endParaRPr>
          </a:p>
        </p:txBody>
      </p:sp>
      <p:sp>
        <p:nvSpPr>
          <p:cNvPr id="5" name="Text Placeholder 4">
            <a:extLst>
              <a:ext uri="{FF2B5EF4-FFF2-40B4-BE49-F238E27FC236}">
                <a16:creationId xmlns:a16="http://schemas.microsoft.com/office/drawing/2014/main" id="{ACBC9E63-1D7C-A982-74A0-2CFA44941C3E}"/>
              </a:ext>
            </a:extLst>
          </p:cNvPr>
          <p:cNvSpPr>
            <a:spLocks noGrp="1"/>
          </p:cNvSpPr>
          <p:nvPr>
            <p:ph type="body" sz="quarter" idx="18"/>
          </p:nvPr>
        </p:nvSpPr>
        <p:spPr/>
        <p:txBody>
          <a:bodyPr/>
          <a:lstStyle/>
          <a:p>
            <a:r>
              <a:rPr lang="en-AU" dirty="0">
                <a:latin typeface="+mj-lt"/>
              </a:rPr>
              <a:t>For a 6-metre flagpole</a:t>
            </a:r>
          </a:p>
        </p:txBody>
      </p:sp>
      <p:pic>
        <p:nvPicPr>
          <p:cNvPr id="11" name="Picture 10" descr="The Aboriginal flag of Australia with the dimensions of 1.8 metres by 0.9 metres.">
            <a:extLst>
              <a:ext uri="{FF2B5EF4-FFF2-40B4-BE49-F238E27FC236}">
                <a16:creationId xmlns:a16="http://schemas.microsoft.com/office/drawing/2014/main" id="{ADB878A2-8479-042D-C8BC-EB656E733A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060" y="1709300"/>
            <a:ext cx="7925881" cy="4986700"/>
          </a:xfrm>
          <a:prstGeom prst="rect">
            <a:avLst/>
          </a:prstGeom>
        </p:spPr>
      </p:pic>
      <p:sp>
        <p:nvSpPr>
          <p:cNvPr id="2" name="Slide Number Placeholder 1">
            <a:extLst>
              <a:ext uri="{FF2B5EF4-FFF2-40B4-BE49-F238E27FC236}">
                <a16:creationId xmlns:a16="http://schemas.microsoft.com/office/drawing/2014/main" id="{66FC30BB-ACB0-9659-2367-2C94880E98C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386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E8459-2331-0556-20CC-C031D0C6C18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4FA4EF-9C3F-0485-25B2-945DE290CFD4}"/>
              </a:ext>
            </a:extLst>
          </p:cNvPr>
          <p:cNvSpPr>
            <a:spLocks noGrp="1"/>
          </p:cNvSpPr>
          <p:nvPr>
            <p:ph type="ctrTitle"/>
          </p:nvPr>
        </p:nvSpPr>
        <p:spPr/>
        <p:txBody>
          <a:bodyPr/>
          <a:lstStyle/>
          <a:p>
            <a:r>
              <a:rPr lang="en-AU">
                <a:latin typeface="+mj-lt"/>
                <a:cs typeface="Arial"/>
              </a:rPr>
              <a:t>Summarise</a:t>
            </a:r>
            <a:endParaRPr lang="en-US">
              <a:latin typeface="+mj-lt"/>
            </a:endParaRPr>
          </a:p>
        </p:txBody>
      </p:sp>
    </p:spTree>
    <p:extLst>
      <p:ext uri="{BB962C8B-B14F-4D97-AF65-F5344CB8AC3E}">
        <p14:creationId xmlns:p14="http://schemas.microsoft.com/office/powerpoint/2010/main" val="339566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C9F94-B08B-7761-D73B-D105A67E2B54}"/>
              </a:ext>
            </a:extLst>
          </p:cNvPr>
          <p:cNvSpPr>
            <a:spLocks noGrp="1"/>
          </p:cNvSpPr>
          <p:nvPr>
            <p:ph type="title"/>
          </p:nvPr>
        </p:nvSpPr>
        <p:spPr>
          <a:xfrm>
            <a:off x="359999" y="360000"/>
            <a:ext cx="11483999" cy="545601"/>
          </a:xfrm>
        </p:spPr>
        <p:txBody>
          <a:bodyPr/>
          <a:lstStyle/>
          <a:p>
            <a:r>
              <a:rPr lang="en-AU">
                <a:latin typeface="+mj-lt"/>
              </a:rPr>
              <a:t>Area of composite shapes (3)</a:t>
            </a:r>
          </a:p>
        </p:txBody>
      </p:sp>
      <p:sp>
        <p:nvSpPr>
          <p:cNvPr id="10" name="Text Placeholder 9">
            <a:extLst>
              <a:ext uri="{FF2B5EF4-FFF2-40B4-BE49-F238E27FC236}">
                <a16:creationId xmlns:a16="http://schemas.microsoft.com/office/drawing/2014/main" id="{A0E9EF4E-207F-AF74-48A0-CAD964B5D20A}"/>
              </a:ext>
            </a:extLst>
          </p:cNvPr>
          <p:cNvSpPr>
            <a:spLocks noGrp="1"/>
          </p:cNvSpPr>
          <p:nvPr>
            <p:ph type="body" sz="quarter" idx="18"/>
          </p:nvPr>
        </p:nvSpPr>
        <p:spPr>
          <a:xfrm>
            <a:off x="359999" y="982520"/>
            <a:ext cx="11483998" cy="310015"/>
          </a:xfrm>
        </p:spPr>
        <p:txBody>
          <a:bodyPr/>
          <a:lstStyle/>
          <a:p>
            <a:r>
              <a:rPr lang="en-AU" dirty="0">
                <a:latin typeface="+mj-lt"/>
              </a:rPr>
              <a:t>Worked example 1</a:t>
            </a:r>
          </a:p>
        </p:txBody>
      </p:sp>
      <p:sp>
        <p:nvSpPr>
          <p:cNvPr id="5" name="Text Placeholder 4">
            <a:extLst>
              <a:ext uri="{FF2B5EF4-FFF2-40B4-BE49-F238E27FC236}">
                <a16:creationId xmlns:a16="http://schemas.microsoft.com/office/drawing/2014/main" id="{B8CAF2E2-6E59-5AC5-89A9-4D0B465A41A7}"/>
              </a:ext>
            </a:extLst>
          </p:cNvPr>
          <p:cNvSpPr>
            <a:spLocks noGrp="1"/>
          </p:cNvSpPr>
          <p:nvPr>
            <p:ph type="body" sz="quarter" idx="17"/>
          </p:nvPr>
        </p:nvSpPr>
        <p:spPr>
          <a:xfrm>
            <a:off x="359999" y="1567087"/>
            <a:ext cx="11484000" cy="545602"/>
          </a:xfrm>
        </p:spPr>
        <p:txBody>
          <a:bodyPr/>
          <a:lstStyle/>
          <a:p>
            <a:r>
              <a:rPr lang="en-AU" dirty="0">
                <a:latin typeface="+mn-lt"/>
              </a:rPr>
              <a:t>Calculate the area of the white section of the Japanese flag.</a:t>
            </a:r>
          </a:p>
          <a:p>
            <a:endParaRPr lang="en-AU" dirty="0">
              <a:latin typeface="+mn-lt"/>
            </a:endParaRPr>
          </a:p>
        </p:txBody>
      </p:sp>
      <p:pic>
        <p:nvPicPr>
          <p:cNvPr id="23" name="Picture 22" descr="A picture of the Japanese flag. The dimensions of the flag are 12 metres by 8 metres and the red circle in the flag has a radius of 2.4 metres.">
            <a:extLst>
              <a:ext uri="{FF2B5EF4-FFF2-40B4-BE49-F238E27FC236}">
                <a16:creationId xmlns:a16="http://schemas.microsoft.com/office/drawing/2014/main" id="{4998B34C-B035-DC8C-A27A-1B88DADA9C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999" y="2283099"/>
            <a:ext cx="4897802" cy="339225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3CAEB0-04E6-FDFA-20B7-150945BCE8FA}"/>
                  </a:ext>
                </a:extLst>
              </p:cNvPr>
              <p:cNvSpPr txBox="1"/>
              <p:nvPr/>
            </p:nvSpPr>
            <p:spPr>
              <a:xfrm>
                <a:off x="6412830" y="2283099"/>
                <a:ext cx="2523623" cy="163121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A</m:t>
                          </m:r>
                        </m:e>
                        <m:sub>
                          <m:r>
                            <a:rPr lang="en-AU" sz="2000" b="0" i="0" smtClean="0">
                              <a:latin typeface="Cambria Math" panose="02040503050406030204" pitchFamily="18" charset="0"/>
                            </a:rPr>
                            <m:t>1</m:t>
                          </m:r>
                        </m:sub>
                      </m:sSub>
                      <m:r>
                        <m:rPr>
                          <m:aln/>
                        </m:rPr>
                        <a:rPr lang="en-AU" sz="2000" b="0" i="0" smtClean="0">
                          <a:latin typeface="Cambria Math" panose="02040503050406030204" pitchFamily="18" charset="0"/>
                        </a:rPr>
                        <m:t>=</m:t>
                      </m:r>
                      <m:r>
                        <m:rPr>
                          <m:sty m:val="p"/>
                        </m:rPr>
                        <a:rPr lang="en-AU" sz="2000" b="0" i="0" smtClean="0">
                          <a:latin typeface="Cambria Math" panose="02040503050406030204" pitchFamily="18" charset="0"/>
                        </a:rPr>
                        <m:t>lb</m:t>
                      </m:r>
                    </m:oMath>
                    <m:oMath xmlns:m="http://schemas.openxmlformats.org/officeDocument/2006/math">
                      <m:r>
                        <m:rPr>
                          <m:aln/>
                        </m:rPr>
                        <a:rPr lang="en-AU" sz="2000" i="0">
                          <a:latin typeface="Cambria Math" panose="02040503050406030204" pitchFamily="18" charset="0"/>
                        </a:rPr>
                        <m:t>=</m:t>
                      </m:r>
                      <m:r>
                        <a:rPr lang="en-AU" sz="2000" i="0">
                          <a:latin typeface="Cambria Math" panose="02040503050406030204" pitchFamily="18" charset="0"/>
                        </a:rPr>
                        <m:t>12×8</m:t>
                      </m:r>
                    </m:oMath>
                    <m:oMath xmlns:m="http://schemas.openxmlformats.org/officeDocument/2006/math">
                      <m:r>
                        <m:rPr>
                          <m:aln/>
                        </m:rPr>
                        <a:rPr lang="en-AU" sz="2000" i="0">
                          <a:latin typeface="Cambria Math" panose="02040503050406030204" pitchFamily="18" charset="0"/>
                        </a:rPr>
                        <m:t>=</m:t>
                      </m:r>
                      <m:r>
                        <a:rPr lang="en-AU" sz="2000" i="0">
                          <a:latin typeface="Cambria Math" panose="02040503050406030204" pitchFamily="18" charset="0"/>
                        </a:rPr>
                        <m:t>96 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2" name="TextBox 11">
                <a:extLst>
                  <a:ext uri="{FF2B5EF4-FFF2-40B4-BE49-F238E27FC236}">
                    <a16:creationId xmlns:a16="http://schemas.microsoft.com/office/drawing/2014/main" id="{173CAEB0-04E6-FDFA-20B7-150945BCE8FA}"/>
                  </a:ext>
                </a:extLst>
              </p:cNvPr>
              <p:cNvSpPr txBox="1">
                <a:spLocks noRot="1" noChangeAspect="1" noMove="1" noResize="1" noEditPoints="1" noAdjustHandles="1" noChangeArrowheads="1" noChangeShapeType="1" noTextEdit="1"/>
              </p:cNvSpPr>
              <p:nvPr/>
            </p:nvSpPr>
            <p:spPr>
              <a:xfrm>
                <a:off x="6412830" y="2283099"/>
                <a:ext cx="2523623" cy="1631216"/>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4EEC69-F365-1E2D-B778-6459E3BDF0C2}"/>
                  </a:ext>
                </a:extLst>
              </p:cNvPr>
              <p:cNvSpPr txBox="1"/>
              <p:nvPr/>
            </p:nvSpPr>
            <p:spPr>
              <a:xfrm>
                <a:off x="9344438" y="2283099"/>
                <a:ext cx="2109626"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𝐴</m:t>
                          </m:r>
                        </m:e>
                        <m:sub>
                          <m:r>
                            <a:rPr lang="en-AU" sz="2000" i="1">
                              <a:latin typeface="Cambria Math" panose="02040503050406030204" pitchFamily="18" charset="0"/>
                            </a:rPr>
                            <m:t>2</m:t>
                          </m:r>
                        </m:sub>
                      </m:sSub>
                      <m:r>
                        <m:rPr>
                          <m:aln/>
                        </m:rPr>
                        <a:rPr lang="en-AU" sz="2000" i="1">
                          <a:latin typeface="Cambria Math" panose="02040503050406030204" pitchFamily="18" charset="0"/>
                        </a:rPr>
                        <m:t>=</m:t>
                      </m:r>
                      <m:r>
                        <a:rPr lang="en-AU" sz="2000" i="1">
                          <a:latin typeface="Cambria Math" panose="02040503050406030204" pitchFamily="18" charset="0"/>
                        </a:rPr>
                        <m:t>𝜋</m:t>
                      </m:r>
                      <m:sSup>
                        <m:sSupPr>
                          <m:ctrlPr>
                            <a:rPr lang="en-AU" sz="2000" i="1">
                              <a:latin typeface="Cambria Math" panose="02040503050406030204" pitchFamily="18" charset="0"/>
                            </a:rPr>
                          </m:ctrlPr>
                        </m:sSupPr>
                        <m:e>
                          <m:r>
                            <a:rPr lang="en-AU" sz="2000" i="1">
                              <a:latin typeface="Cambria Math" panose="02040503050406030204" pitchFamily="18" charset="0"/>
                            </a:rPr>
                            <m:t>𝑟</m:t>
                          </m:r>
                        </m:e>
                        <m:sup>
                          <m:r>
                            <a:rPr lang="en-AU" sz="2000" i="1">
                              <a:latin typeface="Cambria Math" panose="02040503050406030204" pitchFamily="18" charset="0"/>
                            </a:rPr>
                            <m:t>2</m:t>
                          </m:r>
                        </m:sup>
                      </m:sSup>
                    </m:oMath>
                  </m:oMathPara>
                </a14:m>
                <a:endParaRPr lang="en-AU" sz="200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𝜋</m:t>
                      </m:r>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2.4</m:t>
                          </m:r>
                        </m:e>
                        <m:sup>
                          <m:r>
                            <a:rPr lang="en-AU" sz="2000" i="1">
                              <a:latin typeface="Cambria Math" panose="02040503050406030204" pitchFamily="18" charset="0"/>
                            </a:rPr>
                            <m:t>2</m:t>
                          </m:r>
                        </m:sup>
                      </m:sSup>
                    </m:oMath>
                  </m:oMathPara>
                </a14:m>
                <a:endParaRPr lang="en-AU" sz="200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18.095…</m:t>
                      </m:r>
                    </m:oMath>
                  </m:oMathPara>
                </a14:m>
                <a:endParaRPr lang="en-AU" sz="200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18.1 </m:t>
                      </m:r>
                      <m:sSup>
                        <m:sSupPr>
                          <m:ctrlPr>
                            <a:rPr lang="en-AU" sz="2000" i="1">
                              <a:latin typeface="Cambria Math" panose="02040503050406030204" pitchFamily="18" charset="0"/>
                            </a:rPr>
                          </m:ctrlPr>
                        </m:sSupPr>
                        <m:e>
                          <m:r>
                            <a:rPr lang="en-AU" sz="2000" i="1">
                              <a:latin typeface="Cambria Math" panose="02040503050406030204" pitchFamily="18" charset="0"/>
                            </a:rPr>
                            <m:t>𝑚</m:t>
                          </m:r>
                        </m:e>
                        <m:sup>
                          <m:r>
                            <a:rPr lang="en-AU" sz="2000" i="1">
                              <a:latin typeface="Cambria Math" panose="02040503050406030204" pitchFamily="18" charset="0"/>
                            </a:rPr>
                            <m:t>2</m:t>
                          </m:r>
                        </m:sup>
                      </m:sSup>
                    </m:oMath>
                  </m:oMathPara>
                </a14:m>
                <a:endParaRPr lang="en-AU" sz="2000" dirty="0"/>
              </a:p>
            </p:txBody>
          </p:sp>
        </mc:Choice>
        <mc:Fallback xmlns="">
          <p:sp>
            <p:nvSpPr>
              <p:cNvPr id="13" name="TextBox 12">
                <a:extLst>
                  <a:ext uri="{FF2B5EF4-FFF2-40B4-BE49-F238E27FC236}">
                    <a16:creationId xmlns:a16="http://schemas.microsoft.com/office/drawing/2014/main" id="{324EEC69-F365-1E2D-B778-6459E3BDF0C2}"/>
                  </a:ext>
                </a:extLst>
              </p:cNvPr>
              <p:cNvSpPr txBox="1">
                <a:spLocks noRot="1" noChangeAspect="1" noMove="1" noResize="1" noEditPoints="1" noAdjustHandles="1" noChangeArrowheads="1" noChangeShapeType="1" noTextEdit="1"/>
              </p:cNvSpPr>
              <p:nvPr/>
            </p:nvSpPr>
            <p:spPr>
              <a:xfrm>
                <a:off x="9344438" y="2283099"/>
                <a:ext cx="2109626" cy="2554545"/>
              </a:xfrm>
              <a:prstGeom prst="rect">
                <a:avLst/>
              </a:prstGeom>
              <a:blipFill>
                <a:blip r:embed="rId4"/>
                <a:stretch>
                  <a:fillRect/>
                </a:stretch>
              </a:blipFill>
            </p:spPr>
            <p:txBody>
              <a:bodyPr/>
              <a:lstStyle/>
              <a:p>
                <a:r>
                  <a:rPr lang="en-AU">
                    <a:noFill/>
                  </a:rPr>
                  <a:t> </a:t>
                </a:r>
              </a:p>
            </p:txBody>
          </p:sp>
        </mc:Fallback>
      </mc:AlternateContent>
      <p:cxnSp>
        <p:nvCxnSpPr>
          <p:cNvPr id="21" name="Straight Connector 20">
            <a:extLst>
              <a:ext uri="{FF2B5EF4-FFF2-40B4-BE49-F238E27FC236}">
                <a16:creationId xmlns:a16="http://schemas.microsoft.com/office/drawing/2014/main" id="{8B758AEB-C45C-2177-478B-39225048F056}"/>
              </a:ext>
              <a:ext uri="{C183D7F6-B498-43B3-948B-1728B52AA6E4}">
                <adec:decorative xmlns:adec="http://schemas.microsoft.com/office/drawing/2017/decorative" val="1"/>
              </a:ext>
            </a:extLst>
          </p:cNvPr>
          <p:cNvCxnSpPr>
            <a:cxnSpLocks/>
          </p:cNvCxnSpPr>
          <p:nvPr/>
        </p:nvCxnSpPr>
        <p:spPr>
          <a:xfrm>
            <a:off x="6125936" y="4760207"/>
            <a:ext cx="5358064"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BF43EC-49C6-FCD9-7258-8AEA1C82CCC4}"/>
                  </a:ext>
                </a:extLst>
              </p:cNvPr>
              <p:cNvSpPr txBox="1"/>
              <p:nvPr/>
            </p:nvSpPr>
            <p:spPr>
              <a:xfrm>
                <a:off x="6412830" y="5064784"/>
                <a:ext cx="2523623" cy="163121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𝐴</m:t>
                          </m:r>
                        </m:e>
                        <m:sub>
                          <m:r>
                            <a:rPr lang="en-AU" sz="2000" b="0" i="1" smtClean="0">
                              <a:latin typeface="Cambria Math" panose="02040503050406030204" pitchFamily="18" charset="0"/>
                            </a:rPr>
                            <m:t>𝑡𝑜𝑡𝑎𝑙</m:t>
                          </m:r>
                        </m:sub>
                      </m:sSub>
                      <m:r>
                        <m:rPr>
                          <m:aln/>
                        </m:rP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𝐴</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𝐴</m:t>
                          </m:r>
                        </m:e>
                        <m:sub>
                          <m:r>
                            <a:rPr lang="en-AU" sz="2000" b="0" i="1" smtClean="0">
                              <a:latin typeface="Cambria Math" panose="02040503050406030204" pitchFamily="18" charset="0"/>
                            </a:rPr>
                            <m:t>2</m:t>
                          </m:r>
                        </m:sub>
                      </m:sSub>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96−18.1</m:t>
                      </m:r>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77.9 </m:t>
                      </m:r>
                      <m:sSup>
                        <m:sSupPr>
                          <m:ctrlPr>
                            <a:rPr lang="en-AU" sz="2000" i="1">
                              <a:latin typeface="Cambria Math" panose="02040503050406030204" pitchFamily="18" charset="0"/>
                            </a:rPr>
                          </m:ctrlPr>
                        </m:sSupPr>
                        <m:e>
                          <m:r>
                            <a:rPr lang="en-AU" sz="2000" i="1">
                              <a:latin typeface="Cambria Math" panose="02040503050406030204" pitchFamily="18" charset="0"/>
                            </a:rPr>
                            <m:t>𝑚</m:t>
                          </m:r>
                        </m:e>
                        <m:sup>
                          <m:r>
                            <a:rPr lang="en-AU" sz="2000" i="1">
                              <a:latin typeface="Cambria Math" panose="02040503050406030204" pitchFamily="18" charset="0"/>
                            </a:rPr>
                            <m:t>2</m:t>
                          </m:r>
                        </m:sup>
                      </m:sSup>
                    </m:oMath>
                  </m:oMathPara>
                </a14:m>
                <a:endParaRPr lang="en-AU" sz="2000" dirty="0"/>
              </a:p>
            </p:txBody>
          </p:sp>
        </mc:Choice>
        <mc:Fallback xmlns="">
          <p:sp>
            <p:nvSpPr>
              <p:cNvPr id="17" name="TextBox 16">
                <a:extLst>
                  <a:ext uri="{FF2B5EF4-FFF2-40B4-BE49-F238E27FC236}">
                    <a16:creationId xmlns:a16="http://schemas.microsoft.com/office/drawing/2014/main" id="{E3BF43EC-49C6-FCD9-7258-8AEA1C82CCC4}"/>
                  </a:ext>
                </a:extLst>
              </p:cNvPr>
              <p:cNvSpPr txBox="1">
                <a:spLocks noRot="1" noChangeAspect="1" noMove="1" noResize="1" noEditPoints="1" noAdjustHandles="1" noChangeArrowheads="1" noChangeShapeType="1" noTextEdit="1"/>
              </p:cNvSpPr>
              <p:nvPr/>
            </p:nvSpPr>
            <p:spPr>
              <a:xfrm>
                <a:off x="6412830" y="5064784"/>
                <a:ext cx="2523623" cy="1631216"/>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62EAFF9-CCFE-D1F9-D1D1-315D256FF0B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70788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E04CE-8CA3-C499-49F7-7AAFFBB9D6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4A760C-B326-FF36-AF97-A9022B611EB6}"/>
              </a:ext>
            </a:extLst>
          </p:cNvPr>
          <p:cNvSpPr>
            <a:spLocks noGrp="1"/>
          </p:cNvSpPr>
          <p:nvPr>
            <p:ph type="title"/>
          </p:nvPr>
        </p:nvSpPr>
        <p:spPr>
          <a:xfrm>
            <a:off x="359999" y="360000"/>
            <a:ext cx="11483999" cy="545601"/>
          </a:xfrm>
        </p:spPr>
        <p:txBody>
          <a:bodyPr/>
          <a:lstStyle/>
          <a:p>
            <a:r>
              <a:rPr lang="en-AU" dirty="0">
                <a:latin typeface="+mj-lt"/>
              </a:rPr>
              <a:t>Area of composite shapes (4)</a:t>
            </a:r>
          </a:p>
        </p:txBody>
      </p:sp>
      <p:sp>
        <p:nvSpPr>
          <p:cNvPr id="10" name="Text Placeholder 9">
            <a:extLst>
              <a:ext uri="{FF2B5EF4-FFF2-40B4-BE49-F238E27FC236}">
                <a16:creationId xmlns:a16="http://schemas.microsoft.com/office/drawing/2014/main" id="{5B1A3B2E-CE21-5363-1838-475C93CB58B9}"/>
              </a:ext>
            </a:extLst>
          </p:cNvPr>
          <p:cNvSpPr>
            <a:spLocks noGrp="1"/>
          </p:cNvSpPr>
          <p:nvPr>
            <p:ph type="body" sz="quarter" idx="18"/>
          </p:nvPr>
        </p:nvSpPr>
        <p:spPr>
          <a:xfrm>
            <a:off x="359999" y="982520"/>
            <a:ext cx="11483998" cy="310015"/>
          </a:xfrm>
        </p:spPr>
        <p:txBody>
          <a:bodyPr/>
          <a:lstStyle/>
          <a:p>
            <a:r>
              <a:rPr lang="en-AU" dirty="0">
                <a:latin typeface="+mj-lt"/>
              </a:rPr>
              <a:t>Worked example 1</a:t>
            </a:r>
          </a:p>
        </p:txBody>
      </p:sp>
      <p:sp>
        <p:nvSpPr>
          <p:cNvPr id="5" name="Text Placeholder 4">
            <a:extLst>
              <a:ext uri="{FF2B5EF4-FFF2-40B4-BE49-F238E27FC236}">
                <a16:creationId xmlns:a16="http://schemas.microsoft.com/office/drawing/2014/main" id="{4679D101-77ED-E8D1-19E8-690E8C846634}"/>
              </a:ext>
            </a:extLst>
          </p:cNvPr>
          <p:cNvSpPr>
            <a:spLocks noGrp="1"/>
          </p:cNvSpPr>
          <p:nvPr>
            <p:ph type="body" sz="quarter" idx="17"/>
          </p:nvPr>
        </p:nvSpPr>
        <p:spPr>
          <a:xfrm>
            <a:off x="359999" y="1567087"/>
            <a:ext cx="11484000" cy="545602"/>
          </a:xfrm>
        </p:spPr>
        <p:txBody>
          <a:bodyPr/>
          <a:lstStyle/>
          <a:p>
            <a:r>
              <a:rPr lang="en-AU" dirty="0">
                <a:latin typeface="+mn-lt"/>
              </a:rPr>
              <a:t>Calculate the area of the white section of the Japanese flag.</a:t>
            </a:r>
          </a:p>
          <a:p>
            <a:endParaRPr lang="en-AU" dirty="0">
              <a:latin typeface="+mn-lt"/>
            </a:endParaRPr>
          </a:p>
        </p:txBody>
      </p:sp>
      <p:pic>
        <p:nvPicPr>
          <p:cNvPr id="14" name="Picture 13" descr="A picture of the Japanese flag. The dimensions of the flag are 12 metres by 8 metres and the red circle in the flag has a radius of 2.4 metres.">
            <a:extLst>
              <a:ext uri="{FF2B5EF4-FFF2-40B4-BE49-F238E27FC236}">
                <a16:creationId xmlns:a16="http://schemas.microsoft.com/office/drawing/2014/main" id="{66B87E05-CF23-C69F-8B90-C4591A02A2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999" y="2283099"/>
            <a:ext cx="4897802" cy="3392252"/>
          </a:xfrm>
          <a:prstGeom prst="rect">
            <a:avLst/>
          </a:prstGeom>
        </p:spPr>
      </p:pic>
      <p:sp>
        <p:nvSpPr>
          <p:cNvPr id="7" name="Rounded Rectangular Callout 6">
            <a:extLst>
              <a:ext uri="{FF2B5EF4-FFF2-40B4-BE49-F238E27FC236}">
                <a16:creationId xmlns:a16="http://schemas.microsoft.com/office/drawing/2014/main" id="{164E3680-24E7-4EF5-316C-5E623428CC50}"/>
              </a:ext>
            </a:extLst>
          </p:cNvPr>
          <p:cNvSpPr/>
          <p:nvPr/>
        </p:nvSpPr>
        <p:spPr>
          <a:xfrm>
            <a:off x="554222" y="5952740"/>
            <a:ext cx="4703579" cy="653260"/>
          </a:xfrm>
          <a:prstGeom prst="wedgeRoundRectCallout">
            <a:avLst>
              <a:gd name="adj1" fmla="val 20782"/>
              <a:gd name="adj2" fmla="val -1079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What are the shapes used in this flag?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E06996-F9F5-89B7-057D-50A9E927B156}"/>
                  </a:ext>
                </a:extLst>
              </p:cNvPr>
              <p:cNvSpPr txBox="1"/>
              <p:nvPr/>
            </p:nvSpPr>
            <p:spPr>
              <a:xfrm>
                <a:off x="6412830" y="2283099"/>
                <a:ext cx="2523623" cy="163121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A</m:t>
                          </m:r>
                        </m:e>
                        <m:sub>
                          <m:r>
                            <a:rPr lang="en-AU" sz="2000" b="0" i="0" smtClean="0">
                              <a:latin typeface="Cambria Math" panose="02040503050406030204" pitchFamily="18" charset="0"/>
                            </a:rPr>
                            <m:t>1</m:t>
                          </m:r>
                        </m:sub>
                      </m:sSub>
                      <m:r>
                        <m:rPr>
                          <m:aln/>
                        </m:rPr>
                        <a:rPr lang="en-AU" sz="2000" b="0" i="0" smtClean="0">
                          <a:latin typeface="Cambria Math" panose="02040503050406030204" pitchFamily="18" charset="0"/>
                        </a:rPr>
                        <m:t>=</m:t>
                      </m:r>
                      <m:r>
                        <m:rPr>
                          <m:sty m:val="p"/>
                        </m:rPr>
                        <a:rPr lang="en-AU" sz="2000" b="0" i="0" smtClean="0">
                          <a:latin typeface="Cambria Math" panose="02040503050406030204" pitchFamily="18" charset="0"/>
                        </a:rPr>
                        <m:t>lb</m:t>
                      </m:r>
                    </m:oMath>
                    <m:oMath xmlns:m="http://schemas.openxmlformats.org/officeDocument/2006/math">
                      <m:r>
                        <m:rPr>
                          <m:aln/>
                        </m:rPr>
                        <a:rPr lang="en-AU" sz="2000" i="0">
                          <a:latin typeface="Cambria Math" panose="02040503050406030204" pitchFamily="18" charset="0"/>
                        </a:rPr>
                        <m:t>=</m:t>
                      </m:r>
                      <m:r>
                        <a:rPr lang="en-AU" sz="2000" i="0">
                          <a:latin typeface="Cambria Math" panose="02040503050406030204" pitchFamily="18" charset="0"/>
                        </a:rPr>
                        <m:t>12×8</m:t>
                      </m:r>
                    </m:oMath>
                    <m:oMath xmlns:m="http://schemas.openxmlformats.org/officeDocument/2006/math">
                      <m:r>
                        <m:rPr>
                          <m:aln/>
                        </m:rPr>
                        <a:rPr lang="en-AU" sz="2000" i="0">
                          <a:latin typeface="Cambria Math" panose="02040503050406030204" pitchFamily="18" charset="0"/>
                        </a:rPr>
                        <m:t>=</m:t>
                      </m:r>
                      <m:r>
                        <a:rPr lang="en-AU" sz="2000" i="0">
                          <a:latin typeface="Cambria Math" panose="02040503050406030204" pitchFamily="18" charset="0"/>
                        </a:rPr>
                        <m:t>96 </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2" name="TextBox 11">
                <a:extLst>
                  <a:ext uri="{FF2B5EF4-FFF2-40B4-BE49-F238E27FC236}">
                    <a16:creationId xmlns:a16="http://schemas.microsoft.com/office/drawing/2014/main" id="{59E06996-F9F5-89B7-057D-50A9E927B156}"/>
                  </a:ext>
                </a:extLst>
              </p:cNvPr>
              <p:cNvSpPr txBox="1">
                <a:spLocks noRot="1" noChangeAspect="1" noMove="1" noResize="1" noEditPoints="1" noAdjustHandles="1" noChangeArrowheads="1" noChangeShapeType="1" noTextEdit="1"/>
              </p:cNvSpPr>
              <p:nvPr/>
            </p:nvSpPr>
            <p:spPr>
              <a:xfrm>
                <a:off x="6412830" y="2283099"/>
                <a:ext cx="2523623" cy="1631216"/>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78A1AE-374F-DB3A-09F2-F52E46EBB8FD}"/>
                  </a:ext>
                </a:extLst>
              </p:cNvPr>
              <p:cNvSpPr txBox="1"/>
              <p:nvPr/>
            </p:nvSpPr>
            <p:spPr>
              <a:xfrm>
                <a:off x="9344438" y="2283099"/>
                <a:ext cx="2109626"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𝐴</m:t>
                          </m:r>
                        </m:e>
                        <m:sub>
                          <m:r>
                            <a:rPr lang="en-AU" sz="2000" i="1">
                              <a:latin typeface="Cambria Math" panose="02040503050406030204" pitchFamily="18" charset="0"/>
                            </a:rPr>
                            <m:t>2</m:t>
                          </m:r>
                        </m:sub>
                      </m:sSub>
                      <m:r>
                        <m:rPr>
                          <m:aln/>
                        </m:rPr>
                        <a:rPr lang="en-AU" sz="2000" i="1">
                          <a:latin typeface="Cambria Math" panose="02040503050406030204" pitchFamily="18" charset="0"/>
                        </a:rPr>
                        <m:t>=</m:t>
                      </m:r>
                      <m:r>
                        <a:rPr lang="en-AU" sz="2000" i="1">
                          <a:latin typeface="Cambria Math" panose="02040503050406030204" pitchFamily="18" charset="0"/>
                        </a:rPr>
                        <m:t>𝜋</m:t>
                      </m:r>
                      <m:sSup>
                        <m:sSupPr>
                          <m:ctrlPr>
                            <a:rPr lang="en-AU" sz="2000" i="1">
                              <a:latin typeface="Cambria Math" panose="02040503050406030204" pitchFamily="18" charset="0"/>
                            </a:rPr>
                          </m:ctrlPr>
                        </m:sSupPr>
                        <m:e>
                          <m:r>
                            <a:rPr lang="en-AU" sz="2000" i="1">
                              <a:latin typeface="Cambria Math" panose="02040503050406030204" pitchFamily="18" charset="0"/>
                            </a:rPr>
                            <m:t>𝑟</m:t>
                          </m:r>
                        </m:e>
                        <m:sup>
                          <m:r>
                            <a:rPr lang="en-AU" sz="2000" i="1">
                              <a:latin typeface="Cambria Math" panose="02040503050406030204" pitchFamily="18" charset="0"/>
                            </a:rPr>
                            <m:t>2</m:t>
                          </m:r>
                        </m:sup>
                      </m:sSup>
                    </m:oMath>
                  </m:oMathPara>
                </a14:m>
                <a:endParaRPr lang="en-AU" sz="200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𝜋</m:t>
                      </m:r>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2.4</m:t>
                          </m:r>
                        </m:e>
                        <m:sup>
                          <m:r>
                            <a:rPr lang="en-AU" sz="2000" i="1">
                              <a:latin typeface="Cambria Math" panose="02040503050406030204" pitchFamily="18" charset="0"/>
                            </a:rPr>
                            <m:t>2</m:t>
                          </m:r>
                        </m:sup>
                      </m:sSup>
                    </m:oMath>
                  </m:oMathPara>
                </a14:m>
                <a:endParaRPr lang="en-AU" sz="200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18.095…</m:t>
                      </m:r>
                    </m:oMath>
                  </m:oMathPara>
                </a14:m>
                <a:endParaRPr lang="en-AU" sz="200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18.1 </m:t>
                      </m:r>
                      <m:sSup>
                        <m:sSupPr>
                          <m:ctrlPr>
                            <a:rPr lang="en-AU" sz="2000" i="1">
                              <a:latin typeface="Cambria Math" panose="02040503050406030204" pitchFamily="18" charset="0"/>
                            </a:rPr>
                          </m:ctrlPr>
                        </m:sSupPr>
                        <m:e>
                          <m:r>
                            <a:rPr lang="en-AU" sz="2000" i="1">
                              <a:latin typeface="Cambria Math" panose="02040503050406030204" pitchFamily="18" charset="0"/>
                            </a:rPr>
                            <m:t>𝑚</m:t>
                          </m:r>
                        </m:e>
                        <m:sup>
                          <m:r>
                            <a:rPr lang="en-AU" sz="2000" i="1">
                              <a:latin typeface="Cambria Math" panose="02040503050406030204" pitchFamily="18" charset="0"/>
                            </a:rPr>
                            <m:t>2</m:t>
                          </m:r>
                        </m:sup>
                      </m:sSup>
                    </m:oMath>
                  </m:oMathPara>
                </a14:m>
                <a:endParaRPr lang="en-AU" sz="2000" dirty="0"/>
              </a:p>
            </p:txBody>
          </p:sp>
        </mc:Choice>
        <mc:Fallback xmlns="">
          <p:sp>
            <p:nvSpPr>
              <p:cNvPr id="13" name="TextBox 12">
                <a:extLst>
                  <a:ext uri="{FF2B5EF4-FFF2-40B4-BE49-F238E27FC236}">
                    <a16:creationId xmlns:a16="http://schemas.microsoft.com/office/drawing/2014/main" id="{7078A1AE-374F-DB3A-09F2-F52E46EBB8FD}"/>
                  </a:ext>
                </a:extLst>
              </p:cNvPr>
              <p:cNvSpPr txBox="1">
                <a:spLocks noRot="1" noChangeAspect="1" noMove="1" noResize="1" noEditPoints="1" noAdjustHandles="1" noChangeArrowheads="1" noChangeShapeType="1" noTextEdit="1"/>
              </p:cNvSpPr>
              <p:nvPr/>
            </p:nvSpPr>
            <p:spPr>
              <a:xfrm>
                <a:off x="9344438" y="2283099"/>
                <a:ext cx="2109626" cy="2554545"/>
              </a:xfrm>
              <a:prstGeom prst="rect">
                <a:avLst/>
              </a:prstGeom>
              <a:blipFill>
                <a:blip r:embed="rId4"/>
                <a:stretch>
                  <a:fillRect/>
                </a:stretch>
              </a:blipFill>
            </p:spPr>
            <p:txBody>
              <a:bodyPr/>
              <a:lstStyle/>
              <a:p>
                <a:r>
                  <a:rPr lang="en-AU">
                    <a:noFill/>
                  </a:rPr>
                  <a:t> </a:t>
                </a:r>
              </a:p>
            </p:txBody>
          </p:sp>
        </mc:Fallback>
      </mc:AlternateContent>
      <p:cxnSp>
        <p:nvCxnSpPr>
          <p:cNvPr id="21" name="Straight Connector 20">
            <a:extLst>
              <a:ext uri="{FF2B5EF4-FFF2-40B4-BE49-F238E27FC236}">
                <a16:creationId xmlns:a16="http://schemas.microsoft.com/office/drawing/2014/main" id="{E353348B-C797-0098-B37F-56FA649EC3BB}"/>
              </a:ext>
              <a:ext uri="{C183D7F6-B498-43B3-948B-1728B52AA6E4}">
                <adec:decorative xmlns:adec="http://schemas.microsoft.com/office/drawing/2017/decorative" val="1"/>
              </a:ext>
            </a:extLst>
          </p:cNvPr>
          <p:cNvCxnSpPr>
            <a:cxnSpLocks/>
          </p:cNvCxnSpPr>
          <p:nvPr/>
        </p:nvCxnSpPr>
        <p:spPr>
          <a:xfrm>
            <a:off x="6125936" y="4760207"/>
            <a:ext cx="5358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20E842-1D89-E14A-43B3-4BC8A31E17BF}"/>
                  </a:ext>
                </a:extLst>
              </p:cNvPr>
              <p:cNvSpPr txBox="1"/>
              <p:nvPr/>
            </p:nvSpPr>
            <p:spPr>
              <a:xfrm>
                <a:off x="6412830" y="5064784"/>
                <a:ext cx="2523623" cy="163121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𝐴</m:t>
                          </m:r>
                        </m:e>
                        <m:sub>
                          <m:r>
                            <a:rPr lang="en-AU" sz="2000" b="0" i="1" smtClean="0">
                              <a:latin typeface="Cambria Math" panose="02040503050406030204" pitchFamily="18" charset="0"/>
                            </a:rPr>
                            <m:t>𝑡𝑜𝑡𝑎𝑙</m:t>
                          </m:r>
                        </m:sub>
                      </m:sSub>
                      <m:r>
                        <m:rPr>
                          <m:aln/>
                        </m:rP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𝐴</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𝐴</m:t>
                          </m:r>
                        </m:e>
                        <m:sub>
                          <m:r>
                            <a:rPr lang="en-AU" sz="2000" b="0" i="1" smtClean="0">
                              <a:latin typeface="Cambria Math" panose="02040503050406030204" pitchFamily="18" charset="0"/>
                            </a:rPr>
                            <m:t>2</m:t>
                          </m:r>
                        </m:sub>
                      </m:sSub>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96−18.1</m:t>
                      </m:r>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77.9 </m:t>
                      </m:r>
                      <m:sSup>
                        <m:sSupPr>
                          <m:ctrlPr>
                            <a:rPr lang="en-AU" sz="2000" i="1">
                              <a:latin typeface="Cambria Math" panose="02040503050406030204" pitchFamily="18" charset="0"/>
                            </a:rPr>
                          </m:ctrlPr>
                        </m:sSupPr>
                        <m:e>
                          <m:r>
                            <a:rPr lang="en-AU" sz="2000" i="1">
                              <a:latin typeface="Cambria Math" panose="02040503050406030204" pitchFamily="18" charset="0"/>
                            </a:rPr>
                            <m:t>𝑚</m:t>
                          </m:r>
                        </m:e>
                        <m:sup>
                          <m:r>
                            <a:rPr lang="en-AU" sz="2000" i="1">
                              <a:latin typeface="Cambria Math" panose="02040503050406030204" pitchFamily="18" charset="0"/>
                            </a:rPr>
                            <m:t>2</m:t>
                          </m:r>
                        </m:sup>
                      </m:sSup>
                    </m:oMath>
                  </m:oMathPara>
                </a14:m>
                <a:endParaRPr lang="en-AU" sz="2000" dirty="0"/>
              </a:p>
            </p:txBody>
          </p:sp>
        </mc:Choice>
        <mc:Fallback xmlns="">
          <p:sp>
            <p:nvSpPr>
              <p:cNvPr id="17" name="TextBox 16">
                <a:extLst>
                  <a:ext uri="{FF2B5EF4-FFF2-40B4-BE49-F238E27FC236}">
                    <a16:creationId xmlns:a16="http://schemas.microsoft.com/office/drawing/2014/main" id="{2020E842-1D89-E14A-43B3-4BC8A31E17BF}"/>
                  </a:ext>
                </a:extLst>
              </p:cNvPr>
              <p:cNvSpPr txBox="1">
                <a:spLocks noRot="1" noChangeAspect="1" noMove="1" noResize="1" noEditPoints="1" noAdjustHandles="1" noChangeArrowheads="1" noChangeShapeType="1" noTextEdit="1"/>
              </p:cNvSpPr>
              <p:nvPr/>
            </p:nvSpPr>
            <p:spPr>
              <a:xfrm>
                <a:off x="6412830" y="5064784"/>
                <a:ext cx="2523623" cy="1631216"/>
              </a:xfrm>
              <a:prstGeom prst="rect">
                <a:avLst/>
              </a:prstGeom>
              <a:blipFill>
                <a:blip r:embed="rId5"/>
                <a:stretch>
                  <a:fillRect/>
                </a:stretch>
              </a:blipFill>
            </p:spPr>
            <p:txBody>
              <a:bodyPr/>
              <a:lstStyle/>
              <a:p>
                <a:r>
                  <a:rPr lang="en-AU">
                    <a:noFill/>
                  </a:rPr>
                  <a:t> </a:t>
                </a:r>
              </a:p>
            </p:txBody>
          </p:sp>
        </mc:Fallback>
      </mc:AlternateContent>
      <p:sp>
        <p:nvSpPr>
          <p:cNvPr id="6" name="Rounded Rectangular Callout 5">
            <a:extLst>
              <a:ext uri="{FF2B5EF4-FFF2-40B4-BE49-F238E27FC236}">
                <a16:creationId xmlns:a16="http://schemas.microsoft.com/office/drawing/2014/main" id="{B236922A-7078-4D41-29FF-8997C1C266ED}"/>
              </a:ext>
            </a:extLst>
          </p:cNvPr>
          <p:cNvSpPr/>
          <p:nvPr/>
        </p:nvSpPr>
        <p:spPr>
          <a:xfrm>
            <a:off x="9344438" y="4974783"/>
            <a:ext cx="1965246" cy="1631217"/>
          </a:xfrm>
          <a:prstGeom prst="wedgeRoundRectCallout">
            <a:avLst>
              <a:gd name="adj1" fmla="val -91245"/>
              <a:gd name="adj2" fmla="val -221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Why are we subtracting the areas?</a:t>
            </a:r>
          </a:p>
        </p:txBody>
      </p:sp>
      <p:sp>
        <p:nvSpPr>
          <p:cNvPr id="2" name="Slide Number Placeholder 1">
            <a:extLst>
              <a:ext uri="{FF2B5EF4-FFF2-40B4-BE49-F238E27FC236}">
                <a16:creationId xmlns:a16="http://schemas.microsoft.com/office/drawing/2014/main" id="{CFA7B8AE-466F-70CB-48C2-D08E3558916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5918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B0218-553A-7492-7878-4366265904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1A88A7-F75B-514B-2315-43BCD966BB99}"/>
              </a:ext>
            </a:extLst>
          </p:cNvPr>
          <p:cNvSpPr>
            <a:spLocks noGrp="1"/>
          </p:cNvSpPr>
          <p:nvPr>
            <p:ph type="title"/>
          </p:nvPr>
        </p:nvSpPr>
        <p:spPr/>
        <p:txBody>
          <a:bodyPr/>
          <a:lstStyle/>
          <a:p>
            <a:r>
              <a:rPr lang="en-AU">
                <a:latin typeface="+mj-lt"/>
              </a:rPr>
              <a:t>Area of composite shapes (5)</a:t>
            </a:r>
          </a:p>
        </p:txBody>
      </p:sp>
      <p:sp>
        <p:nvSpPr>
          <p:cNvPr id="7" name="Text Placeholder 6">
            <a:extLst>
              <a:ext uri="{FF2B5EF4-FFF2-40B4-BE49-F238E27FC236}">
                <a16:creationId xmlns:a16="http://schemas.microsoft.com/office/drawing/2014/main" id="{858AAF7F-A4C1-1888-F757-AFE7DE2F40E5}"/>
              </a:ext>
            </a:extLst>
          </p:cNvPr>
          <p:cNvSpPr>
            <a:spLocks noGrp="1"/>
          </p:cNvSpPr>
          <p:nvPr>
            <p:ph type="body" sz="quarter" idx="18"/>
          </p:nvPr>
        </p:nvSpPr>
        <p:spPr/>
        <p:txBody>
          <a:bodyPr/>
          <a:lstStyle/>
          <a:p>
            <a:r>
              <a:rPr lang="en-US" dirty="0">
                <a:latin typeface="+mj-lt"/>
              </a:rPr>
              <a:t>Your turn 1</a:t>
            </a:r>
            <a:endParaRPr lang="en-AU" dirty="0">
              <a:latin typeface="+mj-lt"/>
            </a:endParaRPr>
          </a:p>
        </p:txBody>
      </p:sp>
      <p:sp>
        <p:nvSpPr>
          <p:cNvPr id="6" name="Text Placeholder 5">
            <a:extLst>
              <a:ext uri="{FF2B5EF4-FFF2-40B4-BE49-F238E27FC236}">
                <a16:creationId xmlns:a16="http://schemas.microsoft.com/office/drawing/2014/main" id="{7FE6BB3B-2AC3-8E20-643D-19B6A818134B}"/>
              </a:ext>
            </a:extLst>
          </p:cNvPr>
          <p:cNvSpPr>
            <a:spLocks noGrp="1"/>
          </p:cNvSpPr>
          <p:nvPr>
            <p:ph type="body" sz="quarter" idx="17"/>
          </p:nvPr>
        </p:nvSpPr>
        <p:spPr>
          <a:xfrm>
            <a:off x="360000" y="1567086"/>
            <a:ext cx="11484000" cy="545601"/>
          </a:xfrm>
        </p:spPr>
        <p:txBody>
          <a:bodyPr/>
          <a:lstStyle/>
          <a:p>
            <a:r>
              <a:rPr lang="en-AU" dirty="0">
                <a:latin typeface="+mn-lt"/>
              </a:rPr>
              <a:t>Calculate the area of the green section of the Bangladesh flag.</a:t>
            </a:r>
          </a:p>
          <a:p>
            <a:endParaRPr lang="en-AU" dirty="0">
              <a:latin typeface="+mn-lt"/>
            </a:endParaRPr>
          </a:p>
        </p:txBody>
      </p:sp>
      <p:pic>
        <p:nvPicPr>
          <p:cNvPr id="8" name="Picture 7" descr="A picture of the Bangladesh flag. The dimensions of the flag are 10 metres by 6 metres and the red circle in the flag has a radius of 2 metres.">
            <a:extLst>
              <a:ext uri="{FF2B5EF4-FFF2-40B4-BE49-F238E27FC236}">
                <a16:creationId xmlns:a16="http://schemas.microsoft.com/office/drawing/2014/main" id="{575B620C-9823-231F-A4B2-FFCC3376D4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283099"/>
            <a:ext cx="5661622" cy="3591232"/>
          </a:xfrm>
          <a:prstGeom prst="rect">
            <a:avLst/>
          </a:prstGeom>
        </p:spPr>
      </p:pic>
      <p:sp>
        <p:nvSpPr>
          <p:cNvPr id="2" name="Slide Number Placeholder 1">
            <a:extLst>
              <a:ext uri="{FF2B5EF4-FFF2-40B4-BE49-F238E27FC236}">
                <a16:creationId xmlns:a16="http://schemas.microsoft.com/office/drawing/2014/main" id="{7852B99A-2827-A3BB-E17A-51CC894A0A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59871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NSWG Corporate</Template>
  <TotalTime>0</TotalTime>
  <Words>791</Words>
  <Application>Microsoft Office PowerPoint</Application>
  <PresentationFormat>Widescreen</PresentationFormat>
  <Paragraphs>111</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Cambria Math</vt:lpstr>
      <vt:lpstr>Times New Roman</vt:lpstr>
      <vt:lpstr>Arial</vt:lpstr>
      <vt:lpstr>Public Sans</vt:lpstr>
      <vt:lpstr>1_NSWG Corporate</vt:lpstr>
      <vt:lpstr>Area of composite shapes</vt:lpstr>
      <vt:lpstr>Launch</vt:lpstr>
      <vt:lpstr>Area of composite shapes (1)</vt:lpstr>
      <vt:lpstr>Explore</vt:lpstr>
      <vt:lpstr>Area of composite shapes (2)</vt:lpstr>
      <vt:lpstr>Summarise</vt:lpstr>
      <vt:lpstr>Area of composite shapes (3)</vt:lpstr>
      <vt:lpstr>Area of composite shapes (4)</vt:lpstr>
      <vt:lpstr>Area of composite shapes (5)</vt:lpstr>
      <vt:lpstr>Area of composite shapes (6)</vt:lpstr>
      <vt:lpstr>Area of composite shapes (7)</vt:lpstr>
      <vt:lpstr>Area of composite shapes (8)</vt:lpstr>
      <vt:lpstr>Area of composite shapes (9)</vt:lpstr>
      <vt:lpstr>Area of composite shapes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of composite shapes slide deck – Unit 15, Lesson 8</dc:title>
  <dc:creator>NSW Department of Education</dc:creator>
  <dcterms:created xsi:type="dcterms:W3CDTF">2025-02-10T03:53:04Z</dcterms:created>
  <dcterms:modified xsi:type="dcterms:W3CDTF">2025-02-10T03:53:53Z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2025-02-10T03:53:15Z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bda7c84f-cc60-4e63-b84a-978ea5b871fd</vt:lpwstr>
  </property>
  <property fmtid="{D5CDD505-2E9C-101B-9397-08002B2CF9AE}" pid="8" name="MSIP_Label_b603dfd7-d93a-4381-a340-2995d8282205_ContentBits">
    <vt:lpwstr>0</vt:lpwstr>
  </property>
</Properties>
</file>