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7"/>
  </p:notesMasterIdLst>
  <p:handoutMasterIdLst>
    <p:handoutMasterId r:id="rId18"/>
  </p:handoutMasterIdLst>
  <p:sldIdLst>
    <p:sldId id="266" r:id="rId2"/>
    <p:sldId id="271" r:id="rId3"/>
    <p:sldId id="289" r:id="rId4"/>
    <p:sldId id="26400" r:id="rId5"/>
    <p:sldId id="26401" r:id="rId6"/>
    <p:sldId id="26396" r:id="rId7"/>
    <p:sldId id="26397" r:id="rId8"/>
    <p:sldId id="26398" r:id="rId9"/>
    <p:sldId id="26399" r:id="rId10"/>
    <p:sldId id="26393" r:id="rId11"/>
    <p:sldId id="26394" r:id="rId12"/>
    <p:sldId id="26395" r:id="rId13"/>
    <p:sldId id="26402" r:id="rId14"/>
    <p:sldId id="26403"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19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2239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4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8543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7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0034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8249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01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1303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2732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573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702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6384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64105830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Prisms and cylinders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Stage 4</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a:latin typeface="+mj-lt"/>
                <a:cs typeface="Arial"/>
              </a:rPr>
              <a:t>Constructing cylinders</a:t>
            </a:r>
            <a:endParaRPr lang="en-AU">
              <a:latin typeface="+mj-lt"/>
            </a:endParaRPr>
          </a:p>
        </p:txBody>
      </p:sp>
      <p:pic>
        <p:nvPicPr>
          <p:cNvPr id="7" name="Picture Placeholder 6">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B6E0-D118-3BAC-301A-F488B25D9C3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C4D558D-C38A-6BD8-9F57-1B1FCC6AE465}"/>
              </a:ext>
            </a:extLst>
          </p:cNvPr>
          <p:cNvSpPr>
            <a:spLocks noGrp="1"/>
          </p:cNvSpPr>
          <p:nvPr>
            <p:ph type="title"/>
          </p:nvPr>
        </p:nvSpPr>
        <p:spPr/>
        <p:txBody>
          <a:bodyPr/>
          <a:lstStyle/>
          <a:p>
            <a:r>
              <a:rPr lang="en-US" dirty="0">
                <a:latin typeface="+mj-lt"/>
              </a:rPr>
              <a:t>Prisms and cylinders (5)</a:t>
            </a:r>
            <a:endParaRPr lang="en-AU" dirty="0">
              <a:latin typeface="+mj-lt"/>
            </a:endParaRPr>
          </a:p>
        </p:txBody>
      </p:sp>
      <p:sp>
        <p:nvSpPr>
          <p:cNvPr id="13" name="Text Placeholder 12">
            <a:extLst>
              <a:ext uri="{FF2B5EF4-FFF2-40B4-BE49-F238E27FC236}">
                <a16:creationId xmlns:a16="http://schemas.microsoft.com/office/drawing/2014/main" id="{5493FBEE-871F-8309-F7B5-49C645B6900F}"/>
              </a:ext>
            </a:extLst>
          </p:cNvPr>
          <p:cNvSpPr>
            <a:spLocks noGrp="1"/>
          </p:cNvSpPr>
          <p:nvPr>
            <p:ph type="body" sz="quarter" idx="18"/>
          </p:nvPr>
        </p:nvSpPr>
        <p:spPr/>
        <p:txBody>
          <a:bodyPr/>
          <a:lstStyle/>
          <a:p>
            <a:r>
              <a:rPr lang="en-US" dirty="0">
                <a:latin typeface="+mj-lt"/>
              </a:rPr>
              <a:t>Beans – open tin</a:t>
            </a:r>
            <a:endParaRPr lang="en-AU" dirty="0">
              <a:latin typeface="+mj-lt"/>
            </a:endParaRPr>
          </a:p>
        </p:txBody>
      </p:sp>
      <p:pic>
        <p:nvPicPr>
          <p:cNvPr id="4" name="Picture 3" descr="Open tin of beans">
            <a:extLst>
              <a:ext uri="{FF2B5EF4-FFF2-40B4-BE49-F238E27FC236}">
                <a16:creationId xmlns:a16="http://schemas.microsoft.com/office/drawing/2014/main" id="{C5832E06-9C40-8658-C755-4EEE5F88EB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850264" y="1857633"/>
            <a:ext cx="4491472" cy="4553000"/>
          </a:xfrm>
          <a:prstGeom prst="rect">
            <a:avLst/>
          </a:prstGeom>
          <a:noFill/>
          <a:ln>
            <a:noFill/>
          </a:ln>
        </p:spPr>
      </p:pic>
      <p:sp>
        <p:nvSpPr>
          <p:cNvPr id="3" name="Slide Number Placeholder 2">
            <a:extLst>
              <a:ext uri="{FF2B5EF4-FFF2-40B4-BE49-F238E27FC236}">
                <a16:creationId xmlns:a16="http://schemas.microsoft.com/office/drawing/2014/main" id="{EA8A32E4-55B0-5C88-DA18-BA9DC98D49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10190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6011-D27D-787C-F34B-0F98F06343B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2B5DE8-492B-DEAC-1949-36B1905D6FAF}"/>
              </a:ext>
            </a:extLst>
          </p:cNvPr>
          <p:cNvSpPr>
            <a:spLocks noGrp="1"/>
          </p:cNvSpPr>
          <p:nvPr>
            <p:ph type="title"/>
          </p:nvPr>
        </p:nvSpPr>
        <p:spPr/>
        <p:txBody>
          <a:bodyPr/>
          <a:lstStyle/>
          <a:p>
            <a:r>
              <a:rPr lang="en-US" dirty="0">
                <a:latin typeface="+mj-lt"/>
              </a:rPr>
              <a:t>Prisms and cylinders (6)</a:t>
            </a:r>
            <a:endParaRPr lang="en-AU" dirty="0">
              <a:latin typeface="+mj-lt"/>
            </a:endParaRPr>
          </a:p>
        </p:txBody>
      </p:sp>
      <p:sp>
        <p:nvSpPr>
          <p:cNvPr id="13" name="Text Placeholder 12">
            <a:extLst>
              <a:ext uri="{FF2B5EF4-FFF2-40B4-BE49-F238E27FC236}">
                <a16:creationId xmlns:a16="http://schemas.microsoft.com/office/drawing/2014/main" id="{2A727AAB-5937-B57E-471F-05032DB2B861}"/>
              </a:ext>
            </a:extLst>
          </p:cNvPr>
          <p:cNvSpPr>
            <a:spLocks noGrp="1"/>
          </p:cNvSpPr>
          <p:nvPr>
            <p:ph type="body" sz="quarter" idx="18"/>
          </p:nvPr>
        </p:nvSpPr>
        <p:spPr/>
        <p:txBody>
          <a:bodyPr/>
          <a:lstStyle/>
          <a:p>
            <a:r>
              <a:rPr lang="en-US" dirty="0">
                <a:latin typeface="+mj-lt"/>
              </a:rPr>
              <a:t>Beans – flat container</a:t>
            </a:r>
            <a:endParaRPr lang="en-AU" dirty="0">
              <a:latin typeface="+mj-lt"/>
            </a:endParaRPr>
          </a:p>
        </p:txBody>
      </p:sp>
      <p:pic>
        <p:nvPicPr>
          <p:cNvPr id="2" name="Picture 1" descr="A glass dish with beans in it">
            <a:extLst>
              <a:ext uri="{FF2B5EF4-FFF2-40B4-BE49-F238E27FC236}">
                <a16:creationId xmlns:a16="http://schemas.microsoft.com/office/drawing/2014/main" id="{DDB1164F-EA83-1CA5-1EB9-1B0D3CA287F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1682" y="1618819"/>
            <a:ext cx="6248635" cy="4704368"/>
          </a:xfrm>
          <a:prstGeom prst="rect">
            <a:avLst/>
          </a:prstGeom>
          <a:noFill/>
          <a:ln>
            <a:noFill/>
          </a:ln>
        </p:spPr>
      </p:pic>
      <p:sp>
        <p:nvSpPr>
          <p:cNvPr id="3" name="Slide Number Placeholder 2">
            <a:extLst>
              <a:ext uri="{FF2B5EF4-FFF2-40B4-BE49-F238E27FC236}">
                <a16:creationId xmlns:a16="http://schemas.microsoft.com/office/drawing/2014/main" id="{81BD3763-9D5A-EB47-08D2-8B9719A7EF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96567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26E5-FDC8-91D9-B658-06A8B257F98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DF4BBC3-895B-D1D4-F1F9-953946D56234}"/>
              </a:ext>
            </a:extLst>
          </p:cNvPr>
          <p:cNvSpPr>
            <a:spLocks noGrp="1"/>
          </p:cNvSpPr>
          <p:nvPr>
            <p:ph type="title"/>
          </p:nvPr>
        </p:nvSpPr>
        <p:spPr/>
        <p:txBody>
          <a:bodyPr/>
          <a:lstStyle/>
          <a:p>
            <a:r>
              <a:rPr lang="en-US" dirty="0">
                <a:latin typeface="+mj-lt"/>
              </a:rPr>
              <a:t>Prisms and cylinders (7)</a:t>
            </a:r>
            <a:endParaRPr lang="en-AU" dirty="0">
              <a:latin typeface="+mj-lt"/>
            </a:endParaRPr>
          </a:p>
        </p:txBody>
      </p:sp>
      <p:sp>
        <p:nvSpPr>
          <p:cNvPr id="13" name="Text Placeholder 12">
            <a:extLst>
              <a:ext uri="{FF2B5EF4-FFF2-40B4-BE49-F238E27FC236}">
                <a16:creationId xmlns:a16="http://schemas.microsoft.com/office/drawing/2014/main" id="{3E63F6CB-C240-CA41-9D3C-C15C9B78462A}"/>
              </a:ext>
            </a:extLst>
          </p:cNvPr>
          <p:cNvSpPr>
            <a:spLocks noGrp="1"/>
          </p:cNvSpPr>
          <p:nvPr>
            <p:ph type="body" sz="quarter" idx="18"/>
          </p:nvPr>
        </p:nvSpPr>
        <p:spPr/>
        <p:txBody>
          <a:bodyPr/>
          <a:lstStyle/>
          <a:p>
            <a:r>
              <a:rPr lang="en-US" dirty="0">
                <a:latin typeface="+mj-lt"/>
              </a:rPr>
              <a:t>Beans – reveal</a:t>
            </a:r>
            <a:endParaRPr lang="en-AU" dirty="0">
              <a:latin typeface="+mj-lt"/>
            </a:endParaRPr>
          </a:p>
        </p:txBody>
      </p:sp>
      <p:pic>
        <p:nvPicPr>
          <p:cNvPr id="2" name="Picture 1" descr="Glass dish with beans in it with the beans highlighted">
            <a:extLst>
              <a:ext uri="{FF2B5EF4-FFF2-40B4-BE49-F238E27FC236}">
                <a16:creationId xmlns:a16="http://schemas.microsoft.com/office/drawing/2014/main" id="{903B5A98-8B14-7CD1-B79E-723154A36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1911" y="1627590"/>
            <a:ext cx="6228177" cy="4686825"/>
          </a:xfrm>
          <a:prstGeom prst="rect">
            <a:avLst/>
          </a:prstGeom>
        </p:spPr>
      </p:pic>
      <p:sp>
        <p:nvSpPr>
          <p:cNvPr id="3" name="Slide Number Placeholder 2">
            <a:extLst>
              <a:ext uri="{FF2B5EF4-FFF2-40B4-BE49-F238E27FC236}">
                <a16:creationId xmlns:a16="http://schemas.microsoft.com/office/drawing/2014/main" id="{463638C9-73AB-78AB-D472-A7ECAD96E1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6141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4B70-D511-DA72-DCCA-7ED1DFC5CC8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18E08CD-4F8A-37C3-B765-BAAEE294E891}"/>
              </a:ext>
            </a:extLst>
          </p:cNvPr>
          <p:cNvSpPr>
            <a:spLocks noGrp="1"/>
          </p:cNvSpPr>
          <p:nvPr>
            <p:ph type="title"/>
          </p:nvPr>
        </p:nvSpPr>
        <p:spPr/>
        <p:txBody>
          <a:bodyPr/>
          <a:lstStyle/>
          <a:p>
            <a:r>
              <a:rPr lang="en-US" dirty="0">
                <a:latin typeface="+mj-lt"/>
              </a:rPr>
              <a:t>Prisms and cylinders (8)</a:t>
            </a:r>
            <a:endParaRPr lang="en-AU" dirty="0">
              <a:latin typeface="+mj-lt"/>
            </a:endParaRPr>
          </a:p>
        </p:txBody>
      </p:sp>
      <p:sp>
        <p:nvSpPr>
          <p:cNvPr id="13" name="Text Placeholder 12">
            <a:extLst>
              <a:ext uri="{FF2B5EF4-FFF2-40B4-BE49-F238E27FC236}">
                <a16:creationId xmlns:a16="http://schemas.microsoft.com/office/drawing/2014/main" id="{FBCC1E01-06CE-1955-E4FB-BF9E56C55CEE}"/>
              </a:ext>
            </a:extLst>
          </p:cNvPr>
          <p:cNvSpPr>
            <a:spLocks noGrp="1"/>
          </p:cNvSpPr>
          <p:nvPr>
            <p:ph type="body" sz="quarter" idx="18"/>
          </p:nvPr>
        </p:nvSpPr>
        <p:spPr/>
        <p:txBody>
          <a:bodyPr/>
          <a:lstStyle/>
          <a:p>
            <a:r>
              <a:rPr lang="en-US">
                <a:latin typeface="+mj-lt"/>
              </a:rPr>
              <a:t>Beans – volume of a cylinder</a:t>
            </a:r>
            <a:endParaRPr lang="en-AU">
              <a:latin typeface="+mj-lt"/>
            </a:endParaRPr>
          </a:p>
        </p:txBody>
      </p:sp>
      <p:sp>
        <p:nvSpPr>
          <p:cNvPr id="5" name="TextBox 4">
            <a:extLst>
              <a:ext uri="{FF2B5EF4-FFF2-40B4-BE49-F238E27FC236}">
                <a16:creationId xmlns:a16="http://schemas.microsoft.com/office/drawing/2014/main" id="{83E9B764-B00C-E7B0-309B-DC568ECD2599}"/>
              </a:ext>
            </a:extLst>
          </p:cNvPr>
          <p:cNvSpPr txBox="1"/>
          <p:nvPr/>
        </p:nvSpPr>
        <p:spPr>
          <a:xfrm>
            <a:off x="416858" y="1716671"/>
            <a:ext cx="2667785" cy="356423"/>
          </a:xfrm>
          <a:prstGeom prst="rect">
            <a:avLst/>
          </a:prstGeom>
          <a:noFill/>
        </p:spPr>
        <p:txBody>
          <a:bodyPr wrap="none" lIns="0" tIns="0" rIns="0" bIns="0" rtlCol="0">
            <a:noAutofit/>
          </a:bodyPr>
          <a:lstStyle/>
          <a:p>
            <a:pPr algn="l"/>
            <a:r>
              <a:rPr lang="en-AU" sz="1800" dirty="0"/>
              <a:t>Cross-section = 31 Beans</a:t>
            </a:r>
          </a:p>
        </p:txBody>
      </p:sp>
      <p:pic>
        <p:nvPicPr>
          <p:cNvPr id="4" name="Picture 3" descr="Open tin of beans">
            <a:extLst>
              <a:ext uri="{FF2B5EF4-FFF2-40B4-BE49-F238E27FC236}">
                <a16:creationId xmlns:a16="http://schemas.microsoft.com/office/drawing/2014/main" id="{C48E4E00-BE6A-BD1C-55E9-EBC4327DFB2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671381" y="2229428"/>
            <a:ext cx="2158738" cy="2188309"/>
          </a:xfrm>
          <a:prstGeom prst="rect">
            <a:avLst/>
          </a:prstGeom>
          <a:noFill/>
          <a:ln>
            <a:noFill/>
          </a:ln>
        </p:spPr>
      </p:pic>
      <p:sp>
        <p:nvSpPr>
          <p:cNvPr id="6" name="TextBox 5">
            <a:extLst>
              <a:ext uri="{FF2B5EF4-FFF2-40B4-BE49-F238E27FC236}">
                <a16:creationId xmlns:a16="http://schemas.microsoft.com/office/drawing/2014/main" id="{885DAFD6-D58C-C9C4-1B77-3AA3C8C39902}"/>
              </a:ext>
            </a:extLst>
          </p:cNvPr>
          <p:cNvSpPr txBox="1"/>
          <p:nvPr/>
        </p:nvSpPr>
        <p:spPr>
          <a:xfrm>
            <a:off x="4083378" y="1727769"/>
            <a:ext cx="2158739" cy="356423"/>
          </a:xfrm>
          <a:prstGeom prst="rect">
            <a:avLst/>
          </a:prstGeom>
          <a:noFill/>
        </p:spPr>
        <p:txBody>
          <a:bodyPr wrap="none" lIns="0" tIns="0" rIns="0" bIns="0" rtlCol="0">
            <a:noAutofit/>
          </a:bodyPr>
          <a:lstStyle/>
          <a:p>
            <a:pPr algn="l"/>
            <a:r>
              <a:rPr lang="en-AU" sz="1800" dirty="0"/>
              <a:t>Number of layers = 7</a:t>
            </a:r>
          </a:p>
        </p:txBody>
      </p:sp>
      <p:pic>
        <p:nvPicPr>
          <p:cNvPr id="10" name="Picture 9" descr="Tin of beans">
            <a:extLst>
              <a:ext uri="{FF2B5EF4-FFF2-40B4-BE49-F238E27FC236}">
                <a16:creationId xmlns:a16="http://schemas.microsoft.com/office/drawing/2014/main" id="{D7D19934-B41D-FA3C-7F9F-BE32F9088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9504" y="2269308"/>
            <a:ext cx="1766486" cy="214842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D5BB85-D4EC-DF26-30D5-4B7B5B8151B1}"/>
                  </a:ext>
                </a:extLst>
              </p:cNvPr>
              <p:cNvSpPr txBox="1"/>
              <p:nvPr/>
            </p:nvSpPr>
            <p:spPr>
              <a:xfrm>
                <a:off x="7240852" y="1740046"/>
                <a:ext cx="4050382" cy="356423"/>
              </a:xfrm>
              <a:prstGeom prst="rect">
                <a:avLst/>
              </a:prstGeom>
              <a:noFill/>
            </p:spPr>
            <p:txBody>
              <a:bodyPr wrap="none" lIns="0" tIns="0" rIns="0" bIns="0" rtlCol="0">
                <a:noAutofit/>
              </a:bodyPr>
              <a:lstStyle/>
              <a:p>
                <a:pPr algn="l"/>
                <a:r>
                  <a:rPr lang="en-AU" sz="1800" dirty="0"/>
                  <a:t>Volume = area of cross-section </a:t>
                </a:r>
                <a14:m>
                  <m:oMath xmlns:m="http://schemas.openxmlformats.org/officeDocument/2006/math">
                    <m:r>
                      <a:rPr lang="en-AU" sz="1800" b="0" i="1" dirty="0" smtClean="0">
                        <a:latin typeface="Cambria Math" panose="02040503050406030204" pitchFamily="18" charset="0"/>
                      </a:rPr>
                      <m:t>×</m:t>
                    </m:r>
                  </m:oMath>
                </a14:m>
                <a:r>
                  <a:rPr lang="en-AU" sz="1800" dirty="0"/>
                  <a:t> height</a:t>
                </a:r>
              </a:p>
            </p:txBody>
          </p:sp>
        </mc:Choice>
        <mc:Fallback xmlns="">
          <p:sp>
            <p:nvSpPr>
              <p:cNvPr id="12" name="TextBox 11">
                <a:extLst>
                  <a:ext uri="{FF2B5EF4-FFF2-40B4-BE49-F238E27FC236}">
                    <a16:creationId xmlns:a16="http://schemas.microsoft.com/office/drawing/2014/main" id="{AFD5BB85-D4EC-DF26-30D5-4B7B5B8151B1}"/>
                  </a:ext>
                </a:extLst>
              </p:cNvPr>
              <p:cNvSpPr txBox="1">
                <a:spLocks noRot="1" noChangeAspect="1" noMove="1" noResize="1" noEditPoints="1" noAdjustHandles="1" noChangeArrowheads="1" noChangeShapeType="1" noTextEdit="1"/>
              </p:cNvSpPr>
              <p:nvPr/>
            </p:nvSpPr>
            <p:spPr>
              <a:xfrm>
                <a:off x="7240852" y="1740046"/>
                <a:ext cx="4050382" cy="356423"/>
              </a:xfrm>
              <a:prstGeom prst="rect">
                <a:avLst/>
              </a:prstGeom>
              <a:blipFill>
                <a:blip r:embed="rId4"/>
                <a:stretch>
                  <a:fillRect l="-3614" t="-22034" r="-3916" b="-16949"/>
                </a:stretch>
              </a:blipFill>
            </p:spPr>
            <p:txBody>
              <a:bodyPr/>
              <a:lstStyle/>
              <a:p>
                <a:r>
                  <a:rPr lang="en-AU">
                    <a:noFill/>
                  </a:rPr>
                  <a:t> </a:t>
                </a:r>
              </a:p>
            </p:txBody>
          </p:sp>
        </mc:Fallback>
      </mc:AlternateContent>
      <p:pic>
        <p:nvPicPr>
          <p:cNvPr id="9" name="Picture 8" descr="Cylinder">
            <a:extLst>
              <a:ext uri="{FF2B5EF4-FFF2-40B4-BE49-F238E27FC236}">
                <a16:creationId xmlns:a16="http://schemas.microsoft.com/office/drawing/2014/main" id="{A7C36454-6F58-8AED-0498-EBC2BE130C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800" y="2450626"/>
            <a:ext cx="1766486" cy="1967111"/>
          </a:xfrm>
          <a:prstGeom prst="rect">
            <a:avLst/>
          </a:prstGeom>
        </p:spPr>
      </p:pic>
      <p:sp>
        <p:nvSpPr>
          <p:cNvPr id="7" name="TextBox 6">
            <a:extLst>
              <a:ext uri="{FF2B5EF4-FFF2-40B4-BE49-F238E27FC236}">
                <a16:creationId xmlns:a16="http://schemas.microsoft.com/office/drawing/2014/main" id="{2E9A065D-5404-7DE1-4A31-2F07234A83CE}"/>
              </a:ext>
            </a:extLst>
          </p:cNvPr>
          <p:cNvSpPr txBox="1"/>
          <p:nvPr/>
        </p:nvSpPr>
        <p:spPr>
          <a:xfrm>
            <a:off x="416858" y="4574070"/>
            <a:ext cx="4108516" cy="356423"/>
          </a:xfrm>
          <a:prstGeom prst="rect">
            <a:avLst/>
          </a:prstGeom>
          <a:noFill/>
        </p:spPr>
        <p:txBody>
          <a:bodyPr wrap="none" lIns="0" tIns="0" rIns="0" bIns="0" rtlCol="0">
            <a:noAutofit/>
          </a:bodyPr>
          <a:lstStyle/>
          <a:p>
            <a:pPr algn="l"/>
            <a:r>
              <a:rPr lang="en-AU" sz="1800" dirty="0"/>
              <a:t>Estimated total number of beans = 217</a:t>
            </a:r>
          </a:p>
          <a:p>
            <a:pPr algn="l"/>
            <a:endParaRPr lang="en-AU" sz="1800" dirty="0"/>
          </a:p>
        </p:txBody>
      </p:sp>
      <p:sp>
        <p:nvSpPr>
          <p:cNvPr id="14" name="Speech Bubble: Rectangle with Corners Rounded 13">
            <a:extLst>
              <a:ext uri="{FF2B5EF4-FFF2-40B4-BE49-F238E27FC236}">
                <a16:creationId xmlns:a16="http://schemas.microsoft.com/office/drawing/2014/main" id="{6C518698-A8DC-FBF2-D1B3-64E968CA48B2}"/>
              </a:ext>
            </a:extLst>
          </p:cNvPr>
          <p:cNvSpPr/>
          <p:nvPr/>
        </p:nvSpPr>
        <p:spPr>
          <a:xfrm>
            <a:off x="2153025" y="5223438"/>
            <a:ext cx="3892966" cy="1382562"/>
          </a:xfrm>
          <a:prstGeom prst="wedgeRoundRectCallout">
            <a:avLst>
              <a:gd name="adj1" fmla="val -21893"/>
              <a:gd name="adj2" fmla="val -632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does this information relate to finding the volume of a cylinder? </a:t>
            </a:r>
          </a:p>
        </p:txBody>
      </p:sp>
      <p:sp>
        <p:nvSpPr>
          <p:cNvPr id="15" name="Speech Bubble: Rectangle with Corners Rounded 14">
            <a:extLst>
              <a:ext uri="{FF2B5EF4-FFF2-40B4-BE49-F238E27FC236}">
                <a16:creationId xmlns:a16="http://schemas.microsoft.com/office/drawing/2014/main" id="{07ADBE02-2B81-23A1-B4CA-8E4E764F7B81}"/>
              </a:ext>
            </a:extLst>
          </p:cNvPr>
          <p:cNvSpPr/>
          <p:nvPr/>
        </p:nvSpPr>
        <p:spPr>
          <a:xfrm>
            <a:off x="6831273" y="5223438"/>
            <a:ext cx="3507445" cy="1382562"/>
          </a:xfrm>
          <a:prstGeom prst="wedgeRoundRectCallout">
            <a:avLst>
              <a:gd name="adj1" fmla="val 21134"/>
              <a:gd name="adj2" fmla="val -992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can I write the volume of a cylinder as a formula? </a:t>
            </a:r>
          </a:p>
        </p:txBody>
      </p:sp>
      <p:sp>
        <p:nvSpPr>
          <p:cNvPr id="3" name="Slide Number Placeholder 2">
            <a:extLst>
              <a:ext uri="{FF2B5EF4-FFF2-40B4-BE49-F238E27FC236}">
                <a16:creationId xmlns:a16="http://schemas.microsoft.com/office/drawing/2014/main" id="{FC529F60-747B-75BB-A4BA-F9BDBBD997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9958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CC832-1D47-FEAD-8413-04C1D933740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570FADC-A1E7-6F54-B5A2-6BE1DBA78C9D}"/>
              </a:ext>
            </a:extLst>
          </p:cNvPr>
          <p:cNvSpPr>
            <a:spLocks noGrp="1"/>
          </p:cNvSpPr>
          <p:nvPr>
            <p:ph type="title"/>
          </p:nvPr>
        </p:nvSpPr>
        <p:spPr/>
        <p:txBody>
          <a:bodyPr/>
          <a:lstStyle/>
          <a:p>
            <a:r>
              <a:rPr lang="en-US" dirty="0">
                <a:latin typeface="+mj-lt"/>
              </a:rPr>
              <a:t>Prisms and cylinders (9)</a:t>
            </a:r>
            <a:endParaRPr lang="en-AU" dirty="0">
              <a:latin typeface="+mj-lt"/>
            </a:endParaRPr>
          </a:p>
        </p:txBody>
      </p:sp>
      <p:sp>
        <p:nvSpPr>
          <p:cNvPr id="13" name="Text Placeholder 12">
            <a:extLst>
              <a:ext uri="{FF2B5EF4-FFF2-40B4-BE49-F238E27FC236}">
                <a16:creationId xmlns:a16="http://schemas.microsoft.com/office/drawing/2014/main" id="{584A7D6F-5B68-0ECD-4DA2-808D66ACAF7D}"/>
              </a:ext>
            </a:extLst>
          </p:cNvPr>
          <p:cNvSpPr>
            <a:spLocks noGrp="1"/>
          </p:cNvSpPr>
          <p:nvPr>
            <p:ph type="body" sz="quarter" idx="18"/>
          </p:nvPr>
        </p:nvSpPr>
        <p:spPr/>
        <p:txBody>
          <a:bodyPr/>
          <a:lstStyle/>
          <a:p>
            <a:r>
              <a:rPr lang="en-US">
                <a:latin typeface="+mj-lt"/>
              </a:rPr>
              <a:t>Formula for the volume of a cylinder</a:t>
            </a:r>
            <a:endParaRPr lang="en-AU">
              <a:latin typeface="+mj-l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DB4798-0CAB-E431-0510-D632B2DA4FC2}"/>
                  </a:ext>
                </a:extLst>
              </p:cNvPr>
              <p:cNvSpPr txBox="1"/>
              <p:nvPr/>
            </p:nvSpPr>
            <p:spPr>
              <a:xfrm>
                <a:off x="4070809" y="1929974"/>
                <a:ext cx="4050382" cy="356423"/>
              </a:xfrm>
              <a:prstGeom prst="rect">
                <a:avLst/>
              </a:prstGeom>
              <a:noFill/>
            </p:spPr>
            <p:txBody>
              <a:bodyPr wrap="none" lIns="0" tIns="0" rIns="0" bIns="0" rtlCol="0">
                <a:noAutofit/>
              </a:bodyPr>
              <a:lstStyle/>
              <a:p>
                <a:pPr algn="l"/>
                <a:r>
                  <a:rPr lang="en-AU" sz="2000" dirty="0"/>
                  <a:t>Volume = area of a circle </a:t>
                </a:r>
                <a14:m>
                  <m:oMath xmlns:m="http://schemas.openxmlformats.org/officeDocument/2006/math">
                    <m:r>
                      <a:rPr lang="en-AU" sz="2000" b="0" i="1" dirty="0" smtClean="0">
                        <a:latin typeface="Cambria Math" panose="02040503050406030204" pitchFamily="18" charset="0"/>
                      </a:rPr>
                      <m:t>×</m:t>
                    </m:r>
                  </m:oMath>
                </a14:m>
                <a:r>
                  <a:rPr lang="en-AU" sz="2000" dirty="0"/>
                  <a:t> height</a:t>
                </a:r>
              </a:p>
            </p:txBody>
          </p:sp>
        </mc:Choice>
        <mc:Fallback xmlns="">
          <p:sp>
            <p:nvSpPr>
              <p:cNvPr id="12" name="TextBox 11">
                <a:extLst>
                  <a:ext uri="{FF2B5EF4-FFF2-40B4-BE49-F238E27FC236}">
                    <a16:creationId xmlns:a16="http://schemas.microsoft.com/office/drawing/2014/main" id="{67DB4798-0CAB-E431-0510-D632B2DA4FC2}"/>
                  </a:ext>
                </a:extLst>
              </p:cNvPr>
              <p:cNvSpPr txBox="1">
                <a:spLocks noRot="1" noChangeAspect="1" noMove="1" noResize="1" noEditPoints="1" noAdjustHandles="1" noChangeArrowheads="1" noChangeShapeType="1" noTextEdit="1"/>
              </p:cNvSpPr>
              <p:nvPr/>
            </p:nvSpPr>
            <p:spPr>
              <a:xfrm>
                <a:off x="4070809" y="1929974"/>
                <a:ext cx="4050382" cy="356423"/>
              </a:xfrm>
              <a:prstGeom prst="rect">
                <a:avLst/>
              </a:prstGeom>
              <a:blipFill>
                <a:blip r:embed="rId2"/>
                <a:stretch>
                  <a:fillRect l="-3916" t="-20690" b="-31034"/>
                </a:stretch>
              </a:blipFill>
            </p:spPr>
            <p:txBody>
              <a:bodyPr/>
              <a:lstStyle/>
              <a:p>
                <a:r>
                  <a:rPr lang="en-AU">
                    <a:noFill/>
                  </a:rPr>
                  <a:t> </a:t>
                </a:r>
              </a:p>
            </p:txBody>
          </p:sp>
        </mc:Fallback>
      </mc:AlternateContent>
      <p:pic>
        <p:nvPicPr>
          <p:cNvPr id="22" name="Picture 21" descr="Cylinder showing r for radius on the top circle and h for height.">
            <a:extLst>
              <a:ext uri="{FF2B5EF4-FFF2-40B4-BE49-F238E27FC236}">
                <a16:creationId xmlns:a16="http://schemas.microsoft.com/office/drawing/2014/main" id="{D7897929-94E1-9F65-00EA-1B0D4D3B5E4A}"/>
              </a:ext>
            </a:extLst>
          </p:cNvPr>
          <p:cNvPicPr>
            <a:picLocks noChangeAspect="1"/>
          </p:cNvPicPr>
          <p:nvPr/>
        </p:nvPicPr>
        <p:blipFill>
          <a:blip r:embed="rId3"/>
          <a:stretch>
            <a:fillRect/>
          </a:stretch>
        </p:blipFill>
        <p:spPr>
          <a:xfrm>
            <a:off x="4277033" y="2466890"/>
            <a:ext cx="3637936" cy="323372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AA6618-AA9E-CAEE-0D2B-2EEB5E215D7A}"/>
                  </a:ext>
                </a:extLst>
              </p:cNvPr>
              <p:cNvSpPr txBox="1"/>
              <p:nvPr/>
            </p:nvSpPr>
            <p:spPr>
              <a:xfrm>
                <a:off x="4070809" y="5881102"/>
                <a:ext cx="4050382" cy="35642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 </m:t>
                      </m:r>
                      <m:r>
                        <a:rPr lang="en-AU" sz="2000" b="0" i="1" smtClean="0">
                          <a:latin typeface="Cambria Math" panose="02040503050406030204" pitchFamily="18" charset="0"/>
                          <a:ea typeface="Cambria Math" panose="02040503050406030204" pitchFamily="18" charset="0"/>
                        </a:rPr>
                        <m:t>𝜋</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𝑟</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h</m:t>
                      </m:r>
                    </m:oMath>
                  </m:oMathPara>
                </a14:m>
                <a:endParaRPr lang="en-AU" sz="2000" dirty="0"/>
              </a:p>
            </p:txBody>
          </p:sp>
        </mc:Choice>
        <mc:Fallback xmlns="">
          <p:sp>
            <p:nvSpPr>
              <p:cNvPr id="8" name="TextBox 7">
                <a:extLst>
                  <a:ext uri="{FF2B5EF4-FFF2-40B4-BE49-F238E27FC236}">
                    <a16:creationId xmlns:a16="http://schemas.microsoft.com/office/drawing/2014/main" id="{E1AA6618-AA9E-CAEE-0D2B-2EEB5E215D7A}"/>
                  </a:ext>
                </a:extLst>
              </p:cNvPr>
              <p:cNvSpPr txBox="1">
                <a:spLocks noRot="1" noChangeAspect="1" noMove="1" noResize="1" noEditPoints="1" noAdjustHandles="1" noChangeArrowheads="1" noChangeShapeType="1" noTextEdit="1"/>
              </p:cNvSpPr>
              <p:nvPr/>
            </p:nvSpPr>
            <p:spPr>
              <a:xfrm>
                <a:off x="4070809" y="5881102"/>
                <a:ext cx="4050382" cy="356423"/>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11454BE-28F5-B272-6283-328A54C771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9578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Prisms and cylinders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US">
                <a:latin typeface="+mj-lt"/>
              </a:rPr>
              <a:t>Cylinders</a:t>
            </a:r>
            <a:endParaRPr lang="en-AU">
              <a:latin typeface="+mj-lt"/>
            </a:endParaRPr>
          </a:p>
        </p:txBody>
      </p:sp>
      <p:sp>
        <p:nvSpPr>
          <p:cNvPr id="4" name="Cylinder 3" descr="Cylinder">
            <a:extLst>
              <a:ext uri="{FF2B5EF4-FFF2-40B4-BE49-F238E27FC236}">
                <a16:creationId xmlns:a16="http://schemas.microsoft.com/office/drawing/2014/main" id="{90D02714-0B1B-E7AB-7396-3D938FD3BB78}"/>
              </a:ext>
            </a:extLst>
          </p:cNvPr>
          <p:cNvSpPr/>
          <p:nvPr/>
        </p:nvSpPr>
        <p:spPr>
          <a:xfrm>
            <a:off x="708000" y="2255240"/>
            <a:ext cx="3233818" cy="360795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ylinder 4" descr="Cylinder">
            <a:extLst>
              <a:ext uri="{FF2B5EF4-FFF2-40B4-BE49-F238E27FC236}">
                <a16:creationId xmlns:a16="http://schemas.microsoft.com/office/drawing/2014/main" id="{C2298488-BD8E-D143-670F-14C75859A9A4}"/>
              </a:ext>
            </a:extLst>
          </p:cNvPr>
          <p:cNvSpPr/>
          <p:nvPr/>
        </p:nvSpPr>
        <p:spPr>
          <a:xfrm rot="5400000">
            <a:off x="7147743" y="1146008"/>
            <a:ext cx="2204882" cy="5826414"/>
          </a:xfrm>
          <a:prstGeom prst="ca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41414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5539F-E47B-CAE0-98D6-F3D62AD495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DFEE49-9128-D5BD-2B4F-8B1B90E79091}"/>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115184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7644-CC15-D638-7DD4-B3E656221DE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20FAE4-2903-14B9-23D7-6589E902A598}"/>
              </a:ext>
            </a:extLst>
          </p:cNvPr>
          <p:cNvSpPr>
            <a:spLocks noGrp="1"/>
          </p:cNvSpPr>
          <p:nvPr>
            <p:ph type="title"/>
          </p:nvPr>
        </p:nvSpPr>
        <p:spPr/>
        <p:txBody>
          <a:bodyPr/>
          <a:lstStyle/>
          <a:p>
            <a:r>
              <a:rPr lang="en-US" dirty="0">
                <a:latin typeface="+mj-lt"/>
              </a:rPr>
              <a:t>Prisms and cylinders (2)</a:t>
            </a:r>
            <a:endParaRPr lang="en-AU" dirty="0">
              <a:latin typeface="+mj-lt"/>
            </a:endParaRPr>
          </a:p>
        </p:txBody>
      </p:sp>
      <p:sp>
        <p:nvSpPr>
          <p:cNvPr id="13" name="Text Placeholder 12">
            <a:extLst>
              <a:ext uri="{FF2B5EF4-FFF2-40B4-BE49-F238E27FC236}">
                <a16:creationId xmlns:a16="http://schemas.microsoft.com/office/drawing/2014/main" id="{613D3553-B1BE-B8E7-9B1E-0ED984E05000}"/>
              </a:ext>
            </a:extLst>
          </p:cNvPr>
          <p:cNvSpPr>
            <a:spLocks noGrp="1"/>
          </p:cNvSpPr>
          <p:nvPr>
            <p:ph type="body" sz="quarter" idx="18"/>
          </p:nvPr>
        </p:nvSpPr>
        <p:spPr/>
        <p:txBody>
          <a:bodyPr/>
          <a:lstStyle/>
          <a:p>
            <a:r>
              <a:rPr lang="en-US">
                <a:latin typeface="+mj-lt"/>
              </a:rPr>
              <a:t>Cylinder – combined shapes</a:t>
            </a:r>
            <a:endParaRPr lang="en-AU">
              <a:latin typeface="+mj-lt"/>
            </a:endParaRPr>
          </a:p>
        </p:txBody>
      </p:sp>
      <p:pic>
        <p:nvPicPr>
          <p:cNvPr id="12" name="Picture 11" descr="Cylinder with a white dashed line going down the curved surface and a pair of scissors to indicate cutting along the line.">
            <a:extLst>
              <a:ext uri="{FF2B5EF4-FFF2-40B4-BE49-F238E27FC236}">
                <a16:creationId xmlns:a16="http://schemas.microsoft.com/office/drawing/2014/main" id="{9027B73A-D7CE-C448-BC06-E12D01D7D1A9}"/>
              </a:ext>
            </a:extLst>
          </p:cNvPr>
          <p:cNvPicPr>
            <a:picLocks noChangeAspect="1"/>
          </p:cNvPicPr>
          <p:nvPr/>
        </p:nvPicPr>
        <p:blipFill>
          <a:blip r:embed="rId2"/>
          <a:stretch>
            <a:fillRect/>
          </a:stretch>
        </p:blipFill>
        <p:spPr>
          <a:xfrm>
            <a:off x="4060651" y="1822239"/>
            <a:ext cx="4070698" cy="4873761"/>
          </a:xfrm>
          <a:prstGeom prst="rect">
            <a:avLst/>
          </a:prstGeom>
        </p:spPr>
      </p:pic>
      <p:sp>
        <p:nvSpPr>
          <p:cNvPr id="3" name="Slide Number Placeholder 2">
            <a:extLst>
              <a:ext uri="{FF2B5EF4-FFF2-40B4-BE49-F238E27FC236}">
                <a16:creationId xmlns:a16="http://schemas.microsoft.com/office/drawing/2014/main" id="{312D91F5-9B98-BA96-AE9D-748415780B7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7195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CC9B0-FDB3-0F1F-0E1B-B072AE8E9CD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C6BF01-12BA-3FE6-00B2-9538CF3FFE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4588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BEF3D-2904-5634-303F-AA3C6B7B65E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064E4F3-6C62-8984-89A2-428473DB9A73}"/>
              </a:ext>
            </a:extLst>
          </p:cNvPr>
          <p:cNvSpPr>
            <a:spLocks noGrp="1"/>
          </p:cNvSpPr>
          <p:nvPr>
            <p:ph type="title"/>
          </p:nvPr>
        </p:nvSpPr>
        <p:spPr/>
        <p:txBody>
          <a:bodyPr/>
          <a:lstStyle/>
          <a:p>
            <a:r>
              <a:rPr lang="en-US" dirty="0">
                <a:latin typeface="+mj-lt"/>
              </a:rPr>
              <a:t>Prisms and cylinders (3)</a:t>
            </a:r>
            <a:endParaRPr lang="en-AU" dirty="0">
              <a:latin typeface="+mj-lt"/>
            </a:endParaRPr>
          </a:p>
        </p:txBody>
      </p:sp>
      <p:sp>
        <p:nvSpPr>
          <p:cNvPr id="13" name="Text Placeholder 12">
            <a:extLst>
              <a:ext uri="{FF2B5EF4-FFF2-40B4-BE49-F238E27FC236}">
                <a16:creationId xmlns:a16="http://schemas.microsoft.com/office/drawing/2014/main" id="{E32513A8-BD73-0713-FBD6-4B9680E75B5A}"/>
              </a:ext>
            </a:extLst>
          </p:cNvPr>
          <p:cNvSpPr>
            <a:spLocks noGrp="1"/>
          </p:cNvSpPr>
          <p:nvPr>
            <p:ph type="body" sz="quarter" idx="18"/>
          </p:nvPr>
        </p:nvSpPr>
        <p:spPr/>
        <p:txBody>
          <a:bodyPr/>
          <a:lstStyle/>
          <a:p>
            <a:r>
              <a:rPr lang="en-US">
                <a:latin typeface="+mj-lt"/>
              </a:rPr>
              <a:t>Nets of cylinders</a:t>
            </a:r>
            <a:endParaRPr lang="en-AU">
              <a:latin typeface="+mj-lt"/>
            </a:endParaRPr>
          </a:p>
        </p:txBody>
      </p:sp>
      <p:grpSp>
        <p:nvGrpSpPr>
          <p:cNvPr id="5" name="Group 4" descr="A rectangle with two small circles attached at one end">
            <a:extLst>
              <a:ext uri="{FF2B5EF4-FFF2-40B4-BE49-F238E27FC236}">
                <a16:creationId xmlns:a16="http://schemas.microsoft.com/office/drawing/2014/main" id="{A800020C-E8D9-36C0-A000-FCBA843814EC}"/>
              </a:ext>
            </a:extLst>
          </p:cNvPr>
          <p:cNvGrpSpPr/>
          <p:nvPr/>
        </p:nvGrpSpPr>
        <p:grpSpPr>
          <a:xfrm>
            <a:off x="682427" y="2236400"/>
            <a:ext cx="1183120" cy="3483098"/>
            <a:chOff x="568440" y="2370781"/>
            <a:chExt cx="1014338" cy="2986205"/>
          </a:xfrm>
        </p:grpSpPr>
        <p:sp>
          <p:nvSpPr>
            <p:cNvPr id="23" name="TextBox 22">
              <a:extLst>
                <a:ext uri="{FF2B5EF4-FFF2-40B4-BE49-F238E27FC236}">
                  <a16:creationId xmlns:a16="http://schemas.microsoft.com/office/drawing/2014/main" id="{1F85942E-0116-83A9-4DE8-F2AE857D78FD}"/>
                </a:ext>
              </a:extLst>
            </p:cNvPr>
            <p:cNvSpPr txBox="1"/>
            <p:nvPr/>
          </p:nvSpPr>
          <p:spPr>
            <a:xfrm>
              <a:off x="898989" y="2370781"/>
              <a:ext cx="353240" cy="356424"/>
            </a:xfrm>
            <a:prstGeom prst="rect">
              <a:avLst/>
            </a:prstGeom>
            <a:noFill/>
          </p:spPr>
          <p:txBody>
            <a:bodyPr wrap="none" lIns="0" tIns="0" rIns="0" bIns="0" rtlCol="0" anchor="ctr">
              <a:noAutofit/>
            </a:bodyPr>
            <a:lstStyle/>
            <a:p>
              <a:pPr algn="ctr"/>
              <a:r>
                <a:rPr lang="en-AU" sz="1800" b="1" dirty="0">
                  <a:latin typeface="Arial" panose="020B0604020202020204" pitchFamily="34" charset="0"/>
                  <a:cs typeface="Arial" panose="020B0604020202020204" pitchFamily="34" charset="0"/>
                </a:rPr>
                <a:t>A</a:t>
              </a:r>
            </a:p>
          </p:txBody>
        </p:sp>
        <p:pic>
          <p:nvPicPr>
            <p:cNvPr id="22" name="Picture 21">
              <a:extLst>
                <a:ext uri="{FF2B5EF4-FFF2-40B4-BE49-F238E27FC236}">
                  <a16:creationId xmlns:a16="http://schemas.microsoft.com/office/drawing/2014/main" id="{37DFE8AD-446B-68DA-FB49-39EE65F347BA}"/>
                </a:ext>
              </a:extLst>
            </p:cNvPr>
            <p:cNvPicPr>
              <a:picLocks noChangeAspect="1"/>
            </p:cNvPicPr>
            <p:nvPr/>
          </p:nvPicPr>
          <p:blipFill>
            <a:blip r:embed="rId2"/>
            <a:stretch>
              <a:fillRect/>
            </a:stretch>
          </p:blipFill>
          <p:spPr>
            <a:xfrm rot="5400000">
              <a:off x="-200823" y="3573385"/>
              <a:ext cx="2552864" cy="1014338"/>
            </a:xfrm>
            <a:prstGeom prst="rect">
              <a:avLst/>
            </a:prstGeom>
          </p:spPr>
        </p:pic>
      </p:grpSp>
      <p:grpSp>
        <p:nvGrpSpPr>
          <p:cNvPr id="6" name="Group 5" descr="Net of a cylinder showing a rectangle and 2 circles">
            <a:extLst>
              <a:ext uri="{FF2B5EF4-FFF2-40B4-BE49-F238E27FC236}">
                <a16:creationId xmlns:a16="http://schemas.microsoft.com/office/drawing/2014/main" id="{7BB59E10-0EB4-6B3B-7B15-7523F19E9523}"/>
              </a:ext>
            </a:extLst>
          </p:cNvPr>
          <p:cNvGrpSpPr/>
          <p:nvPr/>
        </p:nvGrpSpPr>
        <p:grpSpPr>
          <a:xfrm>
            <a:off x="2122070" y="2236400"/>
            <a:ext cx="2615530" cy="3658732"/>
            <a:chOff x="1885176" y="2370781"/>
            <a:chExt cx="2242403" cy="3136784"/>
          </a:xfrm>
        </p:grpSpPr>
        <p:sp>
          <p:nvSpPr>
            <p:cNvPr id="24" name="TextBox 23">
              <a:extLst>
                <a:ext uri="{FF2B5EF4-FFF2-40B4-BE49-F238E27FC236}">
                  <a16:creationId xmlns:a16="http://schemas.microsoft.com/office/drawing/2014/main" id="{333D99C6-C3E3-4BE1-9BCF-2EFFB3543F93}"/>
                </a:ext>
              </a:extLst>
            </p:cNvPr>
            <p:cNvSpPr txBox="1"/>
            <p:nvPr/>
          </p:nvSpPr>
          <p:spPr>
            <a:xfrm>
              <a:off x="2829757" y="2370781"/>
              <a:ext cx="353240" cy="356424"/>
            </a:xfrm>
            <a:prstGeom prst="rect">
              <a:avLst/>
            </a:prstGeom>
            <a:noFill/>
          </p:spPr>
          <p:txBody>
            <a:bodyPr wrap="none" lIns="0" tIns="0" rIns="0" bIns="0" rtlCol="0" anchor="ctr">
              <a:noAutofit/>
            </a:bodyPr>
            <a:lstStyle/>
            <a:p>
              <a:pPr algn="ctr"/>
              <a:r>
                <a:rPr lang="en-AU" sz="1800" b="1" dirty="0">
                  <a:latin typeface="Arial" panose="020B0604020202020204" pitchFamily="34" charset="0"/>
                  <a:cs typeface="Arial" panose="020B0604020202020204" pitchFamily="34" charset="0"/>
                </a:rPr>
                <a:t>B</a:t>
              </a:r>
            </a:p>
          </p:txBody>
        </p:sp>
        <p:pic>
          <p:nvPicPr>
            <p:cNvPr id="12" name="Picture 11">
              <a:extLst>
                <a:ext uri="{FF2B5EF4-FFF2-40B4-BE49-F238E27FC236}">
                  <a16:creationId xmlns:a16="http://schemas.microsoft.com/office/drawing/2014/main" id="{22024745-3730-FE3B-9E72-9D79F57144D7}"/>
                </a:ext>
              </a:extLst>
            </p:cNvPr>
            <p:cNvPicPr>
              <a:picLocks noChangeAspect="1"/>
            </p:cNvPicPr>
            <p:nvPr/>
          </p:nvPicPr>
          <p:blipFill>
            <a:blip r:embed="rId3"/>
            <a:stretch>
              <a:fillRect/>
            </a:stretch>
          </p:blipFill>
          <p:spPr>
            <a:xfrm>
              <a:off x="1885176" y="3051272"/>
              <a:ext cx="2242403" cy="2456293"/>
            </a:xfrm>
            <a:prstGeom prst="rect">
              <a:avLst/>
            </a:prstGeom>
          </p:spPr>
        </p:pic>
      </p:grpSp>
      <p:grpSp>
        <p:nvGrpSpPr>
          <p:cNvPr id="7" name="Group 6" descr="Net of a cylinder">
            <a:extLst>
              <a:ext uri="{FF2B5EF4-FFF2-40B4-BE49-F238E27FC236}">
                <a16:creationId xmlns:a16="http://schemas.microsoft.com/office/drawing/2014/main" id="{A00D11EE-1A21-7B11-E3BC-A36233EF6CA4}"/>
              </a:ext>
            </a:extLst>
          </p:cNvPr>
          <p:cNvGrpSpPr/>
          <p:nvPr/>
        </p:nvGrpSpPr>
        <p:grpSpPr>
          <a:xfrm>
            <a:off x="4994123" y="2236400"/>
            <a:ext cx="2407696" cy="3326308"/>
            <a:chOff x="4689336" y="2370781"/>
            <a:chExt cx="2064218" cy="2851782"/>
          </a:xfrm>
        </p:grpSpPr>
        <p:sp>
          <p:nvSpPr>
            <p:cNvPr id="25" name="TextBox 24">
              <a:extLst>
                <a:ext uri="{FF2B5EF4-FFF2-40B4-BE49-F238E27FC236}">
                  <a16:creationId xmlns:a16="http://schemas.microsoft.com/office/drawing/2014/main" id="{7137EAD1-5FC8-8C98-6526-3C46B06520EC}"/>
                </a:ext>
              </a:extLst>
            </p:cNvPr>
            <p:cNvSpPr txBox="1"/>
            <p:nvPr/>
          </p:nvSpPr>
          <p:spPr>
            <a:xfrm>
              <a:off x="5544825" y="2370781"/>
              <a:ext cx="353240" cy="356424"/>
            </a:xfrm>
            <a:prstGeom prst="rect">
              <a:avLst/>
            </a:prstGeom>
            <a:noFill/>
          </p:spPr>
          <p:txBody>
            <a:bodyPr wrap="none" lIns="0" tIns="0" rIns="0" bIns="0" rtlCol="0" anchor="ctr">
              <a:noAutofit/>
            </a:bodyPr>
            <a:lstStyle/>
            <a:p>
              <a:pPr algn="ctr"/>
              <a:r>
                <a:rPr lang="en-AU" sz="1800" b="1">
                  <a:latin typeface="Arial" panose="020B0604020202020204" pitchFamily="34" charset="0"/>
                  <a:cs typeface="Arial" panose="020B0604020202020204" pitchFamily="34" charset="0"/>
                </a:rPr>
                <a:t>C</a:t>
              </a:r>
            </a:p>
          </p:txBody>
        </p:sp>
        <p:pic>
          <p:nvPicPr>
            <p:cNvPr id="9" name="Picture 8">
              <a:extLst>
                <a:ext uri="{FF2B5EF4-FFF2-40B4-BE49-F238E27FC236}">
                  <a16:creationId xmlns:a16="http://schemas.microsoft.com/office/drawing/2014/main" id="{FC4A9A46-1C4E-4710-A111-AB752B818E66}"/>
                </a:ext>
              </a:extLst>
            </p:cNvPr>
            <p:cNvPicPr>
              <a:picLocks noChangeAspect="1"/>
            </p:cNvPicPr>
            <p:nvPr/>
          </p:nvPicPr>
          <p:blipFill>
            <a:blip r:embed="rId4"/>
            <a:stretch>
              <a:fillRect/>
            </a:stretch>
          </p:blipFill>
          <p:spPr>
            <a:xfrm>
              <a:off x="4689336" y="3196929"/>
              <a:ext cx="2064218" cy="2025634"/>
            </a:xfrm>
            <a:prstGeom prst="rect">
              <a:avLst/>
            </a:prstGeom>
          </p:spPr>
        </p:pic>
      </p:grpSp>
      <p:grpSp>
        <p:nvGrpSpPr>
          <p:cNvPr id="8" name="Group 7" descr="Net of a cylinder showing a rectangle and 2 small circles">
            <a:extLst>
              <a:ext uri="{FF2B5EF4-FFF2-40B4-BE49-F238E27FC236}">
                <a16:creationId xmlns:a16="http://schemas.microsoft.com/office/drawing/2014/main" id="{83A00832-4FA7-0C34-EA19-6B17821F1AA5}"/>
              </a:ext>
            </a:extLst>
          </p:cNvPr>
          <p:cNvGrpSpPr/>
          <p:nvPr/>
        </p:nvGrpSpPr>
        <p:grpSpPr>
          <a:xfrm>
            <a:off x="7658342" y="2236399"/>
            <a:ext cx="1187013" cy="3515183"/>
            <a:chOff x="7394025" y="2370781"/>
            <a:chExt cx="1017676" cy="3013714"/>
          </a:xfrm>
        </p:grpSpPr>
        <p:sp>
          <p:nvSpPr>
            <p:cNvPr id="26" name="TextBox 25">
              <a:extLst>
                <a:ext uri="{FF2B5EF4-FFF2-40B4-BE49-F238E27FC236}">
                  <a16:creationId xmlns:a16="http://schemas.microsoft.com/office/drawing/2014/main" id="{F474FA36-D659-376F-0D8F-5283405123C7}"/>
                </a:ext>
              </a:extLst>
            </p:cNvPr>
            <p:cNvSpPr txBox="1"/>
            <p:nvPr/>
          </p:nvSpPr>
          <p:spPr>
            <a:xfrm>
              <a:off x="7726243" y="2370781"/>
              <a:ext cx="353240" cy="356424"/>
            </a:xfrm>
            <a:prstGeom prst="rect">
              <a:avLst/>
            </a:prstGeom>
            <a:noFill/>
          </p:spPr>
          <p:txBody>
            <a:bodyPr wrap="none" lIns="0" tIns="0" rIns="0" bIns="0" rtlCol="0" anchor="ctr">
              <a:noAutofit/>
            </a:bodyPr>
            <a:lstStyle/>
            <a:p>
              <a:pPr algn="ctr"/>
              <a:r>
                <a:rPr lang="en-AU" sz="1800" b="1" dirty="0">
                  <a:latin typeface="Arial" panose="020B0604020202020204" pitchFamily="34" charset="0"/>
                  <a:cs typeface="Arial" panose="020B0604020202020204" pitchFamily="34" charset="0"/>
                </a:rPr>
                <a:t>D</a:t>
              </a:r>
            </a:p>
          </p:txBody>
        </p:sp>
        <p:pic>
          <p:nvPicPr>
            <p:cNvPr id="17" name="Picture 16">
              <a:extLst>
                <a:ext uri="{FF2B5EF4-FFF2-40B4-BE49-F238E27FC236}">
                  <a16:creationId xmlns:a16="http://schemas.microsoft.com/office/drawing/2014/main" id="{14DA9548-C9B1-0E5B-6214-0B06788E058E}"/>
                </a:ext>
              </a:extLst>
            </p:cNvPr>
            <p:cNvPicPr>
              <a:picLocks noChangeAspect="1"/>
            </p:cNvPicPr>
            <p:nvPr/>
          </p:nvPicPr>
          <p:blipFill>
            <a:blip r:embed="rId5"/>
            <a:stretch>
              <a:fillRect/>
            </a:stretch>
          </p:blipFill>
          <p:spPr>
            <a:xfrm rot="5400000">
              <a:off x="6736776" y="3709570"/>
              <a:ext cx="2332174" cy="1017676"/>
            </a:xfrm>
            <a:prstGeom prst="rect">
              <a:avLst/>
            </a:prstGeom>
          </p:spPr>
        </p:pic>
      </p:grpSp>
      <p:grpSp>
        <p:nvGrpSpPr>
          <p:cNvPr id="10" name="Group 9" descr="Net of a cylinder with a rectangle and 2 different sized circles">
            <a:extLst>
              <a:ext uri="{FF2B5EF4-FFF2-40B4-BE49-F238E27FC236}">
                <a16:creationId xmlns:a16="http://schemas.microsoft.com/office/drawing/2014/main" id="{2D6A5900-5A80-20ED-4B33-BC2BB021565D}"/>
              </a:ext>
            </a:extLst>
          </p:cNvPr>
          <p:cNvGrpSpPr/>
          <p:nvPr/>
        </p:nvGrpSpPr>
        <p:grpSpPr>
          <a:xfrm>
            <a:off x="9101878" y="2236399"/>
            <a:ext cx="2407696" cy="3065667"/>
            <a:chOff x="8987891" y="2370781"/>
            <a:chExt cx="2064218" cy="2628324"/>
          </a:xfrm>
        </p:grpSpPr>
        <p:sp>
          <p:nvSpPr>
            <p:cNvPr id="27" name="TextBox 26">
              <a:extLst>
                <a:ext uri="{FF2B5EF4-FFF2-40B4-BE49-F238E27FC236}">
                  <a16:creationId xmlns:a16="http://schemas.microsoft.com/office/drawing/2014/main" id="{DDFA6AFF-3D03-A8EA-BB15-D6D73353FC63}"/>
                </a:ext>
              </a:extLst>
            </p:cNvPr>
            <p:cNvSpPr txBox="1"/>
            <p:nvPr/>
          </p:nvSpPr>
          <p:spPr>
            <a:xfrm>
              <a:off x="9843380" y="2370781"/>
              <a:ext cx="353240" cy="356424"/>
            </a:xfrm>
            <a:prstGeom prst="rect">
              <a:avLst/>
            </a:prstGeom>
            <a:noFill/>
          </p:spPr>
          <p:txBody>
            <a:bodyPr wrap="none" lIns="0" tIns="0" rIns="0" bIns="0" rtlCol="0" anchor="ctr">
              <a:noAutofit/>
            </a:bodyPr>
            <a:lstStyle/>
            <a:p>
              <a:pPr algn="ctr"/>
              <a:r>
                <a:rPr lang="en-AU" sz="1800" b="1" dirty="0">
                  <a:latin typeface="Arial" panose="020B0604020202020204" pitchFamily="34" charset="0"/>
                  <a:cs typeface="Arial" panose="020B0604020202020204" pitchFamily="34" charset="0"/>
                </a:rPr>
                <a:t>E</a:t>
              </a:r>
            </a:p>
          </p:txBody>
        </p:sp>
        <p:pic>
          <p:nvPicPr>
            <p:cNvPr id="19" name="Picture 18">
              <a:extLst>
                <a:ext uri="{FF2B5EF4-FFF2-40B4-BE49-F238E27FC236}">
                  <a16:creationId xmlns:a16="http://schemas.microsoft.com/office/drawing/2014/main" id="{2792C9F8-C062-72A6-6D6F-BCB376124D01}"/>
                </a:ext>
              </a:extLst>
            </p:cNvPr>
            <p:cNvPicPr>
              <a:picLocks noChangeAspect="1"/>
            </p:cNvPicPr>
            <p:nvPr/>
          </p:nvPicPr>
          <p:blipFill>
            <a:blip r:embed="rId6"/>
            <a:stretch>
              <a:fillRect/>
            </a:stretch>
          </p:blipFill>
          <p:spPr>
            <a:xfrm>
              <a:off x="8987891" y="3437710"/>
              <a:ext cx="2064218" cy="1561395"/>
            </a:xfrm>
            <a:prstGeom prst="rect">
              <a:avLst/>
            </a:prstGeom>
          </p:spPr>
        </p:pic>
      </p:grpSp>
      <p:sp>
        <p:nvSpPr>
          <p:cNvPr id="3" name="Slide Number Placeholder 2">
            <a:extLst>
              <a:ext uri="{FF2B5EF4-FFF2-40B4-BE49-F238E27FC236}">
                <a16:creationId xmlns:a16="http://schemas.microsoft.com/office/drawing/2014/main" id="{5AB84251-E765-1E85-02F9-81876C9ED3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8324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89D8-062A-9671-3A38-2631820B96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F3C0D61-EED7-B135-585A-A241549EC390}"/>
              </a:ext>
            </a:extLst>
          </p:cNvPr>
          <p:cNvSpPr>
            <a:spLocks noGrp="1"/>
          </p:cNvSpPr>
          <p:nvPr>
            <p:ph type="ctrTitle"/>
          </p:nvPr>
        </p:nvSpPr>
        <p:spPr/>
        <p:txBody>
          <a:bodyPr/>
          <a:lstStyle/>
          <a:p>
            <a:r>
              <a:rPr lang="en-AU">
                <a:latin typeface="+mj-lt"/>
              </a:rPr>
              <a:t>Apply</a:t>
            </a:r>
          </a:p>
        </p:txBody>
      </p:sp>
    </p:spTree>
    <p:extLst>
      <p:ext uri="{BB962C8B-B14F-4D97-AF65-F5344CB8AC3E}">
        <p14:creationId xmlns:p14="http://schemas.microsoft.com/office/powerpoint/2010/main" val="20877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8568-D750-6FBD-D149-40E27073E1D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8E9C503-7D77-779B-1727-46F713488FED}"/>
              </a:ext>
            </a:extLst>
          </p:cNvPr>
          <p:cNvSpPr>
            <a:spLocks noGrp="1"/>
          </p:cNvSpPr>
          <p:nvPr>
            <p:ph type="title"/>
          </p:nvPr>
        </p:nvSpPr>
        <p:spPr/>
        <p:txBody>
          <a:bodyPr/>
          <a:lstStyle/>
          <a:p>
            <a:r>
              <a:rPr lang="en-US" dirty="0">
                <a:latin typeface="+mj-lt"/>
              </a:rPr>
              <a:t>Prisms and cylinders (4)</a:t>
            </a:r>
            <a:endParaRPr lang="en-AU" dirty="0">
              <a:latin typeface="+mj-lt"/>
            </a:endParaRPr>
          </a:p>
        </p:txBody>
      </p:sp>
      <p:sp>
        <p:nvSpPr>
          <p:cNvPr id="13" name="Text Placeholder 12">
            <a:extLst>
              <a:ext uri="{FF2B5EF4-FFF2-40B4-BE49-F238E27FC236}">
                <a16:creationId xmlns:a16="http://schemas.microsoft.com/office/drawing/2014/main" id="{C1BC4379-2DDE-B83A-BCEB-E563DBC90AEE}"/>
              </a:ext>
            </a:extLst>
          </p:cNvPr>
          <p:cNvSpPr>
            <a:spLocks noGrp="1"/>
          </p:cNvSpPr>
          <p:nvPr>
            <p:ph type="body" sz="quarter" idx="18"/>
          </p:nvPr>
        </p:nvSpPr>
        <p:spPr/>
        <p:txBody>
          <a:bodyPr/>
          <a:lstStyle/>
          <a:p>
            <a:r>
              <a:rPr lang="en-US" dirty="0">
                <a:latin typeface="+mj-lt"/>
              </a:rPr>
              <a:t>Beans – closed tin</a:t>
            </a:r>
            <a:endParaRPr lang="en-AU" dirty="0">
              <a:latin typeface="+mj-lt"/>
            </a:endParaRPr>
          </a:p>
        </p:txBody>
      </p:sp>
      <p:pic>
        <p:nvPicPr>
          <p:cNvPr id="4" name="Picture 3" descr="Tin of beans">
            <a:extLst>
              <a:ext uri="{FF2B5EF4-FFF2-40B4-BE49-F238E27FC236}">
                <a16:creationId xmlns:a16="http://schemas.microsoft.com/office/drawing/2014/main" id="{A14131AE-EE5C-77AE-2F23-CECDA90AE2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9044" y="1804223"/>
            <a:ext cx="3873912" cy="4711514"/>
          </a:xfrm>
          <a:prstGeom prst="rect">
            <a:avLst/>
          </a:prstGeom>
        </p:spPr>
      </p:pic>
      <p:sp>
        <p:nvSpPr>
          <p:cNvPr id="3" name="Slide Number Placeholder 2">
            <a:extLst>
              <a:ext uri="{FF2B5EF4-FFF2-40B4-BE49-F238E27FC236}">
                <a16:creationId xmlns:a16="http://schemas.microsoft.com/office/drawing/2014/main" id="{CBB50C04-89CD-1239-CD6A-56615FA7C2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02829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502</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Public Sans</vt:lpstr>
      <vt:lpstr>Cambria Math</vt:lpstr>
      <vt:lpstr>Times New Roman</vt:lpstr>
      <vt:lpstr>Arial</vt:lpstr>
      <vt:lpstr>1_NSWG Corporate</vt:lpstr>
      <vt:lpstr>Prisms and cylinders</vt:lpstr>
      <vt:lpstr>Launch</vt:lpstr>
      <vt:lpstr>Prisms and cylinders (1)</vt:lpstr>
      <vt:lpstr>Explore</vt:lpstr>
      <vt:lpstr>Prisms and cylinders (2)</vt:lpstr>
      <vt:lpstr>Summarise</vt:lpstr>
      <vt:lpstr>Prisms and cylinders (3)</vt:lpstr>
      <vt:lpstr>Apply</vt:lpstr>
      <vt:lpstr>Prisms and cylinders (4)</vt:lpstr>
      <vt:lpstr>Prisms and cylinders (5)</vt:lpstr>
      <vt:lpstr>Prisms and cylinders (6)</vt:lpstr>
      <vt:lpstr>Prisms and cylinders (7)</vt:lpstr>
      <vt:lpstr>Prisms and cylinders (8)</vt:lpstr>
      <vt:lpstr>Prisms and cylinders (9)</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Prisms and cylinders – Unit 16, Lesson 1 – Stage 4</dc:title>
  <dc:creator>NSW Department of Education</dc:creator>
  <dcterms:created xsi:type="dcterms:W3CDTF">2025-01-07T01:20:44Z</dcterms:created>
  <dcterms:modified xsi:type="dcterms:W3CDTF">2025-02-05T00:39:56Z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2025-01-07T01:21:14Z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3db09cc9-d42b-4145-afa9-a252d8d75a85</vt:lpwstr>
  </property>
  <property fmtid="{D5CDD505-2E9C-101B-9397-08002B2CF9AE}" pid="8" name="MSIP_Label_b603dfd7-d93a-4381-a340-2995d8282205_ContentBits">
    <vt:lpwstr>0</vt:lpwstr>
  </property>
</Properties>
</file>