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9"/>
  </p:notesMasterIdLst>
  <p:handoutMasterIdLst>
    <p:handoutMasterId r:id="rId10"/>
  </p:handoutMasterIdLst>
  <p:sldIdLst>
    <p:sldId id="266" r:id="rId2"/>
    <p:sldId id="271" r:id="rId3"/>
    <p:sldId id="289" r:id="rId4"/>
    <p:sldId id="26383" r:id="rId5"/>
    <p:sldId id="26384" r:id="rId6"/>
    <p:sldId id="26385" r:id="rId7"/>
    <p:sldId id="361" r:id="rId8"/>
  </p:sldIdLst>
  <p:sldSz cx="12192000" cy="6858000"/>
  <p:notesSz cx="6858000" cy="9144000"/>
  <p:embeddedFontLst>
    <p:embeddedFont>
      <p:font typeface="Cambria Math" panose="02040503050406030204" pitchFamily="18" charset="0"/>
      <p:regular r:id="rId11"/>
    </p:embeddedFont>
    <p:embeddedFont>
      <p:font typeface="Public Sans" pitchFamily="2" charset="0"/>
      <p:regular r:id="rId12"/>
      <p:bold r:id="rId13"/>
      <p:italic r:id="rId14"/>
      <p:boldItalic r:id="rId1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8" y="19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5/02/2025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5/02/2025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30797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774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6412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972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81459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3171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211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19635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2075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8838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71565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89267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88662194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US" dirty="0">
                <a:latin typeface="+mj-lt"/>
              </a:rPr>
              <a:t>Volume</a:t>
            </a:r>
            <a:r>
              <a:rPr lang="en-AU" dirty="0">
                <a:latin typeface="+mj-lt"/>
              </a:rPr>
              <a:t> of a cylinder</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cs typeface="Arial"/>
              </a:rPr>
              <a:t>Stage 4 </a:t>
            </a:r>
            <a:endParaRPr lang="en-AU">
              <a:latin typeface="+mj-lt"/>
            </a:endParaRP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vert="horz" lIns="0" tIns="0" rIns="0" bIns="0" rtlCol="0" anchor="t">
            <a:noAutofit/>
          </a:bodyPr>
          <a:lstStyle/>
          <a:p>
            <a:r>
              <a:rPr lang="en-AU" dirty="0">
                <a:latin typeface="+mj-lt"/>
                <a:cs typeface="Arial"/>
              </a:rPr>
              <a:t>Constructing cylinders</a:t>
            </a:r>
            <a:endParaRPr lang="en-AU">
              <a:latin typeface="+mj-lt"/>
            </a:endParaRPr>
          </a:p>
        </p:txBody>
      </p:sp>
      <p:pic>
        <p:nvPicPr>
          <p:cNvPr id="2" name="Picture 1">
            <a:extLst>
              <a:ext uri="{FF2B5EF4-FFF2-40B4-BE49-F238E27FC236}">
                <a16:creationId xmlns:a16="http://schemas.microsoft.com/office/drawing/2014/main" id="{55CA300C-2B22-6FA2-A261-9970132142EE}"/>
              </a:ext>
              <a:ext uri="{C183D7F6-B498-43B3-948B-1728B52AA6E4}">
                <adec:decorative xmlns:adec="http://schemas.microsoft.com/office/drawing/2017/decorative" val="1"/>
              </a:ext>
            </a:extLst>
          </p:cNvPr>
          <p:cNvPicPr>
            <a:picLocks noGrp="1" noChangeAspect="1"/>
          </p:cNvPicPr>
          <p:nvPr/>
        </p:nvPicPr>
        <p:blipFill>
          <a:blip r:embed="rId2">
            <a:extLst>
              <a:ext uri="{28A0092B-C50C-407E-A947-70E740481C1C}">
                <a14:useLocalDpi xmlns:a14="http://schemas.microsoft.com/office/drawing/2010/main" val="0"/>
              </a:ext>
            </a:extLst>
          </a:blip>
          <a:srcRect l="24416" r="26329"/>
          <a:stretch/>
        </p:blipFill>
        <p:spPr>
          <a:xfrm>
            <a:off x="7128000" y="0"/>
            <a:ext cx="5064000" cy="6858000"/>
          </a:xfrm>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Explore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rPr>
              <a:t>Finding volume (1)	</a:t>
            </a:r>
          </a:p>
        </p:txBody>
      </p:sp>
      <p:sp>
        <p:nvSpPr>
          <p:cNvPr id="6" name="Text Placeholder 5">
            <a:extLst>
              <a:ext uri="{FF2B5EF4-FFF2-40B4-BE49-F238E27FC236}">
                <a16:creationId xmlns:a16="http://schemas.microsoft.com/office/drawing/2014/main" id="{0E9F02CD-A851-FFCA-F4D0-063A9288DB7A}"/>
              </a:ext>
            </a:extLst>
          </p:cNvPr>
          <p:cNvSpPr>
            <a:spLocks noGrp="1"/>
          </p:cNvSpPr>
          <p:nvPr>
            <p:ph type="body" sz="quarter" idx="18"/>
          </p:nvPr>
        </p:nvSpPr>
        <p:spPr/>
        <p:txBody>
          <a:bodyPr/>
          <a:lstStyle/>
          <a:p>
            <a:r>
              <a:rPr lang="en-US" dirty="0">
                <a:latin typeface="+mj-lt"/>
              </a:rPr>
              <a:t>Example 1</a:t>
            </a:r>
            <a:endParaRPr lang="en-AU" dirty="0">
              <a:latin typeface="+mj-lt"/>
            </a:endParaRPr>
          </a:p>
        </p:txBody>
      </p:sp>
      <p:sp>
        <p:nvSpPr>
          <p:cNvPr id="4" name="Text Placeholder 3">
            <a:extLst>
              <a:ext uri="{FF2B5EF4-FFF2-40B4-BE49-F238E27FC236}">
                <a16:creationId xmlns:a16="http://schemas.microsoft.com/office/drawing/2014/main" id="{50A6AE76-2058-62CA-6E90-AC1A8DA0C4DA}"/>
              </a:ext>
            </a:extLst>
          </p:cNvPr>
          <p:cNvSpPr>
            <a:spLocks noGrp="1"/>
          </p:cNvSpPr>
          <p:nvPr>
            <p:ph type="body" sz="quarter" idx="17"/>
          </p:nvPr>
        </p:nvSpPr>
        <p:spPr>
          <a:xfrm>
            <a:off x="360000" y="1596582"/>
            <a:ext cx="11484000" cy="458359"/>
          </a:xfrm>
        </p:spPr>
        <p:txBody>
          <a:bodyPr/>
          <a:lstStyle/>
          <a:p>
            <a:r>
              <a:rPr lang="en-US" dirty="0">
                <a:latin typeface="+mn-lt"/>
              </a:rPr>
              <a:t>What is the volume of the cylinder?</a:t>
            </a:r>
            <a:endParaRPr lang="en-AU" dirty="0">
              <a:latin typeface="+mn-lt"/>
            </a:endParaRPr>
          </a:p>
        </p:txBody>
      </p:sp>
      <p:pic>
        <p:nvPicPr>
          <p:cNvPr id="9" name="Picture 8" descr="A cylinder with height 12 cm and radius 5 cm.">
            <a:extLst>
              <a:ext uri="{FF2B5EF4-FFF2-40B4-BE49-F238E27FC236}">
                <a16:creationId xmlns:a16="http://schemas.microsoft.com/office/drawing/2014/main" id="{60E760F4-0721-F35D-8783-A4D6F5A8F876}"/>
              </a:ext>
            </a:extLst>
          </p:cNvPr>
          <p:cNvPicPr>
            <a:picLocks noChangeAspect="1"/>
          </p:cNvPicPr>
          <p:nvPr/>
        </p:nvPicPr>
        <p:blipFill>
          <a:blip r:embed="rId2"/>
          <a:stretch>
            <a:fillRect/>
          </a:stretch>
        </p:blipFill>
        <p:spPr>
          <a:xfrm>
            <a:off x="359999" y="2977374"/>
            <a:ext cx="5330213" cy="3028219"/>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B622B98-684E-367E-B245-CD3D935A0E0E}"/>
                  </a:ext>
                </a:extLst>
              </p:cNvPr>
              <p:cNvSpPr txBox="1"/>
              <p:nvPr/>
            </p:nvSpPr>
            <p:spPr>
              <a:xfrm>
                <a:off x="6501790" y="3582658"/>
                <a:ext cx="3858322" cy="1817649"/>
              </a:xfrm>
              <a:prstGeom prst="rect">
                <a:avLst/>
              </a:prstGeom>
              <a:noFill/>
            </p:spPr>
            <p:txBody>
              <a:bodyPr wrap="none" lIns="0" tIns="0" rIns="0" bIns="0" rtlCol="0">
                <a:no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𝑉</m:t>
                      </m:r>
                      <m:r>
                        <m:rPr>
                          <m:aln/>
                        </m:rPr>
                        <a:rPr lang="en-AU" sz="2000" b="0" i="1" smtClean="0">
                          <a:latin typeface="Cambria Math" panose="02040503050406030204" pitchFamily="18" charset="0"/>
                        </a:rPr>
                        <m:t>=</m:t>
                      </m:r>
                      <m:r>
                        <a:rPr lang="en-AU" sz="2000" b="0" i="1" smtClean="0">
                          <a:latin typeface="Cambria Math" panose="02040503050406030204" pitchFamily="18" charset="0"/>
                        </a:rPr>
                        <m:t>𝜋</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𝑟</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h</m:t>
                      </m:r>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𝜋</m:t>
                      </m:r>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5</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×12</m:t>
                      </m:r>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942.47779…</m:t>
                      </m:r>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942.48 </m:t>
                      </m:r>
                      <m:r>
                        <a:rPr lang="en-AU" sz="2000" b="0" i="1" smtClean="0">
                          <a:latin typeface="Cambria Math" panose="02040503050406030204" pitchFamily="18" charset="0"/>
                        </a:rPr>
                        <m:t>𝑐</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𝑚</m:t>
                          </m:r>
                        </m:e>
                        <m:sup>
                          <m:r>
                            <a:rPr lang="en-AU" sz="2000" b="0" i="1" smtClean="0">
                              <a:latin typeface="Cambria Math" panose="02040503050406030204" pitchFamily="18" charset="0"/>
                            </a:rPr>
                            <m:t>3</m:t>
                          </m:r>
                        </m:sup>
                      </m:sSup>
                    </m:oMath>
                  </m:oMathPara>
                </a14:m>
                <a:endParaRPr lang="en-AU" sz="2000" dirty="0"/>
              </a:p>
            </p:txBody>
          </p:sp>
        </mc:Choice>
        <mc:Fallback xmlns="">
          <p:sp>
            <p:nvSpPr>
              <p:cNvPr id="5" name="TextBox 4">
                <a:extLst>
                  <a:ext uri="{FF2B5EF4-FFF2-40B4-BE49-F238E27FC236}">
                    <a16:creationId xmlns:a16="http://schemas.microsoft.com/office/drawing/2014/main" id="{5B622B98-684E-367E-B245-CD3D935A0E0E}"/>
                  </a:ext>
                </a:extLst>
              </p:cNvPr>
              <p:cNvSpPr txBox="1">
                <a:spLocks noRot="1" noChangeAspect="1" noMove="1" noResize="1" noEditPoints="1" noAdjustHandles="1" noChangeArrowheads="1" noChangeShapeType="1" noTextEdit="1"/>
              </p:cNvSpPr>
              <p:nvPr/>
            </p:nvSpPr>
            <p:spPr>
              <a:xfrm>
                <a:off x="6501790" y="3582658"/>
                <a:ext cx="3858322" cy="1817649"/>
              </a:xfrm>
              <a:prstGeom prst="rect">
                <a:avLst/>
              </a:prstGeom>
              <a:blipFill>
                <a:blip r:embed="rId3"/>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60000" y="360000"/>
            <a:ext cx="11484000" cy="545601"/>
          </a:xfrm>
        </p:spPr>
        <p:txBody>
          <a:bodyPr/>
          <a:lstStyle/>
          <a:p>
            <a:r>
              <a:rPr lang="en-AU" dirty="0">
                <a:latin typeface="+mj-lt"/>
              </a:rPr>
              <a:t>Finding volume (2)	</a:t>
            </a:r>
          </a:p>
        </p:txBody>
      </p:sp>
      <p:sp>
        <p:nvSpPr>
          <p:cNvPr id="10" name="Text Placeholder 5">
            <a:extLst>
              <a:ext uri="{FF2B5EF4-FFF2-40B4-BE49-F238E27FC236}">
                <a16:creationId xmlns:a16="http://schemas.microsoft.com/office/drawing/2014/main" id="{9BB030F6-DE87-DEB6-B895-C33AFCAE5C68}"/>
              </a:ext>
            </a:extLst>
          </p:cNvPr>
          <p:cNvSpPr>
            <a:spLocks noGrp="1"/>
          </p:cNvSpPr>
          <p:nvPr>
            <p:ph type="body" sz="quarter" idx="18"/>
          </p:nvPr>
        </p:nvSpPr>
        <p:spPr>
          <a:xfrm>
            <a:off x="360000" y="982520"/>
            <a:ext cx="11483998" cy="310015"/>
          </a:xfrm>
        </p:spPr>
        <p:txBody>
          <a:bodyPr/>
          <a:lstStyle/>
          <a:p>
            <a:r>
              <a:rPr lang="en-US" dirty="0">
                <a:latin typeface="+mj-lt"/>
              </a:rPr>
              <a:t>Example 1 – self-explanation prompts</a:t>
            </a:r>
            <a:endParaRPr lang="en-AU" dirty="0">
              <a:latin typeface="+mj-lt"/>
            </a:endParaRPr>
          </a:p>
        </p:txBody>
      </p:sp>
      <p:sp>
        <p:nvSpPr>
          <p:cNvPr id="17" name="Text Placeholder 3">
            <a:extLst>
              <a:ext uri="{FF2B5EF4-FFF2-40B4-BE49-F238E27FC236}">
                <a16:creationId xmlns:a16="http://schemas.microsoft.com/office/drawing/2014/main" id="{2184FD72-342C-E4F5-22F2-5EB035DE2FCD}"/>
              </a:ext>
            </a:extLst>
          </p:cNvPr>
          <p:cNvSpPr txBox="1">
            <a:spLocks/>
          </p:cNvSpPr>
          <p:nvPr/>
        </p:nvSpPr>
        <p:spPr>
          <a:xfrm>
            <a:off x="360000" y="1586750"/>
            <a:ext cx="11484000" cy="468191"/>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n-lt"/>
              </a:rPr>
              <a:t>What is the volume of the cylinder?</a:t>
            </a:r>
            <a:endParaRPr lang="en-AU" dirty="0">
              <a:latin typeface="+mn-lt"/>
            </a:endParaRPr>
          </a:p>
        </p:txBody>
      </p:sp>
      <p:pic>
        <p:nvPicPr>
          <p:cNvPr id="15" name="Picture 14" descr="A cylinder with height 12 cm and radius 5 cm.">
            <a:extLst>
              <a:ext uri="{FF2B5EF4-FFF2-40B4-BE49-F238E27FC236}">
                <a16:creationId xmlns:a16="http://schemas.microsoft.com/office/drawing/2014/main" id="{76879444-9183-F4C1-4378-664E254FC1EA}"/>
              </a:ext>
            </a:extLst>
          </p:cNvPr>
          <p:cNvPicPr>
            <a:picLocks noChangeAspect="1"/>
          </p:cNvPicPr>
          <p:nvPr/>
        </p:nvPicPr>
        <p:blipFill>
          <a:blip r:embed="rId2"/>
          <a:stretch>
            <a:fillRect/>
          </a:stretch>
        </p:blipFill>
        <p:spPr>
          <a:xfrm>
            <a:off x="359999" y="2977374"/>
            <a:ext cx="5330213" cy="3028219"/>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C623BD5-EACA-66F1-4B54-614F2C8C08A2}"/>
                  </a:ext>
                </a:extLst>
              </p:cNvPr>
              <p:cNvSpPr txBox="1"/>
              <p:nvPr/>
            </p:nvSpPr>
            <p:spPr>
              <a:xfrm>
                <a:off x="6501790" y="3582658"/>
                <a:ext cx="3858322" cy="1817649"/>
              </a:xfrm>
              <a:prstGeom prst="rect">
                <a:avLst/>
              </a:prstGeom>
              <a:noFill/>
            </p:spPr>
            <p:txBody>
              <a:bodyPr wrap="none" lIns="0" tIns="0" rIns="0" bIns="0" rtlCol="0">
                <a:no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𝑉</m:t>
                      </m:r>
                      <m:r>
                        <m:rPr>
                          <m:aln/>
                        </m:rPr>
                        <a:rPr lang="en-AU" sz="2000" b="0" i="1" smtClean="0">
                          <a:latin typeface="Cambria Math" panose="02040503050406030204" pitchFamily="18" charset="0"/>
                        </a:rPr>
                        <m:t>=</m:t>
                      </m:r>
                      <m:r>
                        <a:rPr lang="en-AU" sz="2000" b="0" i="1" smtClean="0">
                          <a:latin typeface="Cambria Math" panose="02040503050406030204" pitchFamily="18" charset="0"/>
                        </a:rPr>
                        <m:t>𝜋</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𝑟</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h</m:t>
                      </m:r>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𝜋</m:t>
                      </m:r>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5</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×12</m:t>
                      </m:r>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942.47779…</m:t>
                      </m:r>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942.48 </m:t>
                      </m:r>
                      <m:r>
                        <a:rPr lang="en-AU" sz="2000" b="0" i="1" smtClean="0">
                          <a:latin typeface="Cambria Math" panose="02040503050406030204" pitchFamily="18" charset="0"/>
                        </a:rPr>
                        <m:t>𝑐</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𝑚</m:t>
                          </m:r>
                        </m:e>
                        <m:sup>
                          <m:r>
                            <a:rPr lang="en-AU" sz="2000" b="0" i="1" smtClean="0">
                              <a:latin typeface="Cambria Math" panose="02040503050406030204" pitchFamily="18" charset="0"/>
                            </a:rPr>
                            <m:t>3</m:t>
                          </m:r>
                        </m:sup>
                      </m:sSup>
                    </m:oMath>
                  </m:oMathPara>
                </a14:m>
                <a:endParaRPr lang="en-AU" sz="2000" dirty="0"/>
              </a:p>
            </p:txBody>
          </p:sp>
        </mc:Choice>
        <mc:Fallback xmlns="">
          <p:sp>
            <p:nvSpPr>
              <p:cNvPr id="16" name="TextBox 15">
                <a:extLst>
                  <a:ext uri="{FF2B5EF4-FFF2-40B4-BE49-F238E27FC236}">
                    <a16:creationId xmlns:a16="http://schemas.microsoft.com/office/drawing/2014/main" id="{0C623BD5-EACA-66F1-4B54-614F2C8C08A2}"/>
                  </a:ext>
                </a:extLst>
              </p:cNvPr>
              <p:cNvSpPr txBox="1">
                <a:spLocks noRot="1" noChangeAspect="1" noMove="1" noResize="1" noEditPoints="1" noAdjustHandles="1" noChangeArrowheads="1" noChangeShapeType="1" noTextEdit="1"/>
              </p:cNvSpPr>
              <p:nvPr/>
            </p:nvSpPr>
            <p:spPr>
              <a:xfrm>
                <a:off x="6501790" y="3582658"/>
                <a:ext cx="3858322" cy="1817649"/>
              </a:xfrm>
              <a:prstGeom prst="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AAFCB181-C8B2-9D2D-9790-85C63FAD0B49}"/>
                  </a:ext>
                </a:extLst>
              </p:cNvPr>
              <p:cNvSpPr/>
              <p:nvPr/>
            </p:nvSpPr>
            <p:spPr>
              <a:xfrm>
                <a:off x="6358232" y="1828801"/>
                <a:ext cx="2766397" cy="1355196"/>
              </a:xfrm>
              <a:prstGeom prst="wedgeRoundRectCallout">
                <a:avLst>
                  <a:gd name="adj1" fmla="val -39900"/>
                  <a:gd name="adj2" fmla="val 8784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If you were to use the formula </a:t>
                </a:r>
                <a14:m>
                  <m:oMath xmlns:m="http://schemas.openxmlformats.org/officeDocument/2006/math">
                    <m:r>
                      <a:rPr lang="en-AU" sz="1800" i="1" dirty="0" smtClean="0">
                        <a:latin typeface="Cambria Math" panose="02040503050406030204" pitchFamily="18" charset="0"/>
                      </a:rPr>
                      <m:t>𝑉</m:t>
                    </m:r>
                    <m:r>
                      <a:rPr lang="en-AU" sz="1800" i="1" dirty="0" smtClean="0">
                        <a:latin typeface="Cambria Math" panose="02040503050406030204" pitchFamily="18" charset="0"/>
                      </a:rPr>
                      <m:t> = </m:t>
                    </m:r>
                    <m:r>
                      <a:rPr lang="en-AU" sz="1800" i="1" dirty="0" smtClean="0">
                        <a:latin typeface="Cambria Math" panose="02040503050406030204" pitchFamily="18" charset="0"/>
                      </a:rPr>
                      <m:t>𝐴h</m:t>
                    </m:r>
                  </m:oMath>
                </a14:m>
                <a:r>
                  <a:rPr lang="en-AU" sz="1800" dirty="0"/>
                  <a:t>, what would the </a:t>
                </a:r>
                <a14:m>
                  <m:oMath xmlns:m="http://schemas.openxmlformats.org/officeDocument/2006/math">
                    <m:r>
                      <a:rPr lang="en-AU" sz="1800" i="1" dirty="0" smtClean="0">
                        <a:latin typeface="Cambria Math" panose="02040503050406030204" pitchFamily="18" charset="0"/>
                      </a:rPr>
                      <m:t>𝐴</m:t>
                    </m:r>
                  </m:oMath>
                </a14:m>
                <a:r>
                  <a:rPr lang="en-AU" sz="1800" dirty="0"/>
                  <a:t> represent? </a:t>
                </a:r>
              </a:p>
            </p:txBody>
          </p:sp>
        </mc:Choice>
        <mc:Fallback xmlns="">
          <p:sp>
            <p:nvSpPr>
              <p:cNvPr id="6" name="Speech Bubble: Rectangle with Corners Rounded 5">
                <a:extLst>
                  <a:ext uri="{FF2B5EF4-FFF2-40B4-BE49-F238E27FC236}">
                    <a16:creationId xmlns:a16="http://schemas.microsoft.com/office/drawing/2014/main" id="{AAFCB181-C8B2-9D2D-9790-85C63FAD0B49}"/>
                  </a:ext>
                </a:extLst>
              </p:cNvPr>
              <p:cNvSpPr>
                <a:spLocks noRot="1" noChangeAspect="1" noMove="1" noResize="1" noEditPoints="1" noAdjustHandles="1" noChangeArrowheads="1" noChangeShapeType="1" noTextEdit="1"/>
              </p:cNvSpPr>
              <p:nvPr/>
            </p:nvSpPr>
            <p:spPr>
              <a:xfrm>
                <a:off x="6358232" y="1828801"/>
                <a:ext cx="2766397" cy="1355196"/>
              </a:xfrm>
              <a:prstGeom prst="wedgeRoundRectCallout">
                <a:avLst>
                  <a:gd name="adj1" fmla="val -39900"/>
                  <a:gd name="adj2" fmla="val 87849"/>
                  <a:gd name="adj3" fmla="val 16667"/>
                </a:avLst>
              </a:prstGeom>
              <a:blipFill>
                <a:blip r:embed="rId4"/>
                <a:stretch>
                  <a:fillRect/>
                </a:stretch>
              </a:blipFill>
            </p:spPr>
            <p:txBody>
              <a:bodyPr/>
              <a:lstStyle/>
              <a:p>
                <a:r>
                  <a:rPr lang="en-AU">
                    <a:noFill/>
                  </a:rPr>
                  <a:t> </a:t>
                </a:r>
              </a:p>
            </p:txBody>
          </p:sp>
        </mc:Fallback>
      </mc:AlternateContent>
      <p:sp>
        <p:nvSpPr>
          <p:cNvPr id="2" name="Speech Bubble: Rectangle with Corners Rounded 1">
            <a:extLst>
              <a:ext uri="{FF2B5EF4-FFF2-40B4-BE49-F238E27FC236}">
                <a16:creationId xmlns:a16="http://schemas.microsoft.com/office/drawing/2014/main" id="{84C80A4E-C2CB-ACC1-34E8-9DD2B1A0A268}"/>
              </a:ext>
            </a:extLst>
          </p:cNvPr>
          <p:cNvSpPr/>
          <p:nvPr/>
        </p:nvSpPr>
        <p:spPr>
          <a:xfrm>
            <a:off x="9259442" y="2706837"/>
            <a:ext cx="2679037" cy="1252823"/>
          </a:xfrm>
          <a:prstGeom prst="wedgeRoundRectCallout">
            <a:avLst>
              <a:gd name="adj1" fmla="val -107227"/>
              <a:gd name="adj2" fmla="val 6194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How would my answer change if the diameter was 10 cm?</a:t>
            </a:r>
          </a:p>
        </p:txBody>
      </p:sp>
      <p:sp>
        <p:nvSpPr>
          <p:cNvPr id="7" name="Speech Bubble: Rectangle with Corners Rounded 6">
            <a:extLst>
              <a:ext uri="{FF2B5EF4-FFF2-40B4-BE49-F238E27FC236}">
                <a16:creationId xmlns:a16="http://schemas.microsoft.com/office/drawing/2014/main" id="{EAA85A08-49D1-B253-515C-74F2B382BF7B}"/>
              </a:ext>
            </a:extLst>
          </p:cNvPr>
          <p:cNvSpPr/>
          <p:nvPr/>
        </p:nvSpPr>
        <p:spPr>
          <a:xfrm>
            <a:off x="8816991" y="4880658"/>
            <a:ext cx="1906915" cy="851900"/>
          </a:xfrm>
          <a:prstGeom prst="wedgeRoundRectCallout">
            <a:avLst>
              <a:gd name="adj1" fmla="val -75850"/>
              <a:gd name="adj2" fmla="val -1968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What are cm</a:t>
            </a:r>
            <a:r>
              <a:rPr lang="en-AU" sz="1800" baseline="30000" dirty="0"/>
              <a:t>3</a:t>
            </a:r>
            <a:r>
              <a:rPr lang="en-AU" sz="1800" dirty="0"/>
              <a:t>?</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39731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rPr>
              <a:t>Finding volume (3)	</a:t>
            </a:r>
          </a:p>
        </p:txBody>
      </p:sp>
      <p:sp>
        <p:nvSpPr>
          <p:cNvPr id="6" name="Text Placeholder 5">
            <a:extLst>
              <a:ext uri="{FF2B5EF4-FFF2-40B4-BE49-F238E27FC236}">
                <a16:creationId xmlns:a16="http://schemas.microsoft.com/office/drawing/2014/main" id="{00B695BE-CA78-C6B3-F244-453C46549F58}"/>
              </a:ext>
            </a:extLst>
          </p:cNvPr>
          <p:cNvSpPr>
            <a:spLocks noGrp="1"/>
          </p:cNvSpPr>
          <p:nvPr>
            <p:ph type="body" sz="quarter" idx="18"/>
          </p:nvPr>
        </p:nvSpPr>
        <p:spPr/>
        <p:txBody>
          <a:bodyPr/>
          <a:lstStyle/>
          <a:p>
            <a:r>
              <a:rPr lang="en-US" dirty="0">
                <a:latin typeface="+mj-lt"/>
              </a:rPr>
              <a:t>Your turn – question 1</a:t>
            </a:r>
            <a:endParaRPr lang="en-AU" dirty="0">
              <a:latin typeface="+mj-lt"/>
            </a:endParaRPr>
          </a:p>
        </p:txBody>
      </p:sp>
      <p:sp>
        <p:nvSpPr>
          <p:cNvPr id="5" name="Text Placeholder 4">
            <a:extLst>
              <a:ext uri="{FF2B5EF4-FFF2-40B4-BE49-F238E27FC236}">
                <a16:creationId xmlns:a16="http://schemas.microsoft.com/office/drawing/2014/main" id="{2FA1C24B-46A0-7AD4-F271-94A5AA821E76}"/>
              </a:ext>
            </a:extLst>
          </p:cNvPr>
          <p:cNvSpPr>
            <a:spLocks noGrp="1"/>
          </p:cNvSpPr>
          <p:nvPr>
            <p:ph type="body" sz="quarter" idx="17"/>
          </p:nvPr>
        </p:nvSpPr>
        <p:spPr>
          <a:xfrm>
            <a:off x="360000" y="1567087"/>
            <a:ext cx="11484000" cy="502630"/>
          </a:xfrm>
        </p:spPr>
        <p:txBody>
          <a:bodyPr/>
          <a:lstStyle/>
          <a:p>
            <a:r>
              <a:rPr lang="en-US" dirty="0">
                <a:latin typeface="+mn-lt"/>
              </a:rPr>
              <a:t>What is the volume of the cylinder?</a:t>
            </a:r>
            <a:endParaRPr lang="en-AU" dirty="0">
              <a:latin typeface="+mn-lt"/>
            </a:endParaRPr>
          </a:p>
        </p:txBody>
      </p:sp>
      <p:pic>
        <p:nvPicPr>
          <p:cNvPr id="9" name="Picture 8" descr="A cylinder with height 15 cm and radius 7 cm.">
            <a:extLst>
              <a:ext uri="{FF2B5EF4-FFF2-40B4-BE49-F238E27FC236}">
                <a16:creationId xmlns:a16="http://schemas.microsoft.com/office/drawing/2014/main" id="{6BBED911-A1E9-644C-FC66-CA8FDAF42031}"/>
              </a:ext>
            </a:extLst>
          </p:cNvPr>
          <p:cNvPicPr>
            <a:picLocks noChangeAspect="1"/>
          </p:cNvPicPr>
          <p:nvPr/>
        </p:nvPicPr>
        <p:blipFill>
          <a:blip r:embed="rId2"/>
          <a:stretch>
            <a:fillRect/>
          </a:stretch>
        </p:blipFill>
        <p:spPr>
          <a:xfrm>
            <a:off x="359999" y="2621012"/>
            <a:ext cx="6211325" cy="3894988"/>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0898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rPr>
              <a:t>Finding volume (4)	</a:t>
            </a:r>
          </a:p>
        </p:txBody>
      </p:sp>
      <p:sp>
        <p:nvSpPr>
          <p:cNvPr id="6" name="Text Placeholder 5">
            <a:extLst>
              <a:ext uri="{FF2B5EF4-FFF2-40B4-BE49-F238E27FC236}">
                <a16:creationId xmlns:a16="http://schemas.microsoft.com/office/drawing/2014/main" id="{F255A7A0-10AC-2370-D338-5A51B67466C5}"/>
              </a:ext>
            </a:extLst>
          </p:cNvPr>
          <p:cNvSpPr>
            <a:spLocks noGrp="1"/>
          </p:cNvSpPr>
          <p:nvPr>
            <p:ph type="body" sz="quarter" idx="18"/>
          </p:nvPr>
        </p:nvSpPr>
        <p:spPr/>
        <p:txBody>
          <a:bodyPr/>
          <a:lstStyle/>
          <a:p>
            <a:r>
              <a:rPr lang="en-US" dirty="0">
                <a:latin typeface="+mj-lt"/>
              </a:rPr>
              <a:t>Your turn – solution 1</a:t>
            </a:r>
            <a:endParaRPr lang="en-AU" dirty="0">
              <a:latin typeface="+mj-lt"/>
            </a:endParaRPr>
          </a:p>
        </p:txBody>
      </p:sp>
      <p:sp>
        <p:nvSpPr>
          <p:cNvPr id="7" name="Text Placeholder 4">
            <a:extLst>
              <a:ext uri="{FF2B5EF4-FFF2-40B4-BE49-F238E27FC236}">
                <a16:creationId xmlns:a16="http://schemas.microsoft.com/office/drawing/2014/main" id="{D051C876-F805-255A-8D3B-5CEEAD6432F9}"/>
              </a:ext>
            </a:extLst>
          </p:cNvPr>
          <p:cNvSpPr txBox="1">
            <a:spLocks/>
          </p:cNvSpPr>
          <p:nvPr/>
        </p:nvSpPr>
        <p:spPr>
          <a:xfrm>
            <a:off x="360000" y="1567087"/>
            <a:ext cx="11484000" cy="50263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n-lt"/>
              </a:rPr>
              <a:t>What is the volume of the cylinder?</a:t>
            </a:r>
            <a:endParaRPr lang="en-AU" dirty="0">
              <a:latin typeface="+mn-lt"/>
            </a:endParaRPr>
          </a:p>
        </p:txBody>
      </p:sp>
      <p:pic>
        <p:nvPicPr>
          <p:cNvPr id="8" name="Picture 7" descr="A cylinder with height 15 cm and radius 7 cm.">
            <a:extLst>
              <a:ext uri="{FF2B5EF4-FFF2-40B4-BE49-F238E27FC236}">
                <a16:creationId xmlns:a16="http://schemas.microsoft.com/office/drawing/2014/main" id="{E161AD29-9643-A88C-F0A7-62857010D9A3}"/>
              </a:ext>
            </a:extLst>
          </p:cNvPr>
          <p:cNvPicPr>
            <a:picLocks noChangeAspect="1"/>
          </p:cNvPicPr>
          <p:nvPr/>
        </p:nvPicPr>
        <p:blipFill>
          <a:blip r:embed="rId2"/>
          <a:stretch>
            <a:fillRect/>
          </a:stretch>
        </p:blipFill>
        <p:spPr>
          <a:xfrm>
            <a:off x="359999" y="2621012"/>
            <a:ext cx="6211325" cy="3894988"/>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B622B98-684E-367E-B245-CD3D935A0E0E}"/>
                  </a:ext>
                </a:extLst>
              </p:cNvPr>
              <p:cNvSpPr txBox="1"/>
              <p:nvPr/>
            </p:nvSpPr>
            <p:spPr>
              <a:xfrm>
                <a:off x="7265678" y="3486272"/>
                <a:ext cx="3858322" cy="2164469"/>
              </a:xfrm>
              <a:prstGeom prst="rect">
                <a:avLst/>
              </a:prstGeom>
              <a:noFill/>
            </p:spPr>
            <p:txBody>
              <a:bodyPr wrap="none" lIns="0" tIns="0" rIns="0" bIns="0" rtlCol="0">
                <a:noAutofit/>
              </a:bodyPr>
              <a:lstStyle/>
              <a:p>
                <a:pPr algn="l">
                  <a:lnSpc>
                    <a:spcPct val="150000"/>
                  </a:lnSpc>
                  <a:spcAft>
                    <a:spcPts val="12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𝑉</m:t>
                      </m:r>
                      <m:r>
                        <m:rPr>
                          <m:aln/>
                        </m:rPr>
                        <a:rPr lang="en-AU" b="0" i="1" smtClean="0">
                          <a:latin typeface="Cambria Math" panose="02040503050406030204" pitchFamily="18" charset="0"/>
                        </a:rPr>
                        <m:t>=</m:t>
                      </m:r>
                      <m:r>
                        <a:rPr lang="en-AU" b="0" i="1" smtClean="0">
                          <a:latin typeface="Cambria Math" panose="02040503050406030204" pitchFamily="18" charset="0"/>
                        </a:rPr>
                        <m:t>𝜋</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𝑟</m:t>
                          </m:r>
                        </m:e>
                        <m:sup>
                          <m:r>
                            <a:rPr lang="en-AU" b="0" i="1" smtClean="0">
                              <a:latin typeface="Cambria Math" panose="02040503050406030204" pitchFamily="18" charset="0"/>
                            </a:rPr>
                            <m:t>2</m:t>
                          </m:r>
                        </m:sup>
                      </m:sSup>
                      <m:r>
                        <a:rPr lang="en-AU" b="0" i="1" smtClean="0">
                          <a:latin typeface="Cambria Math" panose="02040503050406030204" pitchFamily="18" charset="0"/>
                        </a:rPr>
                        <m:t>h</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𝜋</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7</m:t>
                          </m:r>
                        </m:e>
                        <m:sup>
                          <m:r>
                            <a:rPr lang="en-AU" b="0" i="1" smtClean="0">
                              <a:latin typeface="Cambria Math" panose="02040503050406030204" pitchFamily="18" charset="0"/>
                            </a:rPr>
                            <m:t>2</m:t>
                          </m:r>
                        </m:sup>
                      </m:sSup>
                      <m:r>
                        <a:rPr lang="en-AU" b="0" i="1" smtClean="0">
                          <a:latin typeface="Cambria Math" panose="02040503050406030204" pitchFamily="18" charset="0"/>
                        </a:rPr>
                        <m:t>×15</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2309.07060…</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2309.07 </m:t>
                      </m:r>
                      <m:r>
                        <a:rPr lang="en-AU" b="0" i="1" smtClean="0">
                          <a:latin typeface="Cambria Math" panose="02040503050406030204" pitchFamily="18" charset="0"/>
                        </a:rPr>
                        <m:t>𝑐</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𝑚</m:t>
                          </m:r>
                        </m:e>
                        <m:sup>
                          <m:r>
                            <a:rPr lang="en-AU" b="0" i="1" smtClean="0">
                              <a:latin typeface="Cambria Math" panose="02040503050406030204" pitchFamily="18" charset="0"/>
                            </a:rPr>
                            <m:t>3</m:t>
                          </m:r>
                        </m:sup>
                      </m:sSup>
                    </m:oMath>
                  </m:oMathPara>
                </a14:m>
                <a:endParaRPr lang="en-AU" dirty="0"/>
              </a:p>
            </p:txBody>
          </p:sp>
        </mc:Choice>
        <mc:Fallback xmlns="">
          <p:sp>
            <p:nvSpPr>
              <p:cNvPr id="5" name="TextBox 4">
                <a:extLst>
                  <a:ext uri="{FF2B5EF4-FFF2-40B4-BE49-F238E27FC236}">
                    <a16:creationId xmlns:a16="http://schemas.microsoft.com/office/drawing/2014/main" id="{5B622B98-684E-367E-B245-CD3D935A0E0E}"/>
                  </a:ext>
                </a:extLst>
              </p:cNvPr>
              <p:cNvSpPr txBox="1">
                <a:spLocks noRot="1" noChangeAspect="1" noMove="1" noResize="1" noEditPoints="1" noAdjustHandles="1" noChangeArrowheads="1" noChangeShapeType="1" noTextEdit="1"/>
              </p:cNvSpPr>
              <p:nvPr/>
            </p:nvSpPr>
            <p:spPr>
              <a:xfrm>
                <a:off x="7265678" y="3486272"/>
                <a:ext cx="3858322" cy="2164469"/>
              </a:xfrm>
              <a:prstGeom prst="rect">
                <a:avLst/>
              </a:prstGeom>
              <a:blipFill>
                <a:blip r:embed="rId3"/>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2131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TotalTime>
  <Words>507</Words>
  <Application>Microsoft Office PowerPoint</Application>
  <PresentationFormat>Widescreen</PresentationFormat>
  <Paragraphs>38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Public Sans</vt:lpstr>
      <vt:lpstr>Cambria Math</vt:lpstr>
      <vt:lpstr>Times New Roman</vt:lpstr>
      <vt:lpstr>Arial</vt:lpstr>
      <vt:lpstr>1_NSWG Corporate</vt:lpstr>
      <vt:lpstr>Volume of a cylinder</vt:lpstr>
      <vt:lpstr>Explore</vt:lpstr>
      <vt:lpstr>Finding volume (1) </vt:lpstr>
      <vt:lpstr>Finding volume (2) </vt:lpstr>
      <vt:lpstr>Finding volume (3) </vt:lpstr>
      <vt:lpstr>Finding volume (4) </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Volume of a cylinder – Unit 16, Lesson 2 – Stage 4</dc:title>
  <dc:creator>NSW Department of Education</dc:creator>
  <dcterms:created xsi:type="dcterms:W3CDTF">2025-01-07T01:19:44Z</dcterms:created>
  <dcterms:modified xsi:type="dcterms:W3CDTF">2025-02-05T00:45:57Z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2025-01-07T01:20:14Z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abf76b3b-52d3-40bb-96bd-5363885ea8c6</vt:lpwstr>
  </property>
  <property fmtid="{D5CDD505-2E9C-101B-9397-08002B2CF9AE}" pid="8" name="MSIP_Label_b603dfd7-d93a-4381-a340-2995d8282205_ContentBits">
    <vt:lpwstr>0</vt:lpwstr>
  </property>
</Properties>
</file>