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3"/>
  </p:notesMasterIdLst>
  <p:handoutMasterIdLst>
    <p:handoutMasterId r:id="rId14"/>
  </p:handoutMasterIdLst>
  <p:sldIdLst>
    <p:sldId id="266" r:id="rId2"/>
    <p:sldId id="26399" r:id="rId3"/>
    <p:sldId id="26387" r:id="rId4"/>
    <p:sldId id="26400" r:id="rId5"/>
    <p:sldId id="26391" r:id="rId6"/>
    <p:sldId id="26392" r:id="rId7"/>
    <p:sldId id="26393" r:id="rId8"/>
    <p:sldId id="26397" r:id="rId9"/>
    <p:sldId id="26395" r:id="rId10"/>
    <p:sldId id="26398"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765" autoAdjust="0"/>
    <p:restoredTop sz="73333" autoAdjust="0"/>
  </p:normalViewPr>
  <p:slideViewPr>
    <p:cSldViewPr snapToGrid="0">
      <p:cViewPr varScale="1">
        <p:scale>
          <a:sx n="64" d="100"/>
          <a:sy n="64" d="100"/>
        </p:scale>
        <p:origin x="102" y="19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79410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DCF06-1026-AD1E-A52A-0CA5F961F8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56CFB-0170-750D-CC88-3C3851B9D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9C561-834C-2F33-4265-7939A865439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BFC8C36-8A67-6A3D-297A-A6BD8A46E51C}"/>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287246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8774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45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085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068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2536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3062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065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341160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322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3683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9298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32792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70151888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cs typeface="Arial"/>
              </a:rPr>
              <a:t>Cylinders and </a:t>
            </a:r>
            <a:r>
              <a:rPr lang="en-AU" dirty="0">
                <a:latin typeface="+mj-lt"/>
                <a:ea typeface="Times New Roman" panose="02020603050405020304" pitchFamily="18" charset="0"/>
                <a:cs typeface="Arial"/>
              </a:rPr>
              <a:t>equations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Constructing cylinders</a:t>
            </a:r>
          </a:p>
        </p:txBody>
      </p:sp>
      <p:pic>
        <p:nvPicPr>
          <p:cNvPr id="2" name="Picture 1">
            <a:extLst>
              <a:ext uri="{FF2B5EF4-FFF2-40B4-BE49-F238E27FC236}">
                <a16:creationId xmlns:a16="http://schemas.microsoft.com/office/drawing/2014/main" id="{55CA300C-2B22-6FA2-A261-9970132142EE}"/>
              </a:ext>
              <a:ext uri="{C183D7F6-B498-43B3-948B-1728B52AA6E4}">
                <adec:decorative xmlns:adec="http://schemas.microsoft.com/office/drawing/2017/decorative" val="1"/>
              </a:ext>
            </a:extLst>
          </p:cNvPr>
          <p:cNvPicPr>
            <a:picLocks noGrp="1" noChangeAspect="1"/>
          </p:cNvPicPr>
          <p:nvPr/>
        </p:nvPicPr>
        <p:blipFill>
          <a:blip r:embed="rId2">
            <a:extLst>
              <a:ext uri="{28A0092B-C50C-407E-A947-70E740481C1C}">
                <a14:useLocalDpi xmlns:a14="http://schemas.microsoft.com/office/drawing/2010/main" val="0"/>
              </a:ext>
            </a:extLst>
          </a:blip>
          <a:srcRect l="24416" r="26329"/>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EABE2-5D2C-4D5F-CBC7-76DC7503EB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090591-C41A-EC1B-7F77-F9F2DC9A5D56}"/>
              </a:ext>
            </a:extLst>
          </p:cNvPr>
          <p:cNvSpPr>
            <a:spLocks noGrp="1"/>
          </p:cNvSpPr>
          <p:nvPr>
            <p:ph type="title"/>
          </p:nvPr>
        </p:nvSpPr>
        <p:spPr/>
        <p:txBody>
          <a:bodyPr/>
          <a:lstStyle/>
          <a:p>
            <a:r>
              <a:rPr lang="en-US" dirty="0">
                <a:latin typeface="+mj-lt"/>
                <a:cs typeface="Arial"/>
              </a:rPr>
              <a:t>Cylinders and equations (8)</a:t>
            </a:r>
            <a:endParaRPr lang="en-US" dirty="0">
              <a:latin typeface="+mj-lt"/>
            </a:endParaRPr>
          </a:p>
        </p:txBody>
      </p:sp>
      <p:sp>
        <p:nvSpPr>
          <p:cNvPr id="4" name="Text Placeholder 3">
            <a:extLst>
              <a:ext uri="{FF2B5EF4-FFF2-40B4-BE49-F238E27FC236}">
                <a16:creationId xmlns:a16="http://schemas.microsoft.com/office/drawing/2014/main" id="{EC720216-BF35-30E2-A2F2-B1F3F2C95632}"/>
              </a:ext>
            </a:extLst>
          </p:cNvPr>
          <p:cNvSpPr>
            <a:spLocks noGrp="1"/>
          </p:cNvSpPr>
          <p:nvPr>
            <p:ph type="body" sz="quarter" idx="18"/>
          </p:nvPr>
        </p:nvSpPr>
        <p:spPr/>
        <p:txBody>
          <a:bodyPr/>
          <a:lstStyle/>
          <a:p>
            <a:r>
              <a:rPr lang="en-US" dirty="0">
                <a:latin typeface="+mj-lt"/>
                <a:cs typeface="Arial"/>
              </a:rPr>
              <a:t>Your turn 2</a:t>
            </a:r>
            <a:endParaRPr lang="en-US" dirty="0">
              <a:latin typeface="+mj-lt"/>
            </a:endParaRPr>
          </a:p>
        </p:txBody>
      </p:sp>
      <p:sp>
        <p:nvSpPr>
          <p:cNvPr id="7" name="Content Placeholder 7">
            <a:extLst>
              <a:ext uri="{FF2B5EF4-FFF2-40B4-BE49-F238E27FC236}">
                <a16:creationId xmlns:a16="http://schemas.microsoft.com/office/drawing/2014/main" id="{4C5F8836-5305-A1C1-03E4-04D30DB62037}"/>
              </a:ext>
            </a:extLst>
          </p:cNvPr>
          <p:cNvSpPr txBox="1">
            <a:spLocks/>
          </p:cNvSpPr>
          <p:nvPr/>
        </p:nvSpPr>
        <p:spPr>
          <a:xfrm>
            <a:off x="360000" y="1562100"/>
            <a:ext cx="11484000" cy="5732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noProof="1">
                <a:latin typeface="+mn-lt"/>
              </a:rPr>
              <a:t>What is the radius of this cylinder given the height is 22 centimetres and the volume is 622 cubic centimetres?</a:t>
            </a:r>
          </a:p>
        </p:txBody>
      </p:sp>
      <p:grpSp>
        <p:nvGrpSpPr>
          <p:cNvPr id="11" name="Group 10" descr="Cylinder with volume 622 cubic centimetres and height 22 centimetres">
            <a:extLst>
              <a:ext uri="{FF2B5EF4-FFF2-40B4-BE49-F238E27FC236}">
                <a16:creationId xmlns:a16="http://schemas.microsoft.com/office/drawing/2014/main" id="{AD841F1F-0181-CAAC-D83C-69D19E896872}"/>
              </a:ext>
            </a:extLst>
          </p:cNvPr>
          <p:cNvGrpSpPr/>
          <p:nvPr/>
        </p:nvGrpSpPr>
        <p:grpSpPr>
          <a:xfrm>
            <a:off x="360000" y="2689916"/>
            <a:ext cx="3716700" cy="3271518"/>
            <a:chOff x="9351629" y="3042066"/>
            <a:chExt cx="2067262" cy="1819648"/>
          </a:xfrm>
        </p:grpSpPr>
        <p:sp>
          <p:nvSpPr>
            <p:cNvPr id="12" name="Can 6">
              <a:extLst>
                <a:ext uri="{FF2B5EF4-FFF2-40B4-BE49-F238E27FC236}">
                  <a16:creationId xmlns:a16="http://schemas.microsoft.com/office/drawing/2014/main" id="{180FF508-8C96-A69D-0E0B-2E849149DE1C}"/>
                </a:ext>
                <a:ext uri="{C183D7F6-B498-43B3-948B-1728B52AA6E4}">
                  <adec:decorative xmlns:adec="http://schemas.microsoft.com/office/drawing/2017/decorative" val="1"/>
                </a:ext>
              </a:extLst>
            </p:cNvPr>
            <p:cNvSpPr/>
            <p:nvPr/>
          </p:nvSpPr>
          <p:spPr>
            <a:xfrm rot="16200000">
              <a:off x="9931902" y="2848727"/>
              <a:ext cx="906715" cy="2067262"/>
            </a:xfrm>
            <a:prstGeom prst="can">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D84423E-74D9-F2EB-3F0E-261BD96406F6}"/>
                    </a:ext>
                    <a:ext uri="{C183D7F6-B498-43B3-948B-1728B52AA6E4}">
                      <adec:decorative xmlns:adec="http://schemas.microsoft.com/office/drawing/2017/decorative" val="1"/>
                    </a:ext>
                  </a:extLst>
                </p:cNvPr>
                <p:cNvSpPr txBox="1"/>
                <p:nvPr/>
              </p:nvSpPr>
              <p:spPr>
                <a:xfrm>
                  <a:off x="9484822" y="3042066"/>
                  <a:ext cx="1308012" cy="386934"/>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h</m:t>
                        </m:r>
                        <m:r>
                          <a:rPr lang="en-AU" sz="1800" i="1" dirty="0" smtClean="0">
                            <a:latin typeface="Cambria Math" panose="02040503050406030204" pitchFamily="18" charset="0"/>
                          </a:rPr>
                          <m:t> = 22 </m:t>
                        </m:r>
                        <m:r>
                          <a:rPr lang="en-AU" sz="1800" i="1" dirty="0" smtClean="0">
                            <a:latin typeface="Cambria Math" panose="02040503050406030204" pitchFamily="18" charset="0"/>
                          </a:rPr>
                          <m:t>𝑐𝑚</m:t>
                        </m:r>
                      </m:oMath>
                    </m:oMathPara>
                  </a14:m>
                  <a:endParaRPr lang="en-AU" sz="1800" dirty="0"/>
                </a:p>
              </p:txBody>
            </p:sp>
          </mc:Choice>
          <mc:Fallback xmlns="">
            <p:sp>
              <p:nvSpPr>
                <p:cNvPr id="12" name="TextBox 11">
                  <a:extLst>
                    <a:ext uri="{FF2B5EF4-FFF2-40B4-BE49-F238E27FC236}">
                      <a16:creationId xmlns:a16="http://schemas.microsoft.com/office/drawing/2014/main" id="{A6F36B4A-3ADF-F648-ED19-3DAD5745FB08}"/>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484822" y="3042066"/>
                  <a:ext cx="1308012" cy="386934"/>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666A990-252F-7BA5-76C1-798E0FB19EFC}"/>
                    </a:ext>
                    <a:ext uri="{C183D7F6-B498-43B3-948B-1728B52AA6E4}">
                      <adec:decorative xmlns:adec="http://schemas.microsoft.com/office/drawing/2017/decorative" val="1"/>
                    </a:ext>
                  </a:extLst>
                </p:cNvPr>
                <p:cNvSpPr txBox="1"/>
                <p:nvPr/>
              </p:nvSpPr>
              <p:spPr>
                <a:xfrm>
                  <a:off x="9746206" y="4542849"/>
                  <a:ext cx="1589641" cy="3188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𝑉</m:t>
                        </m:r>
                        <m:r>
                          <a:rPr lang="en-AU" sz="1800" i="1" dirty="0" smtClean="0">
                            <a:latin typeface="Cambria Math" panose="02040503050406030204" pitchFamily="18" charset="0"/>
                          </a:rPr>
                          <m:t> = 622 </m:t>
                        </m:r>
                        <m:r>
                          <a:rPr lang="en-AU" sz="1800" i="1" dirty="0" smtClean="0">
                            <a:latin typeface="Cambria Math" panose="02040503050406030204" pitchFamily="18" charset="0"/>
                          </a:rPr>
                          <m:t>𝑐𝑚</m:t>
                        </m:r>
                        <m:r>
                          <a:rPr lang="en-AU" sz="1800" i="1" baseline="30000" dirty="0">
                            <a:latin typeface="Cambria Math" panose="02040503050406030204" pitchFamily="18" charset="0"/>
                          </a:rPr>
                          <m:t>3</m:t>
                        </m:r>
                      </m:oMath>
                    </m:oMathPara>
                  </a14:m>
                  <a:endParaRPr lang="en-AU" sz="1800" dirty="0"/>
                </a:p>
              </p:txBody>
            </p:sp>
          </mc:Choice>
          <mc:Fallback xmlns="">
            <p:sp>
              <p:nvSpPr>
                <p:cNvPr id="13" name="TextBox 12">
                  <a:extLst>
                    <a:ext uri="{FF2B5EF4-FFF2-40B4-BE49-F238E27FC236}">
                      <a16:creationId xmlns:a16="http://schemas.microsoft.com/office/drawing/2014/main" id="{CD0A7051-335B-5542-677E-6505305448C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746206" y="4542849"/>
                  <a:ext cx="1589641" cy="318865"/>
                </a:xfrm>
                <a:prstGeom prst="rect">
                  <a:avLst/>
                </a:prstGeom>
                <a:blipFill>
                  <a:blip r:embed="rId4"/>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232BA03C-CEE7-82BD-F50F-B1B5182E4B17}"/>
                  </a:ext>
                </a:extLst>
              </p:cNvPr>
              <p:cNvSpPr>
                <a:spLocks noGrp="1"/>
              </p:cNvSpPr>
              <p:nvPr>
                <p:ph sz="quarter" idx="4294967295"/>
              </p:nvPr>
            </p:nvSpPr>
            <p:spPr>
              <a:xfrm>
                <a:off x="5772231" y="2340114"/>
                <a:ext cx="4984750" cy="3721100"/>
              </a:xfrm>
            </p:spPr>
            <p:txBody>
              <a:bodyPr/>
              <a:lstStyle/>
              <a:p>
                <a:pPr/>
                <a14:m>
                  <m:oMathPara xmlns:m="http://schemas.openxmlformats.org/officeDocument/2006/math">
                    <m:oMathParaPr>
                      <m:jc m:val="centerGroup"/>
                    </m:oMathParaPr>
                    <m:oMath xmlns:m="http://schemas.openxmlformats.org/officeDocument/2006/math">
                      <m:r>
                        <a:rPr lang="en-AU" b="0" i="1" noProof="1" smtClean="0">
                          <a:latin typeface="Cambria Math" panose="02040503050406030204" pitchFamily="18" charset="0"/>
                        </a:rPr>
                        <m:t>𝑉</m:t>
                      </m:r>
                      <m:r>
                        <a:rPr lang="en-AU" b="0" i="1" noProof="1" smtClean="0">
                          <a:latin typeface="Cambria Math" panose="02040503050406030204" pitchFamily="18" charset="0"/>
                        </a:rPr>
                        <m:t>=</m:t>
                      </m:r>
                      <m:r>
                        <a:rPr lang="en-AU" b="0" i="1" noProof="1" smtClean="0">
                          <a:latin typeface="Cambria Math" panose="02040503050406030204" pitchFamily="18" charset="0"/>
                        </a:rPr>
                        <m:t>𝜋</m:t>
                      </m:r>
                      <m:sSup>
                        <m:sSupPr>
                          <m:ctrlPr>
                            <a:rPr lang="en-AU" b="0" i="1" noProof="1" smtClean="0">
                              <a:latin typeface="Cambria Math" panose="02040503050406030204" pitchFamily="18" charset="0"/>
                            </a:rPr>
                          </m:ctrlPr>
                        </m:sSupPr>
                        <m:e>
                          <m:r>
                            <a:rPr lang="en-AU" b="0" i="1" noProof="1" smtClean="0">
                              <a:latin typeface="Cambria Math" panose="02040503050406030204" pitchFamily="18" charset="0"/>
                            </a:rPr>
                            <m:t>𝑟</m:t>
                          </m:r>
                        </m:e>
                        <m:sup>
                          <m:r>
                            <a:rPr lang="en-AU" b="0" i="1" noProof="1" smtClean="0">
                              <a:latin typeface="Cambria Math" panose="02040503050406030204" pitchFamily="18" charset="0"/>
                            </a:rPr>
                            <m:t>2</m:t>
                          </m:r>
                        </m:sup>
                      </m:sSup>
                      <m:r>
                        <a:rPr lang="en-AU" b="0" i="1" noProof="1" smtClean="0">
                          <a:latin typeface="Cambria Math" panose="02040503050406030204" pitchFamily="18" charset="0"/>
                        </a:rPr>
                        <m:t>h</m:t>
                      </m:r>
                    </m:oMath>
                    <m:oMath xmlns:m="http://schemas.openxmlformats.org/officeDocument/2006/math">
                      <m:r>
                        <a:rPr lang="en-AU" b="0" i="0" noProof="1" smtClean="0">
                          <a:latin typeface="Cambria Math" panose="02040503050406030204" pitchFamily="18" charset="0"/>
                        </a:rPr>
                        <m:t>                  </m:t>
                      </m:r>
                      <m:r>
                        <a:rPr lang="en-AU" b="0" i="1" noProof="1" smtClean="0">
                          <a:latin typeface="Cambria Math" panose="02040503050406030204" pitchFamily="18" charset="0"/>
                        </a:rPr>
                        <m:t>622=</m:t>
                      </m:r>
                      <m:r>
                        <a:rPr lang="en-AU" b="0" i="1" noProof="1" smtClean="0">
                          <a:latin typeface="Cambria Math" panose="02040503050406030204" pitchFamily="18" charset="0"/>
                        </a:rPr>
                        <m:t>𝜋</m:t>
                      </m:r>
                      <m:r>
                        <a:rPr lang="en-AU" b="0" i="1" noProof="1" smtClean="0">
                          <a:latin typeface="Cambria Math" panose="02040503050406030204" pitchFamily="18" charset="0"/>
                        </a:rPr>
                        <m:t>×</m:t>
                      </m:r>
                      <m:sSup>
                        <m:sSupPr>
                          <m:ctrlPr>
                            <a:rPr lang="en-AU" b="0" i="1" noProof="1" smtClean="0">
                              <a:latin typeface="Cambria Math" panose="02040503050406030204" pitchFamily="18" charset="0"/>
                            </a:rPr>
                          </m:ctrlPr>
                        </m:sSupPr>
                        <m:e>
                          <m:r>
                            <a:rPr lang="en-AU" b="0" i="1" noProof="1" smtClean="0">
                              <a:latin typeface="Cambria Math" panose="02040503050406030204" pitchFamily="18" charset="0"/>
                            </a:rPr>
                            <m:t>𝑟</m:t>
                          </m:r>
                        </m:e>
                        <m:sup>
                          <m:r>
                            <a:rPr lang="en-AU" b="0" i="1" noProof="1" smtClean="0">
                              <a:latin typeface="Cambria Math" panose="02040503050406030204" pitchFamily="18" charset="0"/>
                            </a:rPr>
                            <m:t>2</m:t>
                          </m:r>
                        </m:sup>
                      </m:sSup>
                      <m:r>
                        <a:rPr lang="en-AU" b="0" i="1" noProof="1" smtClean="0">
                          <a:latin typeface="Cambria Math" panose="02040503050406030204" pitchFamily="18" charset="0"/>
                        </a:rPr>
                        <m:t>×22</m:t>
                      </m:r>
                    </m:oMath>
                    <m:oMath xmlns:m="http://schemas.openxmlformats.org/officeDocument/2006/math">
                      <m:r>
                        <a:rPr lang="en-AU" b="0" i="0" noProof="1" smtClean="0">
                          <a:latin typeface="Cambria Math" panose="02040503050406030204" pitchFamily="18" charset="0"/>
                        </a:rPr>
                        <m:t>                 </m:t>
                      </m:r>
                      <m:r>
                        <a:rPr lang="en-AU" b="0" i="1" noProof="1" smtClean="0">
                          <a:latin typeface="Cambria Math" panose="02040503050406030204" pitchFamily="18" charset="0"/>
                        </a:rPr>
                        <m:t> 622=69.115…×</m:t>
                      </m:r>
                      <m:sSup>
                        <m:sSupPr>
                          <m:ctrlPr>
                            <a:rPr lang="en-AU" b="0" i="1" noProof="1" smtClean="0">
                              <a:latin typeface="Cambria Math" panose="02040503050406030204" pitchFamily="18" charset="0"/>
                            </a:rPr>
                          </m:ctrlPr>
                        </m:sSupPr>
                        <m:e>
                          <m:r>
                            <a:rPr lang="en-AU" b="0" i="1" noProof="1" smtClean="0">
                              <a:latin typeface="Cambria Math" panose="02040503050406030204" pitchFamily="18" charset="0"/>
                            </a:rPr>
                            <m:t>𝑟</m:t>
                          </m:r>
                        </m:e>
                        <m:sup>
                          <m:r>
                            <a:rPr lang="en-AU" b="0" i="1" noProof="1" smtClean="0">
                              <a:latin typeface="Cambria Math" panose="02040503050406030204" pitchFamily="18" charset="0"/>
                            </a:rPr>
                            <m:t>2</m:t>
                          </m:r>
                        </m:sup>
                      </m:sSup>
                    </m:oMath>
                    <m:oMath xmlns:m="http://schemas.openxmlformats.org/officeDocument/2006/math">
                      <m:r>
                        <a:rPr lang="en-AU" b="0" i="0" noProof="1" smtClean="0">
                          <a:solidFill>
                            <a:srgbClr val="00B050"/>
                          </a:solidFill>
                          <a:latin typeface="Cambria Math" panose="02040503050406030204" pitchFamily="18" charset="0"/>
                        </a:rPr>
                        <m:t>   </m:t>
                      </m:r>
                      <m:r>
                        <a:rPr lang="en-AU" b="0" i="1" noProof="1" smtClean="0">
                          <a:solidFill>
                            <a:srgbClr val="00B050"/>
                          </a:solidFill>
                          <a:latin typeface="Cambria Math" panose="02040503050406030204" pitchFamily="18" charset="0"/>
                        </a:rPr>
                        <m:t>÷69.115…       ÷69.115…</m:t>
                      </m:r>
                    </m:oMath>
                    <m:oMath xmlns:m="http://schemas.openxmlformats.org/officeDocument/2006/math">
                      <m:r>
                        <a:rPr lang="en-AU" b="0" i="0" noProof="1" smtClean="0">
                          <a:latin typeface="Cambria Math" panose="02040503050406030204" pitchFamily="18" charset="0"/>
                        </a:rPr>
                        <m:t>           </m:t>
                      </m:r>
                      <m:r>
                        <a:rPr lang="en-AU" b="0" i="1" noProof="1" smtClean="0">
                          <a:latin typeface="Cambria Math" panose="02040503050406030204" pitchFamily="18" charset="0"/>
                        </a:rPr>
                        <m:t>8.999…=</m:t>
                      </m:r>
                      <m:sSup>
                        <m:sSupPr>
                          <m:ctrlPr>
                            <a:rPr lang="en-AU" b="0" i="1" noProof="1" smtClean="0">
                              <a:latin typeface="Cambria Math" panose="02040503050406030204" pitchFamily="18" charset="0"/>
                            </a:rPr>
                          </m:ctrlPr>
                        </m:sSupPr>
                        <m:e>
                          <m:r>
                            <a:rPr lang="en-AU" b="0" i="1" noProof="1" smtClean="0">
                              <a:latin typeface="Cambria Math" panose="02040503050406030204" pitchFamily="18" charset="0"/>
                            </a:rPr>
                            <m:t>𝑟</m:t>
                          </m:r>
                        </m:e>
                        <m:sup>
                          <m:r>
                            <a:rPr lang="en-AU" b="0" i="1" noProof="1" smtClean="0">
                              <a:latin typeface="Cambria Math" panose="02040503050406030204" pitchFamily="18" charset="0"/>
                            </a:rPr>
                            <m:t>2</m:t>
                          </m:r>
                        </m:sup>
                      </m:sSup>
                    </m:oMath>
                    <m:oMath xmlns:m="http://schemas.openxmlformats.org/officeDocument/2006/math">
                      <m:r>
                        <a:rPr lang="en-AU" b="0" i="1" noProof="1" smtClean="0">
                          <a:latin typeface="Cambria Math" panose="02040503050406030204" pitchFamily="18" charset="0"/>
                        </a:rPr>
                        <m:t>     </m:t>
                      </m:r>
                      <m:r>
                        <a:rPr lang="en-AU" b="0" i="0" noProof="1" smtClean="0">
                          <a:latin typeface="Cambria Math" panose="02040503050406030204" pitchFamily="18" charset="0"/>
                        </a:rPr>
                        <m:t>   </m:t>
                      </m:r>
                      <m:rad>
                        <m:radPr>
                          <m:degHide m:val="on"/>
                          <m:ctrlPr>
                            <a:rPr lang="en-AU" b="0" i="1" noProof="1" smtClean="0">
                              <a:latin typeface="Cambria Math" panose="02040503050406030204" pitchFamily="18" charset="0"/>
                            </a:rPr>
                          </m:ctrlPr>
                        </m:radPr>
                        <m:deg/>
                        <m:e>
                          <m:r>
                            <a:rPr lang="en-AU" b="0" i="1" noProof="1" smtClean="0">
                              <a:latin typeface="Cambria Math" panose="02040503050406030204" pitchFamily="18" charset="0"/>
                            </a:rPr>
                            <m:t>8.999…</m:t>
                          </m:r>
                        </m:e>
                      </m:rad>
                      <m:r>
                        <a:rPr lang="en-AU" b="0" i="1" noProof="1" smtClean="0">
                          <a:latin typeface="Cambria Math" panose="02040503050406030204" pitchFamily="18" charset="0"/>
                        </a:rPr>
                        <m:t>=</m:t>
                      </m:r>
                      <m:rad>
                        <m:radPr>
                          <m:degHide m:val="on"/>
                          <m:ctrlPr>
                            <a:rPr lang="en-AU" b="0" i="1" noProof="1" smtClean="0">
                              <a:latin typeface="Cambria Math" panose="02040503050406030204" pitchFamily="18" charset="0"/>
                            </a:rPr>
                          </m:ctrlPr>
                        </m:radPr>
                        <m:deg/>
                        <m:e>
                          <m:sSup>
                            <m:sSupPr>
                              <m:ctrlPr>
                                <a:rPr lang="en-AU" b="0" i="1" noProof="1" smtClean="0">
                                  <a:latin typeface="Cambria Math" panose="02040503050406030204" pitchFamily="18" charset="0"/>
                                </a:rPr>
                              </m:ctrlPr>
                            </m:sSupPr>
                            <m:e>
                              <m:r>
                                <a:rPr lang="en-AU" b="0" i="1" noProof="1" smtClean="0">
                                  <a:latin typeface="Cambria Math" panose="02040503050406030204" pitchFamily="18" charset="0"/>
                                </a:rPr>
                                <m:t>𝑟</m:t>
                              </m:r>
                            </m:e>
                            <m:sup>
                              <m:r>
                                <a:rPr lang="en-AU" b="0" i="1" noProof="1" smtClean="0">
                                  <a:latin typeface="Cambria Math" panose="02040503050406030204" pitchFamily="18" charset="0"/>
                                </a:rPr>
                                <m:t>2</m:t>
                              </m:r>
                            </m:sup>
                          </m:sSup>
                        </m:e>
                      </m:rad>
                    </m:oMath>
                    <m:oMath xmlns:m="http://schemas.openxmlformats.org/officeDocument/2006/math">
                      <m:r>
                        <a:rPr lang="en-AU" b="0" i="0" noProof="1" smtClean="0">
                          <a:latin typeface="Cambria Math" panose="02040503050406030204" pitchFamily="18" charset="0"/>
                        </a:rPr>
                        <m:t>           </m:t>
                      </m:r>
                      <m:r>
                        <a:rPr lang="en-AU" b="0" i="1" noProof="1" smtClean="0">
                          <a:latin typeface="Cambria Math" panose="02040503050406030204" pitchFamily="18" charset="0"/>
                        </a:rPr>
                        <m:t>2.999…=</m:t>
                      </m:r>
                      <m:r>
                        <a:rPr lang="en-AU" b="0" i="1" noProof="1" smtClean="0">
                          <a:latin typeface="Cambria Math" panose="02040503050406030204" pitchFamily="18" charset="0"/>
                        </a:rPr>
                        <m:t>𝑟</m:t>
                      </m:r>
                    </m:oMath>
                    <m:oMath xmlns:m="http://schemas.openxmlformats.org/officeDocument/2006/math">
                      <m:r>
                        <a:rPr lang="en-AU" b="0" i="0" noProof="1" smtClean="0">
                          <a:latin typeface="Cambria Math" panose="02040503050406030204" pitchFamily="18" charset="0"/>
                        </a:rPr>
                        <m:t>                         </m:t>
                      </m:r>
                      <m:r>
                        <a:rPr lang="en-AU" b="0" i="1" noProof="1" smtClean="0">
                          <a:latin typeface="Cambria Math" panose="02040503050406030204" pitchFamily="18" charset="0"/>
                        </a:rPr>
                        <m:t>𝑟</m:t>
                      </m:r>
                      <m:r>
                        <a:rPr lang="en-AU" b="0" i="1" noProof="1" smtClean="0">
                          <a:latin typeface="Cambria Math" panose="02040503050406030204" pitchFamily="18" charset="0"/>
                        </a:rPr>
                        <m:t>=3 </m:t>
                      </m:r>
                      <m:r>
                        <m:rPr>
                          <m:sty m:val="p"/>
                        </m:rPr>
                        <a:rPr lang="en-AU" b="0" i="0" noProof="1" smtClean="0">
                          <a:latin typeface="Cambria Math" panose="02040503050406030204" pitchFamily="18" charset="0"/>
                        </a:rPr>
                        <m:t>cm</m:t>
                      </m:r>
                    </m:oMath>
                  </m:oMathPara>
                </a14:m>
                <a:endParaRPr lang="en-AU" noProof="1"/>
              </a:p>
            </p:txBody>
          </p:sp>
        </mc:Choice>
        <mc:Fallback xmlns="">
          <p:sp>
            <p:nvSpPr>
              <p:cNvPr id="8" name="Content Placeholder 7">
                <a:extLst>
                  <a:ext uri="{FF2B5EF4-FFF2-40B4-BE49-F238E27FC236}">
                    <a16:creationId xmlns:a16="http://schemas.microsoft.com/office/drawing/2014/main" id="{232BA03C-CEE7-82BD-F50F-B1B5182E4B17}"/>
                  </a:ext>
                </a:extLst>
              </p:cNvPr>
              <p:cNvSpPr>
                <a:spLocks noGrp="1" noRot="1" noChangeAspect="1" noMove="1" noResize="1" noEditPoints="1" noAdjustHandles="1" noChangeArrowheads="1" noChangeShapeType="1" noTextEdit="1"/>
              </p:cNvSpPr>
              <p:nvPr>
                <p:ph sz="quarter" idx="4294967295"/>
              </p:nvPr>
            </p:nvSpPr>
            <p:spPr>
              <a:xfrm>
                <a:off x="5772231" y="2340114"/>
                <a:ext cx="4984750" cy="3721100"/>
              </a:xfr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23BF7D0-AFA9-B997-C13B-8BDEEF5190F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415511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FF390-D45D-B4DF-1FBD-7C7AAFFC29C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C919731-322A-1AE4-9273-3C28861585EE}"/>
              </a:ext>
            </a:extLst>
          </p:cNvPr>
          <p:cNvSpPr>
            <a:spLocks noGrp="1"/>
          </p:cNvSpPr>
          <p:nvPr>
            <p:ph type="ctrTitle"/>
          </p:nvPr>
        </p:nvSpPr>
        <p:spPr/>
        <p:txBody>
          <a:bodyPr/>
          <a:lstStyle/>
          <a:p>
            <a:r>
              <a:rPr lang="en-AU" dirty="0">
                <a:latin typeface="+mj-lt"/>
              </a:rPr>
              <a:t>Summarise</a:t>
            </a:r>
          </a:p>
        </p:txBody>
      </p:sp>
    </p:spTree>
    <p:extLst>
      <p:ext uri="{BB962C8B-B14F-4D97-AF65-F5344CB8AC3E}">
        <p14:creationId xmlns:p14="http://schemas.microsoft.com/office/powerpoint/2010/main" val="3568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460B5-03D4-E02D-FCF2-8A0E7E3E7E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D4717B-9E72-6E85-F34E-635D0D28DCE4}"/>
              </a:ext>
            </a:extLst>
          </p:cNvPr>
          <p:cNvSpPr>
            <a:spLocks noGrp="1"/>
          </p:cNvSpPr>
          <p:nvPr>
            <p:ph type="title"/>
          </p:nvPr>
        </p:nvSpPr>
        <p:spPr>
          <a:xfrm>
            <a:off x="360000" y="360000"/>
            <a:ext cx="11484000" cy="545601"/>
          </a:xfrm>
        </p:spPr>
        <p:txBody>
          <a:bodyPr/>
          <a:lstStyle/>
          <a:p>
            <a:r>
              <a:rPr lang="en-US" dirty="0">
                <a:latin typeface="+mj-lt"/>
                <a:cs typeface="Arial"/>
              </a:rPr>
              <a:t>Cylinders and equations (1)</a:t>
            </a:r>
            <a:endParaRPr lang="en-US" dirty="0">
              <a:latin typeface="+mj-lt"/>
            </a:endParaRPr>
          </a:p>
        </p:txBody>
      </p:sp>
      <p:sp>
        <p:nvSpPr>
          <p:cNvPr id="4" name="Text Placeholder 3">
            <a:extLst>
              <a:ext uri="{FF2B5EF4-FFF2-40B4-BE49-F238E27FC236}">
                <a16:creationId xmlns:a16="http://schemas.microsoft.com/office/drawing/2014/main" id="{7CD8F706-563E-9EAF-ACC6-CFB3231E03BB}"/>
              </a:ext>
            </a:extLst>
          </p:cNvPr>
          <p:cNvSpPr>
            <a:spLocks noGrp="1"/>
          </p:cNvSpPr>
          <p:nvPr>
            <p:ph type="body" sz="quarter" idx="18"/>
          </p:nvPr>
        </p:nvSpPr>
        <p:spPr>
          <a:xfrm>
            <a:off x="360000" y="982520"/>
            <a:ext cx="11484000" cy="310015"/>
          </a:xfrm>
        </p:spPr>
        <p:txBody>
          <a:bodyPr/>
          <a:lstStyle/>
          <a:p>
            <a:r>
              <a:rPr lang="en-US" dirty="0">
                <a:latin typeface="+mj-lt"/>
                <a:cs typeface="Arial"/>
              </a:rPr>
              <a:t>Worked example 1</a:t>
            </a:r>
            <a:endParaRPr lang="en-US" dirty="0">
              <a:latin typeface="+mj-lt"/>
            </a:endParaRPr>
          </a:p>
        </p:txBody>
      </p:sp>
      <p:sp>
        <p:nvSpPr>
          <p:cNvPr id="8" name="Content Placeholder 7">
            <a:extLst>
              <a:ext uri="{FF2B5EF4-FFF2-40B4-BE49-F238E27FC236}">
                <a16:creationId xmlns:a16="http://schemas.microsoft.com/office/drawing/2014/main" id="{EB6CD57F-74F9-F204-8460-BB2ED4E10270}"/>
              </a:ext>
            </a:extLst>
          </p:cNvPr>
          <p:cNvSpPr>
            <a:spLocks noGrp="1"/>
          </p:cNvSpPr>
          <p:nvPr>
            <p:ph sz="quarter" idx="4294967295"/>
          </p:nvPr>
        </p:nvSpPr>
        <p:spPr>
          <a:xfrm>
            <a:off x="360000" y="1562471"/>
            <a:ext cx="11484000" cy="503231"/>
          </a:xfrm>
        </p:spPr>
        <p:txBody>
          <a:bodyPr/>
          <a:lstStyle/>
          <a:p>
            <a:r>
              <a:rPr lang="en-AU" sz="1800" noProof="1">
                <a:latin typeface="+mn-lt"/>
              </a:rPr>
              <a:t>What is the height of this cylinder given the radius is 7 centimetres and the volume is 2463 cubic centimetres?</a:t>
            </a:r>
          </a:p>
        </p:txBody>
      </p:sp>
      <p:grpSp>
        <p:nvGrpSpPr>
          <p:cNvPr id="10" name="Group 9" descr="cylinder with radius 7 cm and volume 2463 cubic centimetres">
            <a:extLst>
              <a:ext uri="{FF2B5EF4-FFF2-40B4-BE49-F238E27FC236}">
                <a16:creationId xmlns:a16="http://schemas.microsoft.com/office/drawing/2014/main" id="{85B9042D-36C8-24E5-1C78-AD6DD863F066}"/>
              </a:ext>
            </a:extLst>
          </p:cNvPr>
          <p:cNvGrpSpPr/>
          <p:nvPr/>
        </p:nvGrpSpPr>
        <p:grpSpPr>
          <a:xfrm>
            <a:off x="360000" y="2175204"/>
            <a:ext cx="2655490" cy="4182698"/>
            <a:chOff x="8385779" y="1562471"/>
            <a:chExt cx="2738221" cy="4313009"/>
          </a:xfrm>
        </p:grpSpPr>
        <p:sp>
          <p:nvSpPr>
            <p:cNvPr id="14" name="Can 6">
              <a:extLst>
                <a:ext uri="{FF2B5EF4-FFF2-40B4-BE49-F238E27FC236}">
                  <a16:creationId xmlns:a16="http://schemas.microsoft.com/office/drawing/2014/main" id="{2EEF60D7-CF44-7BBA-6C5D-3CCEE7B0C1FB}"/>
                </a:ext>
                <a:ext uri="{C183D7F6-B498-43B3-948B-1728B52AA6E4}">
                  <adec:decorative xmlns:adec="http://schemas.microsoft.com/office/drawing/2017/decorative" val="0"/>
                </a:ext>
              </a:extLst>
            </p:cNvPr>
            <p:cNvSpPr/>
            <p:nvPr/>
          </p:nvSpPr>
          <p:spPr>
            <a:xfrm>
              <a:off x="8385779" y="1889883"/>
              <a:ext cx="2738221" cy="3641834"/>
            </a:xfrm>
            <a:prstGeom prst="can">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E955DD40-01CA-F5E4-3374-B1DE473AE801}"/>
                </a:ext>
                <a:ext uri="{C183D7F6-B498-43B3-948B-1728B52AA6E4}">
                  <adec:decorative xmlns:adec="http://schemas.microsoft.com/office/drawing/2017/decorative" val="1"/>
                </a:ext>
              </a:extLst>
            </p:cNvPr>
            <p:cNvCxnSpPr/>
            <p:nvPr/>
          </p:nvCxnSpPr>
          <p:spPr>
            <a:xfrm>
              <a:off x="9741613" y="2207172"/>
              <a:ext cx="1382387"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0ED5557-A2D1-A968-9BE8-9FB49ABFDF85}"/>
                    </a:ext>
                    <a:ext uri="{C183D7F6-B498-43B3-948B-1728B52AA6E4}">
                      <adec:decorative xmlns:adec="http://schemas.microsoft.com/office/drawing/2017/decorative" val="1"/>
                    </a:ext>
                  </a:extLst>
                </p:cNvPr>
                <p:cNvSpPr txBox="1"/>
                <p:nvPr/>
              </p:nvSpPr>
              <p:spPr>
                <a:xfrm>
                  <a:off x="9884979" y="1562471"/>
                  <a:ext cx="1056290" cy="32741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𝑟</m:t>
                        </m:r>
                        <m:r>
                          <a:rPr lang="en-AU" sz="1800" i="1" dirty="0" smtClean="0">
                            <a:latin typeface="Cambria Math" panose="02040503050406030204" pitchFamily="18" charset="0"/>
                          </a:rPr>
                          <m:t> = 7 </m:t>
                        </m:r>
                        <m:r>
                          <a:rPr lang="en-AU" sz="1800" i="1" dirty="0" smtClean="0">
                            <a:latin typeface="Cambria Math" panose="02040503050406030204" pitchFamily="18" charset="0"/>
                          </a:rPr>
                          <m:t>𝑐𝑚</m:t>
                        </m:r>
                      </m:oMath>
                    </m:oMathPara>
                  </a14:m>
                  <a:endParaRPr lang="en-AU" sz="1800" dirty="0">
                    <a:latin typeface="+mj-lt"/>
                  </a:endParaRPr>
                </a:p>
              </p:txBody>
            </p:sp>
          </mc:Choice>
          <mc:Fallback xmlns="">
            <p:sp>
              <p:nvSpPr>
                <p:cNvPr id="16" name="TextBox 15">
                  <a:extLst>
                    <a:ext uri="{FF2B5EF4-FFF2-40B4-BE49-F238E27FC236}">
                      <a16:creationId xmlns:a16="http://schemas.microsoft.com/office/drawing/2014/main" id="{50ED5557-A2D1-A968-9BE8-9FB49ABFDF8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884979" y="1562471"/>
                  <a:ext cx="1056290" cy="327412"/>
                </a:xfrm>
                <a:prstGeom prst="rect">
                  <a:avLst/>
                </a:prstGeom>
                <a:blipFill>
                  <a:blip r:embed="rId3"/>
                  <a:stretch>
                    <a:fillRect l="-4167" r="-41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9F43F4E-1E78-7A79-CC5A-6E657F9A04C9}"/>
                    </a:ext>
                    <a:ext uri="{C183D7F6-B498-43B3-948B-1728B52AA6E4}">
                      <adec:decorative xmlns:adec="http://schemas.microsoft.com/office/drawing/2017/decorative" val="1"/>
                    </a:ext>
                  </a:extLst>
                </p:cNvPr>
                <p:cNvSpPr txBox="1"/>
                <p:nvPr/>
              </p:nvSpPr>
              <p:spPr>
                <a:xfrm>
                  <a:off x="9090158" y="5556615"/>
                  <a:ext cx="1589641" cy="3188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𝑉</m:t>
                        </m:r>
                        <m:r>
                          <a:rPr lang="en-AU" sz="1800" i="1" dirty="0" smtClean="0">
                            <a:latin typeface="Cambria Math" panose="02040503050406030204" pitchFamily="18" charset="0"/>
                          </a:rPr>
                          <m:t> = 2463 </m:t>
                        </m:r>
                        <m:r>
                          <a:rPr lang="en-AU" sz="1800" i="1" dirty="0" smtClean="0">
                            <a:latin typeface="Cambria Math" panose="02040503050406030204" pitchFamily="18" charset="0"/>
                          </a:rPr>
                          <m:t>𝑐𝑚</m:t>
                        </m:r>
                        <m:r>
                          <a:rPr lang="en-AU" sz="1800" i="1" baseline="30000" dirty="0">
                            <a:latin typeface="Cambria Math" panose="02040503050406030204" pitchFamily="18" charset="0"/>
                          </a:rPr>
                          <m:t>3</m:t>
                        </m:r>
                      </m:oMath>
                    </m:oMathPara>
                  </a14:m>
                  <a:endParaRPr lang="en-AU" sz="1800" dirty="0">
                    <a:latin typeface="+mj-lt"/>
                  </a:endParaRPr>
                </a:p>
              </p:txBody>
            </p:sp>
          </mc:Choice>
          <mc:Fallback xmlns="">
            <p:sp>
              <p:nvSpPr>
                <p:cNvPr id="17" name="TextBox 16">
                  <a:extLst>
                    <a:ext uri="{FF2B5EF4-FFF2-40B4-BE49-F238E27FC236}">
                      <a16:creationId xmlns:a16="http://schemas.microsoft.com/office/drawing/2014/main" id="{69F43F4E-1E78-7A79-CC5A-6E657F9A04C9}"/>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090158" y="5556615"/>
                  <a:ext cx="1589641" cy="318865"/>
                </a:xfrm>
                <a:prstGeom prst="rect">
                  <a:avLst/>
                </a:prstGeom>
                <a:blipFill>
                  <a:blip r:embed="rId4"/>
                  <a:stretch>
                    <a:fillRect l="-3557" r="-1976"/>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2284205-469C-BE97-4E88-B50ABD737B67}"/>
                  </a:ext>
                </a:extLst>
              </p:cNvPr>
              <p:cNvSpPr txBox="1"/>
              <p:nvPr/>
            </p:nvSpPr>
            <p:spPr>
              <a:xfrm>
                <a:off x="6096000" y="2758448"/>
                <a:ext cx="4343894" cy="301621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2000" b="0" i="1" noProof="1" smtClean="0">
                          <a:latin typeface="Cambria Math" panose="02040503050406030204" pitchFamily="18" charset="0"/>
                        </a:rPr>
                        <m:t> </m:t>
                      </m:r>
                      <m:r>
                        <a:rPr lang="en-AU" sz="2000" b="0" i="1" noProof="1" smtClean="0">
                          <a:latin typeface="Cambria Math" panose="02040503050406030204" pitchFamily="18" charset="0"/>
                        </a:rPr>
                        <m:t>𝑉</m:t>
                      </m:r>
                      <m:r>
                        <m:rPr>
                          <m:aln/>
                        </m:rPr>
                        <a:rPr lang="en-AU" sz="2000" b="0" i="1" noProof="1" smtClean="0">
                          <a:latin typeface="Cambria Math" panose="02040503050406030204" pitchFamily="18" charset="0"/>
                        </a:rPr>
                        <m:t>=</m:t>
                      </m:r>
                      <m:r>
                        <a:rPr lang="en-AU" sz="2000" b="0" i="1" noProof="1" smtClean="0">
                          <a:latin typeface="Cambria Math" panose="02040503050406030204" pitchFamily="18" charset="0"/>
                        </a:rPr>
                        <m:t>𝜋</m:t>
                      </m:r>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r>
                        <a:rPr lang="en-AU" sz="2000" b="0" i="1" noProof="1" smtClean="0">
                          <a:latin typeface="Cambria Math" panose="02040503050406030204" pitchFamily="18" charset="0"/>
                        </a:rPr>
                        <m:t>h</m:t>
                      </m:r>
                    </m:oMath>
                    <m:oMath xmlns:m="http://schemas.openxmlformats.org/officeDocument/2006/math">
                      <m:r>
                        <a:rPr lang="en-AU" sz="2000" i="1" noProof="1">
                          <a:latin typeface="Cambria Math" panose="02040503050406030204" pitchFamily="18" charset="0"/>
                        </a:rPr>
                        <m:t>2463</m:t>
                      </m:r>
                      <m:r>
                        <m:rPr>
                          <m:aln/>
                        </m:rPr>
                        <a:rPr lang="en-AU" sz="2000" i="1" noProof="1">
                          <a:latin typeface="Cambria Math" panose="02040503050406030204" pitchFamily="18" charset="0"/>
                        </a:rPr>
                        <m:t>=</m:t>
                      </m:r>
                      <m:r>
                        <a:rPr lang="en-AU" sz="2000" i="1" noProof="1">
                          <a:latin typeface="Cambria Math" panose="02040503050406030204" pitchFamily="18" charset="0"/>
                        </a:rPr>
                        <m:t>𝜋</m:t>
                      </m:r>
                      <m:r>
                        <a:rPr lang="en-AU" sz="2000" i="1" noProof="1">
                          <a:latin typeface="Cambria Math" panose="02040503050406030204" pitchFamily="18" charset="0"/>
                        </a:rPr>
                        <m:t>×</m:t>
                      </m:r>
                      <m:sSup>
                        <m:sSupPr>
                          <m:ctrlPr>
                            <a:rPr lang="en-AU" sz="2000" i="1" noProof="1">
                              <a:latin typeface="Cambria Math" panose="02040503050406030204" pitchFamily="18" charset="0"/>
                            </a:rPr>
                          </m:ctrlPr>
                        </m:sSupPr>
                        <m:e>
                          <m:r>
                            <a:rPr lang="en-AU" sz="2000" i="1" noProof="1">
                              <a:latin typeface="Cambria Math" panose="02040503050406030204" pitchFamily="18" charset="0"/>
                            </a:rPr>
                            <m:t>7</m:t>
                          </m:r>
                        </m:e>
                        <m:sup>
                          <m:r>
                            <a:rPr lang="en-AU" sz="2000" i="1" noProof="1">
                              <a:latin typeface="Cambria Math" panose="02040503050406030204" pitchFamily="18" charset="0"/>
                            </a:rPr>
                            <m:t>2</m:t>
                          </m:r>
                        </m:sup>
                      </m:sSup>
                      <m:r>
                        <a:rPr lang="en-AU" sz="2000" i="1" noProof="1">
                          <a:latin typeface="Cambria Math" panose="02040503050406030204" pitchFamily="18" charset="0"/>
                        </a:rPr>
                        <m:t>×</m:t>
                      </m:r>
                      <m:r>
                        <a:rPr lang="en-AU" sz="2000" i="1" noProof="1">
                          <a:latin typeface="Cambria Math" panose="02040503050406030204" pitchFamily="18" charset="0"/>
                        </a:rPr>
                        <m:t>h</m:t>
                      </m:r>
                    </m:oMath>
                    <m:oMath xmlns:m="http://schemas.openxmlformats.org/officeDocument/2006/math">
                      <m:r>
                        <a:rPr lang="en-AU" sz="2000" i="1" noProof="1">
                          <a:latin typeface="Cambria Math" panose="02040503050406030204" pitchFamily="18" charset="0"/>
                        </a:rPr>
                        <m:t>2463</m:t>
                      </m:r>
                      <m:r>
                        <m:rPr>
                          <m:aln/>
                        </m:rPr>
                        <a:rPr lang="en-AU" sz="2000" i="1" noProof="1">
                          <a:latin typeface="Cambria Math" panose="02040503050406030204" pitchFamily="18" charset="0"/>
                        </a:rPr>
                        <m:t>=</m:t>
                      </m:r>
                      <m:r>
                        <a:rPr lang="en-AU" sz="2000" i="1" noProof="1">
                          <a:latin typeface="Cambria Math" panose="02040503050406030204" pitchFamily="18" charset="0"/>
                        </a:rPr>
                        <m:t>153.938…×</m:t>
                      </m:r>
                      <m:r>
                        <a:rPr lang="en-AU" sz="2000" i="1" noProof="1">
                          <a:latin typeface="Cambria Math" panose="02040503050406030204" pitchFamily="18" charset="0"/>
                        </a:rPr>
                        <m:t>h</m:t>
                      </m:r>
                    </m:oMath>
                    <m:oMath xmlns:m="http://schemas.openxmlformats.org/officeDocument/2006/math">
                      <m:r>
                        <a:rPr lang="en-AU" sz="2000" i="1" noProof="1">
                          <a:solidFill>
                            <a:srgbClr val="00B050"/>
                          </a:solidFill>
                          <a:latin typeface="Cambria Math" panose="02040503050406030204" pitchFamily="18" charset="0"/>
                        </a:rPr>
                        <m:t>÷153.938…       ÷153.938…</m:t>
                      </m:r>
                    </m:oMath>
                    <m:oMath xmlns:m="http://schemas.openxmlformats.org/officeDocument/2006/math">
                      <m:r>
                        <a:rPr lang="en-AU" sz="2000" i="1" noProof="1">
                          <a:latin typeface="Cambria Math" panose="02040503050406030204" pitchFamily="18" charset="0"/>
                        </a:rPr>
                        <m:t>15.999…</m:t>
                      </m:r>
                      <m:r>
                        <m:rPr>
                          <m:aln/>
                        </m:rPr>
                        <a:rPr lang="en-AU" sz="2000" i="1" noProof="1">
                          <a:latin typeface="Cambria Math" panose="02040503050406030204" pitchFamily="18" charset="0"/>
                        </a:rPr>
                        <m:t>=</m:t>
                      </m:r>
                      <m:r>
                        <a:rPr lang="en-AU" sz="2000" i="1" noProof="1">
                          <a:latin typeface="Cambria Math" panose="02040503050406030204" pitchFamily="18" charset="0"/>
                        </a:rPr>
                        <m:t>h</m:t>
                      </m:r>
                    </m:oMath>
                    <m:oMath xmlns:m="http://schemas.openxmlformats.org/officeDocument/2006/math">
                      <m:r>
                        <a:rPr lang="en-AU" sz="2000" i="1" noProof="1">
                          <a:latin typeface="Cambria Math" panose="02040503050406030204" pitchFamily="18" charset="0"/>
                        </a:rPr>
                        <m:t>h</m:t>
                      </m:r>
                      <m:r>
                        <m:rPr>
                          <m:aln/>
                        </m:rPr>
                        <a:rPr lang="en-AU" sz="2000" i="1" noProof="1">
                          <a:latin typeface="Cambria Math" panose="02040503050406030204" pitchFamily="18" charset="0"/>
                        </a:rPr>
                        <m:t>=</m:t>
                      </m:r>
                      <m:r>
                        <a:rPr lang="en-AU" sz="2000" i="1" noProof="1">
                          <a:latin typeface="Cambria Math" panose="02040503050406030204" pitchFamily="18" charset="0"/>
                        </a:rPr>
                        <m:t>16 </m:t>
                      </m:r>
                      <m:r>
                        <m:rPr>
                          <m:sty m:val="p"/>
                        </m:rPr>
                        <a:rPr lang="en-AU" sz="2000" noProof="1">
                          <a:latin typeface="Cambria Math" panose="02040503050406030204" pitchFamily="18" charset="0"/>
                        </a:rPr>
                        <m:t>cm</m:t>
                      </m:r>
                    </m:oMath>
                  </m:oMathPara>
                </a14:m>
                <a:endParaRPr lang="en-AU" sz="2000" dirty="0"/>
              </a:p>
            </p:txBody>
          </p:sp>
        </mc:Choice>
        <mc:Fallback xmlns="">
          <p:sp>
            <p:nvSpPr>
              <p:cNvPr id="9" name="TextBox 8">
                <a:extLst>
                  <a:ext uri="{FF2B5EF4-FFF2-40B4-BE49-F238E27FC236}">
                    <a16:creationId xmlns:a16="http://schemas.microsoft.com/office/drawing/2014/main" id="{E2284205-469C-BE97-4E88-B50ABD737B67}"/>
                  </a:ext>
                </a:extLst>
              </p:cNvPr>
              <p:cNvSpPr txBox="1">
                <a:spLocks noRot="1" noChangeAspect="1" noMove="1" noResize="1" noEditPoints="1" noAdjustHandles="1" noChangeArrowheads="1" noChangeShapeType="1" noTextEdit="1"/>
              </p:cNvSpPr>
              <p:nvPr/>
            </p:nvSpPr>
            <p:spPr>
              <a:xfrm>
                <a:off x="6096000" y="2758448"/>
                <a:ext cx="4343894" cy="3016210"/>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7F51194-95F7-E08A-806F-D86322AA2A2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60077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555E2-2D99-58CC-4956-C1C885C7A6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BFDC87-1486-208E-FE3A-7DD2455D1104}"/>
              </a:ext>
            </a:extLst>
          </p:cNvPr>
          <p:cNvSpPr>
            <a:spLocks noGrp="1"/>
          </p:cNvSpPr>
          <p:nvPr>
            <p:ph type="title"/>
          </p:nvPr>
        </p:nvSpPr>
        <p:spPr>
          <a:xfrm>
            <a:off x="360000" y="360000"/>
            <a:ext cx="11484000" cy="545601"/>
          </a:xfrm>
        </p:spPr>
        <p:txBody>
          <a:bodyPr/>
          <a:lstStyle/>
          <a:p>
            <a:r>
              <a:rPr lang="en-US" dirty="0">
                <a:latin typeface="+mj-lt"/>
                <a:cs typeface="Arial"/>
              </a:rPr>
              <a:t>Cylinders and equations (2)</a:t>
            </a:r>
            <a:endParaRPr lang="en-US" dirty="0">
              <a:latin typeface="+mj-lt"/>
            </a:endParaRPr>
          </a:p>
        </p:txBody>
      </p:sp>
      <p:sp>
        <p:nvSpPr>
          <p:cNvPr id="4" name="Text Placeholder 3">
            <a:extLst>
              <a:ext uri="{FF2B5EF4-FFF2-40B4-BE49-F238E27FC236}">
                <a16:creationId xmlns:a16="http://schemas.microsoft.com/office/drawing/2014/main" id="{292283DB-F65C-C02A-FEBF-38EB50DA71E2}"/>
              </a:ext>
            </a:extLst>
          </p:cNvPr>
          <p:cNvSpPr>
            <a:spLocks noGrp="1"/>
          </p:cNvSpPr>
          <p:nvPr>
            <p:ph type="body" sz="quarter" idx="18"/>
          </p:nvPr>
        </p:nvSpPr>
        <p:spPr>
          <a:xfrm>
            <a:off x="360000" y="982520"/>
            <a:ext cx="11484000" cy="310015"/>
          </a:xfrm>
        </p:spPr>
        <p:txBody>
          <a:bodyPr/>
          <a:lstStyle/>
          <a:p>
            <a:r>
              <a:rPr lang="en-US" dirty="0">
                <a:latin typeface="+mj-lt"/>
                <a:cs typeface="Arial"/>
              </a:rPr>
              <a:t>Self-explanation prompts</a:t>
            </a:r>
            <a:endParaRPr lang="en-US" dirty="0">
              <a:latin typeface="+mj-lt"/>
            </a:endParaRPr>
          </a:p>
        </p:txBody>
      </p:sp>
      <p:sp>
        <p:nvSpPr>
          <p:cNvPr id="8" name="Content Placeholder 7">
            <a:extLst>
              <a:ext uri="{FF2B5EF4-FFF2-40B4-BE49-F238E27FC236}">
                <a16:creationId xmlns:a16="http://schemas.microsoft.com/office/drawing/2014/main" id="{82675B78-AE92-1418-3E08-F9BA28EF258E}"/>
              </a:ext>
            </a:extLst>
          </p:cNvPr>
          <p:cNvSpPr>
            <a:spLocks noGrp="1"/>
          </p:cNvSpPr>
          <p:nvPr>
            <p:ph sz="quarter" idx="4294967295"/>
          </p:nvPr>
        </p:nvSpPr>
        <p:spPr>
          <a:xfrm>
            <a:off x="360000" y="1562471"/>
            <a:ext cx="11484000" cy="503231"/>
          </a:xfrm>
        </p:spPr>
        <p:txBody>
          <a:bodyPr/>
          <a:lstStyle/>
          <a:p>
            <a:r>
              <a:rPr lang="en-AU" sz="1800" noProof="1">
                <a:latin typeface="+mn-lt"/>
              </a:rPr>
              <a:t>What is the height of this cylinder given the radius is 7 centimetres and the volume is 2463 cubic centimetres?</a:t>
            </a:r>
          </a:p>
        </p:txBody>
      </p:sp>
      <p:grpSp>
        <p:nvGrpSpPr>
          <p:cNvPr id="5" name="Group 4" descr="cylinder with radius 7 cm and volume 2463 cubic centimetres">
            <a:extLst>
              <a:ext uri="{FF2B5EF4-FFF2-40B4-BE49-F238E27FC236}">
                <a16:creationId xmlns:a16="http://schemas.microsoft.com/office/drawing/2014/main" id="{C53D3636-E335-0668-73AD-C97DA25B73C4}"/>
              </a:ext>
            </a:extLst>
          </p:cNvPr>
          <p:cNvGrpSpPr/>
          <p:nvPr/>
        </p:nvGrpSpPr>
        <p:grpSpPr>
          <a:xfrm>
            <a:off x="360000" y="2175204"/>
            <a:ext cx="2655490" cy="4182698"/>
            <a:chOff x="8385779" y="1562471"/>
            <a:chExt cx="2738221" cy="4313009"/>
          </a:xfrm>
        </p:grpSpPr>
        <p:sp>
          <p:nvSpPr>
            <p:cNvPr id="7" name="Can 6">
              <a:extLst>
                <a:ext uri="{FF2B5EF4-FFF2-40B4-BE49-F238E27FC236}">
                  <a16:creationId xmlns:a16="http://schemas.microsoft.com/office/drawing/2014/main" id="{4709AA7A-768A-6252-1011-5941AB590AF1}"/>
                </a:ext>
                <a:ext uri="{C183D7F6-B498-43B3-948B-1728B52AA6E4}">
                  <adec:decorative xmlns:adec="http://schemas.microsoft.com/office/drawing/2017/decorative" val="0"/>
                </a:ext>
              </a:extLst>
            </p:cNvPr>
            <p:cNvSpPr/>
            <p:nvPr/>
          </p:nvSpPr>
          <p:spPr>
            <a:xfrm>
              <a:off x="8385779" y="1889883"/>
              <a:ext cx="2738221" cy="3641834"/>
            </a:xfrm>
            <a:prstGeom prst="can">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6BA8BF2-D287-7ACC-45BD-4BC40130AAB5}"/>
                </a:ext>
                <a:ext uri="{C183D7F6-B498-43B3-948B-1728B52AA6E4}">
                  <adec:decorative xmlns:adec="http://schemas.microsoft.com/office/drawing/2017/decorative" val="1"/>
                </a:ext>
              </a:extLst>
            </p:cNvPr>
            <p:cNvCxnSpPr/>
            <p:nvPr/>
          </p:nvCxnSpPr>
          <p:spPr>
            <a:xfrm>
              <a:off x="9741613" y="2207172"/>
              <a:ext cx="1382387"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3E99AA-28F9-E194-40BF-EA795AA5B884}"/>
                    </a:ext>
                    <a:ext uri="{C183D7F6-B498-43B3-948B-1728B52AA6E4}">
                      <adec:decorative xmlns:adec="http://schemas.microsoft.com/office/drawing/2017/decorative" val="1"/>
                    </a:ext>
                  </a:extLst>
                </p:cNvPr>
                <p:cNvSpPr txBox="1"/>
                <p:nvPr/>
              </p:nvSpPr>
              <p:spPr>
                <a:xfrm>
                  <a:off x="9884979" y="1562471"/>
                  <a:ext cx="1056290" cy="32741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𝑟</m:t>
                        </m:r>
                        <m:r>
                          <a:rPr lang="en-AU" sz="1800" i="1" dirty="0" smtClean="0">
                            <a:latin typeface="Cambria Math" panose="02040503050406030204" pitchFamily="18" charset="0"/>
                          </a:rPr>
                          <m:t> = 7 </m:t>
                        </m:r>
                        <m:r>
                          <a:rPr lang="en-AU" sz="1800" i="1" dirty="0" smtClean="0">
                            <a:latin typeface="Cambria Math" panose="02040503050406030204" pitchFamily="18" charset="0"/>
                          </a:rPr>
                          <m:t>𝑐𝑚</m:t>
                        </m:r>
                      </m:oMath>
                    </m:oMathPara>
                  </a14:m>
                  <a:endParaRPr lang="en-AU" sz="1800" dirty="0">
                    <a:latin typeface="+mj-lt"/>
                  </a:endParaRPr>
                </a:p>
              </p:txBody>
            </p:sp>
          </mc:Choice>
          <mc:Fallback xmlns="">
            <p:sp>
              <p:nvSpPr>
                <p:cNvPr id="12" name="TextBox 11">
                  <a:extLst>
                    <a:ext uri="{FF2B5EF4-FFF2-40B4-BE49-F238E27FC236}">
                      <a16:creationId xmlns:a16="http://schemas.microsoft.com/office/drawing/2014/main" id="{4B3E99AA-28F9-E194-40BF-EA795AA5B884}"/>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884979" y="1562471"/>
                  <a:ext cx="1056290" cy="327412"/>
                </a:xfrm>
                <a:prstGeom prst="rect">
                  <a:avLst/>
                </a:prstGeom>
                <a:blipFill>
                  <a:blip r:embed="rId3"/>
                  <a:stretch>
                    <a:fillRect l="-4167" r="-41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ECDE66-C846-385B-C60E-CCA6754ABB52}"/>
                    </a:ext>
                    <a:ext uri="{C183D7F6-B498-43B3-948B-1728B52AA6E4}">
                      <adec:decorative xmlns:adec="http://schemas.microsoft.com/office/drawing/2017/decorative" val="1"/>
                    </a:ext>
                  </a:extLst>
                </p:cNvPr>
                <p:cNvSpPr txBox="1"/>
                <p:nvPr/>
              </p:nvSpPr>
              <p:spPr>
                <a:xfrm>
                  <a:off x="9090158" y="5556615"/>
                  <a:ext cx="1589641" cy="3188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𝑉</m:t>
                        </m:r>
                        <m:r>
                          <a:rPr lang="en-AU" sz="1800" i="1" dirty="0" smtClean="0">
                            <a:latin typeface="Cambria Math" panose="02040503050406030204" pitchFamily="18" charset="0"/>
                          </a:rPr>
                          <m:t> = 2463 </m:t>
                        </m:r>
                        <m:r>
                          <a:rPr lang="en-AU" sz="1800" i="1" dirty="0" smtClean="0">
                            <a:latin typeface="Cambria Math" panose="02040503050406030204" pitchFamily="18" charset="0"/>
                          </a:rPr>
                          <m:t>𝑐𝑚</m:t>
                        </m:r>
                        <m:r>
                          <a:rPr lang="en-AU" sz="1800" i="1" baseline="30000" dirty="0">
                            <a:latin typeface="Cambria Math" panose="02040503050406030204" pitchFamily="18" charset="0"/>
                          </a:rPr>
                          <m:t>3</m:t>
                        </m:r>
                      </m:oMath>
                    </m:oMathPara>
                  </a14:m>
                  <a:endParaRPr lang="en-AU" sz="1800" dirty="0">
                    <a:latin typeface="+mj-lt"/>
                  </a:endParaRPr>
                </a:p>
              </p:txBody>
            </p:sp>
          </mc:Choice>
          <mc:Fallback xmlns="">
            <p:sp>
              <p:nvSpPr>
                <p:cNvPr id="13" name="TextBox 12">
                  <a:extLst>
                    <a:ext uri="{FF2B5EF4-FFF2-40B4-BE49-F238E27FC236}">
                      <a16:creationId xmlns:a16="http://schemas.microsoft.com/office/drawing/2014/main" id="{38ECDE66-C846-385B-C60E-CCA6754ABB52}"/>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090158" y="5556615"/>
                  <a:ext cx="1589641" cy="318865"/>
                </a:xfrm>
                <a:prstGeom prst="rect">
                  <a:avLst/>
                </a:prstGeom>
                <a:blipFill>
                  <a:blip r:embed="rId4"/>
                  <a:stretch>
                    <a:fillRect l="-3557" r="-1976"/>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0EAD768-4473-D6F6-CE5C-0AA1EFA8BB97}"/>
                  </a:ext>
                </a:extLst>
              </p:cNvPr>
              <p:cNvSpPr txBox="1"/>
              <p:nvPr/>
            </p:nvSpPr>
            <p:spPr>
              <a:xfrm>
                <a:off x="6096000" y="2758448"/>
                <a:ext cx="4343894" cy="301621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2000" b="0" i="1" noProof="1" smtClean="0">
                          <a:latin typeface="Cambria Math" panose="02040503050406030204" pitchFamily="18" charset="0"/>
                        </a:rPr>
                        <m:t> </m:t>
                      </m:r>
                      <m:r>
                        <a:rPr lang="en-AU" sz="2000" b="0" i="1" noProof="1" smtClean="0">
                          <a:latin typeface="Cambria Math" panose="02040503050406030204" pitchFamily="18" charset="0"/>
                        </a:rPr>
                        <m:t>𝑉</m:t>
                      </m:r>
                      <m:r>
                        <m:rPr>
                          <m:aln/>
                        </m:rPr>
                        <a:rPr lang="en-AU" sz="2000" b="0" i="1" noProof="1" smtClean="0">
                          <a:latin typeface="Cambria Math" panose="02040503050406030204" pitchFamily="18" charset="0"/>
                        </a:rPr>
                        <m:t>=</m:t>
                      </m:r>
                      <m:r>
                        <a:rPr lang="en-AU" sz="2000" b="0" i="1" noProof="1" smtClean="0">
                          <a:latin typeface="Cambria Math" panose="02040503050406030204" pitchFamily="18" charset="0"/>
                        </a:rPr>
                        <m:t>𝜋</m:t>
                      </m:r>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r>
                        <a:rPr lang="en-AU" sz="2000" b="0" i="1" noProof="1" smtClean="0">
                          <a:latin typeface="Cambria Math" panose="02040503050406030204" pitchFamily="18" charset="0"/>
                        </a:rPr>
                        <m:t>h</m:t>
                      </m:r>
                    </m:oMath>
                    <m:oMath xmlns:m="http://schemas.openxmlformats.org/officeDocument/2006/math">
                      <m:r>
                        <a:rPr lang="en-AU" sz="2000" i="1" noProof="1">
                          <a:latin typeface="Cambria Math" panose="02040503050406030204" pitchFamily="18" charset="0"/>
                        </a:rPr>
                        <m:t>2463</m:t>
                      </m:r>
                      <m:r>
                        <m:rPr>
                          <m:aln/>
                        </m:rPr>
                        <a:rPr lang="en-AU" sz="2000" i="1" noProof="1">
                          <a:latin typeface="Cambria Math" panose="02040503050406030204" pitchFamily="18" charset="0"/>
                        </a:rPr>
                        <m:t>=</m:t>
                      </m:r>
                      <m:r>
                        <a:rPr lang="en-AU" sz="2000" i="1" noProof="1">
                          <a:latin typeface="Cambria Math" panose="02040503050406030204" pitchFamily="18" charset="0"/>
                        </a:rPr>
                        <m:t>𝜋</m:t>
                      </m:r>
                      <m:r>
                        <a:rPr lang="en-AU" sz="2000" i="1" noProof="1">
                          <a:latin typeface="Cambria Math" panose="02040503050406030204" pitchFamily="18" charset="0"/>
                        </a:rPr>
                        <m:t>×</m:t>
                      </m:r>
                      <m:sSup>
                        <m:sSupPr>
                          <m:ctrlPr>
                            <a:rPr lang="en-AU" sz="2000" i="1" noProof="1">
                              <a:latin typeface="Cambria Math" panose="02040503050406030204" pitchFamily="18" charset="0"/>
                            </a:rPr>
                          </m:ctrlPr>
                        </m:sSupPr>
                        <m:e>
                          <m:r>
                            <a:rPr lang="en-AU" sz="2000" i="1" noProof="1">
                              <a:latin typeface="Cambria Math" panose="02040503050406030204" pitchFamily="18" charset="0"/>
                            </a:rPr>
                            <m:t>7</m:t>
                          </m:r>
                        </m:e>
                        <m:sup>
                          <m:r>
                            <a:rPr lang="en-AU" sz="2000" i="1" noProof="1">
                              <a:latin typeface="Cambria Math" panose="02040503050406030204" pitchFamily="18" charset="0"/>
                            </a:rPr>
                            <m:t>2</m:t>
                          </m:r>
                        </m:sup>
                      </m:sSup>
                      <m:r>
                        <a:rPr lang="en-AU" sz="2000" i="1" noProof="1">
                          <a:latin typeface="Cambria Math" panose="02040503050406030204" pitchFamily="18" charset="0"/>
                        </a:rPr>
                        <m:t>×</m:t>
                      </m:r>
                      <m:r>
                        <a:rPr lang="en-AU" sz="2000" i="1" noProof="1">
                          <a:latin typeface="Cambria Math" panose="02040503050406030204" pitchFamily="18" charset="0"/>
                        </a:rPr>
                        <m:t>h</m:t>
                      </m:r>
                    </m:oMath>
                    <m:oMath xmlns:m="http://schemas.openxmlformats.org/officeDocument/2006/math">
                      <m:r>
                        <a:rPr lang="en-AU" sz="2000" i="1" noProof="1">
                          <a:latin typeface="Cambria Math" panose="02040503050406030204" pitchFamily="18" charset="0"/>
                        </a:rPr>
                        <m:t>2463</m:t>
                      </m:r>
                      <m:r>
                        <m:rPr>
                          <m:aln/>
                        </m:rPr>
                        <a:rPr lang="en-AU" sz="2000" i="1" noProof="1">
                          <a:latin typeface="Cambria Math" panose="02040503050406030204" pitchFamily="18" charset="0"/>
                        </a:rPr>
                        <m:t>=</m:t>
                      </m:r>
                      <m:r>
                        <a:rPr lang="en-AU" sz="2000" i="1" noProof="1">
                          <a:latin typeface="Cambria Math" panose="02040503050406030204" pitchFamily="18" charset="0"/>
                        </a:rPr>
                        <m:t>153.938…×</m:t>
                      </m:r>
                      <m:r>
                        <a:rPr lang="en-AU" sz="2000" i="1" noProof="1">
                          <a:latin typeface="Cambria Math" panose="02040503050406030204" pitchFamily="18" charset="0"/>
                        </a:rPr>
                        <m:t>h</m:t>
                      </m:r>
                    </m:oMath>
                    <m:oMath xmlns:m="http://schemas.openxmlformats.org/officeDocument/2006/math">
                      <m:r>
                        <a:rPr lang="en-AU" sz="2000" i="1" noProof="1">
                          <a:solidFill>
                            <a:srgbClr val="00B050"/>
                          </a:solidFill>
                          <a:latin typeface="Cambria Math" panose="02040503050406030204" pitchFamily="18" charset="0"/>
                        </a:rPr>
                        <m:t>÷153.938…       ÷153.938…</m:t>
                      </m:r>
                    </m:oMath>
                    <m:oMath xmlns:m="http://schemas.openxmlformats.org/officeDocument/2006/math">
                      <m:r>
                        <a:rPr lang="en-AU" sz="2000" i="1" noProof="1">
                          <a:latin typeface="Cambria Math" panose="02040503050406030204" pitchFamily="18" charset="0"/>
                        </a:rPr>
                        <m:t>15.999…</m:t>
                      </m:r>
                      <m:r>
                        <m:rPr>
                          <m:aln/>
                        </m:rPr>
                        <a:rPr lang="en-AU" sz="2000" i="1" noProof="1">
                          <a:latin typeface="Cambria Math" panose="02040503050406030204" pitchFamily="18" charset="0"/>
                        </a:rPr>
                        <m:t>=</m:t>
                      </m:r>
                      <m:r>
                        <a:rPr lang="en-AU" sz="2000" i="1" noProof="1">
                          <a:latin typeface="Cambria Math" panose="02040503050406030204" pitchFamily="18" charset="0"/>
                        </a:rPr>
                        <m:t>h</m:t>
                      </m:r>
                    </m:oMath>
                    <m:oMath xmlns:m="http://schemas.openxmlformats.org/officeDocument/2006/math">
                      <m:r>
                        <a:rPr lang="en-AU" sz="2000" i="1" noProof="1">
                          <a:latin typeface="Cambria Math" panose="02040503050406030204" pitchFamily="18" charset="0"/>
                        </a:rPr>
                        <m:t>h</m:t>
                      </m:r>
                      <m:r>
                        <m:rPr>
                          <m:aln/>
                        </m:rPr>
                        <a:rPr lang="en-AU" sz="2000" i="1" noProof="1">
                          <a:latin typeface="Cambria Math" panose="02040503050406030204" pitchFamily="18" charset="0"/>
                        </a:rPr>
                        <m:t>=</m:t>
                      </m:r>
                      <m:r>
                        <a:rPr lang="en-AU" sz="2000" i="1" noProof="1">
                          <a:latin typeface="Cambria Math" panose="02040503050406030204" pitchFamily="18" charset="0"/>
                        </a:rPr>
                        <m:t>16 </m:t>
                      </m:r>
                      <m:r>
                        <m:rPr>
                          <m:sty m:val="p"/>
                        </m:rPr>
                        <a:rPr lang="en-AU" sz="2000" noProof="1">
                          <a:latin typeface="Cambria Math" panose="02040503050406030204" pitchFamily="18" charset="0"/>
                        </a:rPr>
                        <m:t>cm</m:t>
                      </m:r>
                    </m:oMath>
                  </m:oMathPara>
                </a14:m>
                <a:endParaRPr lang="en-AU" sz="2000" dirty="0"/>
              </a:p>
            </p:txBody>
          </p:sp>
        </mc:Choice>
        <mc:Fallback xmlns="">
          <p:sp>
            <p:nvSpPr>
              <p:cNvPr id="9" name="TextBox 8">
                <a:extLst>
                  <a:ext uri="{FF2B5EF4-FFF2-40B4-BE49-F238E27FC236}">
                    <a16:creationId xmlns:a16="http://schemas.microsoft.com/office/drawing/2014/main" id="{A0EAD768-4473-D6F6-CE5C-0AA1EFA8BB97}"/>
                  </a:ext>
                </a:extLst>
              </p:cNvPr>
              <p:cNvSpPr txBox="1">
                <a:spLocks noRot="1" noChangeAspect="1" noMove="1" noResize="1" noEditPoints="1" noAdjustHandles="1" noChangeArrowheads="1" noChangeShapeType="1" noTextEdit="1"/>
              </p:cNvSpPr>
              <p:nvPr/>
            </p:nvSpPr>
            <p:spPr>
              <a:xfrm>
                <a:off x="6096000" y="2758448"/>
                <a:ext cx="4343894" cy="3016210"/>
              </a:xfrm>
              <a:prstGeom prst="rect">
                <a:avLst/>
              </a:prstGeom>
              <a:blipFill>
                <a:blip r:embed="rId5"/>
                <a:stretch>
                  <a:fillRect/>
                </a:stretch>
              </a:blipFill>
            </p:spPr>
            <p:txBody>
              <a:bodyPr/>
              <a:lstStyle/>
              <a:p>
                <a:r>
                  <a:rPr lang="en-AU">
                    <a:noFill/>
                  </a:rPr>
                  <a:t> </a:t>
                </a:r>
              </a:p>
            </p:txBody>
          </p:sp>
        </mc:Fallback>
      </mc:AlternateContent>
      <p:sp>
        <p:nvSpPr>
          <p:cNvPr id="6" name="Rounded Rectangular Callout 5">
            <a:extLst>
              <a:ext uri="{FF2B5EF4-FFF2-40B4-BE49-F238E27FC236}">
                <a16:creationId xmlns:a16="http://schemas.microsoft.com/office/drawing/2014/main" id="{547BF1C5-1C4E-86DC-D236-5954788E5E40}"/>
              </a:ext>
            </a:extLst>
          </p:cNvPr>
          <p:cNvSpPr/>
          <p:nvPr/>
        </p:nvSpPr>
        <p:spPr>
          <a:xfrm>
            <a:off x="3815083" y="3156932"/>
            <a:ext cx="2349062" cy="1427768"/>
          </a:xfrm>
          <a:prstGeom prst="wedgeRoundRectCallout">
            <a:avLst>
              <a:gd name="adj1" fmla="val 66023"/>
              <a:gd name="adj2" fmla="val -235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Where did these numbers come from?</a:t>
            </a:r>
          </a:p>
        </p:txBody>
      </p:sp>
      <p:sp>
        <p:nvSpPr>
          <p:cNvPr id="10" name="Rounded Rectangular Callout 4">
            <a:extLst>
              <a:ext uri="{FF2B5EF4-FFF2-40B4-BE49-F238E27FC236}">
                <a16:creationId xmlns:a16="http://schemas.microsoft.com/office/drawing/2014/main" id="{50A1076D-DF08-12A8-3755-4FAF1126C7E4}"/>
              </a:ext>
            </a:extLst>
          </p:cNvPr>
          <p:cNvSpPr/>
          <p:nvPr/>
        </p:nvSpPr>
        <p:spPr>
          <a:xfrm>
            <a:off x="9209938" y="2036432"/>
            <a:ext cx="2349062" cy="1427768"/>
          </a:xfrm>
          <a:prstGeom prst="wedgeRoundRectCallout">
            <a:avLst>
              <a:gd name="adj1" fmla="val -80453"/>
              <a:gd name="adj2" fmla="val 805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Where did 153.938… come from?</a:t>
            </a:r>
          </a:p>
        </p:txBody>
      </p:sp>
      <p:sp>
        <p:nvSpPr>
          <p:cNvPr id="14" name="Rounded Rectangular Callout 8">
            <a:extLst>
              <a:ext uri="{FF2B5EF4-FFF2-40B4-BE49-F238E27FC236}">
                <a16:creationId xmlns:a16="http://schemas.microsoft.com/office/drawing/2014/main" id="{F4874466-60A0-F41E-9D1A-20920113578B}"/>
              </a:ext>
            </a:extLst>
          </p:cNvPr>
          <p:cNvSpPr/>
          <p:nvPr/>
        </p:nvSpPr>
        <p:spPr>
          <a:xfrm>
            <a:off x="8655683" y="5088232"/>
            <a:ext cx="2903317" cy="1427768"/>
          </a:xfrm>
          <a:prstGeom prst="wedgeRoundRectCallout">
            <a:avLst>
              <a:gd name="adj1" fmla="val -22434"/>
              <a:gd name="adj2" fmla="val -823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Why are we not rounding this number before dividing it?</a:t>
            </a:r>
          </a:p>
        </p:txBody>
      </p:sp>
      <p:sp>
        <p:nvSpPr>
          <p:cNvPr id="2" name="Slide Number Placeholder 1">
            <a:extLst>
              <a:ext uri="{FF2B5EF4-FFF2-40B4-BE49-F238E27FC236}">
                <a16:creationId xmlns:a16="http://schemas.microsoft.com/office/drawing/2014/main" id="{E8D6E527-F673-7431-4306-8CB17D67DCF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66124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ADF2F-6C10-EA5F-104A-15E1DB380A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7D5934-3A5F-6FD4-AC79-BF0F1EDD09F8}"/>
              </a:ext>
            </a:extLst>
          </p:cNvPr>
          <p:cNvSpPr>
            <a:spLocks noGrp="1"/>
          </p:cNvSpPr>
          <p:nvPr>
            <p:ph type="title"/>
          </p:nvPr>
        </p:nvSpPr>
        <p:spPr>
          <a:xfrm>
            <a:off x="360000" y="360000"/>
            <a:ext cx="11484000" cy="545601"/>
          </a:xfrm>
        </p:spPr>
        <p:txBody>
          <a:bodyPr/>
          <a:lstStyle/>
          <a:p>
            <a:r>
              <a:rPr lang="en-US" dirty="0">
                <a:latin typeface="+mj-lt"/>
                <a:cs typeface="Arial"/>
              </a:rPr>
              <a:t>Cylinders and equations (3)</a:t>
            </a:r>
            <a:endParaRPr lang="en-US" dirty="0">
              <a:latin typeface="+mj-lt"/>
            </a:endParaRPr>
          </a:p>
        </p:txBody>
      </p:sp>
      <p:sp>
        <p:nvSpPr>
          <p:cNvPr id="4" name="Text Placeholder 3">
            <a:extLst>
              <a:ext uri="{FF2B5EF4-FFF2-40B4-BE49-F238E27FC236}">
                <a16:creationId xmlns:a16="http://schemas.microsoft.com/office/drawing/2014/main" id="{7F1446D3-9646-0ABD-1165-CA0EB583431E}"/>
              </a:ext>
            </a:extLst>
          </p:cNvPr>
          <p:cNvSpPr>
            <a:spLocks noGrp="1"/>
          </p:cNvSpPr>
          <p:nvPr>
            <p:ph type="body" sz="quarter" idx="18"/>
          </p:nvPr>
        </p:nvSpPr>
        <p:spPr>
          <a:xfrm>
            <a:off x="360000" y="982520"/>
            <a:ext cx="11484000" cy="310015"/>
          </a:xfrm>
        </p:spPr>
        <p:txBody>
          <a:bodyPr/>
          <a:lstStyle/>
          <a:p>
            <a:r>
              <a:rPr lang="en-US" dirty="0">
                <a:latin typeface="+mj-lt"/>
                <a:cs typeface="Arial"/>
              </a:rPr>
              <a:t>Your turn 1</a:t>
            </a:r>
            <a:endParaRPr lang="en-US" dirty="0">
              <a:latin typeface="+mj-lt"/>
            </a:endParaRPr>
          </a:p>
        </p:txBody>
      </p:sp>
      <p:sp>
        <p:nvSpPr>
          <p:cNvPr id="8" name="Content Placeholder 7">
            <a:extLst>
              <a:ext uri="{FF2B5EF4-FFF2-40B4-BE49-F238E27FC236}">
                <a16:creationId xmlns:a16="http://schemas.microsoft.com/office/drawing/2014/main" id="{EBFC0E1E-6B15-A669-0E68-2B2593CD4477}"/>
              </a:ext>
            </a:extLst>
          </p:cNvPr>
          <p:cNvSpPr>
            <a:spLocks noGrp="1"/>
          </p:cNvSpPr>
          <p:nvPr>
            <p:ph sz="quarter" idx="4294967295"/>
          </p:nvPr>
        </p:nvSpPr>
        <p:spPr>
          <a:xfrm>
            <a:off x="360000" y="1496823"/>
            <a:ext cx="11484000" cy="668651"/>
          </a:xfrm>
        </p:spPr>
        <p:txBody>
          <a:bodyPr/>
          <a:lstStyle/>
          <a:p>
            <a:r>
              <a:rPr lang="en-AU" sz="1800" noProof="1">
                <a:latin typeface="+mn-lt"/>
              </a:rPr>
              <a:t>What is the height of this cylinder given the radius is 11 centimetres and the volume is 2661 cubic centimetres?</a:t>
            </a:r>
          </a:p>
        </p:txBody>
      </p:sp>
      <p:grpSp>
        <p:nvGrpSpPr>
          <p:cNvPr id="6" name="Group 5" descr="Cylinder with radius of 11 centimetres and a volume of 2661 cubic centimetres.">
            <a:extLst>
              <a:ext uri="{FF2B5EF4-FFF2-40B4-BE49-F238E27FC236}">
                <a16:creationId xmlns:a16="http://schemas.microsoft.com/office/drawing/2014/main" id="{AB75981E-A7FE-F802-BC54-2D5DF19EC9C0}"/>
              </a:ext>
            </a:extLst>
          </p:cNvPr>
          <p:cNvGrpSpPr/>
          <p:nvPr/>
        </p:nvGrpSpPr>
        <p:grpSpPr>
          <a:xfrm>
            <a:off x="360000" y="2479713"/>
            <a:ext cx="3259933" cy="3870201"/>
            <a:chOff x="8314285" y="1699890"/>
            <a:chExt cx="3259933" cy="3870201"/>
          </a:xfrm>
        </p:grpSpPr>
        <p:grpSp>
          <p:nvGrpSpPr>
            <p:cNvPr id="7" name="Group 6" descr="Cylinder with radius of 11 centimetres and a volume of 2661 cubic centimetres.">
              <a:extLst>
                <a:ext uri="{FF2B5EF4-FFF2-40B4-BE49-F238E27FC236}">
                  <a16:creationId xmlns:a16="http://schemas.microsoft.com/office/drawing/2014/main" id="{E52A48D0-1B77-191B-66E6-708199C3DB19}"/>
                </a:ext>
              </a:extLst>
            </p:cNvPr>
            <p:cNvGrpSpPr/>
            <p:nvPr/>
          </p:nvGrpSpPr>
          <p:grpSpPr>
            <a:xfrm rot="16200000">
              <a:off x="8811477" y="2395369"/>
              <a:ext cx="3458219" cy="2067262"/>
              <a:chOff x="8385779" y="1889883"/>
              <a:chExt cx="2738221" cy="3641834"/>
            </a:xfrm>
          </p:grpSpPr>
          <p:sp>
            <p:nvSpPr>
              <p:cNvPr id="11" name="Can 14">
                <a:extLst>
                  <a:ext uri="{FF2B5EF4-FFF2-40B4-BE49-F238E27FC236}">
                    <a16:creationId xmlns:a16="http://schemas.microsoft.com/office/drawing/2014/main" id="{5401A6B2-4928-5A9F-AA72-3F89D9B8F3C4}"/>
                  </a:ext>
                  <a:ext uri="{C183D7F6-B498-43B3-948B-1728B52AA6E4}">
                    <adec:decorative xmlns:adec="http://schemas.microsoft.com/office/drawing/2017/decorative" val="1"/>
                  </a:ext>
                </a:extLst>
              </p:cNvPr>
              <p:cNvSpPr/>
              <p:nvPr/>
            </p:nvSpPr>
            <p:spPr>
              <a:xfrm>
                <a:off x="8385779" y="1889883"/>
                <a:ext cx="2738221" cy="3641834"/>
              </a:xfrm>
              <a:prstGeom prst="can">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0CA6C5E-4288-6A60-CB8E-5E4574195CEE}"/>
                  </a:ext>
                  <a:ext uri="{C183D7F6-B498-43B3-948B-1728B52AA6E4}">
                    <adec:decorative xmlns:adec="http://schemas.microsoft.com/office/drawing/2017/decorative" val="1"/>
                  </a:ext>
                </a:extLst>
              </p:cNvPr>
              <p:cNvCxnSpPr>
                <a:cxnSpLocks/>
              </p:cNvCxnSpPr>
              <p:nvPr/>
            </p:nvCxnSpPr>
            <p:spPr>
              <a:xfrm>
                <a:off x="9741613" y="2318270"/>
                <a:ext cx="1382387"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B4C92C0-1AE2-EB27-1F61-4B611BF224BA}"/>
                    </a:ext>
                    <a:ext uri="{C183D7F6-B498-43B3-948B-1728B52AA6E4}">
                      <adec:decorative xmlns:adec="http://schemas.microsoft.com/office/drawing/2017/decorative" val="1"/>
                    </a:ext>
                  </a:extLst>
                </p:cNvPr>
                <p:cNvSpPr txBox="1"/>
                <p:nvPr/>
              </p:nvSpPr>
              <p:spPr>
                <a:xfrm>
                  <a:off x="8314285" y="2572829"/>
                  <a:ext cx="1192670" cy="31001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𝑟</m:t>
                        </m:r>
                        <m:r>
                          <a:rPr lang="en-AU" sz="1800" i="1" dirty="0" smtClean="0">
                            <a:latin typeface="Cambria Math" panose="02040503050406030204" pitchFamily="18" charset="0"/>
                          </a:rPr>
                          <m:t> = 11 </m:t>
                        </m:r>
                        <m:r>
                          <a:rPr lang="en-AU" sz="1800" i="1" dirty="0" smtClean="0">
                            <a:latin typeface="Cambria Math" panose="02040503050406030204" pitchFamily="18" charset="0"/>
                          </a:rPr>
                          <m:t>𝑐𝑚</m:t>
                        </m:r>
                      </m:oMath>
                    </m:oMathPara>
                  </a14:m>
                  <a:endParaRPr lang="en-AU" sz="1800" dirty="0">
                    <a:latin typeface="+mj-lt"/>
                  </a:endParaRPr>
                </a:p>
              </p:txBody>
            </p:sp>
          </mc:Choice>
          <mc:Fallback xmlns="">
            <p:sp>
              <p:nvSpPr>
                <p:cNvPr id="7" name="TextBox 6">
                  <a:extLst>
                    <a:ext uri="{FF2B5EF4-FFF2-40B4-BE49-F238E27FC236}">
                      <a16:creationId xmlns:a16="http://schemas.microsoft.com/office/drawing/2014/main" id="{2E81A3F0-A7F2-8E1F-AA17-DBE5E75A8E87}"/>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314285" y="2572829"/>
                  <a:ext cx="1192670" cy="310015"/>
                </a:xfrm>
                <a:prstGeom prst="rect">
                  <a:avLst/>
                </a:prstGeom>
                <a:blipFill>
                  <a:blip r:embed="rId3"/>
                  <a:stretch>
                    <a:fillRect l="-2041" r="-153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92C3E0F-5FAA-A4A5-CF08-31AAE7D905BC}"/>
                    </a:ext>
                    <a:ext uri="{C183D7F6-B498-43B3-948B-1728B52AA6E4}">
                      <adec:decorative xmlns:adec="http://schemas.microsoft.com/office/drawing/2017/decorative" val="1"/>
                    </a:ext>
                  </a:extLst>
                </p:cNvPr>
                <p:cNvSpPr txBox="1"/>
                <p:nvPr/>
              </p:nvSpPr>
              <p:spPr>
                <a:xfrm>
                  <a:off x="9745766" y="5251226"/>
                  <a:ext cx="1589641" cy="3188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𝑉</m:t>
                        </m:r>
                        <m:r>
                          <a:rPr lang="en-AU" sz="1800" i="1" dirty="0" smtClean="0">
                            <a:latin typeface="Cambria Math" panose="02040503050406030204" pitchFamily="18" charset="0"/>
                          </a:rPr>
                          <m:t> = 2 661 </m:t>
                        </m:r>
                        <m:r>
                          <a:rPr lang="en-AU" sz="1800" i="1" dirty="0" smtClean="0">
                            <a:latin typeface="Cambria Math" panose="02040503050406030204" pitchFamily="18" charset="0"/>
                          </a:rPr>
                          <m:t>𝑐𝑚</m:t>
                        </m:r>
                        <m:r>
                          <a:rPr lang="en-AU" sz="1800" i="1" baseline="30000" dirty="0">
                            <a:latin typeface="Cambria Math" panose="02040503050406030204" pitchFamily="18" charset="0"/>
                          </a:rPr>
                          <m:t>3</m:t>
                        </m:r>
                      </m:oMath>
                    </m:oMathPara>
                  </a14:m>
                  <a:endParaRPr lang="en-AU" sz="1800" dirty="0">
                    <a:latin typeface="+mj-lt"/>
                  </a:endParaRPr>
                </a:p>
              </p:txBody>
            </p:sp>
          </mc:Choice>
          <mc:Fallback xmlns="">
            <p:sp>
              <p:nvSpPr>
                <p:cNvPr id="11" name="TextBox 10">
                  <a:extLst>
                    <a:ext uri="{FF2B5EF4-FFF2-40B4-BE49-F238E27FC236}">
                      <a16:creationId xmlns:a16="http://schemas.microsoft.com/office/drawing/2014/main" id="{F32F5619-723A-3D16-6957-05E68E65503F}"/>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745766" y="5251226"/>
                  <a:ext cx="1589641" cy="318865"/>
                </a:xfrm>
                <a:prstGeom prst="rect">
                  <a:avLst/>
                </a:prstGeom>
                <a:blipFill>
                  <a:blip r:embed="rId4"/>
                  <a:stretch>
                    <a:fillRect l="-3846" r="-2308"/>
                  </a:stretch>
                </a:blipFill>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E8F2987D-1AD6-218D-3FB2-D275D2C4583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36482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60F17-EF07-FEED-BD80-6EC6839DD4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0DD720-F974-8081-E47E-779B4ED47A07}"/>
              </a:ext>
            </a:extLst>
          </p:cNvPr>
          <p:cNvSpPr>
            <a:spLocks noGrp="1"/>
          </p:cNvSpPr>
          <p:nvPr>
            <p:ph type="title"/>
          </p:nvPr>
        </p:nvSpPr>
        <p:spPr/>
        <p:txBody>
          <a:bodyPr/>
          <a:lstStyle/>
          <a:p>
            <a:r>
              <a:rPr lang="en-US" dirty="0">
                <a:latin typeface="+mj-lt"/>
                <a:cs typeface="Arial"/>
              </a:rPr>
              <a:t>Cylinders and equations (4)</a:t>
            </a:r>
            <a:endParaRPr lang="en-US" dirty="0">
              <a:latin typeface="+mj-lt"/>
            </a:endParaRPr>
          </a:p>
        </p:txBody>
      </p:sp>
      <p:sp>
        <p:nvSpPr>
          <p:cNvPr id="4" name="Text Placeholder 3">
            <a:extLst>
              <a:ext uri="{FF2B5EF4-FFF2-40B4-BE49-F238E27FC236}">
                <a16:creationId xmlns:a16="http://schemas.microsoft.com/office/drawing/2014/main" id="{266C0DDE-08D2-56E9-83B3-38AF32057D5F}"/>
              </a:ext>
            </a:extLst>
          </p:cNvPr>
          <p:cNvSpPr>
            <a:spLocks noGrp="1"/>
          </p:cNvSpPr>
          <p:nvPr>
            <p:ph type="body" sz="quarter" idx="18"/>
          </p:nvPr>
        </p:nvSpPr>
        <p:spPr/>
        <p:txBody>
          <a:bodyPr/>
          <a:lstStyle/>
          <a:p>
            <a:r>
              <a:rPr lang="en-US" dirty="0">
                <a:latin typeface="+mj-lt"/>
                <a:cs typeface="Arial"/>
              </a:rPr>
              <a:t>Your turn solution 1</a:t>
            </a:r>
            <a:endParaRPr lang="en-US" dirty="0">
              <a:latin typeface="+mj-lt"/>
            </a:endParaRPr>
          </a:p>
        </p:txBody>
      </p:sp>
      <p:sp>
        <p:nvSpPr>
          <p:cNvPr id="14" name="Content Placeholder 7">
            <a:extLst>
              <a:ext uri="{FF2B5EF4-FFF2-40B4-BE49-F238E27FC236}">
                <a16:creationId xmlns:a16="http://schemas.microsoft.com/office/drawing/2014/main" id="{46FCA307-C984-52E1-66A4-D15C8989C94C}"/>
              </a:ext>
            </a:extLst>
          </p:cNvPr>
          <p:cNvSpPr txBox="1">
            <a:spLocks/>
          </p:cNvSpPr>
          <p:nvPr/>
        </p:nvSpPr>
        <p:spPr>
          <a:xfrm>
            <a:off x="360000" y="1496823"/>
            <a:ext cx="11484000" cy="66865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noProof="1">
                <a:latin typeface="+mn-lt"/>
              </a:rPr>
              <a:t>What is the height of this cylinder given the radius is 11 centimetres and the volume is 2661 cubic centimetres?</a:t>
            </a:r>
          </a:p>
        </p:txBody>
      </p:sp>
      <p:grpSp>
        <p:nvGrpSpPr>
          <p:cNvPr id="5" name="Group 4" descr="Cylinder with radius of 11 centimetres and a volume of 2661 cubic centimetres.">
            <a:extLst>
              <a:ext uri="{FF2B5EF4-FFF2-40B4-BE49-F238E27FC236}">
                <a16:creationId xmlns:a16="http://schemas.microsoft.com/office/drawing/2014/main" id="{0E334648-45EA-6431-2B6F-1EC3BD778E18}"/>
              </a:ext>
            </a:extLst>
          </p:cNvPr>
          <p:cNvGrpSpPr/>
          <p:nvPr/>
        </p:nvGrpSpPr>
        <p:grpSpPr>
          <a:xfrm>
            <a:off x="360000" y="2479713"/>
            <a:ext cx="3259933" cy="3870201"/>
            <a:chOff x="8314285" y="1699890"/>
            <a:chExt cx="3259933" cy="3870201"/>
          </a:xfrm>
        </p:grpSpPr>
        <p:grpSp>
          <p:nvGrpSpPr>
            <p:cNvPr id="6" name="Group 5" descr="Cylinder with radius of 11 centimetres and a volume of 2661 cubic centimetres.">
              <a:extLst>
                <a:ext uri="{FF2B5EF4-FFF2-40B4-BE49-F238E27FC236}">
                  <a16:creationId xmlns:a16="http://schemas.microsoft.com/office/drawing/2014/main" id="{3C549B34-6CDC-1369-4155-E2F2AA07E70A}"/>
                </a:ext>
              </a:extLst>
            </p:cNvPr>
            <p:cNvGrpSpPr/>
            <p:nvPr/>
          </p:nvGrpSpPr>
          <p:grpSpPr>
            <a:xfrm rot="16200000">
              <a:off x="8811477" y="2395369"/>
              <a:ext cx="3458219" cy="2067262"/>
              <a:chOff x="8385779" y="1889883"/>
              <a:chExt cx="2738221" cy="3641834"/>
            </a:xfrm>
          </p:grpSpPr>
          <p:sp>
            <p:nvSpPr>
              <p:cNvPr id="12" name="Can 14">
                <a:extLst>
                  <a:ext uri="{FF2B5EF4-FFF2-40B4-BE49-F238E27FC236}">
                    <a16:creationId xmlns:a16="http://schemas.microsoft.com/office/drawing/2014/main" id="{6070D987-82D7-2862-00AE-EB329B421378}"/>
                  </a:ext>
                  <a:ext uri="{C183D7F6-B498-43B3-948B-1728B52AA6E4}">
                    <adec:decorative xmlns:adec="http://schemas.microsoft.com/office/drawing/2017/decorative" val="1"/>
                  </a:ext>
                </a:extLst>
              </p:cNvPr>
              <p:cNvSpPr/>
              <p:nvPr/>
            </p:nvSpPr>
            <p:spPr>
              <a:xfrm>
                <a:off x="8385779" y="1889883"/>
                <a:ext cx="2738221" cy="3641834"/>
              </a:xfrm>
              <a:prstGeom prst="can">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26CC0810-A0F2-0E55-E543-33BECADA774E}"/>
                  </a:ext>
                  <a:ext uri="{C183D7F6-B498-43B3-948B-1728B52AA6E4}">
                    <adec:decorative xmlns:adec="http://schemas.microsoft.com/office/drawing/2017/decorative" val="1"/>
                  </a:ext>
                </a:extLst>
              </p:cNvPr>
              <p:cNvCxnSpPr>
                <a:cxnSpLocks/>
              </p:cNvCxnSpPr>
              <p:nvPr/>
            </p:nvCxnSpPr>
            <p:spPr>
              <a:xfrm>
                <a:off x="9741613" y="2318270"/>
                <a:ext cx="1382387"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E81A3F0-A7F2-8E1F-AA17-DBE5E75A8E87}"/>
                    </a:ext>
                    <a:ext uri="{C183D7F6-B498-43B3-948B-1728B52AA6E4}">
                      <adec:decorative xmlns:adec="http://schemas.microsoft.com/office/drawing/2017/decorative" val="1"/>
                    </a:ext>
                  </a:extLst>
                </p:cNvPr>
                <p:cNvSpPr txBox="1"/>
                <p:nvPr/>
              </p:nvSpPr>
              <p:spPr>
                <a:xfrm>
                  <a:off x="8314285" y="2572829"/>
                  <a:ext cx="1192670" cy="31001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𝑟</m:t>
                        </m:r>
                        <m:r>
                          <a:rPr lang="en-AU" sz="1800" i="1" dirty="0" smtClean="0">
                            <a:latin typeface="Cambria Math" panose="02040503050406030204" pitchFamily="18" charset="0"/>
                          </a:rPr>
                          <m:t> = 11 </m:t>
                        </m:r>
                        <m:r>
                          <a:rPr lang="en-AU" sz="1800" i="1" dirty="0" smtClean="0">
                            <a:latin typeface="Cambria Math" panose="02040503050406030204" pitchFamily="18" charset="0"/>
                          </a:rPr>
                          <m:t>𝑐𝑚</m:t>
                        </m:r>
                      </m:oMath>
                    </m:oMathPara>
                  </a14:m>
                  <a:endParaRPr lang="en-AU" sz="1800" dirty="0">
                    <a:latin typeface="+mj-lt"/>
                  </a:endParaRPr>
                </a:p>
              </p:txBody>
            </p:sp>
          </mc:Choice>
          <mc:Fallback xmlns="">
            <p:sp>
              <p:nvSpPr>
                <p:cNvPr id="7" name="TextBox 6">
                  <a:extLst>
                    <a:ext uri="{FF2B5EF4-FFF2-40B4-BE49-F238E27FC236}">
                      <a16:creationId xmlns:a16="http://schemas.microsoft.com/office/drawing/2014/main" id="{2E81A3F0-A7F2-8E1F-AA17-DBE5E75A8E87}"/>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314285" y="2572829"/>
                  <a:ext cx="1192670" cy="310015"/>
                </a:xfrm>
                <a:prstGeom prst="rect">
                  <a:avLst/>
                </a:prstGeom>
                <a:blipFill>
                  <a:blip r:embed="rId3"/>
                  <a:stretch>
                    <a:fillRect l="-2041" r="-153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32F5619-723A-3D16-6957-05E68E65503F}"/>
                    </a:ext>
                    <a:ext uri="{C183D7F6-B498-43B3-948B-1728B52AA6E4}">
                      <adec:decorative xmlns:adec="http://schemas.microsoft.com/office/drawing/2017/decorative" val="1"/>
                    </a:ext>
                  </a:extLst>
                </p:cNvPr>
                <p:cNvSpPr txBox="1"/>
                <p:nvPr/>
              </p:nvSpPr>
              <p:spPr>
                <a:xfrm>
                  <a:off x="9745766" y="5251226"/>
                  <a:ext cx="1589641" cy="3188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𝑉</m:t>
                        </m:r>
                        <m:r>
                          <a:rPr lang="en-AU" sz="1800" i="1" dirty="0" smtClean="0">
                            <a:latin typeface="Cambria Math" panose="02040503050406030204" pitchFamily="18" charset="0"/>
                          </a:rPr>
                          <m:t> = 2 661 </m:t>
                        </m:r>
                        <m:r>
                          <a:rPr lang="en-AU" sz="1800" i="1" dirty="0" smtClean="0">
                            <a:latin typeface="Cambria Math" panose="02040503050406030204" pitchFamily="18" charset="0"/>
                          </a:rPr>
                          <m:t>𝑐𝑚</m:t>
                        </m:r>
                        <m:r>
                          <a:rPr lang="en-AU" sz="1800" i="1" baseline="30000" dirty="0">
                            <a:latin typeface="Cambria Math" panose="02040503050406030204" pitchFamily="18" charset="0"/>
                          </a:rPr>
                          <m:t>3</m:t>
                        </m:r>
                      </m:oMath>
                    </m:oMathPara>
                  </a14:m>
                  <a:endParaRPr lang="en-AU" sz="1800" dirty="0">
                    <a:latin typeface="+mj-lt"/>
                  </a:endParaRPr>
                </a:p>
              </p:txBody>
            </p:sp>
          </mc:Choice>
          <mc:Fallback xmlns="">
            <p:sp>
              <p:nvSpPr>
                <p:cNvPr id="11" name="TextBox 10">
                  <a:extLst>
                    <a:ext uri="{FF2B5EF4-FFF2-40B4-BE49-F238E27FC236}">
                      <a16:creationId xmlns:a16="http://schemas.microsoft.com/office/drawing/2014/main" id="{F32F5619-723A-3D16-6957-05E68E65503F}"/>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745766" y="5251226"/>
                  <a:ext cx="1589641" cy="318865"/>
                </a:xfrm>
                <a:prstGeom prst="rect">
                  <a:avLst/>
                </a:prstGeom>
                <a:blipFill>
                  <a:blip r:embed="rId4"/>
                  <a:stretch>
                    <a:fillRect l="-3846" r="-2308"/>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106283F-5692-BDE0-66A2-5C2C707E0613}"/>
                  </a:ext>
                </a:extLst>
              </p:cNvPr>
              <p:cNvSpPr txBox="1"/>
              <p:nvPr/>
            </p:nvSpPr>
            <p:spPr>
              <a:xfrm>
                <a:off x="4543330" y="2906708"/>
                <a:ext cx="6096000" cy="301621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2000" b="0" i="1" noProof="1" smtClean="0">
                          <a:latin typeface="Cambria Math" panose="02040503050406030204" pitchFamily="18" charset="0"/>
                        </a:rPr>
                        <m:t> </m:t>
                      </m:r>
                      <m:r>
                        <a:rPr lang="en-AU" sz="2000" b="0" i="1" noProof="1" smtClean="0">
                          <a:latin typeface="Cambria Math" panose="02040503050406030204" pitchFamily="18" charset="0"/>
                        </a:rPr>
                        <m:t>𝑉</m:t>
                      </m:r>
                      <m:r>
                        <m:rPr>
                          <m:aln/>
                        </m:rPr>
                        <a:rPr lang="en-AU" sz="2000" b="0" i="1" noProof="1" smtClean="0">
                          <a:latin typeface="Cambria Math" panose="02040503050406030204" pitchFamily="18" charset="0"/>
                        </a:rPr>
                        <m:t>=</m:t>
                      </m:r>
                      <m:r>
                        <a:rPr lang="en-AU" sz="2000" b="0" i="1" noProof="1" smtClean="0">
                          <a:latin typeface="Cambria Math" panose="02040503050406030204" pitchFamily="18" charset="0"/>
                        </a:rPr>
                        <m:t>𝜋</m:t>
                      </m:r>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r>
                        <a:rPr lang="en-AU" sz="2000" b="0" i="1" noProof="1" smtClean="0">
                          <a:latin typeface="Cambria Math" panose="02040503050406030204" pitchFamily="18" charset="0"/>
                        </a:rPr>
                        <m:t>h</m:t>
                      </m:r>
                    </m:oMath>
                    <m:oMath xmlns:m="http://schemas.openxmlformats.org/officeDocument/2006/math">
                      <m:r>
                        <a:rPr lang="en-AU" sz="2000" i="1" noProof="1">
                          <a:latin typeface="Cambria Math" panose="02040503050406030204" pitchFamily="18" charset="0"/>
                        </a:rPr>
                        <m:t>2661</m:t>
                      </m:r>
                      <m:r>
                        <m:rPr>
                          <m:aln/>
                        </m:rPr>
                        <a:rPr lang="en-AU" sz="2000" i="1" noProof="1">
                          <a:latin typeface="Cambria Math" panose="02040503050406030204" pitchFamily="18" charset="0"/>
                        </a:rPr>
                        <m:t>=</m:t>
                      </m:r>
                      <m:r>
                        <a:rPr lang="en-AU" sz="2000" i="1" noProof="1">
                          <a:latin typeface="Cambria Math" panose="02040503050406030204" pitchFamily="18" charset="0"/>
                        </a:rPr>
                        <m:t>𝜋</m:t>
                      </m:r>
                      <m:r>
                        <a:rPr lang="en-AU" sz="2000" i="1" noProof="1">
                          <a:latin typeface="Cambria Math" panose="02040503050406030204" pitchFamily="18" charset="0"/>
                        </a:rPr>
                        <m:t>×</m:t>
                      </m:r>
                      <m:sSup>
                        <m:sSupPr>
                          <m:ctrlPr>
                            <a:rPr lang="en-AU" sz="2000" i="1" noProof="1">
                              <a:latin typeface="Cambria Math" panose="02040503050406030204" pitchFamily="18" charset="0"/>
                            </a:rPr>
                          </m:ctrlPr>
                        </m:sSupPr>
                        <m:e>
                          <m:r>
                            <a:rPr lang="en-AU" sz="2000" i="1" noProof="1">
                              <a:latin typeface="Cambria Math" panose="02040503050406030204" pitchFamily="18" charset="0"/>
                            </a:rPr>
                            <m:t>11</m:t>
                          </m:r>
                        </m:e>
                        <m:sup>
                          <m:r>
                            <a:rPr lang="en-AU" sz="2000" i="1" noProof="1">
                              <a:latin typeface="Cambria Math" panose="02040503050406030204" pitchFamily="18" charset="0"/>
                            </a:rPr>
                            <m:t>2</m:t>
                          </m:r>
                        </m:sup>
                      </m:sSup>
                      <m:r>
                        <a:rPr lang="en-AU" sz="2000" i="1" noProof="1">
                          <a:latin typeface="Cambria Math" panose="02040503050406030204" pitchFamily="18" charset="0"/>
                        </a:rPr>
                        <m:t>×</m:t>
                      </m:r>
                      <m:r>
                        <a:rPr lang="en-AU" sz="2000" i="1" noProof="1">
                          <a:latin typeface="Cambria Math" panose="02040503050406030204" pitchFamily="18" charset="0"/>
                        </a:rPr>
                        <m:t>h</m:t>
                      </m:r>
                    </m:oMath>
                    <m:oMath xmlns:m="http://schemas.openxmlformats.org/officeDocument/2006/math">
                      <m:r>
                        <a:rPr lang="en-AU" sz="2000" i="1" noProof="1">
                          <a:latin typeface="Cambria Math" panose="02040503050406030204" pitchFamily="18" charset="0"/>
                        </a:rPr>
                        <m:t>2661</m:t>
                      </m:r>
                      <m:r>
                        <m:rPr>
                          <m:aln/>
                        </m:rPr>
                        <a:rPr lang="en-AU" sz="2000" i="1" noProof="1">
                          <a:latin typeface="Cambria Math" panose="02040503050406030204" pitchFamily="18" charset="0"/>
                        </a:rPr>
                        <m:t>=</m:t>
                      </m:r>
                      <m:r>
                        <a:rPr lang="en-AU" sz="2000" i="1" noProof="1">
                          <a:latin typeface="Cambria Math" panose="02040503050406030204" pitchFamily="18" charset="0"/>
                        </a:rPr>
                        <m:t>380.132…×</m:t>
                      </m:r>
                      <m:r>
                        <a:rPr lang="en-AU" sz="2000" i="1" noProof="1">
                          <a:latin typeface="Cambria Math" panose="02040503050406030204" pitchFamily="18" charset="0"/>
                        </a:rPr>
                        <m:t>h</m:t>
                      </m:r>
                    </m:oMath>
                    <m:oMath xmlns:m="http://schemas.openxmlformats.org/officeDocument/2006/math">
                      <m:r>
                        <a:rPr lang="en-AU" sz="2000" i="1" noProof="1">
                          <a:solidFill>
                            <a:srgbClr val="00B050"/>
                          </a:solidFill>
                          <a:latin typeface="Cambria Math" panose="02040503050406030204" pitchFamily="18" charset="0"/>
                        </a:rPr>
                        <m:t>÷380.132…</m:t>
                      </m:r>
                      <m:r>
                        <m:rPr>
                          <m:aln/>
                        </m:rPr>
                        <a:rPr lang="en-AU" sz="2000" b="0" i="1" noProof="1" smtClean="0">
                          <a:solidFill>
                            <a:schemeClr val="bg1"/>
                          </a:solidFill>
                          <a:latin typeface="Cambria Math" panose="02040503050406030204" pitchFamily="18" charset="0"/>
                        </a:rPr>
                        <m:t>=</m:t>
                      </m:r>
                      <m:r>
                        <a:rPr lang="en-AU" sz="2000" b="0" i="1" noProof="1" smtClean="0">
                          <a:solidFill>
                            <a:srgbClr val="00B050"/>
                          </a:solidFill>
                          <a:latin typeface="Cambria Math" panose="02040503050406030204" pitchFamily="18" charset="0"/>
                        </a:rPr>
                        <m:t> </m:t>
                      </m:r>
                      <m:r>
                        <m:rPr>
                          <m:aln/>
                        </m:rPr>
                        <a:rPr lang="en-AU" sz="2000" i="1" noProof="1">
                          <a:solidFill>
                            <a:srgbClr val="00B050"/>
                          </a:solidFill>
                          <a:latin typeface="Cambria Math" panose="02040503050406030204" pitchFamily="18" charset="0"/>
                        </a:rPr>
                        <m:t>÷</m:t>
                      </m:r>
                      <m:r>
                        <a:rPr lang="en-AU" sz="2000" i="1" noProof="1">
                          <a:solidFill>
                            <a:srgbClr val="00B050"/>
                          </a:solidFill>
                          <a:latin typeface="Cambria Math" panose="02040503050406030204" pitchFamily="18" charset="0"/>
                        </a:rPr>
                        <m:t>380.132…</m:t>
                      </m:r>
                    </m:oMath>
                    <m:oMath xmlns:m="http://schemas.openxmlformats.org/officeDocument/2006/math">
                      <m:r>
                        <a:rPr lang="en-AU" sz="2000" i="1" noProof="1">
                          <a:latin typeface="Cambria Math" panose="02040503050406030204" pitchFamily="18" charset="0"/>
                        </a:rPr>
                        <m:t>7.000…</m:t>
                      </m:r>
                      <m:r>
                        <m:rPr>
                          <m:aln/>
                        </m:rPr>
                        <a:rPr lang="en-AU" sz="2000" i="1" noProof="1">
                          <a:latin typeface="Cambria Math" panose="02040503050406030204" pitchFamily="18" charset="0"/>
                        </a:rPr>
                        <m:t>=</m:t>
                      </m:r>
                      <m:r>
                        <a:rPr lang="en-AU" sz="2000" i="1" noProof="1">
                          <a:latin typeface="Cambria Math" panose="02040503050406030204" pitchFamily="18" charset="0"/>
                        </a:rPr>
                        <m:t>h</m:t>
                      </m:r>
                    </m:oMath>
                    <m:oMath xmlns:m="http://schemas.openxmlformats.org/officeDocument/2006/math">
                      <m:r>
                        <a:rPr lang="en-AU" sz="2000" i="1" noProof="1">
                          <a:latin typeface="Cambria Math" panose="02040503050406030204" pitchFamily="18" charset="0"/>
                        </a:rPr>
                        <m:t>h</m:t>
                      </m:r>
                      <m:r>
                        <m:rPr>
                          <m:aln/>
                        </m:rPr>
                        <a:rPr lang="en-AU" sz="2000" i="1" noProof="1">
                          <a:latin typeface="Cambria Math" panose="02040503050406030204" pitchFamily="18" charset="0"/>
                        </a:rPr>
                        <m:t>=</m:t>
                      </m:r>
                      <m:r>
                        <a:rPr lang="en-AU" sz="2000" i="1" noProof="1">
                          <a:latin typeface="Cambria Math" panose="02040503050406030204" pitchFamily="18" charset="0"/>
                        </a:rPr>
                        <m:t>7 </m:t>
                      </m:r>
                      <m:r>
                        <m:rPr>
                          <m:sty m:val="p"/>
                        </m:rPr>
                        <a:rPr lang="en-AU" sz="2000" noProof="1">
                          <a:latin typeface="Cambria Math" panose="02040503050406030204" pitchFamily="18" charset="0"/>
                        </a:rPr>
                        <m:t>cm</m:t>
                      </m:r>
                    </m:oMath>
                  </m:oMathPara>
                </a14:m>
                <a:endParaRPr lang="en-AU" sz="2000" dirty="0"/>
              </a:p>
            </p:txBody>
          </p:sp>
        </mc:Choice>
        <mc:Fallback xmlns="">
          <p:sp>
            <p:nvSpPr>
              <p:cNvPr id="10" name="TextBox 9">
                <a:extLst>
                  <a:ext uri="{FF2B5EF4-FFF2-40B4-BE49-F238E27FC236}">
                    <a16:creationId xmlns:a16="http://schemas.microsoft.com/office/drawing/2014/main" id="{7106283F-5692-BDE0-66A2-5C2C707E0613}"/>
                  </a:ext>
                </a:extLst>
              </p:cNvPr>
              <p:cNvSpPr txBox="1">
                <a:spLocks noRot="1" noChangeAspect="1" noMove="1" noResize="1" noEditPoints="1" noAdjustHandles="1" noChangeArrowheads="1" noChangeShapeType="1" noTextEdit="1"/>
              </p:cNvSpPr>
              <p:nvPr/>
            </p:nvSpPr>
            <p:spPr>
              <a:xfrm>
                <a:off x="4543330" y="2906708"/>
                <a:ext cx="6096000" cy="3016210"/>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4004500-D4C2-92A2-0F9D-8E9D9F69D72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751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EA445-3244-379A-2981-BA5EE953D4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A0466F-74FD-26BB-21EC-923AACA9BF7D}"/>
              </a:ext>
            </a:extLst>
          </p:cNvPr>
          <p:cNvSpPr>
            <a:spLocks noGrp="1"/>
          </p:cNvSpPr>
          <p:nvPr>
            <p:ph type="title"/>
          </p:nvPr>
        </p:nvSpPr>
        <p:spPr/>
        <p:txBody>
          <a:bodyPr/>
          <a:lstStyle/>
          <a:p>
            <a:r>
              <a:rPr lang="en-US" dirty="0">
                <a:latin typeface="+mj-lt"/>
                <a:cs typeface="Arial"/>
              </a:rPr>
              <a:t>Cylinders and equations (5)</a:t>
            </a:r>
            <a:endParaRPr lang="en-US" dirty="0">
              <a:latin typeface="+mj-lt"/>
            </a:endParaRPr>
          </a:p>
        </p:txBody>
      </p:sp>
      <p:sp>
        <p:nvSpPr>
          <p:cNvPr id="4" name="Text Placeholder 3">
            <a:extLst>
              <a:ext uri="{FF2B5EF4-FFF2-40B4-BE49-F238E27FC236}">
                <a16:creationId xmlns:a16="http://schemas.microsoft.com/office/drawing/2014/main" id="{44EA9249-C0D9-2927-8402-92C18A47F5D8}"/>
              </a:ext>
            </a:extLst>
          </p:cNvPr>
          <p:cNvSpPr>
            <a:spLocks noGrp="1"/>
          </p:cNvSpPr>
          <p:nvPr>
            <p:ph type="body" sz="quarter" idx="18"/>
          </p:nvPr>
        </p:nvSpPr>
        <p:spPr/>
        <p:txBody>
          <a:bodyPr/>
          <a:lstStyle/>
          <a:p>
            <a:r>
              <a:rPr lang="en-US" dirty="0">
                <a:latin typeface="+mj-lt"/>
                <a:cs typeface="Arial"/>
              </a:rPr>
              <a:t>Worked example 2</a:t>
            </a:r>
            <a:endParaRPr lang="en-US" dirty="0">
              <a:latin typeface="+mj-lt"/>
            </a:endParaRPr>
          </a:p>
        </p:txBody>
      </p:sp>
      <p:sp>
        <p:nvSpPr>
          <p:cNvPr id="8" name="Content Placeholder 7">
            <a:extLst>
              <a:ext uri="{FF2B5EF4-FFF2-40B4-BE49-F238E27FC236}">
                <a16:creationId xmlns:a16="http://schemas.microsoft.com/office/drawing/2014/main" id="{5B452CE2-2835-095C-BE60-406D87066B0F}"/>
              </a:ext>
            </a:extLst>
          </p:cNvPr>
          <p:cNvSpPr>
            <a:spLocks noGrp="1"/>
          </p:cNvSpPr>
          <p:nvPr>
            <p:ph sz="quarter" idx="4294967295"/>
          </p:nvPr>
        </p:nvSpPr>
        <p:spPr>
          <a:xfrm>
            <a:off x="360000" y="1562100"/>
            <a:ext cx="11484000" cy="574937"/>
          </a:xfrm>
        </p:spPr>
        <p:txBody>
          <a:bodyPr/>
          <a:lstStyle/>
          <a:p>
            <a:r>
              <a:rPr lang="en-AU" sz="1800" noProof="1">
                <a:latin typeface="+mn-lt"/>
              </a:rPr>
              <a:t>What is the radius of this cylinder given the height is 14 centimetres and the volume is 2463 cubic centimetres?</a:t>
            </a:r>
          </a:p>
        </p:txBody>
      </p:sp>
      <p:grpSp>
        <p:nvGrpSpPr>
          <p:cNvPr id="5" name="Group 4" descr="Cylinder with volume 7433 cubic centimetres and height 14 centimetres">
            <a:extLst>
              <a:ext uri="{FF2B5EF4-FFF2-40B4-BE49-F238E27FC236}">
                <a16:creationId xmlns:a16="http://schemas.microsoft.com/office/drawing/2014/main" id="{E6A67CCC-B7E4-F92C-2297-9926A244F532}"/>
              </a:ext>
            </a:extLst>
          </p:cNvPr>
          <p:cNvGrpSpPr/>
          <p:nvPr/>
        </p:nvGrpSpPr>
        <p:grpSpPr>
          <a:xfrm>
            <a:off x="360000" y="3444385"/>
            <a:ext cx="3785390" cy="2052081"/>
            <a:chOff x="7996844" y="2941242"/>
            <a:chExt cx="3785390" cy="2052081"/>
          </a:xfrm>
        </p:grpSpPr>
        <p:sp>
          <p:nvSpPr>
            <p:cNvPr id="7" name="Can 6">
              <a:extLst>
                <a:ext uri="{FF2B5EF4-FFF2-40B4-BE49-F238E27FC236}">
                  <a16:creationId xmlns:a16="http://schemas.microsoft.com/office/drawing/2014/main" id="{C42F94DC-CBCF-34BF-2F54-2DC66DC55989}"/>
                </a:ext>
                <a:ext uri="{C183D7F6-B498-43B3-948B-1728B52AA6E4}">
                  <adec:decorative xmlns:adec="http://schemas.microsoft.com/office/drawing/2017/decorative" val="0"/>
                </a:ext>
              </a:extLst>
            </p:cNvPr>
            <p:cNvSpPr/>
            <p:nvPr/>
          </p:nvSpPr>
          <p:spPr>
            <a:xfrm>
              <a:off x="9348952" y="2941242"/>
              <a:ext cx="2433282" cy="1539117"/>
            </a:xfrm>
            <a:prstGeom prst="can">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ECCC19-1A3F-7899-0F8A-0FDBD1365ED3}"/>
                    </a:ext>
                    <a:ext uri="{C183D7F6-B498-43B3-948B-1728B52AA6E4}">
                      <adec:decorative xmlns:adec="http://schemas.microsoft.com/office/drawing/2017/decorative" val="1"/>
                    </a:ext>
                  </a:extLst>
                </p:cNvPr>
                <p:cNvSpPr txBox="1"/>
                <p:nvPr/>
              </p:nvSpPr>
              <p:spPr>
                <a:xfrm>
                  <a:off x="7996844" y="3659714"/>
                  <a:ext cx="1352108" cy="31001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h</m:t>
                        </m:r>
                        <m:r>
                          <a:rPr lang="en-AU" sz="1800" i="1" dirty="0" smtClean="0">
                            <a:latin typeface="Cambria Math" panose="02040503050406030204" pitchFamily="18" charset="0"/>
                          </a:rPr>
                          <m:t> = 14 </m:t>
                        </m:r>
                        <m:r>
                          <a:rPr lang="en-AU" sz="1800" i="1" dirty="0">
                            <a:latin typeface="Cambria Math" panose="02040503050406030204" pitchFamily="18" charset="0"/>
                          </a:rPr>
                          <m:t>𝑐𝑚</m:t>
                        </m:r>
                      </m:oMath>
                    </m:oMathPara>
                  </a14:m>
                  <a:endParaRPr lang="en-AU" sz="1800" dirty="0"/>
                </a:p>
              </p:txBody>
            </p:sp>
          </mc:Choice>
          <mc:Fallback xmlns="">
            <p:sp>
              <p:nvSpPr>
                <p:cNvPr id="12" name="TextBox 11">
                  <a:extLst>
                    <a:ext uri="{FF2B5EF4-FFF2-40B4-BE49-F238E27FC236}">
                      <a16:creationId xmlns:a16="http://schemas.microsoft.com/office/drawing/2014/main" id="{ABECCC19-1A3F-7899-0F8A-0FDBD1365ED3}"/>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7996844" y="3659714"/>
                  <a:ext cx="1352108" cy="310015"/>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0FDA973-D084-1EC8-418A-5FD0B123AD32}"/>
                    </a:ext>
                    <a:ext uri="{C183D7F6-B498-43B3-948B-1728B52AA6E4}">
                      <adec:decorative xmlns:adec="http://schemas.microsoft.com/office/drawing/2017/decorative" val="1"/>
                    </a:ext>
                  </a:extLst>
                </p:cNvPr>
                <p:cNvSpPr txBox="1"/>
                <p:nvPr/>
              </p:nvSpPr>
              <p:spPr>
                <a:xfrm>
                  <a:off x="9894359" y="4674458"/>
                  <a:ext cx="1589641" cy="3188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𝑉</m:t>
                        </m:r>
                        <m:r>
                          <a:rPr lang="en-AU" sz="1800" i="1" dirty="0" smtClean="0">
                            <a:latin typeface="Cambria Math" panose="02040503050406030204" pitchFamily="18" charset="0"/>
                          </a:rPr>
                          <m:t> = 7433 </m:t>
                        </m:r>
                        <m:r>
                          <a:rPr lang="en-AU" sz="1800" i="1" dirty="0" smtClean="0">
                            <a:latin typeface="Cambria Math" panose="02040503050406030204" pitchFamily="18" charset="0"/>
                          </a:rPr>
                          <m:t>𝑐𝑚</m:t>
                        </m:r>
                        <m:r>
                          <a:rPr lang="en-AU" sz="1800" i="1" baseline="30000" dirty="0">
                            <a:latin typeface="Cambria Math" panose="02040503050406030204" pitchFamily="18" charset="0"/>
                          </a:rPr>
                          <m:t>3</m:t>
                        </m:r>
                      </m:oMath>
                    </m:oMathPara>
                  </a14:m>
                  <a:endParaRPr lang="en-AU" sz="1800" dirty="0"/>
                </a:p>
              </p:txBody>
            </p:sp>
          </mc:Choice>
          <mc:Fallback xmlns="">
            <p:sp>
              <p:nvSpPr>
                <p:cNvPr id="13" name="TextBox 12">
                  <a:extLst>
                    <a:ext uri="{FF2B5EF4-FFF2-40B4-BE49-F238E27FC236}">
                      <a16:creationId xmlns:a16="http://schemas.microsoft.com/office/drawing/2014/main" id="{C0FDA973-D084-1EC8-418A-5FD0B123AD32}"/>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894359" y="4674458"/>
                  <a:ext cx="1589641" cy="318865"/>
                </a:xfrm>
                <a:prstGeom prst="rect">
                  <a:avLst/>
                </a:prstGeom>
                <a:blipFill>
                  <a:blip r:embed="rId4"/>
                  <a:stretch>
                    <a:fillRect l="-1916" r="-383"/>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3597783-6546-3A81-CBE3-4F5025B97B21}"/>
                  </a:ext>
                </a:extLst>
              </p:cNvPr>
              <p:cNvSpPr txBox="1"/>
              <p:nvPr/>
            </p:nvSpPr>
            <p:spPr>
              <a:xfrm>
                <a:off x="5296846" y="2442851"/>
                <a:ext cx="6096000" cy="4055149"/>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2000" b="0" i="1" noProof="1" smtClean="0">
                          <a:latin typeface="Cambria Math" panose="02040503050406030204" pitchFamily="18" charset="0"/>
                        </a:rPr>
                        <m:t> </m:t>
                      </m:r>
                      <m:r>
                        <a:rPr lang="en-AU" sz="2000" b="0" i="1" noProof="1" smtClean="0">
                          <a:latin typeface="Cambria Math" panose="02040503050406030204" pitchFamily="18" charset="0"/>
                        </a:rPr>
                        <m:t>𝑉</m:t>
                      </m:r>
                      <m:r>
                        <m:rPr>
                          <m:aln/>
                        </m:rPr>
                        <a:rPr lang="en-AU" sz="2000" b="0" i="1" noProof="1" smtClean="0">
                          <a:latin typeface="Cambria Math" panose="02040503050406030204" pitchFamily="18" charset="0"/>
                        </a:rPr>
                        <m:t>=</m:t>
                      </m:r>
                      <m:r>
                        <a:rPr lang="en-AU" sz="2000" b="0" i="1" noProof="1" smtClean="0">
                          <a:latin typeface="Cambria Math" panose="02040503050406030204" pitchFamily="18" charset="0"/>
                        </a:rPr>
                        <m:t>𝜋</m:t>
                      </m:r>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r>
                        <a:rPr lang="en-AU" sz="2000" b="0" i="1" noProof="1" smtClean="0">
                          <a:latin typeface="Cambria Math" panose="02040503050406030204" pitchFamily="18" charset="0"/>
                        </a:rPr>
                        <m:t>h</m:t>
                      </m:r>
                    </m:oMath>
                    <m:oMath xmlns:m="http://schemas.openxmlformats.org/officeDocument/2006/math">
                      <m:r>
                        <a:rPr lang="en-AU" sz="2000" b="0" i="0" noProof="1" smtClean="0">
                          <a:latin typeface="Cambria Math" panose="02040503050406030204" pitchFamily="18" charset="0"/>
                        </a:rPr>
                        <m:t>                  </m:t>
                      </m:r>
                      <m:r>
                        <a:rPr lang="en-AU" sz="2000" b="0" i="1" noProof="1" smtClean="0">
                          <a:latin typeface="Cambria Math" panose="02040503050406030204" pitchFamily="18" charset="0"/>
                        </a:rPr>
                        <m:t>7433=</m:t>
                      </m:r>
                      <m:r>
                        <a:rPr lang="en-AU" sz="2000" b="0" i="1" noProof="1" smtClean="0">
                          <a:latin typeface="Cambria Math" panose="02040503050406030204" pitchFamily="18" charset="0"/>
                        </a:rPr>
                        <m:t>𝜋</m:t>
                      </m:r>
                      <m:r>
                        <a:rPr lang="en-AU" sz="2000" b="0" i="1" noProof="1" smtClean="0">
                          <a:latin typeface="Cambria Math" panose="02040503050406030204" pitchFamily="18" charset="0"/>
                        </a:rPr>
                        <m:t>×</m:t>
                      </m:r>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r>
                        <a:rPr lang="en-AU" sz="2000" b="0" i="1" noProof="1" smtClean="0">
                          <a:latin typeface="Cambria Math" panose="02040503050406030204" pitchFamily="18" charset="0"/>
                        </a:rPr>
                        <m:t>×14</m:t>
                      </m:r>
                    </m:oMath>
                    <m:oMath xmlns:m="http://schemas.openxmlformats.org/officeDocument/2006/math">
                      <m:r>
                        <a:rPr lang="en-AU" sz="2000" b="0" i="0" noProof="1" smtClean="0">
                          <a:latin typeface="Cambria Math" panose="02040503050406030204" pitchFamily="18" charset="0"/>
                        </a:rPr>
                        <m:t>                 </m:t>
                      </m:r>
                      <m:r>
                        <a:rPr lang="en-AU" sz="2000" b="0" i="1" noProof="1" smtClean="0">
                          <a:latin typeface="Cambria Math" panose="02040503050406030204" pitchFamily="18" charset="0"/>
                        </a:rPr>
                        <m:t> 7433=43.982…×</m:t>
                      </m:r>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oMath>
                    <m:oMath xmlns:m="http://schemas.openxmlformats.org/officeDocument/2006/math">
                      <m:r>
                        <a:rPr lang="en-AU" sz="2000" b="0" i="0" noProof="1" smtClean="0">
                          <a:solidFill>
                            <a:srgbClr val="00B050"/>
                          </a:solidFill>
                          <a:latin typeface="Cambria Math" panose="02040503050406030204" pitchFamily="18" charset="0"/>
                        </a:rPr>
                        <m:t>   </m:t>
                      </m:r>
                      <m:r>
                        <a:rPr lang="en-AU" sz="2000" b="0" i="1" noProof="1" smtClean="0">
                          <a:solidFill>
                            <a:srgbClr val="00B050"/>
                          </a:solidFill>
                          <a:latin typeface="Cambria Math" panose="02040503050406030204" pitchFamily="18" charset="0"/>
                        </a:rPr>
                        <m:t>÷43.982…       ÷43.982…</m:t>
                      </m:r>
                    </m:oMath>
                    <m:oMath xmlns:m="http://schemas.openxmlformats.org/officeDocument/2006/math">
                      <m:r>
                        <a:rPr lang="en-AU" sz="2000" b="0" i="0" noProof="1" smtClean="0">
                          <a:latin typeface="Cambria Math" panose="02040503050406030204" pitchFamily="18" charset="0"/>
                        </a:rPr>
                        <m:t>       </m:t>
                      </m:r>
                      <m:r>
                        <a:rPr lang="en-AU" sz="2000" b="0" i="1" noProof="1" smtClean="0">
                          <a:latin typeface="Cambria Math" panose="02040503050406030204" pitchFamily="18" charset="0"/>
                        </a:rPr>
                        <m:t>168.999…=</m:t>
                      </m:r>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oMath>
                    <m:oMath xmlns:m="http://schemas.openxmlformats.org/officeDocument/2006/math">
                      <m:r>
                        <a:rPr lang="en-AU" sz="2000" b="0" i="1" noProof="1" smtClean="0">
                          <a:latin typeface="Cambria Math" panose="02040503050406030204" pitchFamily="18" charset="0"/>
                        </a:rPr>
                        <m:t>    </m:t>
                      </m:r>
                      <m:rad>
                        <m:radPr>
                          <m:degHide m:val="on"/>
                          <m:ctrlPr>
                            <a:rPr lang="en-AU" sz="2000" b="0" i="1" noProof="1" smtClean="0">
                              <a:latin typeface="Cambria Math" panose="02040503050406030204" pitchFamily="18" charset="0"/>
                            </a:rPr>
                          </m:ctrlPr>
                        </m:radPr>
                        <m:deg/>
                        <m:e>
                          <m:r>
                            <a:rPr lang="en-AU" sz="2000" b="0" i="1" noProof="1" smtClean="0">
                              <a:latin typeface="Cambria Math" panose="02040503050406030204" pitchFamily="18" charset="0"/>
                            </a:rPr>
                            <m:t>168.999…</m:t>
                          </m:r>
                        </m:e>
                      </m:rad>
                      <m:r>
                        <a:rPr lang="en-AU" sz="2000" b="0" i="1" noProof="1" smtClean="0">
                          <a:latin typeface="Cambria Math" panose="02040503050406030204" pitchFamily="18" charset="0"/>
                        </a:rPr>
                        <m:t>=</m:t>
                      </m:r>
                      <m:rad>
                        <m:radPr>
                          <m:degHide m:val="on"/>
                          <m:ctrlPr>
                            <a:rPr lang="en-AU" sz="2000" b="0" i="1" noProof="1" smtClean="0">
                              <a:latin typeface="Cambria Math" panose="02040503050406030204" pitchFamily="18" charset="0"/>
                            </a:rPr>
                          </m:ctrlPr>
                        </m:radPr>
                        <m:deg/>
                        <m:e>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e>
                      </m:rad>
                    </m:oMath>
                    <m:oMath xmlns:m="http://schemas.openxmlformats.org/officeDocument/2006/math">
                      <m:r>
                        <a:rPr lang="en-AU" sz="2000" b="0" i="0" noProof="1" smtClean="0">
                          <a:latin typeface="Cambria Math" panose="02040503050406030204" pitchFamily="18" charset="0"/>
                        </a:rPr>
                        <m:t>         </m:t>
                      </m:r>
                      <m:r>
                        <a:rPr lang="en-AU" sz="2000" b="0" i="1" noProof="1" smtClean="0">
                          <a:latin typeface="Cambria Math" panose="02040503050406030204" pitchFamily="18" charset="0"/>
                        </a:rPr>
                        <m:t>12.999…=</m:t>
                      </m:r>
                      <m:r>
                        <a:rPr lang="en-AU" sz="2000" b="0" i="1" noProof="1" smtClean="0">
                          <a:latin typeface="Cambria Math" panose="02040503050406030204" pitchFamily="18" charset="0"/>
                        </a:rPr>
                        <m:t>𝑟</m:t>
                      </m:r>
                    </m:oMath>
                    <m:oMath xmlns:m="http://schemas.openxmlformats.org/officeDocument/2006/math">
                      <m:r>
                        <a:rPr lang="en-AU" sz="2000" b="0" i="0" noProof="1" smtClean="0">
                          <a:latin typeface="Cambria Math" panose="02040503050406030204" pitchFamily="18" charset="0"/>
                        </a:rPr>
                        <m:t>                         </m:t>
                      </m:r>
                      <m:r>
                        <a:rPr lang="en-AU" sz="2000" b="0" i="1" noProof="1" smtClean="0">
                          <a:latin typeface="Cambria Math" panose="02040503050406030204" pitchFamily="18" charset="0"/>
                        </a:rPr>
                        <m:t>𝑟</m:t>
                      </m:r>
                      <m:r>
                        <a:rPr lang="en-AU" sz="2000" b="0" i="1" noProof="1" smtClean="0">
                          <a:latin typeface="Cambria Math" panose="02040503050406030204" pitchFamily="18" charset="0"/>
                        </a:rPr>
                        <m:t>=13 </m:t>
                      </m:r>
                      <m:r>
                        <m:rPr>
                          <m:sty m:val="p"/>
                        </m:rPr>
                        <a:rPr lang="en-AU" sz="2000" b="0" i="0" noProof="1" smtClean="0">
                          <a:latin typeface="Cambria Math" panose="02040503050406030204" pitchFamily="18" charset="0"/>
                        </a:rPr>
                        <m:t>cm</m:t>
                      </m:r>
                    </m:oMath>
                  </m:oMathPara>
                </a14:m>
                <a:endParaRPr lang="en-AU" sz="2000" dirty="0"/>
              </a:p>
            </p:txBody>
          </p:sp>
        </mc:Choice>
        <mc:Fallback xmlns="">
          <p:sp>
            <p:nvSpPr>
              <p:cNvPr id="9" name="TextBox 8">
                <a:extLst>
                  <a:ext uri="{FF2B5EF4-FFF2-40B4-BE49-F238E27FC236}">
                    <a16:creationId xmlns:a16="http://schemas.microsoft.com/office/drawing/2014/main" id="{A3597783-6546-3A81-CBE3-4F5025B97B21}"/>
                  </a:ext>
                </a:extLst>
              </p:cNvPr>
              <p:cNvSpPr txBox="1">
                <a:spLocks noRot="1" noChangeAspect="1" noMove="1" noResize="1" noEditPoints="1" noAdjustHandles="1" noChangeArrowheads="1" noChangeShapeType="1" noTextEdit="1"/>
              </p:cNvSpPr>
              <p:nvPr/>
            </p:nvSpPr>
            <p:spPr>
              <a:xfrm>
                <a:off x="5296846" y="2442851"/>
                <a:ext cx="6096000" cy="4055149"/>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DE78BE6A-38AC-B682-21C5-242FB8EA25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1094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5BDF3-05B4-1F04-5C31-324277BB60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A2950F-3B7B-3EB7-92A5-580D482156E0}"/>
              </a:ext>
            </a:extLst>
          </p:cNvPr>
          <p:cNvSpPr>
            <a:spLocks noGrp="1"/>
          </p:cNvSpPr>
          <p:nvPr>
            <p:ph type="title"/>
          </p:nvPr>
        </p:nvSpPr>
        <p:spPr/>
        <p:txBody>
          <a:bodyPr/>
          <a:lstStyle/>
          <a:p>
            <a:r>
              <a:rPr lang="en-US" dirty="0">
                <a:latin typeface="+mj-lt"/>
                <a:cs typeface="Arial"/>
              </a:rPr>
              <a:t>Cylinders and equations (6)</a:t>
            </a:r>
            <a:endParaRPr lang="en-US" dirty="0">
              <a:latin typeface="+mj-lt"/>
            </a:endParaRPr>
          </a:p>
        </p:txBody>
      </p:sp>
      <p:sp>
        <p:nvSpPr>
          <p:cNvPr id="10" name="Text Placeholder 9">
            <a:extLst>
              <a:ext uri="{FF2B5EF4-FFF2-40B4-BE49-F238E27FC236}">
                <a16:creationId xmlns:a16="http://schemas.microsoft.com/office/drawing/2014/main" id="{ACFD2BC6-D0B0-6E40-8A1C-F097D45FE9EA}"/>
              </a:ext>
            </a:extLst>
          </p:cNvPr>
          <p:cNvSpPr>
            <a:spLocks noGrp="1"/>
          </p:cNvSpPr>
          <p:nvPr>
            <p:ph type="body" sz="quarter" idx="18"/>
          </p:nvPr>
        </p:nvSpPr>
        <p:spPr/>
        <p:txBody>
          <a:bodyPr/>
          <a:lstStyle/>
          <a:p>
            <a:r>
              <a:rPr lang="en-US" dirty="0">
                <a:latin typeface="+mj-lt"/>
              </a:rPr>
              <a:t>Self-explanation prompts 2</a:t>
            </a:r>
            <a:endParaRPr lang="en-AU" dirty="0">
              <a:latin typeface="+mj-lt"/>
            </a:endParaRPr>
          </a:p>
        </p:txBody>
      </p:sp>
      <p:sp>
        <p:nvSpPr>
          <p:cNvPr id="12" name="Content Placeholder 7">
            <a:extLst>
              <a:ext uri="{FF2B5EF4-FFF2-40B4-BE49-F238E27FC236}">
                <a16:creationId xmlns:a16="http://schemas.microsoft.com/office/drawing/2014/main" id="{74AFFAD4-D4CA-0C8F-6998-51D4F1CD2BE2}"/>
              </a:ext>
            </a:extLst>
          </p:cNvPr>
          <p:cNvSpPr txBox="1">
            <a:spLocks/>
          </p:cNvSpPr>
          <p:nvPr/>
        </p:nvSpPr>
        <p:spPr>
          <a:xfrm>
            <a:off x="360000" y="1562100"/>
            <a:ext cx="11484000" cy="5749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noProof="1">
                <a:latin typeface="+mn-lt"/>
              </a:rPr>
              <a:t>What is the radius of this cylinder given the height is 14 centimetres and the volume is 2463 cubic centimetres?</a:t>
            </a:r>
          </a:p>
        </p:txBody>
      </p:sp>
      <p:grpSp>
        <p:nvGrpSpPr>
          <p:cNvPr id="13" name="Group 12" descr="Cylinder with volume 7433 cubic centimetres and height 14 centimetres">
            <a:extLst>
              <a:ext uri="{FF2B5EF4-FFF2-40B4-BE49-F238E27FC236}">
                <a16:creationId xmlns:a16="http://schemas.microsoft.com/office/drawing/2014/main" id="{E2454557-85E5-ABE7-6CFF-E8A410DE4CCF}"/>
              </a:ext>
            </a:extLst>
          </p:cNvPr>
          <p:cNvGrpSpPr/>
          <p:nvPr/>
        </p:nvGrpSpPr>
        <p:grpSpPr>
          <a:xfrm>
            <a:off x="360000" y="3444385"/>
            <a:ext cx="3785390" cy="2052081"/>
            <a:chOff x="7996844" y="2941242"/>
            <a:chExt cx="3785390" cy="2052081"/>
          </a:xfrm>
        </p:grpSpPr>
        <p:sp>
          <p:nvSpPr>
            <p:cNvPr id="17" name="Can 6">
              <a:extLst>
                <a:ext uri="{FF2B5EF4-FFF2-40B4-BE49-F238E27FC236}">
                  <a16:creationId xmlns:a16="http://schemas.microsoft.com/office/drawing/2014/main" id="{AC6E8F04-4055-78A8-E50C-AF7FB1CCEB7D}"/>
                </a:ext>
                <a:ext uri="{C183D7F6-B498-43B3-948B-1728B52AA6E4}">
                  <adec:decorative xmlns:adec="http://schemas.microsoft.com/office/drawing/2017/decorative" val="0"/>
                </a:ext>
              </a:extLst>
            </p:cNvPr>
            <p:cNvSpPr/>
            <p:nvPr/>
          </p:nvSpPr>
          <p:spPr>
            <a:xfrm>
              <a:off x="9348952" y="2941242"/>
              <a:ext cx="2433282" cy="1539117"/>
            </a:xfrm>
            <a:prstGeom prst="can">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738D850-B4E7-1FBC-D386-6AE8F9EA128A}"/>
                    </a:ext>
                    <a:ext uri="{C183D7F6-B498-43B3-948B-1728B52AA6E4}">
                      <adec:decorative xmlns:adec="http://schemas.microsoft.com/office/drawing/2017/decorative" val="1"/>
                    </a:ext>
                  </a:extLst>
                </p:cNvPr>
                <p:cNvSpPr txBox="1"/>
                <p:nvPr/>
              </p:nvSpPr>
              <p:spPr>
                <a:xfrm>
                  <a:off x="7996844" y="3659714"/>
                  <a:ext cx="1352108" cy="31001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h</m:t>
                        </m:r>
                        <m:r>
                          <a:rPr lang="en-AU" sz="1800" i="1" dirty="0" smtClean="0">
                            <a:latin typeface="Cambria Math" panose="02040503050406030204" pitchFamily="18" charset="0"/>
                          </a:rPr>
                          <m:t> = 14 </m:t>
                        </m:r>
                        <m:r>
                          <a:rPr lang="en-AU" sz="1800" i="1" dirty="0">
                            <a:latin typeface="Cambria Math" panose="02040503050406030204" pitchFamily="18" charset="0"/>
                          </a:rPr>
                          <m:t>𝑐𝑚</m:t>
                        </m:r>
                      </m:oMath>
                    </m:oMathPara>
                  </a14:m>
                  <a:endParaRPr lang="en-AU" sz="1800" dirty="0"/>
                </a:p>
              </p:txBody>
            </p:sp>
          </mc:Choice>
          <mc:Fallback xmlns="">
            <p:sp>
              <p:nvSpPr>
                <p:cNvPr id="12" name="TextBox 11">
                  <a:extLst>
                    <a:ext uri="{FF2B5EF4-FFF2-40B4-BE49-F238E27FC236}">
                      <a16:creationId xmlns:a16="http://schemas.microsoft.com/office/drawing/2014/main" id="{ABECCC19-1A3F-7899-0F8A-0FDBD1365ED3}"/>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7996844" y="3659714"/>
                  <a:ext cx="1352108" cy="310015"/>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62AEB83-AC8E-C6D7-51DA-7B2021E7C6F0}"/>
                    </a:ext>
                    <a:ext uri="{C183D7F6-B498-43B3-948B-1728B52AA6E4}">
                      <adec:decorative xmlns:adec="http://schemas.microsoft.com/office/drawing/2017/decorative" val="1"/>
                    </a:ext>
                  </a:extLst>
                </p:cNvPr>
                <p:cNvSpPr txBox="1"/>
                <p:nvPr/>
              </p:nvSpPr>
              <p:spPr>
                <a:xfrm>
                  <a:off x="9894359" y="4674458"/>
                  <a:ext cx="1589641" cy="3188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𝑉</m:t>
                        </m:r>
                        <m:r>
                          <a:rPr lang="en-AU" sz="1800" i="1" dirty="0" smtClean="0">
                            <a:latin typeface="Cambria Math" panose="02040503050406030204" pitchFamily="18" charset="0"/>
                          </a:rPr>
                          <m:t> = 7433 </m:t>
                        </m:r>
                        <m:r>
                          <a:rPr lang="en-AU" sz="1800" i="1" dirty="0" smtClean="0">
                            <a:latin typeface="Cambria Math" panose="02040503050406030204" pitchFamily="18" charset="0"/>
                          </a:rPr>
                          <m:t>𝑐𝑚</m:t>
                        </m:r>
                        <m:r>
                          <a:rPr lang="en-AU" sz="1800" i="1" baseline="30000" dirty="0">
                            <a:latin typeface="Cambria Math" panose="02040503050406030204" pitchFamily="18" charset="0"/>
                          </a:rPr>
                          <m:t>3</m:t>
                        </m:r>
                      </m:oMath>
                    </m:oMathPara>
                  </a14:m>
                  <a:endParaRPr lang="en-AU" sz="1800" dirty="0"/>
                </a:p>
              </p:txBody>
            </p:sp>
          </mc:Choice>
          <mc:Fallback xmlns="">
            <p:sp>
              <p:nvSpPr>
                <p:cNvPr id="13" name="TextBox 12">
                  <a:extLst>
                    <a:ext uri="{FF2B5EF4-FFF2-40B4-BE49-F238E27FC236}">
                      <a16:creationId xmlns:a16="http://schemas.microsoft.com/office/drawing/2014/main" id="{C0FDA973-D084-1EC8-418A-5FD0B123AD32}"/>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894359" y="4674458"/>
                  <a:ext cx="1589641" cy="318865"/>
                </a:xfrm>
                <a:prstGeom prst="rect">
                  <a:avLst/>
                </a:prstGeom>
                <a:blipFill>
                  <a:blip r:embed="rId4"/>
                  <a:stretch>
                    <a:fillRect l="-1916" r="-383"/>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B04E107-F728-043B-E5B6-230B061C1967}"/>
                  </a:ext>
                </a:extLst>
              </p:cNvPr>
              <p:cNvSpPr txBox="1"/>
              <p:nvPr/>
            </p:nvSpPr>
            <p:spPr>
              <a:xfrm>
                <a:off x="5296846" y="2442851"/>
                <a:ext cx="6096000" cy="4055149"/>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2000" b="0" i="1" noProof="1" smtClean="0">
                          <a:latin typeface="Cambria Math" panose="02040503050406030204" pitchFamily="18" charset="0"/>
                        </a:rPr>
                        <m:t> </m:t>
                      </m:r>
                      <m:r>
                        <a:rPr lang="en-AU" sz="2000" b="0" i="1" noProof="1" smtClean="0">
                          <a:latin typeface="Cambria Math" panose="02040503050406030204" pitchFamily="18" charset="0"/>
                        </a:rPr>
                        <m:t>𝑉</m:t>
                      </m:r>
                      <m:r>
                        <m:rPr>
                          <m:aln/>
                        </m:rPr>
                        <a:rPr lang="en-AU" sz="2000" b="0" i="1" noProof="1" smtClean="0">
                          <a:latin typeface="Cambria Math" panose="02040503050406030204" pitchFamily="18" charset="0"/>
                        </a:rPr>
                        <m:t>=</m:t>
                      </m:r>
                      <m:r>
                        <a:rPr lang="en-AU" sz="2000" b="0" i="1" noProof="1" smtClean="0">
                          <a:latin typeface="Cambria Math" panose="02040503050406030204" pitchFamily="18" charset="0"/>
                        </a:rPr>
                        <m:t>𝜋</m:t>
                      </m:r>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r>
                        <a:rPr lang="en-AU" sz="2000" b="0" i="1" noProof="1" smtClean="0">
                          <a:latin typeface="Cambria Math" panose="02040503050406030204" pitchFamily="18" charset="0"/>
                        </a:rPr>
                        <m:t>h</m:t>
                      </m:r>
                    </m:oMath>
                    <m:oMath xmlns:m="http://schemas.openxmlformats.org/officeDocument/2006/math">
                      <m:r>
                        <a:rPr lang="en-AU" sz="2000" b="0" i="0" noProof="1" smtClean="0">
                          <a:latin typeface="Cambria Math" panose="02040503050406030204" pitchFamily="18" charset="0"/>
                        </a:rPr>
                        <m:t>                  </m:t>
                      </m:r>
                      <m:r>
                        <a:rPr lang="en-AU" sz="2000" b="0" i="1" noProof="1" smtClean="0">
                          <a:latin typeface="Cambria Math" panose="02040503050406030204" pitchFamily="18" charset="0"/>
                        </a:rPr>
                        <m:t>7433=</m:t>
                      </m:r>
                      <m:r>
                        <a:rPr lang="en-AU" sz="2000" b="0" i="1" noProof="1" smtClean="0">
                          <a:latin typeface="Cambria Math" panose="02040503050406030204" pitchFamily="18" charset="0"/>
                        </a:rPr>
                        <m:t>𝜋</m:t>
                      </m:r>
                      <m:r>
                        <a:rPr lang="en-AU" sz="2000" b="0" i="1" noProof="1" smtClean="0">
                          <a:latin typeface="Cambria Math" panose="02040503050406030204" pitchFamily="18" charset="0"/>
                        </a:rPr>
                        <m:t>×</m:t>
                      </m:r>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r>
                        <a:rPr lang="en-AU" sz="2000" b="0" i="1" noProof="1" smtClean="0">
                          <a:latin typeface="Cambria Math" panose="02040503050406030204" pitchFamily="18" charset="0"/>
                        </a:rPr>
                        <m:t>×14</m:t>
                      </m:r>
                    </m:oMath>
                    <m:oMath xmlns:m="http://schemas.openxmlformats.org/officeDocument/2006/math">
                      <m:r>
                        <a:rPr lang="en-AU" sz="2000" b="0" i="0" noProof="1" smtClean="0">
                          <a:latin typeface="Cambria Math" panose="02040503050406030204" pitchFamily="18" charset="0"/>
                        </a:rPr>
                        <m:t>                 </m:t>
                      </m:r>
                      <m:r>
                        <a:rPr lang="en-AU" sz="2000" b="0" i="1" noProof="1" smtClean="0">
                          <a:latin typeface="Cambria Math" panose="02040503050406030204" pitchFamily="18" charset="0"/>
                        </a:rPr>
                        <m:t> 7433=43.982…×</m:t>
                      </m:r>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oMath>
                    <m:oMath xmlns:m="http://schemas.openxmlformats.org/officeDocument/2006/math">
                      <m:r>
                        <a:rPr lang="en-AU" sz="2000" b="0" i="0" noProof="1" smtClean="0">
                          <a:solidFill>
                            <a:srgbClr val="00B050"/>
                          </a:solidFill>
                          <a:latin typeface="Cambria Math" panose="02040503050406030204" pitchFamily="18" charset="0"/>
                        </a:rPr>
                        <m:t>   </m:t>
                      </m:r>
                      <m:r>
                        <a:rPr lang="en-AU" sz="2000" b="0" i="1" noProof="1" smtClean="0">
                          <a:solidFill>
                            <a:srgbClr val="00B050"/>
                          </a:solidFill>
                          <a:latin typeface="Cambria Math" panose="02040503050406030204" pitchFamily="18" charset="0"/>
                        </a:rPr>
                        <m:t>÷43.982…       ÷43.982…</m:t>
                      </m:r>
                    </m:oMath>
                    <m:oMath xmlns:m="http://schemas.openxmlformats.org/officeDocument/2006/math">
                      <m:r>
                        <a:rPr lang="en-AU" sz="2000" b="0" i="0" noProof="1" smtClean="0">
                          <a:latin typeface="Cambria Math" panose="02040503050406030204" pitchFamily="18" charset="0"/>
                        </a:rPr>
                        <m:t>       </m:t>
                      </m:r>
                      <m:r>
                        <a:rPr lang="en-AU" sz="2000" b="0" i="1" noProof="1" smtClean="0">
                          <a:latin typeface="Cambria Math" panose="02040503050406030204" pitchFamily="18" charset="0"/>
                        </a:rPr>
                        <m:t>168.999…=</m:t>
                      </m:r>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oMath>
                    <m:oMath xmlns:m="http://schemas.openxmlformats.org/officeDocument/2006/math">
                      <m:r>
                        <a:rPr lang="en-AU" sz="2000" b="0" i="1" noProof="1" smtClean="0">
                          <a:latin typeface="Cambria Math" panose="02040503050406030204" pitchFamily="18" charset="0"/>
                        </a:rPr>
                        <m:t>    </m:t>
                      </m:r>
                      <m:rad>
                        <m:radPr>
                          <m:degHide m:val="on"/>
                          <m:ctrlPr>
                            <a:rPr lang="en-AU" sz="2000" b="0" i="1" noProof="1" smtClean="0">
                              <a:latin typeface="Cambria Math" panose="02040503050406030204" pitchFamily="18" charset="0"/>
                            </a:rPr>
                          </m:ctrlPr>
                        </m:radPr>
                        <m:deg/>
                        <m:e>
                          <m:r>
                            <a:rPr lang="en-AU" sz="2000" b="0" i="1" noProof="1" smtClean="0">
                              <a:latin typeface="Cambria Math" panose="02040503050406030204" pitchFamily="18" charset="0"/>
                            </a:rPr>
                            <m:t>168.999…</m:t>
                          </m:r>
                        </m:e>
                      </m:rad>
                      <m:r>
                        <a:rPr lang="en-AU" sz="2000" b="0" i="1" noProof="1" smtClean="0">
                          <a:latin typeface="Cambria Math" panose="02040503050406030204" pitchFamily="18" charset="0"/>
                        </a:rPr>
                        <m:t>=</m:t>
                      </m:r>
                      <m:rad>
                        <m:radPr>
                          <m:degHide m:val="on"/>
                          <m:ctrlPr>
                            <a:rPr lang="en-AU" sz="2000" b="0" i="1" noProof="1" smtClean="0">
                              <a:latin typeface="Cambria Math" panose="02040503050406030204" pitchFamily="18" charset="0"/>
                            </a:rPr>
                          </m:ctrlPr>
                        </m:radPr>
                        <m:deg/>
                        <m:e>
                          <m:sSup>
                            <m:sSupPr>
                              <m:ctrlPr>
                                <a:rPr lang="en-AU" sz="2000" b="0" i="1" noProof="1" smtClean="0">
                                  <a:latin typeface="Cambria Math" panose="02040503050406030204" pitchFamily="18" charset="0"/>
                                </a:rPr>
                              </m:ctrlPr>
                            </m:sSupPr>
                            <m:e>
                              <m:r>
                                <a:rPr lang="en-AU" sz="2000" b="0" i="1" noProof="1" smtClean="0">
                                  <a:latin typeface="Cambria Math" panose="02040503050406030204" pitchFamily="18" charset="0"/>
                                </a:rPr>
                                <m:t>𝑟</m:t>
                              </m:r>
                            </m:e>
                            <m:sup>
                              <m:r>
                                <a:rPr lang="en-AU" sz="2000" b="0" i="1" noProof="1" smtClean="0">
                                  <a:latin typeface="Cambria Math" panose="02040503050406030204" pitchFamily="18" charset="0"/>
                                </a:rPr>
                                <m:t>2</m:t>
                              </m:r>
                            </m:sup>
                          </m:sSup>
                        </m:e>
                      </m:rad>
                    </m:oMath>
                    <m:oMath xmlns:m="http://schemas.openxmlformats.org/officeDocument/2006/math">
                      <m:r>
                        <a:rPr lang="en-AU" sz="2000" b="0" i="0" noProof="1" smtClean="0">
                          <a:latin typeface="Cambria Math" panose="02040503050406030204" pitchFamily="18" charset="0"/>
                        </a:rPr>
                        <m:t>         </m:t>
                      </m:r>
                      <m:r>
                        <a:rPr lang="en-AU" sz="2000" b="0" i="1" noProof="1" smtClean="0">
                          <a:latin typeface="Cambria Math" panose="02040503050406030204" pitchFamily="18" charset="0"/>
                        </a:rPr>
                        <m:t>12.999…=</m:t>
                      </m:r>
                      <m:r>
                        <a:rPr lang="en-AU" sz="2000" b="0" i="1" noProof="1" smtClean="0">
                          <a:latin typeface="Cambria Math" panose="02040503050406030204" pitchFamily="18" charset="0"/>
                        </a:rPr>
                        <m:t>𝑟</m:t>
                      </m:r>
                    </m:oMath>
                    <m:oMath xmlns:m="http://schemas.openxmlformats.org/officeDocument/2006/math">
                      <m:r>
                        <a:rPr lang="en-AU" sz="2000" b="0" i="0" noProof="1" smtClean="0">
                          <a:latin typeface="Cambria Math" panose="02040503050406030204" pitchFamily="18" charset="0"/>
                        </a:rPr>
                        <m:t>                         </m:t>
                      </m:r>
                      <m:r>
                        <a:rPr lang="en-AU" sz="2000" b="0" i="1" noProof="1" smtClean="0">
                          <a:latin typeface="Cambria Math" panose="02040503050406030204" pitchFamily="18" charset="0"/>
                        </a:rPr>
                        <m:t>𝑟</m:t>
                      </m:r>
                      <m:r>
                        <a:rPr lang="en-AU" sz="2000" b="0" i="1" noProof="1" smtClean="0">
                          <a:latin typeface="Cambria Math" panose="02040503050406030204" pitchFamily="18" charset="0"/>
                        </a:rPr>
                        <m:t>=13 </m:t>
                      </m:r>
                      <m:r>
                        <m:rPr>
                          <m:sty m:val="p"/>
                        </m:rPr>
                        <a:rPr lang="en-AU" sz="2000" b="0" i="0" noProof="1" smtClean="0">
                          <a:latin typeface="Cambria Math" panose="02040503050406030204" pitchFamily="18" charset="0"/>
                        </a:rPr>
                        <m:t>cm</m:t>
                      </m:r>
                    </m:oMath>
                  </m:oMathPara>
                </a14:m>
                <a:endParaRPr lang="en-AU" sz="2000" dirty="0"/>
              </a:p>
            </p:txBody>
          </p:sp>
        </mc:Choice>
        <mc:Fallback xmlns="">
          <p:sp>
            <p:nvSpPr>
              <p:cNvPr id="20" name="TextBox 19">
                <a:extLst>
                  <a:ext uri="{FF2B5EF4-FFF2-40B4-BE49-F238E27FC236}">
                    <a16:creationId xmlns:a16="http://schemas.microsoft.com/office/drawing/2014/main" id="{EB04E107-F728-043B-E5B6-230B061C1967}"/>
                  </a:ext>
                </a:extLst>
              </p:cNvPr>
              <p:cNvSpPr txBox="1">
                <a:spLocks noRot="1" noChangeAspect="1" noMove="1" noResize="1" noEditPoints="1" noAdjustHandles="1" noChangeArrowheads="1" noChangeShapeType="1" noTextEdit="1"/>
              </p:cNvSpPr>
              <p:nvPr/>
            </p:nvSpPr>
            <p:spPr>
              <a:xfrm>
                <a:off x="5296846" y="2442851"/>
                <a:ext cx="6096000" cy="4055149"/>
              </a:xfrm>
              <a:prstGeom prst="rect">
                <a:avLst/>
              </a:prstGeom>
              <a:blipFill>
                <a:blip r:embed="rId5"/>
                <a:stretch>
                  <a:fillRect/>
                </a:stretch>
              </a:blipFill>
            </p:spPr>
            <p:txBody>
              <a:bodyPr/>
              <a:lstStyle/>
              <a:p>
                <a:r>
                  <a:rPr lang="en-AU">
                    <a:noFill/>
                  </a:rPr>
                  <a:t> </a:t>
                </a:r>
              </a:p>
            </p:txBody>
          </p:sp>
        </mc:Fallback>
      </mc:AlternateContent>
      <p:sp>
        <p:nvSpPr>
          <p:cNvPr id="6" name="Rounded Rectangular Callout 5">
            <a:extLst>
              <a:ext uri="{FF2B5EF4-FFF2-40B4-BE49-F238E27FC236}">
                <a16:creationId xmlns:a16="http://schemas.microsoft.com/office/drawing/2014/main" id="{2326544C-80C7-21B4-3D22-6B578287CE5C}"/>
              </a:ext>
            </a:extLst>
          </p:cNvPr>
          <p:cNvSpPr/>
          <p:nvPr/>
        </p:nvSpPr>
        <p:spPr>
          <a:xfrm>
            <a:off x="4692523" y="3948007"/>
            <a:ext cx="1609950" cy="1506360"/>
          </a:xfrm>
          <a:prstGeom prst="wedgeRoundRectCallout">
            <a:avLst>
              <a:gd name="adj1" fmla="val 85536"/>
              <a:gd name="adj2" fmla="val 2073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What does this symbol mean?</a:t>
            </a:r>
          </a:p>
        </p:txBody>
      </p:sp>
      <p:sp>
        <p:nvSpPr>
          <p:cNvPr id="5" name="Rounded Rectangular Callout 4">
            <a:extLst>
              <a:ext uri="{FF2B5EF4-FFF2-40B4-BE49-F238E27FC236}">
                <a16:creationId xmlns:a16="http://schemas.microsoft.com/office/drawing/2014/main" id="{B23E60F7-7381-CA99-EC0E-BF341F983DF4}"/>
              </a:ext>
            </a:extLst>
          </p:cNvPr>
          <p:cNvSpPr/>
          <p:nvPr/>
        </p:nvSpPr>
        <p:spPr>
          <a:xfrm>
            <a:off x="10319025" y="2155037"/>
            <a:ext cx="1609950" cy="1386313"/>
          </a:xfrm>
          <a:prstGeom prst="wedgeRoundRectCallout">
            <a:avLst>
              <a:gd name="adj1" fmla="val -105887"/>
              <a:gd name="adj2" fmla="val 519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Where did 43.982… come from?</a:t>
            </a:r>
          </a:p>
        </p:txBody>
      </p:sp>
      <mc:AlternateContent xmlns:mc="http://schemas.openxmlformats.org/markup-compatibility/2006" xmlns:a14="http://schemas.microsoft.com/office/drawing/2010/main">
        <mc:Choice Requires="a14">
          <p:sp>
            <p:nvSpPr>
              <p:cNvPr id="9" name="Rounded Rectangular Callout 8">
                <a:extLst>
                  <a:ext uri="{FF2B5EF4-FFF2-40B4-BE49-F238E27FC236}">
                    <a16:creationId xmlns:a16="http://schemas.microsoft.com/office/drawing/2014/main" id="{466D2E4A-9ADE-C42F-DEE2-EB1E3C85B3E8}"/>
                  </a:ext>
                </a:extLst>
              </p:cNvPr>
              <p:cNvSpPr/>
              <p:nvPr/>
            </p:nvSpPr>
            <p:spPr>
              <a:xfrm>
                <a:off x="9687528" y="5439507"/>
                <a:ext cx="1609950" cy="920590"/>
              </a:xfrm>
              <a:prstGeom prst="wedgeRoundRectCallout">
                <a:avLst>
                  <a:gd name="adj1" fmla="val -78990"/>
                  <a:gd name="adj2" fmla="val 193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Where did the </a:t>
                </a:r>
                <a14:m>
                  <m:oMath xmlns:m="http://schemas.openxmlformats.org/officeDocument/2006/math">
                    <m:r>
                      <a:rPr lang="en-AU" sz="1800" b="0" i="1" smtClean="0">
                        <a:latin typeface="Cambria Math" panose="02040503050406030204" pitchFamily="18" charset="0"/>
                      </a:rPr>
                      <m:t>±</m:t>
                    </m:r>
                  </m:oMath>
                </a14:m>
                <a:r>
                  <a:rPr lang="en-AU" sz="1800" dirty="0"/>
                  <a:t> go?</a:t>
                </a:r>
              </a:p>
            </p:txBody>
          </p:sp>
        </mc:Choice>
        <mc:Fallback xmlns="">
          <p:sp>
            <p:nvSpPr>
              <p:cNvPr id="9" name="Rounded Rectangular Callout 8">
                <a:extLst>
                  <a:ext uri="{FF2B5EF4-FFF2-40B4-BE49-F238E27FC236}">
                    <a16:creationId xmlns:a16="http://schemas.microsoft.com/office/drawing/2014/main" id="{466D2E4A-9ADE-C42F-DEE2-EB1E3C85B3E8}"/>
                  </a:ext>
                </a:extLst>
              </p:cNvPr>
              <p:cNvSpPr>
                <a:spLocks noRot="1" noChangeAspect="1" noMove="1" noResize="1" noEditPoints="1" noAdjustHandles="1" noChangeArrowheads="1" noChangeShapeType="1" noTextEdit="1"/>
              </p:cNvSpPr>
              <p:nvPr/>
            </p:nvSpPr>
            <p:spPr>
              <a:xfrm>
                <a:off x="9687528" y="5439507"/>
                <a:ext cx="1609950" cy="920590"/>
              </a:xfrm>
              <a:prstGeom prst="wedgeRoundRectCallout">
                <a:avLst>
                  <a:gd name="adj1" fmla="val -78990"/>
                  <a:gd name="adj2" fmla="val 19340"/>
                  <a:gd name="adj3" fmla="val 16667"/>
                </a:avLst>
              </a:prstGeom>
              <a:blipFill>
                <a:blip r:embed="rId6"/>
                <a:stretch>
                  <a:fillRect b="-719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F788059-9778-0770-D9E7-E4A4F86234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95868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89073-8260-B475-0F2E-DB802EB443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0E6C62-9789-CEFC-0B1E-49D732C83641}"/>
              </a:ext>
            </a:extLst>
          </p:cNvPr>
          <p:cNvSpPr>
            <a:spLocks noGrp="1"/>
          </p:cNvSpPr>
          <p:nvPr>
            <p:ph type="title"/>
          </p:nvPr>
        </p:nvSpPr>
        <p:spPr/>
        <p:txBody>
          <a:bodyPr/>
          <a:lstStyle/>
          <a:p>
            <a:r>
              <a:rPr lang="en-US" dirty="0">
                <a:latin typeface="+mj-lt"/>
                <a:cs typeface="Arial"/>
              </a:rPr>
              <a:t>Cylinders and equations (7)</a:t>
            </a:r>
            <a:endParaRPr lang="en-US" dirty="0">
              <a:latin typeface="+mj-lt"/>
            </a:endParaRPr>
          </a:p>
        </p:txBody>
      </p:sp>
      <p:sp>
        <p:nvSpPr>
          <p:cNvPr id="4" name="Text Placeholder 3">
            <a:extLst>
              <a:ext uri="{FF2B5EF4-FFF2-40B4-BE49-F238E27FC236}">
                <a16:creationId xmlns:a16="http://schemas.microsoft.com/office/drawing/2014/main" id="{D1701D89-7261-2902-3340-BF0D2D3224DE}"/>
              </a:ext>
            </a:extLst>
          </p:cNvPr>
          <p:cNvSpPr>
            <a:spLocks noGrp="1"/>
          </p:cNvSpPr>
          <p:nvPr>
            <p:ph type="body" sz="quarter" idx="18"/>
          </p:nvPr>
        </p:nvSpPr>
        <p:spPr/>
        <p:txBody>
          <a:bodyPr/>
          <a:lstStyle/>
          <a:p>
            <a:r>
              <a:rPr lang="en-US" dirty="0">
                <a:latin typeface="+mj-lt"/>
                <a:cs typeface="Arial"/>
              </a:rPr>
              <a:t>Your turn 2</a:t>
            </a:r>
            <a:endParaRPr lang="en-US" dirty="0">
              <a:latin typeface="+mj-lt"/>
            </a:endParaRPr>
          </a:p>
        </p:txBody>
      </p:sp>
      <p:sp>
        <p:nvSpPr>
          <p:cNvPr id="8" name="Content Placeholder 7">
            <a:extLst>
              <a:ext uri="{FF2B5EF4-FFF2-40B4-BE49-F238E27FC236}">
                <a16:creationId xmlns:a16="http://schemas.microsoft.com/office/drawing/2014/main" id="{0F396F08-AF60-8493-48D5-7B32AFF25CF5}"/>
              </a:ext>
            </a:extLst>
          </p:cNvPr>
          <p:cNvSpPr>
            <a:spLocks noGrp="1"/>
          </p:cNvSpPr>
          <p:nvPr>
            <p:ph sz="quarter" idx="4294967295"/>
          </p:nvPr>
        </p:nvSpPr>
        <p:spPr>
          <a:xfrm>
            <a:off x="360000" y="1562100"/>
            <a:ext cx="11484000" cy="573250"/>
          </a:xfrm>
        </p:spPr>
        <p:txBody>
          <a:bodyPr/>
          <a:lstStyle/>
          <a:p>
            <a:r>
              <a:rPr lang="en-AU" sz="1800" noProof="1">
                <a:latin typeface="+mn-lt"/>
              </a:rPr>
              <a:t>What is the radius of this cylinder given the height is 22 centimetres and the volume is 622 cubic centimetres?</a:t>
            </a:r>
          </a:p>
        </p:txBody>
      </p:sp>
      <p:grpSp>
        <p:nvGrpSpPr>
          <p:cNvPr id="5" name="Group 4" descr="Cylinder with volume 622 cubic centimetres and height 22 centimetres">
            <a:extLst>
              <a:ext uri="{FF2B5EF4-FFF2-40B4-BE49-F238E27FC236}">
                <a16:creationId xmlns:a16="http://schemas.microsoft.com/office/drawing/2014/main" id="{34B1DE07-A72A-BABD-AC90-A9FF550AEEA5}"/>
              </a:ext>
            </a:extLst>
          </p:cNvPr>
          <p:cNvGrpSpPr/>
          <p:nvPr/>
        </p:nvGrpSpPr>
        <p:grpSpPr>
          <a:xfrm>
            <a:off x="360000" y="2689916"/>
            <a:ext cx="3716700" cy="3271518"/>
            <a:chOff x="9351629" y="3042066"/>
            <a:chExt cx="2067262" cy="1819648"/>
          </a:xfrm>
        </p:grpSpPr>
        <p:sp>
          <p:nvSpPr>
            <p:cNvPr id="7" name="Can 6">
              <a:extLst>
                <a:ext uri="{FF2B5EF4-FFF2-40B4-BE49-F238E27FC236}">
                  <a16:creationId xmlns:a16="http://schemas.microsoft.com/office/drawing/2014/main" id="{36355E5B-31A4-08E2-E6FF-F63AEEFCB4D9}"/>
                </a:ext>
                <a:ext uri="{C183D7F6-B498-43B3-948B-1728B52AA6E4}">
                  <adec:decorative xmlns:adec="http://schemas.microsoft.com/office/drawing/2017/decorative" val="1"/>
                </a:ext>
              </a:extLst>
            </p:cNvPr>
            <p:cNvSpPr/>
            <p:nvPr/>
          </p:nvSpPr>
          <p:spPr>
            <a:xfrm rot="16200000">
              <a:off x="9931902" y="2848727"/>
              <a:ext cx="906715" cy="2067262"/>
            </a:xfrm>
            <a:prstGeom prst="can">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6F36B4A-3ADF-F648-ED19-3DAD5745FB08}"/>
                    </a:ext>
                    <a:ext uri="{C183D7F6-B498-43B3-948B-1728B52AA6E4}">
                      <adec:decorative xmlns:adec="http://schemas.microsoft.com/office/drawing/2017/decorative" val="1"/>
                    </a:ext>
                  </a:extLst>
                </p:cNvPr>
                <p:cNvSpPr txBox="1"/>
                <p:nvPr/>
              </p:nvSpPr>
              <p:spPr>
                <a:xfrm>
                  <a:off x="9484822" y="3042066"/>
                  <a:ext cx="1308012" cy="386934"/>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h</m:t>
                        </m:r>
                        <m:r>
                          <a:rPr lang="en-AU" sz="1800" i="1" dirty="0" smtClean="0">
                            <a:latin typeface="Cambria Math" panose="02040503050406030204" pitchFamily="18" charset="0"/>
                          </a:rPr>
                          <m:t> = 22 </m:t>
                        </m:r>
                        <m:r>
                          <a:rPr lang="en-AU" sz="1800" i="1" dirty="0" smtClean="0">
                            <a:latin typeface="Cambria Math" panose="02040503050406030204" pitchFamily="18" charset="0"/>
                          </a:rPr>
                          <m:t>𝑐𝑚</m:t>
                        </m:r>
                      </m:oMath>
                    </m:oMathPara>
                  </a14:m>
                  <a:endParaRPr lang="en-AU" sz="1800" dirty="0"/>
                </a:p>
              </p:txBody>
            </p:sp>
          </mc:Choice>
          <mc:Fallback xmlns="">
            <p:sp>
              <p:nvSpPr>
                <p:cNvPr id="12" name="TextBox 11">
                  <a:extLst>
                    <a:ext uri="{FF2B5EF4-FFF2-40B4-BE49-F238E27FC236}">
                      <a16:creationId xmlns:a16="http://schemas.microsoft.com/office/drawing/2014/main" id="{A6F36B4A-3ADF-F648-ED19-3DAD5745FB08}"/>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484822" y="3042066"/>
                  <a:ext cx="1308012" cy="386934"/>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D0A7051-335B-5542-677E-6505305448C5}"/>
                    </a:ext>
                    <a:ext uri="{C183D7F6-B498-43B3-948B-1728B52AA6E4}">
                      <adec:decorative xmlns:adec="http://schemas.microsoft.com/office/drawing/2017/decorative" val="1"/>
                    </a:ext>
                  </a:extLst>
                </p:cNvPr>
                <p:cNvSpPr txBox="1"/>
                <p:nvPr/>
              </p:nvSpPr>
              <p:spPr>
                <a:xfrm>
                  <a:off x="9746206" y="4542849"/>
                  <a:ext cx="1589641" cy="3188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𝑉</m:t>
                        </m:r>
                        <m:r>
                          <a:rPr lang="en-AU" sz="1800" i="1" dirty="0" smtClean="0">
                            <a:latin typeface="Cambria Math" panose="02040503050406030204" pitchFamily="18" charset="0"/>
                          </a:rPr>
                          <m:t> = 622 </m:t>
                        </m:r>
                        <m:r>
                          <a:rPr lang="en-AU" sz="1800" i="1" dirty="0" smtClean="0">
                            <a:latin typeface="Cambria Math" panose="02040503050406030204" pitchFamily="18" charset="0"/>
                          </a:rPr>
                          <m:t>𝑐𝑚</m:t>
                        </m:r>
                        <m:r>
                          <a:rPr lang="en-AU" sz="1800" i="1" baseline="30000" dirty="0">
                            <a:latin typeface="Cambria Math" panose="02040503050406030204" pitchFamily="18" charset="0"/>
                          </a:rPr>
                          <m:t>3</m:t>
                        </m:r>
                      </m:oMath>
                    </m:oMathPara>
                  </a14:m>
                  <a:endParaRPr lang="en-AU" sz="1800" dirty="0"/>
                </a:p>
              </p:txBody>
            </p:sp>
          </mc:Choice>
          <mc:Fallback xmlns="">
            <p:sp>
              <p:nvSpPr>
                <p:cNvPr id="13" name="TextBox 12">
                  <a:extLst>
                    <a:ext uri="{FF2B5EF4-FFF2-40B4-BE49-F238E27FC236}">
                      <a16:creationId xmlns:a16="http://schemas.microsoft.com/office/drawing/2014/main" id="{CD0A7051-335B-5542-677E-6505305448C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746206" y="4542849"/>
                  <a:ext cx="1589641" cy="318865"/>
                </a:xfrm>
                <a:prstGeom prst="rect">
                  <a:avLst/>
                </a:prstGeom>
                <a:blipFill>
                  <a:blip r:embed="rId4"/>
                  <a:stretch>
                    <a:fillRect/>
                  </a:stretch>
                </a:blipFill>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85930E7E-6BB9-5908-3C9D-2154A5549E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26696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948</Words>
  <Application>Microsoft Office PowerPoint</Application>
  <PresentationFormat>Widescreen</PresentationFormat>
  <Paragraphs>78</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Public Sans</vt:lpstr>
      <vt:lpstr>Cambria Math</vt:lpstr>
      <vt:lpstr>Times New Roman</vt:lpstr>
      <vt:lpstr>Arial</vt:lpstr>
      <vt:lpstr>1_NSWG Corporate</vt:lpstr>
      <vt:lpstr>Cylinders and equations</vt:lpstr>
      <vt:lpstr>Summarise</vt:lpstr>
      <vt:lpstr>Cylinders and equations (1)</vt:lpstr>
      <vt:lpstr>Cylinders and equations (2)</vt:lpstr>
      <vt:lpstr>Cylinders and equations (3)</vt:lpstr>
      <vt:lpstr>Cylinders and equations (4)</vt:lpstr>
      <vt:lpstr>Cylinders and equations (5)</vt:lpstr>
      <vt:lpstr>Cylinders and equations (6)</vt:lpstr>
      <vt:lpstr>Cylinders and equations (7)</vt:lpstr>
      <vt:lpstr>Cylinders and equations (8)</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Cylinders and equations – Unit 16, Lesson 3 – Stage 4</dc:title>
  <dc:creator>NSW Department of Education</dc:creator>
  <dcterms:created xsi:type="dcterms:W3CDTF">2025-01-07T02:54:19Z</dcterms:created>
  <dcterms:modified xsi:type="dcterms:W3CDTF">2025-02-05T00:45:14Z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2025-01-07T02:54:39Z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f1dd8bf1-7536-4c19-9091-e8228364b98e</vt:lpwstr>
  </property>
  <property fmtid="{D5CDD505-2E9C-101B-9397-08002B2CF9AE}" pid="8" name="MSIP_Label_b603dfd7-d93a-4381-a340-2995d8282205_ContentBits">
    <vt:lpwstr>0</vt:lpwstr>
  </property>
</Properties>
</file>