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4" r:id="rId1"/>
  </p:sldMasterIdLst>
  <p:notesMasterIdLst>
    <p:notesMasterId r:id="rId10"/>
  </p:notesMasterIdLst>
  <p:handoutMasterIdLst>
    <p:handoutMasterId r:id="rId11"/>
  </p:handoutMasterIdLst>
  <p:sldIdLst>
    <p:sldId id="266" r:id="rId2"/>
    <p:sldId id="271" r:id="rId3"/>
    <p:sldId id="289" r:id="rId4"/>
    <p:sldId id="26398" r:id="rId5"/>
    <p:sldId id="26399" r:id="rId6"/>
    <p:sldId id="26400" r:id="rId7"/>
    <p:sldId id="409" r:id="rId8"/>
    <p:sldId id="361" r:id="rId9"/>
  </p:sldIdLst>
  <p:sldSz cx="12192000" cy="6858000"/>
  <p:notesSz cx="6858000" cy="9144000"/>
  <p:embeddedFontLst>
    <p:embeddedFont>
      <p:font typeface="Cambria Math" panose="02040503050406030204" pitchFamily="18" charset="0"/>
      <p:regular r:id="rId12"/>
    </p:embeddedFont>
    <p:embeddedFont>
      <p:font typeface="Public Sans" pitchFamily="2" charset="0"/>
      <p:regular r:id="rId13"/>
      <p:bold r:id="rId14"/>
      <p:italic r:id="rId15"/>
      <p:bold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8" y="19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7711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542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4141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924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60873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9981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164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9185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6994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2478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6122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03008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0280154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armillary/544763221/" TargetMode="External"/><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hyperlink" Target="https://creativecommons.org/licenses/by-sa/2.0/?ref=openverse" TargetMode="External"/><Relationship Id="rId4" Type="http://schemas.openxmlformats.org/officeDocument/2006/relationships/hyperlink" Target="https://www.flickr.com/photos/armilla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Volume versus capacity</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Constructing cylinders</a:t>
            </a:r>
          </a:p>
        </p:txBody>
      </p:sp>
      <p:pic>
        <p:nvPicPr>
          <p:cNvPr id="2" name="Picture 1">
            <a:extLst>
              <a:ext uri="{FF2B5EF4-FFF2-40B4-BE49-F238E27FC236}">
                <a16:creationId xmlns:a16="http://schemas.microsoft.com/office/drawing/2014/main" id="{55CA300C-2B22-6FA2-A261-9970132142EE}"/>
              </a:ext>
              <a:ext uri="{C183D7F6-B498-43B3-948B-1728B52AA6E4}">
                <adec:decorative xmlns:adec="http://schemas.microsoft.com/office/drawing/2017/decorative" val="1"/>
              </a:ext>
            </a:extLst>
          </p:cNvPr>
          <p:cNvPicPr>
            <a:picLocks noGrp="1" noChangeAspect="1"/>
          </p:cNvPicPr>
          <p:nvPr/>
        </p:nvPicPr>
        <p:blipFill>
          <a:blip r:embed="rId2">
            <a:extLst>
              <a:ext uri="{28A0092B-C50C-407E-A947-70E740481C1C}">
                <a14:useLocalDpi xmlns:a14="http://schemas.microsoft.com/office/drawing/2010/main" val="0"/>
              </a:ext>
            </a:extLst>
          </a:blip>
          <a:srcRect l="24416" r="26329"/>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US" dirty="0">
                <a:latin typeface="+mj-lt"/>
              </a:rPr>
              <a:t>Water feature</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4000" cy="310015"/>
          </a:xfrm>
        </p:spPr>
        <p:txBody>
          <a:bodyPr/>
          <a:lstStyle/>
          <a:p>
            <a:r>
              <a:rPr lang="en-US">
                <a:latin typeface="+mj-lt"/>
              </a:rPr>
              <a:t>What do you notice? What do you wonder?</a:t>
            </a:r>
            <a:endParaRPr lang="en-AU">
              <a:latin typeface="+mj-lt"/>
            </a:endParaRPr>
          </a:p>
        </p:txBody>
      </p:sp>
      <p:pic>
        <p:nvPicPr>
          <p:cNvPr id="22" name="Picture 21" descr="A silver metal birdbath that is hemispherical. It has an inner, smaller hemisphere that would contain the water. The inner hemisphere has a sundial marked on it.">
            <a:extLst>
              <a:ext uri="{FF2B5EF4-FFF2-40B4-BE49-F238E27FC236}">
                <a16:creationId xmlns:a16="http://schemas.microsoft.com/office/drawing/2014/main" id="{4ABB090A-C006-CDC3-3AD6-E9C1329B085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74879" y="1667826"/>
            <a:ext cx="6642243" cy="4417351"/>
          </a:xfrm>
          <a:prstGeom prst="rect">
            <a:avLst/>
          </a:prstGeom>
        </p:spPr>
      </p:pic>
      <p:sp>
        <p:nvSpPr>
          <p:cNvPr id="2" name="Rectangle 1">
            <a:extLst>
              <a:ext uri="{FF2B5EF4-FFF2-40B4-BE49-F238E27FC236}">
                <a16:creationId xmlns:a16="http://schemas.microsoft.com/office/drawing/2014/main" id="{86E446FF-8903-264B-03CC-FDE1B51EAC77}"/>
              </a:ext>
            </a:extLst>
          </p:cNvPr>
          <p:cNvSpPr>
            <a:spLocks noChangeArrowheads="1"/>
          </p:cNvSpPr>
          <p:nvPr/>
        </p:nvSpPr>
        <p:spPr bwMode="auto">
          <a:xfrm>
            <a:off x="360000" y="6419001"/>
            <a:ext cx="45161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rPr>
              <a:t>‘</a:t>
            </a:r>
            <a:r>
              <a:rPr kumimoji="0" lang="en-US" altLang="en-US" sz="1200" b="0" i="0" u="none" strike="noStrike" cap="none" normalizeH="0" baseline="0" dirty="0">
                <a:ln>
                  <a:noFill/>
                </a:ln>
                <a:solidFill>
                  <a:schemeClr val="tx1"/>
                </a:solidFill>
                <a:effectLst/>
                <a:hlinkClick r:id="rId3"/>
              </a:rPr>
              <a:t>Water feature</a:t>
            </a:r>
            <a:r>
              <a:rPr kumimoji="0" lang="en-US" altLang="en-US" sz="1200" b="0" i="1" u="none" strike="noStrike" cap="none" normalizeH="0" baseline="0" dirty="0">
                <a:ln>
                  <a:noFill/>
                </a:ln>
                <a:solidFill>
                  <a:schemeClr val="tx1"/>
                </a:solidFill>
                <a:effectLst/>
              </a:rPr>
              <a:t>’ by </a:t>
            </a:r>
            <a:r>
              <a:rPr kumimoji="0" lang="en-US" altLang="en-US" sz="1200" b="0" i="1" u="none" strike="noStrike" cap="none" normalizeH="0" baseline="0" dirty="0">
                <a:ln>
                  <a:noFill/>
                </a:ln>
                <a:solidFill>
                  <a:schemeClr val="tx1"/>
                </a:solidFill>
                <a:effectLst/>
                <a:hlinkClick r:id="rId4"/>
              </a:rPr>
              <a:t>David </a:t>
            </a:r>
            <a:r>
              <a:rPr kumimoji="0" lang="en-US" altLang="en-US" sz="1200" b="0" i="1" u="none" strike="noStrike" cap="none" normalizeH="0" baseline="0" dirty="0" err="1">
                <a:ln>
                  <a:noFill/>
                </a:ln>
                <a:solidFill>
                  <a:schemeClr val="tx1"/>
                </a:solidFill>
                <a:effectLst/>
                <a:hlinkClick r:id="rId4"/>
              </a:rPr>
              <a:t>Harber</a:t>
            </a:r>
            <a:r>
              <a:rPr kumimoji="0" lang="en-US" altLang="en-US" sz="1200" b="0" i="1" u="none" strike="noStrike" cap="none" normalizeH="0" baseline="0" dirty="0">
                <a:ln>
                  <a:noFill/>
                </a:ln>
                <a:solidFill>
                  <a:schemeClr val="tx1"/>
                </a:solidFill>
                <a:effectLst/>
                <a:hlinkClick r:id="rId4"/>
              </a:rPr>
              <a:t> </a:t>
            </a:r>
            <a:r>
              <a:rPr kumimoji="0" lang="en-US" altLang="en-US" sz="1200" b="0" i="1" u="none" strike="noStrike" cap="none" normalizeH="0" baseline="0" dirty="0">
                <a:ln>
                  <a:noFill/>
                </a:ln>
                <a:solidFill>
                  <a:schemeClr val="tx1"/>
                </a:solidFill>
                <a:effectLst/>
              </a:rPr>
              <a:t>is licensed under </a:t>
            </a:r>
            <a:r>
              <a:rPr kumimoji="0" lang="en-US" altLang="en-US" sz="1200" b="0" i="0" u="none" strike="noStrike" cap="none" normalizeH="0" baseline="0" dirty="0">
                <a:ln>
                  <a:noFill/>
                </a:ln>
                <a:solidFill>
                  <a:schemeClr val="tx1"/>
                </a:solidFill>
                <a:effectLst/>
                <a:hlinkClick r:id="rId5"/>
              </a:rPr>
              <a:t>CC BY-SA 2.0</a:t>
            </a:r>
            <a:endParaRPr kumimoji="0" lang="en-US" altLang="en-US" sz="1200" b="0" i="0" u="none" strike="noStrike" cap="none" normalizeH="0" baseline="0" dirty="0">
              <a:ln>
                <a:noFill/>
              </a:ln>
              <a:solidFill>
                <a:schemeClr val="tx1"/>
              </a:solidFill>
              <a:effectLs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Explore</a:t>
            </a:r>
          </a:p>
        </p:txBody>
      </p:sp>
    </p:spTree>
    <p:extLst>
      <p:ext uri="{BB962C8B-B14F-4D97-AF65-F5344CB8AC3E}">
        <p14:creationId xmlns:p14="http://schemas.microsoft.com/office/powerpoint/2010/main" val="34282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US" dirty="0">
                <a:latin typeface="+mj-lt"/>
              </a:rPr>
              <a:t>Volume versus capacity (1)</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US">
                <a:latin typeface="+mj-lt"/>
              </a:rPr>
              <a:t>Volume or capacity</a:t>
            </a:r>
            <a:endParaRPr lang="en-AU">
              <a:latin typeface="+mj-lt"/>
            </a:endParaRPr>
          </a:p>
        </p:txBody>
      </p:sp>
      <p:pic>
        <p:nvPicPr>
          <p:cNvPr id="6" name="Picture 5" descr="Picture of 5 cylinders A, B, C, D, E all the same height with different diameters. Each cylinder if filled to a different increment. Cylinder A has the smaller diameter and it filled to the top - 5 units. Cylinder increase in diameter but decrease a unit in height, where cylinder E has a height of 1 unit but the largest diameter.">
            <a:extLst>
              <a:ext uri="{FF2B5EF4-FFF2-40B4-BE49-F238E27FC236}">
                <a16:creationId xmlns:a16="http://schemas.microsoft.com/office/drawing/2014/main" id="{21287FCC-ECBD-9DBC-5E94-53D81C97A89B}"/>
              </a:ext>
            </a:extLst>
          </p:cNvPr>
          <p:cNvPicPr>
            <a:picLocks noChangeAspect="1"/>
          </p:cNvPicPr>
          <p:nvPr/>
        </p:nvPicPr>
        <p:blipFill>
          <a:blip r:embed="rId2"/>
          <a:stretch>
            <a:fillRect/>
          </a:stretch>
        </p:blipFill>
        <p:spPr>
          <a:xfrm>
            <a:off x="1186839" y="1746600"/>
            <a:ext cx="9818323" cy="4660506"/>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19687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US" dirty="0">
                <a:latin typeface="+mj-lt"/>
              </a:rPr>
              <a:t>Volume versus capacity (2)</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US" dirty="0">
                <a:latin typeface="+mj-lt"/>
              </a:rPr>
              <a:t>Which container has the most water? (measurements are in </a:t>
            </a:r>
            <a:r>
              <a:rPr lang="en-AU" dirty="0">
                <a:latin typeface="+mj-lt"/>
              </a:rPr>
              <a:t>metres</a:t>
            </a:r>
            <a:r>
              <a:rPr lang="en-US" dirty="0">
                <a:latin typeface="+mj-lt"/>
              </a:rPr>
              <a:t>)</a:t>
            </a:r>
            <a:endParaRPr lang="en-AU" dirty="0">
              <a:latin typeface="+mj-lt"/>
            </a:endParaRPr>
          </a:p>
        </p:txBody>
      </p:sp>
      <p:pic>
        <p:nvPicPr>
          <p:cNvPr id="2" name="Picture 1" descr="5 cylinders next to each other with diamaters starting at 1 and increasing by one each cylinder to the right and varying heights starting at 5 and decreasing by one each cylinder to the right">
            <a:extLst>
              <a:ext uri="{FF2B5EF4-FFF2-40B4-BE49-F238E27FC236}">
                <a16:creationId xmlns:a16="http://schemas.microsoft.com/office/drawing/2014/main" id="{AE76FDDD-1F06-0799-3A1B-0CE89CFA7D74}"/>
              </a:ext>
            </a:extLst>
          </p:cNvPr>
          <p:cNvPicPr>
            <a:picLocks noChangeAspect="1"/>
          </p:cNvPicPr>
          <p:nvPr/>
        </p:nvPicPr>
        <p:blipFill>
          <a:blip r:embed="rId2"/>
          <a:stretch>
            <a:fillRect/>
          </a:stretch>
        </p:blipFill>
        <p:spPr>
          <a:xfrm>
            <a:off x="1562437" y="1844115"/>
            <a:ext cx="9067126" cy="4530739"/>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27898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42AC-DFF5-2419-025F-120768C3E4BD}"/>
              </a:ext>
            </a:extLst>
          </p:cNvPr>
          <p:cNvSpPr>
            <a:spLocks noGrp="1"/>
          </p:cNvSpPr>
          <p:nvPr>
            <p:ph type="title"/>
          </p:nvPr>
        </p:nvSpPr>
        <p:spPr/>
        <p:txBody>
          <a:bodyPr/>
          <a:lstStyle/>
          <a:p>
            <a:r>
              <a:rPr lang="en-AU" dirty="0">
                <a:latin typeface="+mj-lt"/>
              </a:rPr>
              <a:t>Conversions (1)</a:t>
            </a:r>
          </a:p>
        </p:txBody>
      </p:sp>
      <p:sp>
        <p:nvSpPr>
          <p:cNvPr id="5" name="Text Placeholder 4">
            <a:extLst>
              <a:ext uri="{FF2B5EF4-FFF2-40B4-BE49-F238E27FC236}">
                <a16:creationId xmlns:a16="http://schemas.microsoft.com/office/drawing/2014/main" id="{EEEFE4C6-7552-CAD6-4FCC-8A4159FBB20C}"/>
              </a:ext>
            </a:extLst>
          </p:cNvPr>
          <p:cNvSpPr>
            <a:spLocks noGrp="1"/>
          </p:cNvSpPr>
          <p:nvPr>
            <p:ph type="body" sz="quarter" idx="18"/>
          </p:nvPr>
        </p:nvSpPr>
        <p:spPr>
          <a:xfrm>
            <a:off x="360000" y="982520"/>
            <a:ext cx="11484000" cy="310015"/>
          </a:xfrm>
        </p:spPr>
        <p:txBody>
          <a:bodyPr/>
          <a:lstStyle/>
          <a:p>
            <a:r>
              <a:rPr lang="en-US">
                <a:latin typeface="+mj-lt"/>
              </a:rPr>
              <a:t>mL to ML</a:t>
            </a:r>
            <a:endParaRPr lang="en-AU">
              <a:latin typeface="+mj-lt"/>
            </a:endParaRPr>
          </a:p>
        </p:txBody>
      </p:sp>
      <p:grpSp>
        <p:nvGrpSpPr>
          <p:cNvPr id="10" name="Group 9" descr="Cube 10 x 10 x 10 depicting 1 mL">
            <a:extLst>
              <a:ext uri="{FF2B5EF4-FFF2-40B4-BE49-F238E27FC236}">
                <a16:creationId xmlns:a16="http://schemas.microsoft.com/office/drawing/2014/main" id="{9DB76488-41DC-5D63-C29F-A1097A1AD582}"/>
              </a:ext>
            </a:extLst>
          </p:cNvPr>
          <p:cNvGrpSpPr/>
          <p:nvPr/>
        </p:nvGrpSpPr>
        <p:grpSpPr>
          <a:xfrm>
            <a:off x="360000" y="4208510"/>
            <a:ext cx="1488726" cy="1095896"/>
            <a:chOff x="132277" y="4208510"/>
            <a:chExt cx="1488726" cy="1095896"/>
          </a:xfrm>
        </p:grpSpPr>
        <p:pic>
          <p:nvPicPr>
            <p:cNvPr id="7" name="Picture 6" descr="Cube 10 x 10 x 10 depicting 1 mL">
              <a:extLst>
                <a:ext uri="{FF2B5EF4-FFF2-40B4-BE49-F238E27FC236}">
                  <a16:creationId xmlns:a16="http://schemas.microsoft.com/office/drawing/2014/main" id="{07C8E705-99E3-7032-BDCA-79519F380016}"/>
                </a:ext>
              </a:extLst>
            </p:cNvPr>
            <p:cNvPicPr>
              <a:picLocks noChangeAspect="1"/>
            </p:cNvPicPr>
            <p:nvPr/>
          </p:nvPicPr>
          <p:blipFill>
            <a:blip r:embed="rId2"/>
            <a:stretch>
              <a:fillRect/>
            </a:stretch>
          </p:blipFill>
          <p:spPr>
            <a:xfrm>
              <a:off x="528929" y="4208510"/>
              <a:ext cx="695422" cy="609685"/>
            </a:xfrm>
            <a:prstGeom prst="rect">
              <a:avLst/>
            </a:prstGeom>
          </p:spPr>
        </p:pic>
        <mc:AlternateContent xmlns:mc="http://schemas.openxmlformats.org/markup-compatibility/2006" xmlns:a14="http://schemas.microsoft.com/office/drawing/2010/main">
          <mc:Choice Requires="a14">
            <p:sp>
              <p:nvSpPr>
                <p:cNvPr id="9" name="Content Placeholder 14">
                  <a:extLst>
                    <a:ext uri="{FF2B5EF4-FFF2-40B4-BE49-F238E27FC236}">
                      <a16:creationId xmlns:a16="http://schemas.microsoft.com/office/drawing/2014/main" id="{5DC42732-DDE5-CFDB-C02A-51C2437511F7}"/>
                    </a:ext>
                  </a:extLst>
                </p:cNvPr>
                <p:cNvSpPr txBox="1">
                  <a:spLocks/>
                </p:cNvSpPr>
                <p:nvPr/>
              </p:nvSpPr>
              <p:spPr>
                <a:xfrm>
                  <a:off x="132277" y="4741276"/>
                  <a:ext cx="1488726"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1 </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𝑐𝑚</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US" i="1" smtClean="0">
                            <a:latin typeface="Cambria Math" panose="02040503050406030204" pitchFamily="18" charset="0"/>
                          </a:rPr>
                          <m:t>1 </m:t>
                        </m:r>
                        <m:r>
                          <a:rPr lang="en-US" i="1" smtClean="0">
                            <a:latin typeface="Cambria Math" panose="02040503050406030204" pitchFamily="18" charset="0"/>
                          </a:rPr>
                          <m:t>𝑚𝐿</m:t>
                        </m:r>
                      </m:oMath>
                    </m:oMathPara>
                  </a14:m>
                  <a:endParaRPr lang="en-AU" dirty="0"/>
                </a:p>
              </p:txBody>
            </p:sp>
          </mc:Choice>
          <mc:Fallback xmlns="">
            <p:sp>
              <p:nvSpPr>
                <p:cNvPr id="9" name="Content Placeholder 14">
                  <a:extLst>
                    <a:ext uri="{FF2B5EF4-FFF2-40B4-BE49-F238E27FC236}">
                      <a16:creationId xmlns:a16="http://schemas.microsoft.com/office/drawing/2014/main" id="{5DC42732-DDE5-CFDB-C02A-51C2437511F7}"/>
                    </a:ext>
                  </a:extLst>
                </p:cNvPr>
                <p:cNvSpPr txBox="1">
                  <a:spLocks noRot="1" noChangeAspect="1" noMove="1" noResize="1" noEditPoints="1" noAdjustHandles="1" noChangeArrowheads="1" noChangeShapeType="1" noTextEdit="1"/>
                </p:cNvSpPr>
                <p:nvPr/>
              </p:nvSpPr>
              <p:spPr>
                <a:xfrm>
                  <a:off x="132277" y="4741276"/>
                  <a:ext cx="1488726" cy="563130"/>
                </a:xfrm>
                <a:prstGeom prst="rect">
                  <a:avLst/>
                </a:prstGeom>
                <a:blipFill>
                  <a:blip r:embed="rId3"/>
                  <a:stretch>
                    <a:fillRect/>
                  </a:stretch>
                </a:blipFill>
              </p:spPr>
              <p:txBody>
                <a:bodyPr/>
                <a:lstStyle/>
                <a:p>
                  <a:r>
                    <a:rPr lang="en-AU">
                      <a:noFill/>
                    </a:rPr>
                    <a:t> </a:t>
                  </a:r>
                </a:p>
              </p:txBody>
            </p:sp>
          </mc:Fallback>
        </mc:AlternateContent>
      </p:grpSp>
      <p:grpSp>
        <p:nvGrpSpPr>
          <p:cNvPr id="8" name="Group 7" descr="Cube 10 x 10 x 10 depicting 1000mL = 1 L">
            <a:extLst>
              <a:ext uri="{FF2B5EF4-FFF2-40B4-BE49-F238E27FC236}">
                <a16:creationId xmlns:a16="http://schemas.microsoft.com/office/drawing/2014/main" id="{7CAC0516-A74E-8D55-CB2E-ADB4DC9BCDBC}"/>
              </a:ext>
            </a:extLst>
          </p:cNvPr>
          <p:cNvGrpSpPr/>
          <p:nvPr/>
        </p:nvGrpSpPr>
        <p:grpSpPr>
          <a:xfrm>
            <a:off x="2670307" y="2831043"/>
            <a:ext cx="1990362" cy="2473363"/>
            <a:chOff x="1641070" y="2831043"/>
            <a:chExt cx="1990362" cy="2473363"/>
          </a:xfrm>
        </p:grpSpPr>
        <p:pic>
          <p:nvPicPr>
            <p:cNvPr id="13" name="Picture 12" descr="Cube 10 x 10 x 10 depicting 1000mL = 1 L">
              <a:extLst>
                <a:ext uri="{FF2B5EF4-FFF2-40B4-BE49-F238E27FC236}">
                  <a16:creationId xmlns:a16="http://schemas.microsoft.com/office/drawing/2014/main" id="{B8B6801E-8063-AC28-7805-21534F4B44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1070" y="2831043"/>
              <a:ext cx="1990362" cy="1987152"/>
            </a:xfrm>
            <a:prstGeom prst="rect">
              <a:avLst/>
            </a:prstGeom>
          </p:spPr>
        </p:pic>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2BFF2AD9-A82C-2420-CD01-BBE50D85664C}"/>
                    </a:ext>
                  </a:extLst>
                </p:cNvPr>
                <p:cNvSpPr txBox="1">
                  <a:spLocks/>
                </p:cNvSpPr>
                <p:nvPr/>
              </p:nvSpPr>
              <p:spPr>
                <a:xfrm>
                  <a:off x="1724392" y="4741276"/>
                  <a:ext cx="1823719"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sSup>
                          <m:sSupPr>
                            <m:ctrlPr>
                              <a:rPr lang="en-US" i="1" smtClean="0">
                                <a:latin typeface="Cambria Math" panose="02040503050406030204" pitchFamily="18" charset="0"/>
                              </a:rPr>
                            </m:ctrlPr>
                          </m:sSupPr>
                          <m:e>
                            <m:r>
                              <a:rPr lang="en-AU" b="0" i="1" smtClean="0">
                                <a:latin typeface="Cambria Math" panose="02040503050406030204" pitchFamily="18" charset="0"/>
                              </a:rPr>
                              <m:t>𝑐𝑚</m:t>
                            </m:r>
                          </m:e>
                          <m:sup>
                            <m:r>
                              <a:rPr lang="en-AU" b="0" i="1" smtClean="0">
                                <a:latin typeface="Cambria Math" panose="02040503050406030204" pitchFamily="18" charset="0"/>
                              </a:rPr>
                              <m:t>3</m:t>
                            </m:r>
                          </m:sup>
                        </m:sSup>
                        <m:r>
                          <a:rPr lang="en-US" b="0" i="1" smtClean="0">
                            <a:latin typeface="Cambria Math" panose="02040503050406030204" pitchFamily="18" charset="0"/>
                          </a:rPr>
                          <m:t>=1 </m:t>
                        </m:r>
                        <m:r>
                          <a:rPr lang="en-US" b="0" i="1" smtClean="0">
                            <a:latin typeface="Cambria Math" panose="02040503050406030204" pitchFamily="18" charset="0"/>
                          </a:rPr>
                          <m:t>𝐿</m:t>
                        </m:r>
                      </m:oMath>
                    </m:oMathPara>
                  </a14:m>
                  <a:endParaRPr lang="en-AU"/>
                </a:p>
              </p:txBody>
            </p:sp>
          </mc:Choice>
          <mc:Fallback xmlns="">
            <p:sp>
              <p:nvSpPr>
                <p:cNvPr id="15" name="Content Placeholder 14">
                  <a:extLst>
                    <a:ext uri="{FF2B5EF4-FFF2-40B4-BE49-F238E27FC236}">
                      <a16:creationId xmlns:a16="http://schemas.microsoft.com/office/drawing/2014/main" id="{2BFF2AD9-A82C-2420-CD01-BBE50D85664C}"/>
                    </a:ext>
                  </a:extLst>
                </p:cNvPr>
                <p:cNvSpPr txBox="1">
                  <a:spLocks noRot="1" noChangeAspect="1" noMove="1" noResize="1" noEditPoints="1" noAdjustHandles="1" noChangeArrowheads="1" noChangeShapeType="1" noTextEdit="1"/>
                </p:cNvSpPr>
                <p:nvPr/>
              </p:nvSpPr>
              <p:spPr>
                <a:xfrm>
                  <a:off x="1724392" y="4741276"/>
                  <a:ext cx="1823719" cy="563130"/>
                </a:xfrm>
                <a:prstGeom prst="rect">
                  <a:avLst/>
                </a:prstGeom>
                <a:blipFill>
                  <a:blip r:embed="rId5"/>
                  <a:stretch>
                    <a:fillRect/>
                  </a:stretch>
                </a:blipFill>
              </p:spPr>
              <p:txBody>
                <a:bodyPr/>
                <a:lstStyle/>
                <a:p>
                  <a:r>
                    <a:rPr lang="en-AU">
                      <a:noFill/>
                    </a:rPr>
                    <a:t> </a:t>
                  </a:r>
                </a:p>
              </p:txBody>
            </p:sp>
          </mc:Fallback>
        </mc:AlternateContent>
      </p:grpSp>
      <p:grpSp>
        <p:nvGrpSpPr>
          <p:cNvPr id="6" name="Group 5" descr="Cube 10 x 10 x 10 depicting 1000L = 1 kL">
            <a:extLst>
              <a:ext uri="{FF2B5EF4-FFF2-40B4-BE49-F238E27FC236}">
                <a16:creationId xmlns:a16="http://schemas.microsoft.com/office/drawing/2014/main" id="{2EBBEDFB-E573-DF1A-B0E3-069B46AE5DBC}"/>
              </a:ext>
            </a:extLst>
          </p:cNvPr>
          <p:cNvGrpSpPr/>
          <p:nvPr/>
        </p:nvGrpSpPr>
        <p:grpSpPr>
          <a:xfrm>
            <a:off x="5482250" y="2170049"/>
            <a:ext cx="2380179" cy="3134357"/>
            <a:chOff x="4690634" y="2170049"/>
            <a:chExt cx="2380179" cy="3134357"/>
          </a:xfrm>
        </p:grpSpPr>
        <p:pic>
          <p:nvPicPr>
            <p:cNvPr id="16" name="Picture 15">
              <a:extLst>
                <a:ext uri="{FF2B5EF4-FFF2-40B4-BE49-F238E27FC236}">
                  <a16:creationId xmlns:a16="http://schemas.microsoft.com/office/drawing/2014/main" id="{F286A05B-0575-9353-77AC-4A23E61973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90634" y="2170049"/>
              <a:ext cx="2380179" cy="2648146"/>
            </a:xfrm>
            <a:prstGeom prst="rect">
              <a:avLst/>
            </a:prstGeom>
          </p:spPr>
        </p:pic>
        <mc:AlternateContent xmlns:mc="http://schemas.openxmlformats.org/markup-compatibility/2006" xmlns:a14="http://schemas.microsoft.com/office/drawing/2010/main">
          <mc:Choice Requires="a14">
            <p:sp>
              <p:nvSpPr>
                <p:cNvPr id="18" name="Content Placeholder 14">
                  <a:extLst>
                    <a:ext uri="{FF2B5EF4-FFF2-40B4-BE49-F238E27FC236}">
                      <a16:creationId xmlns:a16="http://schemas.microsoft.com/office/drawing/2014/main" id="{780376ED-3EBF-35B9-CD8D-94D3E726A6DF}"/>
                    </a:ext>
                  </a:extLst>
                </p:cNvPr>
                <p:cNvSpPr txBox="1">
                  <a:spLocks/>
                </p:cNvSpPr>
                <p:nvPr/>
              </p:nvSpPr>
              <p:spPr>
                <a:xfrm>
                  <a:off x="4690634" y="4741276"/>
                  <a:ext cx="2380179"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r>
                          <a:rPr lang="en-US" i="1" smtClean="0">
                            <a:latin typeface="Cambria Math" panose="02040503050406030204" pitchFamily="18" charset="0"/>
                          </a:rPr>
                          <m:t>𝐿</m:t>
                        </m:r>
                        <m:r>
                          <a:rPr lang="en-US" b="0" i="1" smtClean="0">
                            <a:latin typeface="Cambria Math" panose="02040503050406030204" pitchFamily="18" charset="0"/>
                          </a:rPr>
                          <m:t>=1 </m:t>
                        </m:r>
                        <m:r>
                          <a:rPr lang="en-US" b="0" i="1" smtClean="0">
                            <a:latin typeface="Cambria Math" panose="02040503050406030204" pitchFamily="18" charset="0"/>
                          </a:rPr>
                          <m:t>𝑘𝐿</m:t>
                        </m:r>
                      </m:oMath>
                    </m:oMathPara>
                  </a14:m>
                  <a:endParaRPr lang="en-AU"/>
                </a:p>
              </p:txBody>
            </p:sp>
          </mc:Choice>
          <mc:Fallback xmlns="">
            <p:sp>
              <p:nvSpPr>
                <p:cNvPr id="18" name="Content Placeholder 14">
                  <a:extLst>
                    <a:ext uri="{FF2B5EF4-FFF2-40B4-BE49-F238E27FC236}">
                      <a16:creationId xmlns:a16="http://schemas.microsoft.com/office/drawing/2014/main" id="{780376ED-3EBF-35B9-CD8D-94D3E726A6DF}"/>
                    </a:ext>
                  </a:extLst>
                </p:cNvPr>
                <p:cNvSpPr txBox="1">
                  <a:spLocks noRot="1" noChangeAspect="1" noMove="1" noResize="1" noEditPoints="1" noAdjustHandles="1" noChangeArrowheads="1" noChangeShapeType="1" noTextEdit="1"/>
                </p:cNvSpPr>
                <p:nvPr/>
              </p:nvSpPr>
              <p:spPr>
                <a:xfrm>
                  <a:off x="4690634" y="4741276"/>
                  <a:ext cx="2380179" cy="563130"/>
                </a:xfrm>
                <a:prstGeom prst="rect">
                  <a:avLst/>
                </a:prstGeom>
                <a:blipFill>
                  <a:blip r:embed="rId7"/>
                  <a:stretch>
                    <a:fillRect/>
                  </a:stretch>
                </a:blipFill>
              </p:spPr>
              <p:txBody>
                <a:bodyPr/>
                <a:lstStyle/>
                <a:p>
                  <a:r>
                    <a:rPr lang="en-AU">
                      <a:noFill/>
                    </a:rPr>
                    <a:t> </a:t>
                  </a:r>
                </a:p>
              </p:txBody>
            </p:sp>
          </mc:Fallback>
        </mc:AlternateContent>
      </p:grpSp>
      <p:grpSp>
        <p:nvGrpSpPr>
          <p:cNvPr id="3" name="Group 2" descr="Cube 10 x 10 x 10 depicting 1000kL = 1 ML">
            <a:extLst>
              <a:ext uri="{FF2B5EF4-FFF2-40B4-BE49-F238E27FC236}">
                <a16:creationId xmlns:a16="http://schemas.microsoft.com/office/drawing/2014/main" id="{37D8D5F2-3940-CAA1-D3EF-24AE67639725}"/>
              </a:ext>
            </a:extLst>
          </p:cNvPr>
          <p:cNvGrpSpPr/>
          <p:nvPr/>
        </p:nvGrpSpPr>
        <p:grpSpPr>
          <a:xfrm>
            <a:off x="8684009" y="1369454"/>
            <a:ext cx="3159991" cy="3934952"/>
            <a:chOff x="8385422" y="1369454"/>
            <a:chExt cx="3159991" cy="3934952"/>
          </a:xfrm>
        </p:grpSpPr>
        <p:pic>
          <p:nvPicPr>
            <p:cNvPr id="19" name="Picture 18" descr="Cube 10 x 10 x 10 depicting 1000kL = 1 ML">
              <a:extLst>
                <a:ext uri="{FF2B5EF4-FFF2-40B4-BE49-F238E27FC236}">
                  <a16:creationId xmlns:a16="http://schemas.microsoft.com/office/drawing/2014/main" id="{EC22674A-DE59-5691-C583-DB2994A8C7D8}"/>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85422" y="1369454"/>
              <a:ext cx="3159991" cy="3448741"/>
            </a:xfrm>
            <a:prstGeom prst="rect">
              <a:avLst/>
            </a:prstGeom>
          </p:spPr>
        </p:pic>
        <mc:AlternateContent xmlns:mc="http://schemas.openxmlformats.org/markup-compatibility/2006" xmlns:a14="http://schemas.microsoft.com/office/drawing/2010/main">
          <mc:Choice Requires="a14">
            <p:sp>
              <p:nvSpPr>
                <p:cNvPr id="20" name="Content Placeholder 14">
                  <a:extLst>
                    <a:ext uri="{FF2B5EF4-FFF2-40B4-BE49-F238E27FC236}">
                      <a16:creationId xmlns:a16="http://schemas.microsoft.com/office/drawing/2014/main" id="{26042C8A-61A1-528E-1949-8C1AA0DA3A49}"/>
                    </a:ext>
                  </a:extLst>
                </p:cNvPr>
                <p:cNvSpPr txBox="1">
                  <a:spLocks/>
                </p:cNvSpPr>
                <p:nvPr/>
              </p:nvSpPr>
              <p:spPr>
                <a:xfrm>
                  <a:off x="8551345" y="4741276"/>
                  <a:ext cx="2828145" cy="5631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1000</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US" i="1" smtClean="0">
                            <a:latin typeface="Cambria Math" panose="02040503050406030204" pitchFamily="18" charset="0"/>
                          </a:rPr>
                          <m:t>1</m:t>
                        </m:r>
                        <m:r>
                          <a:rPr lang="en-US" b="0" i="1" smtClean="0">
                            <a:latin typeface="Cambria Math" panose="02040503050406030204" pitchFamily="18" charset="0"/>
                          </a:rPr>
                          <m:t>000</m:t>
                        </m:r>
                        <m:r>
                          <a:rPr lang="en-US" i="1" smtClean="0">
                            <a:latin typeface="Cambria Math" panose="02040503050406030204" pitchFamily="18" charset="0"/>
                          </a:rPr>
                          <m:t> </m:t>
                        </m:r>
                        <m:r>
                          <a:rPr lang="en-US" b="0" i="1" smtClean="0">
                            <a:latin typeface="Cambria Math" panose="02040503050406030204" pitchFamily="18" charset="0"/>
                          </a:rPr>
                          <m:t>𝑘</m:t>
                        </m:r>
                        <m:r>
                          <a:rPr lang="en-US" i="1" smtClean="0">
                            <a:latin typeface="Cambria Math" panose="02040503050406030204" pitchFamily="18" charset="0"/>
                          </a:rPr>
                          <m:t>𝐿</m:t>
                        </m:r>
                        <m:r>
                          <a:rPr lang="en-US" b="0" i="1" smtClean="0">
                            <a:latin typeface="Cambria Math" panose="02040503050406030204" pitchFamily="18" charset="0"/>
                          </a:rPr>
                          <m:t>=1 </m:t>
                        </m:r>
                        <m:r>
                          <a:rPr lang="en-US" b="0" i="1" smtClean="0">
                            <a:latin typeface="Cambria Math" panose="02040503050406030204" pitchFamily="18" charset="0"/>
                          </a:rPr>
                          <m:t>𝑀𝐿</m:t>
                        </m:r>
                      </m:oMath>
                    </m:oMathPara>
                  </a14:m>
                  <a:endParaRPr lang="en-AU" dirty="0"/>
                </a:p>
              </p:txBody>
            </p:sp>
          </mc:Choice>
          <mc:Fallback xmlns="">
            <p:sp>
              <p:nvSpPr>
                <p:cNvPr id="20" name="Content Placeholder 14">
                  <a:extLst>
                    <a:ext uri="{FF2B5EF4-FFF2-40B4-BE49-F238E27FC236}">
                      <a16:creationId xmlns:a16="http://schemas.microsoft.com/office/drawing/2014/main" id="{26042C8A-61A1-528E-1949-8C1AA0DA3A49}"/>
                    </a:ext>
                  </a:extLst>
                </p:cNvPr>
                <p:cNvSpPr txBox="1">
                  <a:spLocks noRot="1" noChangeAspect="1" noMove="1" noResize="1" noEditPoints="1" noAdjustHandles="1" noChangeArrowheads="1" noChangeShapeType="1" noTextEdit="1"/>
                </p:cNvSpPr>
                <p:nvPr/>
              </p:nvSpPr>
              <p:spPr>
                <a:xfrm>
                  <a:off x="8551345" y="4741276"/>
                  <a:ext cx="2828145" cy="563130"/>
                </a:xfrm>
                <a:prstGeom prst="rect">
                  <a:avLst/>
                </a:prstGeom>
                <a:blipFill>
                  <a:blip r:embed="rId9"/>
                  <a:stretch>
                    <a:fillRect/>
                  </a:stretch>
                </a:blipFill>
              </p:spPr>
              <p:txBody>
                <a:bodyPr/>
                <a:lstStyle/>
                <a:p>
                  <a:r>
                    <a:rPr lang="en-AU">
                      <a:noFill/>
                    </a:rPr>
                    <a:t> </a:t>
                  </a:r>
                </a:p>
              </p:txBody>
            </p:sp>
          </mc:Fallback>
        </mc:AlternateContent>
      </p:grpSp>
      <p:sp>
        <p:nvSpPr>
          <p:cNvPr id="4" name="Slide Number Placeholder 3">
            <a:extLst>
              <a:ext uri="{FF2B5EF4-FFF2-40B4-BE49-F238E27FC236}">
                <a16:creationId xmlns:a16="http://schemas.microsoft.com/office/drawing/2014/main" id="{516AE119-C131-4343-F106-1CAFFBEEBBF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85301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423</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Public Sans</vt:lpstr>
      <vt:lpstr>Cambria Math</vt:lpstr>
      <vt:lpstr>Times New Roman</vt:lpstr>
      <vt:lpstr>Arial</vt:lpstr>
      <vt:lpstr>1_NSWG Corporate</vt:lpstr>
      <vt:lpstr>Volume versus capacity</vt:lpstr>
      <vt:lpstr>Launch</vt:lpstr>
      <vt:lpstr>Water feature</vt:lpstr>
      <vt:lpstr>Explore</vt:lpstr>
      <vt:lpstr>Volume versus capacity (1)</vt:lpstr>
      <vt:lpstr>Volume versus capacity (2)</vt:lpstr>
      <vt:lpstr>Conversions (1)</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versus capacity – Unit 16, Lesson 4 – Stage 4</dc:title>
  <dc:creator>NSW Department of Education</dc:creator>
  <dcterms:created xsi:type="dcterms:W3CDTF">2025-01-07T03:43:40Z</dcterms:created>
  <dcterms:modified xsi:type="dcterms:W3CDTF">2025-02-05T00:44:19Z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2025-01-07T03:44:01Z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7baa6aae-cd41-40c1-a7c7-98a077573579</vt:lpwstr>
  </property>
  <property fmtid="{D5CDD505-2E9C-101B-9397-08002B2CF9AE}" pid="8" name="MSIP_Label_b603dfd7-d93a-4381-a340-2995d8282205_ContentBits">
    <vt:lpwstr>0</vt:lpwstr>
  </property>
</Properties>
</file>