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8"/>
  </p:notesMasterIdLst>
  <p:handoutMasterIdLst>
    <p:handoutMasterId r:id="rId9"/>
  </p:handoutMasterIdLst>
  <p:sldIdLst>
    <p:sldId id="266" r:id="rId2"/>
    <p:sldId id="271" r:id="rId3"/>
    <p:sldId id="289" r:id="rId4"/>
    <p:sldId id="26393" r:id="rId5"/>
    <p:sldId id="26375" r:id="rId6"/>
    <p:sldId id="361" r:id="rId7"/>
  </p:sldIdLst>
  <p:sldSz cx="12192000" cy="6858000"/>
  <p:notesSz cx="6858000" cy="9144000"/>
  <p:embeddedFontLst>
    <p:embeddedFont>
      <p:font typeface="Public Sans" pitchFamily="2" charset="0"/>
      <p:regular r:id="rId10"/>
      <p:bold r:id="rId11"/>
      <p:italic r:id="rId12"/>
      <p:boldItalic r:id="rId1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8" y="19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00270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463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43098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353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62049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19684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804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140525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0894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530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5127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59097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01884873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Percentages and cylinders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Stage 4</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Constructing cylinders</a:t>
            </a:r>
          </a:p>
        </p:txBody>
      </p:sp>
      <p:pic>
        <p:nvPicPr>
          <p:cNvPr id="2" name="Picture 1">
            <a:extLst>
              <a:ext uri="{FF2B5EF4-FFF2-40B4-BE49-F238E27FC236}">
                <a16:creationId xmlns:a16="http://schemas.microsoft.com/office/drawing/2014/main" id="{55CA300C-2B22-6FA2-A261-9970132142EE}"/>
              </a:ext>
              <a:ext uri="{C183D7F6-B498-43B3-948B-1728B52AA6E4}">
                <adec:decorative xmlns:adec="http://schemas.microsoft.com/office/drawing/2017/decorative" val="1"/>
              </a:ext>
            </a:extLst>
          </p:cNvPr>
          <p:cNvPicPr>
            <a:picLocks noGrp="1" noChangeAspect="1"/>
          </p:cNvPicPr>
          <p:nvPr/>
        </p:nvPicPr>
        <p:blipFill>
          <a:blip r:embed="rId2">
            <a:extLst>
              <a:ext uri="{28A0092B-C50C-407E-A947-70E740481C1C}">
                <a14:useLocalDpi xmlns:a14="http://schemas.microsoft.com/office/drawing/2010/main" val="0"/>
              </a:ext>
            </a:extLst>
          </a:blip>
          <a:srcRect l="24416" r="26329"/>
          <a:stretch/>
        </p:blipFill>
        <p:spPr>
          <a:xfrm>
            <a:off x="7128000" y="0"/>
            <a:ext cx="5064000"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Launch</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3222AD-7E71-7A76-14B0-DEC768658C49}"/>
              </a:ext>
            </a:extLst>
          </p:cNvPr>
          <p:cNvSpPr>
            <a:spLocks noGrp="1"/>
          </p:cNvSpPr>
          <p:nvPr>
            <p:ph type="title"/>
          </p:nvPr>
        </p:nvSpPr>
        <p:spPr/>
        <p:txBody>
          <a:bodyPr/>
          <a:lstStyle/>
          <a:p>
            <a:r>
              <a:rPr lang="en-AU" dirty="0">
                <a:latin typeface="+mj-lt"/>
              </a:rPr>
              <a:t>Cylinders and percentages (1)</a:t>
            </a:r>
          </a:p>
        </p:txBody>
      </p:sp>
      <p:pic>
        <p:nvPicPr>
          <p:cNvPr id="2" name="Picture 1" descr="A plastic container with cylindrical chocolate treats inside">
            <a:extLst>
              <a:ext uri="{FF2B5EF4-FFF2-40B4-BE49-F238E27FC236}">
                <a16:creationId xmlns:a16="http://schemas.microsoft.com/office/drawing/2014/main" id="{C62FE4FA-68A2-9E01-2E3A-99F32E768B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4855712" cy="6858000"/>
          </a:xfrm>
          <a:prstGeom prst="rect">
            <a:avLst/>
          </a:prstGeom>
          <a:noFill/>
        </p:spPr>
      </p:pic>
      <p:sp>
        <p:nvSpPr>
          <p:cNvPr id="7" name="Text Placeholder 6">
            <a:extLst>
              <a:ext uri="{FF2B5EF4-FFF2-40B4-BE49-F238E27FC236}">
                <a16:creationId xmlns:a16="http://schemas.microsoft.com/office/drawing/2014/main" id="{DE4FB56F-9366-8368-F170-44D3A8FE2FBD}"/>
              </a:ext>
            </a:extLst>
          </p:cNvPr>
          <p:cNvSpPr>
            <a:spLocks noGrp="1"/>
          </p:cNvSpPr>
          <p:nvPr>
            <p:ph type="body" sz="quarter" idx="18"/>
          </p:nvPr>
        </p:nvSpPr>
        <p:spPr/>
        <p:txBody>
          <a:bodyPr/>
          <a:lstStyle/>
          <a:p>
            <a:r>
              <a:rPr lang="en-AU" dirty="0">
                <a:latin typeface="+mj-lt"/>
              </a:rPr>
              <a:t>Cylindrical treats in a cylindrical jar</a:t>
            </a:r>
          </a:p>
        </p:txBody>
      </p:sp>
      <p:sp>
        <p:nvSpPr>
          <p:cNvPr id="6" name="Text Placeholder 5">
            <a:extLst>
              <a:ext uri="{FF2B5EF4-FFF2-40B4-BE49-F238E27FC236}">
                <a16:creationId xmlns:a16="http://schemas.microsoft.com/office/drawing/2014/main" id="{02F558B9-5290-74F3-EA3A-C3D73F06EFF2}"/>
              </a:ext>
            </a:extLst>
          </p:cNvPr>
          <p:cNvSpPr>
            <a:spLocks noGrp="1"/>
          </p:cNvSpPr>
          <p:nvPr>
            <p:ph type="body" sz="quarter" idx="17"/>
          </p:nvPr>
        </p:nvSpPr>
        <p:spPr/>
        <p:txBody>
          <a:bodyPr/>
          <a:lstStyle/>
          <a:p>
            <a:r>
              <a:rPr lang="en-AU" dirty="0">
                <a:latin typeface="+mn-lt"/>
              </a:rPr>
              <a:t>How many chocolate treats are in the jar?</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pPr>
              <a:spcAft>
                <a:spcPts val="600"/>
              </a:spcAft>
            </a:pPr>
            <a:fld id="{10A01DC5-1685-4615-8240-15192985C6A2}" type="slidenum">
              <a:rPr lang="en-AU" smtClean="0"/>
              <a:pPr>
                <a:spcAft>
                  <a:spcPts val="600"/>
                </a:spcAft>
              </a:pPr>
              <a:t>3</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Summarise</a:t>
            </a:r>
          </a:p>
        </p:txBody>
      </p:sp>
    </p:spTree>
    <p:extLst>
      <p:ext uri="{BB962C8B-B14F-4D97-AF65-F5344CB8AC3E}">
        <p14:creationId xmlns:p14="http://schemas.microsoft.com/office/powerpoint/2010/main" val="197647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4000" cy="545601"/>
          </a:xfrm>
        </p:spPr>
        <p:txBody>
          <a:bodyPr/>
          <a:lstStyle/>
          <a:p>
            <a:r>
              <a:rPr lang="en-AU" dirty="0">
                <a:latin typeface="+mj-lt"/>
                <a:cs typeface="Arial"/>
              </a:rPr>
              <a:t>Percentage of vegetables</a:t>
            </a:r>
            <a:endParaRPr lang="en-AU" dirty="0">
              <a:latin typeface="+mj-lt"/>
            </a:endParaRPr>
          </a:p>
        </p:txBody>
      </p:sp>
      <p:pic>
        <p:nvPicPr>
          <p:cNvPr id="4" name="Content Placeholder 3" descr="Label of food information&#10;">
            <a:extLst>
              <a:ext uri="{FF2B5EF4-FFF2-40B4-BE49-F238E27FC236}">
                <a16:creationId xmlns:a16="http://schemas.microsoft.com/office/drawing/2014/main" id="{ADBF2B0D-8811-80CB-D718-5D9879DF6C69}"/>
              </a:ext>
            </a:extLst>
          </p:cNvPr>
          <p:cNvPicPr>
            <a:picLocks noGrp="1" noChangeAspect="1"/>
          </p:cNvPicPr>
          <p:nvPr>
            <p:ph sz="quarter" idx="4294967295"/>
          </p:nvPr>
        </p:nvPicPr>
        <p:blipFill>
          <a:blip r:embed="rId2"/>
          <a:stretch>
            <a:fillRect/>
          </a:stretch>
        </p:blipFill>
        <p:spPr>
          <a:xfrm>
            <a:off x="360000" y="1325638"/>
            <a:ext cx="2247900" cy="3019425"/>
          </a:xfrm>
        </p:spPr>
      </p:pic>
      <p:sp>
        <p:nvSpPr>
          <p:cNvPr id="7" name="Speech Bubble: Rectangle 6">
            <a:extLst>
              <a:ext uri="{FF2B5EF4-FFF2-40B4-BE49-F238E27FC236}">
                <a16:creationId xmlns:a16="http://schemas.microsoft.com/office/drawing/2014/main" id="{25A96A53-4E28-E075-3CB9-E7E67DA78110}"/>
              </a:ext>
            </a:extLst>
          </p:cNvPr>
          <p:cNvSpPr/>
          <p:nvPr/>
        </p:nvSpPr>
        <p:spPr>
          <a:xfrm>
            <a:off x="360000" y="4703762"/>
            <a:ext cx="2247900" cy="863600"/>
          </a:xfrm>
          <a:prstGeom prst="wedgeRectCallout">
            <a:avLst>
              <a:gd name="adj1" fmla="val 8219"/>
              <a:gd name="adj2" fmla="val -17426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t>Baby corn (55%)</a:t>
            </a:r>
          </a:p>
        </p:txBody>
      </p:sp>
      <p:pic>
        <p:nvPicPr>
          <p:cNvPr id="18" name="Picture 17" descr="Label of food information">
            <a:extLst>
              <a:ext uri="{FF2B5EF4-FFF2-40B4-BE49-F238E27FC236}">
                <a16:creationId xmlns:a16="http://schemas.microsoft.com/office/drawing/2014/main" id="{B64B8524-1C3E-1C02-F89C-09C16767CDE2}"/>
              </a:ext>
            </a:extLst>
          </p:cNvPr>
          <p:cNvPicPr>
            <a:picLocks noChangeAspect="1"/>
          </p:cNvPicPr>
          <p:nvPr/>
        </p:nvPicPr>
        <p:blipFill>
          <a:blip r:embed="rId3"/>
          <a:stretch>
            <a:fillRect/>
          </a:stretch>
        </p:blipFill>
        <p:spPr>
          <a:xfrm>
            <a:off x="3103812" y="4195763"/>
            <a:ext cx="1419225" cy="1914525"/>
          </a:xfrm>
          <a:prstGeom prst="rect">
            <a:avLst/>
          </a:prstGeom>
        </p:spPr>
      </p:pic>
      <p:sp>
        <p:nvSpPr>
          <p:cNvPr id="10" name="Speech Bubble: Rectangle 9">
            <a:extLst>
              <a:ext uri="{FF2B5EF4-FFF2-40B4-BE49-F238E27FC236}">
                <a16:creationId xmlns:a16="http://schemas.microsoft.com/office/drawing/2014/main" id="{025F4DDA-FF49-FAA1-EEF3-F6CCACAC434D}"/>
              </a:ext>
            </a:extLst>
          </p:cNvPr>
          <p:cNvSpPr/>
          <p:nvPr/>
        </p:nvSpPr>
        <p:spPr>
          <a:xfrm>
            <a:off x="3045879" y="2851150"/>
            <a:ext cx="1477158" cy="863600"/>
          </a:xfrm>
          <a:prstGeom prst="wedgeRectCallout">
            <a:avLst>
              <a:gd name="adj1" fmla="val 7737"/>
              <a:gd name="adj2" fmla="val 27113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Cornichons (54%)</a:t>
            </a:r>
          </a:p>
        </p:txBody>
      </p:sp>
      <p:pic>
        <p:nvPicPr>
          <p:cNvPr id="14" name="Picture 13" descr="Label of food information">
            <a:extLst>
              <a:ext uri="{FF2B5EF4-FFF2-40B4-BE49-F238E27FC236}">
                <a16:creationId xmlns:a16="http://schemas.microsoft.com/office/drawing/2014/main" id="{13FC049D-DB78-6826-F1FF-56F6149DA96C}"/>
              </a:ext>
            </a:extLst>
          </p:cNvPr>
          <p:cNvPicPr>
            <a:picLocks noChangeAspect="1"/>
          </p:cNvPicPr>
          <p:nvPr/>
        </p:nvPicPr>
        <p:blipFill>
          <a:blip r:embed="rId4"/>
          <a:stretch>
            <a:fillRect/>
          </a:stretch>
        </p:blipFill>
        <p:spPr>
          <a:xfrm>
            <a:off x="4986679" y="1160731"/>
            <a:ext cx="2371725" cy="2933700"/>
          </a:xfrm>
          <a:prstGeom prst="rect">
            <a:avLst/>
          </a:prstGeom>
        </p:spPr>
      </p:pic>
      <p:sp>
        <p:nvSpPr>
          <p:cNvPr id="5" name="Speech Bubble: Rectangle 4">
            <a:extLst>
              <a:ext uri="{FF2B5EF4-FFF2-40B4-BE49-F238E27FC236}">
                <a16:creationId xmlns:a16="http://schemas.microsoft.com/office/drawing/2014/main" id="{1C508F8D-86D9-6C0F-02A6-79A329DC84AA}"/>
              </a:ext>
            </a:extLst>
          </p:cNvPr>
          <p:cNvSpPr/>
          <p:nvPr/>
        </p:nvSpPr>
        <p:spPr>
          <a:xfrm>
            <a:off x="4986679" y="4457700"/>
            <a:ext cx="2371724" cy="863600"/>
          </a:xfrm>
          <a:prstGeom prst="wedgeRectCallout">
            <a:avLst>
              <a:gd name="adj1" fmla="val -6870"/>
              <a:gd name="adj2" fmla="val -10514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t>Baby carrot (58%)</a:t>
            </a:r>
          </a:p>
        </p:txBody>
      </p:sp>
      <p:pic>
        <p:nvPicPr>
          <p:cNvPr id="15" name="Picture 14" descr="Label of food information">
            <a:extLst>
              <a:ext uri="{FF2B5EF4-FFF2-40B4-BE49-F238E27FC236}">
                <a16:creationId xmlns:a16="http://schemas.microsoft.com/office/drawing/2014/main" id="{5B15D62E-E711-55FC-4FB9-E4587D64CB48}"/>
              </a:ext>
            </a:extLst>
          </p:cNvPr>
          <p:cNvPicPr>
            <a:picLocks noChangeAspect="1"/>
          </p:cNvPicPr>
          <p:nvPr/>
        </p:nvPicPr>
        <p:blipFill>
          <a:blip r:embed="rId5"/>
          <a:stretch>
            <a:fillRect/>
          </a:stretch>
        </p:blipFill>
        <p:spPr>
          <a:xfrm>
            <a:off x="8081963" y="905601"/>
            <a:ext cx="3038475" cy="1085850"/>
          </a:xfrm>
          <a:prstGeom prst="rect">
            <a:avLst/>
          </a:prstGeom>
        </p:spPr>
      </p:pic>
      <p:sp>
        <p:nvSpPr>
          <p:cNvPr id="11" name="Speech Bubble: Rectangle 10">
            <a:extLst>
              <a:ext uri="{FF2B5EF4-FFF2-40B4-BE49-F238E27FC236}">
                <a16:creationId xmlns:a16="http://schemas.microsoft.com/office/drawing/2014/main" id="{ABB9B9EF-4A3D-6DC9-E474-B66050C9087E}"/>
              </a:ext>
            </a:extLst>
          </p:cNvPr>
          <p:cNvSpPr/>
          <p:nvPr/>
        </p:nvSpPr>
        <p:spPr>
          <a:xfrm>
            <a:off x="9829975" y="1971599"/>
            <a:ext cx="2019980" cy="863600"/>
          </a:xfrm>
          <a:prstGeom prst="wedgeRectCallout">
            <a:avLst>
              <a:gd name="adj1" fmla="val -61589"/>
              <a:gd name="adj2" fmla="val -14011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t>Gherkins (55%)</a:t>
            </a:r>
          </a:p>
        </p:txBody>
      </p:sp>
      <p:pic>
        <p:nvPicPr>
          <p:cNvPr id="16" name="Picture 15" descr="Label of food information">
            <a:extLst>
              <a:ext uri="{FF2B5EF4-FFF2-40B4-BE49-F238E27FC236}">
                <a16:creationId xmlns:a16="http://schemas.microsoft.com/office/drawing/2014/main" id="{1552D404-2A99-3AB1-AD47-BBFEAF070EB2}"/>
              </a:ext>
            </a:extLst>
          </p:cNvPr>
          <p:cNvPicPr>
            <a:picLocks noChangeAspect="1"/>
          </p:cNvPicPr>
          <p:nvPr/>
        </p:nvPicPr>
        <p:blipFill>
          <a:blip r:embed="rId6"/>
          <a:stretch>
            <a:fillRect/>
          </a:stretch>
        </p:blipFill>
        <p:spPr>
          <a:xfrm>
            <a:off x="8234363" y="3034125"/>
            <a:ext cx="2886075" cy="3571875"/>
          </a:xfrm>
          <a:prstGeom prst="rect">
            <a:avLst/>
          </a:prstGeom>
        </p:spPr>
      </p:pic>
      <p:sp>
        <p:nvSpPr>
          <p:cNvPr id="12" name="Speech Bubble: Rectangle 11">
            <a:extLst>
              <a:ext uri="{FF2B5EF4-FFF2-40B4-BE49-F238E27FC236}">
                <a16:creationId xmlns:a16="http://schemas.microsoft.com/office/drawing/2014/main" id="{84DCBD1A-5FD6-C816-E560-AABFEF8D0E57}"/>
              </a:ext>
            </a:extLst>
          </p:cNvPr>
          <p:cNvSpPr/>
          <p:nvPr/>
        </p:nvSpPr>
        <p:spPr>
          <a:xfrm>
            <a:off x="5525730" y="5742400"/>
            <a:ext cx="2270654" cy="863600"/>
          </a:xfrm>
          <a:prstGeom prst="wedgeRectCallout">
            <a:avLst>
              <a:gd name="adj1" fmla="val 71089"/>
              <a:gd name="adj2" fmla="val 2749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t>Pineapple (63%)</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TotalTime>
  <Words>381</Words>
  <Application>Microsoft Office PowerPoint</Application>
  <PresentationFormat>Widescreen</PresentationFormat>
  <Paragraphs>28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Public Sans</vt:lpstr>
      <vt:lpstr>Times New Roman</vt:lpstr>
      <vt:lpstr>Arial</vt:lpstr>
      <vt:lpstr>1_NSWG Corporate</vt:lpstr>
      <vt:lpstr>Percentages and cylinders</vt:lpstr>
      <vt:lpstr>Launch</vt:lpstr>
      <vt:lpstr>Cylinders and percentages (1)</vt:lpstr>
      <vt:lpstr>Summarise</vt:lpstr>
      <vt:lpstr>Percentage of vegetables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Percentages and cylinders – Unit 16, Lesson 5 – Stage 4</dc:title>
  <dc:creator>NSW Department of Education</dc:creator>
  <dcterms:created xsi:type="dcterms:W3CDTF">2025-01-07T03:59:26Z</dcterms:created>
  <dcterms:modified xsi:type="dcterms:W3CDTF">2025-02-05T00:43:24Z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2025-01-08T01:08:08Z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73182688-5cdc-43e6-91bf-39d051733b34</vt:lpwstr>
  </property>
  <property fmtid="{D5CDD505-2E9C-101B-9397-08002B2CF9AE}" pid="8" name="MSIP_Label_b603dfd7-d93a-4381-a340-2995d8282205_ContentBits">
    <vt:lpwstr>0</vt:lpwstr>
  </property>
</Properties>
</file>