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60" r:id="rId4"/>
  </p:sldMasterIdLst>
  <p:notesMasterIdLst>
    <p:notesMasterId r:id="rId25"/>
  </p:notesMasterIdLst>
  <p:handoutMasterIdLst>
    <p:handoutMasterId r:id="rId26"/>
  </p:handoutMasterIdLst>
  <p:sldIdLst>
    <p:sldId id="266" r:id="rId5"/>
    <p:sldId id="26406" r:id="rId6"/>
    <p:sldId id="26405" r:id="rId7"/>
    <p:sldId id="271" r:id="rId8"/>
    <p:sldId id="289" r:id="rId9"/>
    <p:sldId id="26393" r:id="rId10"/>
    <p:sldId id="26394" r:id="rId11"/>
    <p:sldId id="26375" r:id="rId12"/>
    <p:sldId id="26395" r:id="rId13"/>
    <p:sldId id="26396" r:id="rId14"/>
    <p:sldId id="26397" r:id="rId15"/>
    <p:sldId id="26407" r:id="rId16"/>
    <p:sldId id="26398" r:id="rId17"/>
    <p:sldId id="26399" r:id="rId18"/>
    <p:sldId id="26400" r:id="rId19"/>
    <p:sldId id="26401" r:id="rId20"/>
    <p:sldId id="26402" r:id="rId21"/>
    <p:sldId id="26404" r:id="rId22"/>
    <p:sldId id="26409" r:id="rId23"/>
    <p:sldId id="361" r:id="rId24"/>
  </p:sldIdLst>
  <p:sldSz cx="12192000" cy="6858000"/>
  <p:notesSz cx="6858000" cy="9144000"/>
  <p:embeddedFontLst>
    <p:embeddedFont>
      <p:font typeface="Cambria Math" panose="02040503050406030204" pitchFamily="18" charset="0"/>
      <p:regular r:id="rId27"/>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ctions for teachers" id="{E2540145-C446-48E2-9140-9B215E91A42D}">
          <p14:sldIdLst/>
        </p14:section>
        <p14:section name="Slide templates" id="{D5A8010D-981F-43AA-A0D6-182EC53CAA84}">
          <p14:sldIdLst>
            <p14:sldId id="266"/>
            <p14:sldId id="26406"/>
            <p14:sldId id="26405"/>
            <p14:sldId id="271"/>
            <p14:sldId id="289"/>
            <p14:sldId id="26393"/>
            <p14:sldId id="26394"/>
            <p14:sldId id="26375"/>
            <p14:sldId id="26395"/>
            <p14:sldId id="26396"/>
            <p14:sldId id="26397"/>
            <p14:sldId id="26407"/>
            <p14:sldId id="26398"/>
            <p14:sldId id="26399"/>
            <p14:sldId id="26400"/>
            <p14:sldId id="26401"/>
            <p14:sldId id="26402"/>
            <p14:sldId id="26404"/>
            <p14:sldId id="26409"/>
          </p14:sldIdLst>
        </p14:section>
        <p14:section name="References &amp; copyright" id="{DBC31484-F5F8-4CB1-8DB4-A562A9780899}">
          <p14:sldIdLst>
            <p14:sldId id="361"/>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D94FDD-4FC6-4C7C-8CBC-3782EDB05A11}" v="4" dt="2025-02-10T00:55:08.911"/>
    <p1510:client id="{A6FC9FF4-D024-40E6-89CE-F43C9FF4DFA9}" v="40" dt="2025-02-10T03:26:04.978"/>
  </p1510:revLst>
</p1510:revInfo>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41" autoAdjust="0"/>
    <p:restoredTop sz="73366" autoAdjust="0"/>
  </p:normalViewPr>
  <p:slideViewPr>
    <p:cSldViewPr snapToGrid="0">
      <p:cViewPr varScale="1">
        <p:scale>
          <a:sx n="81" d="100"/>
          <a:sy n="81" d="100"/>
        </p:scale>
        <p:origin x="1824" y="84"/>
      </p:cViewPr>
      <p:guideLst>
        <p:guide orient="horz" pos="2160"/>
        <p:guide pos="3863"/>
      </p:guideLst>
    </p:cSldViewPr>
  </p:slideViewPr>
  <p:outlineViewPr>
    <p:cViewPr>
      <p:scale>
        <a:sx n="33" d="100"/>
        <a:sy n="33" d="100"/>
      </p:scale>
      <p:origin x="0" y="-18344"/>
    </p:cViewPr>
  </p:outlin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4548" y="106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Arial" panose="020B0604020202020204" pitchFamily="34"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Arial" panose="020B0604020202020204" pitchFamily="34" charset="0"/>
              </a:rPr>
              <a:t>10/02/2025</a:t>
            </a:fld>
            <a:endParaRPr lang="en-AU" dirty="0">
              <a:latin typeface="Arial" panose="020B0604020202020204" pitchFamily="34"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Arial" panose="020B0604020202020204" pitchFamily="34"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Arial" panose="020B0604020202020204" pitchFamily="34" charset="0"/>
              </a:rPr>
              <a:t>‹#›</a:t>
            </a:fld>
            <a:endParaRPr lang="en-AU" dirty="0">
              <a:latin typeface="Arial" panose="020B0604020202020204" pitchFamily="34"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EC6F825C-382E-4C1A-82AB-BCE4AFD21ABE}" type="datetimeFigureOut">
              <a:rPr lang="en-AU" smtClean="0"/>
              <a:pPr/>
              <a:t>10/02/2025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Arial" panose="020B0604020202020204" pitchFamily="34" charset="0"/>
        <a:ea typeface="+mn-ea"/>
        <a:cs typeface="+mn-cs"/>
      </a:defRPr>
    </a:lvl1pPr>
    <a:lvl2pPr marL="609585" algn="l" defTabSz="1219170" rtl="0" eaLnBrk="1" latinLnBrk="0" hangingPunct="1">
      <a:defRPr sz="1600" kern="1200">
        <a:solidFill>
          <a:schemeClr val="tx1"/>
        </a:solidFill>
        <a:latin typeface="Arial" panose="020B0604020202020204" pitchFamily="34" charset="0"/>
        <a:ea typeface="+mn-ea"/>
        <a:cs typeface="+mn-cs"/>
      </a:defRPr>
    </a:lvl2pPr>
    <a:lvl3pPr marL="1219170" algn="l" defTabSz="1219170" rtl="0" eaLnBrk="1" latinLnBrk="0" hangingPunct="1">
      <a:defRPr sz="1600" kern="1200">
        <a:solidFill>
          <a:schemeClr val="tx1"/>
        </a:solidFill>
        <a:latin typeface="Arial" panose="020B0604020202020204" pitchFamily="34" charset="0"/>
        <a:ea typeface="+mn-ea"/>
        <a:cs typeface="+mn-cs"/>
      </a:defRPr>
    </a:lvl3pPr>
    <a:lvl4pPr marL="1828754" algn="l" defTabSz="1219170" rtl="0" eaLnBrk="1" latinLnBrk="0" hangingPunct="1">
      <a:defRPr sz="1600" kern="1200">
        <a:solidFill>
          <a:schemeClr val="tx1"/>
        </a:solidFill>
        <a:latin typeface="Arial" panose="020B0604020202020204" pitchFamily="34" charset="0"/>
        <a:ea typeface="+mn-ea"/>
        <a:cs typeface="+mn-cs"/>
      </a:defRPr>
    </a:lvl4pPr>
    <a:lvl5pPr marL="2438339" algn="l" defTabSz="1219170" rtl="0" eaLnBrk="1" latinLnBrk="0" hangingPunct="1">
      <a:defRPr sz="1600" kern="1200">
        <a:solidFill>
          <a:schemeClr val="tx1"/>
        </a:solidFill>
        <a:latin typeface="Arial" panose="020B0604020202020204" pitchFamily="34"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a:p>
        </p:txBody>
      </p:sp>
    </p:spTree>
    <p:extLst>
      <p:ext uri="{BB962C8B-B14F-4D97-AF65-F5344CB8AC3E}">
        <p14:creationId xmlns:p14="http://schemas.microsoft.com/office/powerpoint/2010/main" val="42759824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Arial" panose="020B0604020202020204" pitchFamily="34"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dirty="0"/>
              <a:t>Click icon to add picture</a:t>
            </a:r>
            <a:endParaRPr lang="en-AU" dirty="0"/>
          </a:p>
        </p:txBody>
      </p:sp>
    </p:spTree>
    <p:extLst>
      <p:ext uri="{BB962C8B-B14F-4D97-AF65-F5344CB8AC3E}">
        <p14:creationId xmlns:p14="http://schemas.microsoft.com/office/powerpoint/2010/main" val="157840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2864672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IS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dirty="0"/>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dirty="0"/>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297222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9472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endParaRPr lang="en-AU"/>
          </a:p>
        </p:txBody>
      </p:sp>
    </p:spTree>
    <p:extLst>
      <p:ext uri="{BB962C8B-B14F-4D97-AF65-F5344CB8AC3E}">
        <p14:creationId xmlns:p14="http://schemas.microsoft.com/office/powerpoint/2010/main" val="428385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721998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78147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258680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latin typeface="Arial" panose="020B0604020202020204" pitchFamily="34" charset="0"/>
              </a:rPr>
              <a:pPr/>
              <a:t>‹#›</a:t>
            </a:fld>
            <a:endParaRPr lang="en-AU" dirty="0">
              <a:latin typeface="Arial" panose="020B0604020202020204" pitchFamily="34" charset="0"/>
            </a:endParaRPr>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0760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dirty="0"/>
              <a:t>Click to edit Master title style</a:t>
            </a:r>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Arial" panose="020B0604020202020204" pitchFamily="34" charset="0"/>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728" r:id="rId1"/>
    <p:sldLayoutId id="2147483731" r:id="rId2"/>
    <p:sldLayoutId id="2147483747" r:id="rId3"/>
    <p:sldLayoutId id="2147483724" r:id="rId4"/>
    <p:sldLayoutId id="2147483762" r:id="rId5"/>
    <p:sldLayoutId id="2147483723" r:id="rId6"/>
    <p:sldLayoutId id="2147483746" r:id="rId7"/>
    <p:sldLayoutId id="2147483725"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jpe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50.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ea typeface="Times New Roman" panose="02020603050405020304" pitchFamily="18" charset="0"/>
              </a:rPr>
              <a:t>Simplifying surds</a:t>
            </a:r>
            <a:endParaRPr lang="en-AU" dirty="0"/>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dirty="0"/>
              <a:t>Stage 5</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dirty="0"/>
              <a:t>The unit circle</a:t>
            </a:r>
          </a:p>
        </p:txBody>
      </p:sp>
      <p:sp>
        <p:nvSpPr>
          <p:cNvPr id="4" name="Text Placeholder 3">
            <a:extLst>
              <a:ext uri="{FF2B5EF4-FFF2-40B4-BE49-F238E27FC236}">
                <a16:creationId xmlns:a16="http://schemas.microsoft.com/office/drawing/2014/main" id="{D29D8D77-F52E-4967-8EBD-E6CA2CC630F8}"/>
              </a:ext>
            </a:extLst>
          </p:cNvPr>
          <p:cNvSpPr>
            <a:spLocks noGrp="1"/>
          </p:cNvSpPr>
          <p:nvPr>
            <p:ph type="body" sz="quarter" idx="14"/>
          </p:nvPr>
        </p:nvSpPr>
        <p:spPr/>
        <p:txBody>
          <a:bodyPr/>
          <a:lstStyle/>
          <a:p>
            <a:endParaRPr lang="en-AU"/>
          </a:p>
        </p:txBody>
      </p:sp>
      <p:sp>
        <p:nvSpPr>
          <p:cNvPr id="8" name="Text Placeholder 7">
            <a:extLst>
              <a:ext uri="{FF2B5EF4-FFF2-40B4-BE49-F238E27FC236}">
                <a16:creationId xmlns:a16="http://schemas.microsoft.com/office/drawing/2014/main" id="{9AB1D8F6-C07D-41A5-64F9-503ABE80FF0B}"/>
              </a:ext>
            </a:extLst>
          </p:cNvPr>
          <p:cNvSpPr>
            <a:spLocks noGrp="1"/>
          </p:cNvSpPr>
          <p:nvPr>
            <p:ph type="body" sz="quarter" idx="15"/>
          </p:nvPr>
        </p:nvSpPr>
        <p:spPr/>
        <p:txBody>
          <a:bodyPr/>
          <a:lstStyle/>
          <a:p>
            <a:endParaRPr lang="en-AU"/>
          </a:p>
        </p:txBody>
      </p:sp>
      <p:pic>
        <p:nvPicPr>
          <p:cNvPr id="6" name="Picture Placeholder 5" descr="A person writing on a white table&#10;&#10;Description automatically generated">
            <a:extLst>
              <a:ext uri="{FF2B5EF4-FFF2-40B4-BE49-F238E27FC236}">
                <a16:creationId xmlns:a16="http://schemas.microsoft.com/office/drawing/2014/main" id="{76BED1F5-0AF6-F8C2-3FD8-AC5E1C73E9C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a:stretch/>
        </p:blipFill>
        <p:spPr>
          <a:xfrm>
            <a:off x="7128000" y="0"/>
            <a:ext cx="5064000" cy="6858000"/>
          </a:xfr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Simplifying surds (5)</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Your turn</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795508" cy="4879975"/>
              </a:xfrm>
            </p:spPr>
            <p:txBody>
              <a:bodyPr/>
              <a:lstStyle/>
              <a:p>
                <a:r>
                  <a:rPr lang="en-AU" dirty="0"/>
                  <a:t>Simplify </a:t>
                </a: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27</m:t>
                        </m:r>
                      </m:e>
                    </m:rad>
                  </m:oMath>
                </a14:m>
                <a:r>
                  <a:rPr lang="en-AU" dirty="0"/>
                  <a:t>.</a:t>
                </a:r>
              </a:p>
            </p:txBody>
          </p:sp>
        </mc:Choice>
        <mc:Fallback xmlns="">
          <p:sp>
            <p:nvSpPr>
              <p:cNvPr id="8" name="Content Placeholder 7">
                <a:extLst>
                  <a:ext uri="{FF2B5EF4-FFF2-40B4-BE49-F238E27FC236}">
                    <a16:creationId xmlns:a16="http://schemas.microsoft.com/office/drawing/2014/main" id="{D9C1C5BB-3771-F56A-20EA-EB68C055F45C}"/>
                  </a:ext>
                </a:extLst>
              </p:cNvPr>
              <p:cNvSpPr>
                <a:spLocks noGrp="1" noRot="1" noChangeAspect="1" noMove="1" noResize="1" noEditPoints="1" noAdjustHandles="1" noChangeArrowheads="1" noChangeShapeType="1" noTextEdit="1"/>
              </p:cNvSpPr>
              <p:nvPr>
                <p:ph sz="quarter" idx="19"/>
              </p:nvPr>
            </p:nvSpPr>
            <p:spPr>
              <a:xfrm>
                <a:off x="360363" y="1497013"/>
                <a:ext cx="5795508" cy="4879975"/>
              </a:xfrm>
              <a:blipFill>
                <a:blip r:embed="rId2"/>
                <a:stretch>
                  <a:fillRect l="-262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10</a:t>
            </a:fld>
            <a:endParaRPr lang="en-AU"/>
          </a:p>
        </p:txBody>
      </p:sp>
    </p:spTree>
    <p:extLst>
      <p:ext uri="{BB962C8B-B14F-4D97-AF65-F5344CB8AC3E}">
        <p14:creationId xmlns:p14="http://schemas.microsoft.com/office/powerpoint/2010/main" val="2608211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Simplifying surds (6)</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Your turn - solution</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795508" cy="4879975"/>
              </a:xfrm>
            </p:spPr>
            <p:txBody>
              <a:bodyPr/>
              <a:lstStyle/>
              <a:p>
                <a:r>
                  <a:rPr lang="en-AU" dirty="0"/>
                  <a:t>Simplify </a:t>
                </a: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27</m:t>
                        </m:r>
                      </m:e>
                    </m:rad>
                  </m:oMath>
                </a14:m>
                <a:r>
                  <a:rPr lang="en-AU" dirty="0"/>
                  <a:t>.</a:t>
                </a:r>
              </a:p>
              <a:p>
                <a:endParaRPr lang="en-AU" dirty="0"/>
              </a:p>
              <a:p>
                <a:pPr/>
                <a14:m>
                  <m:oMathPara xmlns:m="http://schemas.openxmlformats.org/officeDocument/2006/math">
                    <m:oMathParaPr>
                      <m:jc m:val="centerGroup"/>
                    </m:oMathParaPr>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27</m:t>
                          </m:r>
                        </m:e>
                      </m:rad>
                      <m:r>
                        <m:rPr>
                          <m:aln/>
                        </m:rP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9×3</m:t>
                          </m:r>
                        </m:e>
                      </m:rad>
                    </m:oMath>
                    <m:oMath xmlns:m="http://schemas.openxmlformats.org/officeDocument/2006/math">
                      <m:r>
                        <m:rPr>
                          <m:aln/>
                        </m:rP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9</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3</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oMath>
                  </m:oMathPara>
                </a14:m>
                <a:endParaRPr lang="en-AU" dirty="0"/>
              </a:p>
            </p:txBody>
          </p:sp>
        </mc:Choice>
        <mc:Fallback xmlns="">
          <p:sp>
            <p:nvSpPr>
              <p:cNvPr id="8" name="Content Placeholder 7">
                <a:extLst>
                  <a:ext uri="{FF2B5EF4-FFF2-40B4-BE49-F238E27FC236}">
                    <a16:creationId xmlns:a16="http://schemas.microsoft.com/office/drawing/2014/main" id="{D9C1C5BB-3771-F56A-20EA-EB68C055F45C}"/>
                  </a:ext>
                </a:extLst>
              </p:cNvPr>
              <p:cNvSpPr>
                <a:spLocks noGrp="1" noRot="1" noChangeAspect="1" noMove="1" noResize="1" noEditPoints="1" noAdjustHandles="1" noChangeArrowheads="1" noChangeShapeType="1" noTextEdit="1"/>
              </p:cNvSpPr>
              <p:nvPr>
                <p:ph sz="quarter" idx="19"/>
              </p:nvPr>
            </p:nvSpPr>
            <p:spPr>
              <a:xfrm>
                <a:off x="360363" y="1497013"/>
                <a:ext cx="5795508" cy="4879975"/>
              </a:xfrm>
              <a:blipFill>
                <a:blip r:embed="rId2"/>
                <a:stretch>
                  <a:fillRect l="-2629"/>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11</a:t>
            </a:fld>
            <a:endParaRPr lang="en-AU"/>
          </a:p>
        </p:txBody>
      </p:sp>
    </p:spTree>
    <p:extLst>
      <p:ext uri="{BB962C8B-B14F-4D97-AF65-F5344CB8AC3E}">
        <p14:creationId xmlns:p14="http://schemas.microsoft.com/office/powerpoint/2010/main" val="82478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BAF76A-FF42-9AC7-3E57-46DDEAAA2639}"/>
              </a:ext>
            </a:extLst>
          </p:cNvPr>
          <p:cNvSpPr>
            <a:spLocks noGrp="1"/>
          </p:cNvSpPr>
          <p:nvPr>
            <p:ph type="title"/>
          </p:nvPr>
        </p:nvSpPr>
        <p:spPr/>
        <p:txBody>
          <a:bodyPr/>
          <a:lstStyle/>
          <a:p>
            <a:r>
              <a:rPr lang="en-AU" dirty="0"/>
              <a:t>Simplifying surds (7)</a:t>
            </a:r>
          </a:p>
        </p:txBody>
      </p:sp>
      <p:sp>
        <p:nvSpPr>
          <p:cNvPr id="7" name="Text Placeholder 6">
            <a:extLst>
              <a:ext uri="{FF2B5EF4-FFF2-40B4-BE49-F238E27FC236}">
                <a16:creationId xmlns:a16="http://schemas.microsoft.com/office/drawing/2014/main" id="{102CD3B0-BC2F-39CA-0FD2-065D39763F91}"/>
              </a:ext>
            </a:extLst>
          </p:cNvPr>
          <p:cNvSpPr>
            <a:spLocks noGrp="1"/>
          </p:cNvSpPr>
          <p:nvPr>
            <p:ph type="body" sz="quarter" idx="18"/>
          </p:nvPr>
        </p:nvSpPr>
        <p:spPr/>
        <p:txBody>
          <a:bodyPr/>
          <a:lstStyle/>
          <a:p>
            <a:r>
              <a:rPr lang="en-AU" dirty="0"/>
              <a:t>Representing surds</a:t>
            </a:r>
          </a:p>
        </p:txBody>
      </p:sp>
      <p:sp>
        <p:nvSpPr>
          <p:cNvPr id="4" name="Text Placeholder 3">
            <a:extLst>
              <a:ext uri="{FF2B5EF4-FFF2-40B4-BE49-F238E27FC236}">
                <a16:creationId xmlns:a16="http://schemas.microsoft.com/office/drawing/2014/main" id="{A1EFF125-4C0A-CE26-8825-3AF89525C348}"/>
              </a:ext>
            </a:extLst>
          </p:cNvPr>
          <p:cNvSpPr>
            <a:spLocks noGrp="1"/>
          </p:cNvSpPr>
          <p:nvPr>
            <p:ph type="body" sz="quarter" idx="17"/>
          </p:nvPr>
        </p:nvSpPr>
        <p:spPr/>
        <p:txBody>
          <a:bodyPr/>
          <a:lstStyle/>
          <a:p>
            <a:pPr marL="457200" marR="0" lvl="0" indent="-457200" algn="l" defTabSz="914400" rtl="0" eaLnBrk="0" fontAlgn="base" latinLnBrk="0" hangingPunct="0">
              <a:spcBef>
                <a:spcPct val="0"/>
              </a:spcBef>
              <a:spcAft>
                <a:spcPct val="0"/>
              </a:spcAft>
              <a:buClrTx/>
              <a:buSzTx/>
              <a:buFont typeface="+mj-lt"/>
              <a:buAutoNum type="arabicPeriod"/>
              <a:tabLst/>
            </a:pPr>
            <a:r>
              <a:rPr kumimoji="0" lang="en-AU"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Identify which surds in the table below can be simplified.</a:t>
            </a:r>
          </a:p>
          <a:p>
            <a:pPr marL="457200" marR="0" lvl="0" indent="-457200" algn="l" defTabSz="914400" rtl="0" eaLnBrk="0" fontAlgn="base" latinLnBrk="0" hangingPunct="0">
              <a:spcBef>
                <a:spcPct val="0"/>
              </a:spcBef>
              <a:spcAft>
                <a:spcPct val="0"/>
              </a:spcAft>
              <a:buClrTx/>
              <a:buSzTx/>
              <a:buFont typeface="+mj-lt"/>
              <a:buAutoNum type="arabicPeriod"/>
              <a:tabLst/>
            </a:pPr>
            <a:r>
              <a:rPr kumimoji="0" lang="en-AU" altLang="en-US"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From those you identified that could be simplified, represent those surds in as many ways as possible.</a:t>
            </a:r>
          </a:p>
          <a:p>
            <a:pPr marR="0" lvl="0" algn="l" defTabSz="914400" rtl="0" eaLnBrk="0" fontAlgn="base" latinLnBrk="0" hangingPunct="0">
              <a:spcBef>
                <a:spcPct val="0"/>
              </a:spcBef>
              <a:spcAft>
                <a:spcPct val="0"/>
              </a:spcAft>
              <a:buClrTx/>
              <a:buSzTx/>
              <a:tabLst/>
            </a:pPr>
            <a:endParaRPr kumimoji="0" lang="en-AU" altLang="en-US" sz="3600" b="0" i="0" u="none" strike="noStrike" cap="none" normalizeH="0" baseline="0" dirty="0">
              <a:ln>
                <a:noFill/>
              </a:ln>
              <a:solidFill>
                <a:schemeClr val="tx1"/>
              </a:solidFill>
              <a:effectLst/>
              <a:latin typeface="Arial" panose="020B0604020202020204" pitchFamily="34" charset="0"/>
            </a:endParaRPr>
          </a:p>
        </p:txBody>
      </p:sp>
      <mc:AlternateContent xmlns:mc="http://schemas.openxmlformats.org/markup-compatibility/2006" xmlns:a14="http://schemas.microsoft.com/office/drawing/2010/main">
        <mc:Choice Requires="a14">
          <p:graphicFrame>
            <p:nvGraphicFramePr>
              <p:cNvPr id="10" name="Table 9" descr="Table with surd values">
                <a:extLst>
                  <a:ext uri="{FF2B5EF4-FFF2-40B4-BE49-F238E27FC236}">
                    <a16:creationId xmlns:a16="http://schemas.microsoft.com/office/drawing/2014/main" id="{E1D6B31E-BE57-FDEF-658B-68D67B6DADAE}"/>
                  </a:ext>
                </a:extLst>
              </p:cNvPr>
              <p:cNvGraphicFramePr>
                <a:graphicFrameLocks noGrp="1"/>
              </p:cNvGraphicFramePr>
              <p:nvPr>
                <p:extLst>
                  <p:ext uri="{D42A27DB-BD31-4B8C-83A1-F6EECF244321}">
                    <p14:modId xmlns:p14="http://schemas.microsoft.com/office/powerpoint/2010/main" val="1444210697"/>
                  </p:ext>
                </p:extLst>
              </p:nvPr>
            </p:nvGraphicFramePr>
            <p:xfrm>
              <a:off x="1705453" y="3344101"/>
              <a:ext cx="8507327" cy="2531379"/>
            </p:xfrm>
            <a:graphic>
              <a:graphicData uri="http://schemas.openxmlformats.org/drawingml/2006/table">
                <a:tbl>
                  <a:tblPr firstRow="1" firstCol="1" bandRow="1">
                    <a:tableStyleId>{5940675A-B579-460E-94D1-54222C63F5DA}</a:tableStyleId>
                  </a:tblPr>
                  <a:tblGrid>
                    <a:gridCol w="2835481">
                      <a:extLst>
                        <a:ext uri="{9D8B030D-6E8A-4147-A177-3AD203B41FA5}">
                          <a16:colId xmlns:a16="http://schemas.microsoft.com/office/drawing/2014/main" val="3988242255"/>
                        </a:ext>
                      </a:extLst>
                    </a:gridCol>
                    <a:gridCol w="2835481">
                      <a:extLst>
                        <a:ext uri="{9D8B030D-6E8A-4147-A177-3AD203B41FA5}">
                          <a16:colId xmlns:a16="http://schemas.microsoft.com/office/drawing/2014/main" val="1758656511"/>
                        </a:ext>
                      </a:extLst>
                    </a:gridCol>
                    <a:gridCol w="2836365">
                      <a:extLst>
                        <a:ext uri="{9D8B030D-6E8A-4147-A177-3AD203B41FA5}">
                          <a16:colId xmlns:a16="http://schemas.microsoft.com/office/drawing/2014/main" val="3550641566"/>
                        </a:ext>
                      </a:extLst>
                    </a:gridCol>
                  </a:tblGrid>
                  <a:tr h="843793">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256</m:t>
                                    </m:r>
                                  </m:e>
                                </m:rad>
                              </m:oMath>
                            </m:oMathPara>
                          </a14:m>
                          <a:endParaRPr lang="en-AU"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180</m:t>
                                    </m:r>
                                  </m:e>
                                </m:rad>
                              </m:oMath>
                            </m:oMathPara>
                          </a14:m>
                          <a:endParaRPr lang="en-A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377</m:t>
                                    </m:r>
                                  </m:e>
                                </m:rad>
                              </m:oMath>
                            </m:oMathPara>
                          </a14:m>
                          <a:endParaRPr lang="en-AU"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175268861"/>
                      </a:ext>
                    </a:extLst>
                  </a:tr>
                  <a:tr h="843793">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540</m:t>
                                    </m:r>
                                  </m:e>
                                </m:rad>
                              </m:oMath>
                            </m:oMathPara>
                          </a14:m>
                          <a:endParaRPr lang="en-AU"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300</m:t>
                                    </m:r>
                                  </m:e>
                                </m:rad>
                              </m:oMath>
                            </m:oMathPara>
                          </a14:m>
                          <a:endParaRPr lang="en-AU"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323</m:t>
                                    </m:r>
                                  </m:e>
                                </m:rad>
                              </m:oMath>
                            </m:oMathPara>
                          </a14:m>
                          <a:endParaRPr lang="en-AU"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736003325"/>
                      </a:ext>
                    </a:extLst>
                  </a:tr>
                  <a:tr h="843793">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210</m:t>
                                    </m:r>
                                  </m:e>
                                </m:rad>
                              </m:oMath>
                            </m:oMathPara>
                          </a14:m>
                          <a:endParaRPr lang="en-AU"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425</m:t>
                                    </m:r>
                                  </m:e>
                                </m:rad>
                              </m:oMath>
                            </m:oMathPara>
                          </a14:m>
                          <a:endParaRPr lang="en-AU"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50000"/>
                            </a:lnSpc>
                            <a:spcBef>
                              <a:spcPts val="1200"/>
                            </a:spcBef>
                            <a:spcAft>
                              <a:spcPts val="600"/>
                            </a:spcAft>
                          </a:pPr>
                          <a14:m>
                            <m:oMathPara xmlns:m="http://schemas.openxmlformats.org/officeDocument/2006/math">
                              <m:oMathParaPr>
                                <m:jc m:val="centerGroup"/>
                              </m:oMathParaPr>
                              <m:oMath xmlns:m="http://schemas.openxmlformats.org/officeDocument/2006/math">
                                <m:rad>
                                  <m:radPr>
                                    <m:degHide m:val="on"/>
                                    <m:ctrlPr>
                                      <a:rPr lang="en-AU" sz="2800" i="1">
                                        <a:effectLst/>
                                        <a:latin typeface="Cambria Math" panose="02040503050406030204" pitchFamily="18" charset="0"/>
                                      </a:rPr>
                                    </m:ctrlPr>
                                  </m:radPr>
                                  <m:deg/>
                                  <m:e>
                                    <m:r>
                                      <a:rPr lang="en-AU" sz="2800">
                                        <a:effectLst/>
                                        <a:latin typeface="Cambria Math" panose="02040503050406030204" pitchFamily="18" charset="0"/>
                                      </a:rPr>
                                      <m:t>288</m:t>
                                    </m:r>
                                  </m:e>
                                </m:rad>
                              </m:oMath>
                            </m:oMathPara>
                          </a14:m>
                          <a:endParaRPr lang="en-AU"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278056460"/>
                      </a:ext>
                    </a:extLst>
                  </a:tr>
                </a:tbl>
              </a:graphicData>
            </a:graphic>
          </p:graphicFrame>
        </mc:Choice>
        <mc:Fallback xmlns="">
          <p:graphicFrame>
            <p:nvGraphicFramePr>
              <p:cNvPr id="10" name="Table 9" descr="Table with surd values">
                <a:extLst>
                  <a:ext uri="{FF2B5EF4-FFF2-40B4-BE49-F238E27FC236}">
                    <a16:creationId xmlns:a16="http://schemas.microsoft.com/office/drawing/2014/main" id="{E1D6B31E-BE57-FDEF-658B-68D67B6DADAE}"/>
                  </a:ext>
                </a:extLst>
              </p:cNvPr>
              <p:cNvGraphicFramePr>
                <a:graphicFrameLocks noGrp="1"/>
              </p:cNvGraphicFramePr>
              <p:nvPr>
                <p:extLst>
                  <p:ext uri="{D42A27DB-BD31-4B8C-83A1-F6EECF244321}">
                    <p14:modId xmlns:p14="http://schemas.microsoft.com/office/powerpoint/2010/main" val="1444210697"/>
                  </p:ext>
                </p:extLst>
              </p:nvPr>
            </p:nvGraphicFramePr>
            <p:xfrm>
              <a:off x="1705453" y="3344101"/>
              <a:ext cx="8507327" cy="2531379"/>
            </p:xfrm>
            <a:graphic>
              <a:graphicData uri="http://schemas.openxmlformats.org/drawingml/2006/table">
                <a:tbl>
                  <a:tblPr firstRow="1" firstCol="1" bandRow="1">
                    <a:tableStyleId>{5940675A-B579-460E-94D1-54222C63F5DA}</a:tableStyleId>
                  </a:tblPr>
                  <a:tblGrid>
                    <a:gridCol w="2835481">
                      <a:extLst>
                        <a:ext uri="{9D8B030D-6E8A-4147-A177-3AD203B41FA5}">
                          <a16:colId xmlns:a16="http://schemas.microsoft.com/office/drawing/2014/main" val="3988242255"/>
                        </a:ext>
                      </a:extLst>
                    </a:gridCol>
                    <a:gridCol w="2835481">
                      <a:extLst>
                        <a:ext uri="{9D8B030D-6E8A-4147-A177-3AD203B41FA5}">
                          <a16:colId xmlns:a16="http://schemas.microsoft.com/office/drawing/2014/main" val="1758656511"/>
                        </a:ext>
                      </a:extLst>
                    </a:gridCol>
                    <a:gridCol w="2836365">
                      <a:extLst>
                        <a:ext uri="{9D8B030D-6E8A-4147-A177-3AD203B41FA5}">
                          <a16:colId xmlns:a16="http://schemas.microsoft.com/office/drawing/2014/main" val="3550641566"/>
                        </a:ext>
                      </a:extLst>
                    </a:gridCol>
                  </a:tblGrid>
                  <a:tr h="843793">
                    <a:tc>
                      <a:txBody>
                        <a:bodyPr/>
                        <a:lstStyle/>
                        <a:p>
                          <a:endParaRPr lang="en-US"/>
                        </a:p>
                      </a:txBody>
                      <a:tcPr marL="68580" marR="68580" marT="0" marB="0">
                        <a:blipFill>
                          <a:blip r:embed="rId2"/>
                          <a:stretch>
                            <a:fillRect l="-215" t="-719" r="-200215" b="-200719"/>
                          </a:stretch>
                        </a:blipFill>
                      </a:tcPr>
                    </a:tc>
                    <a:tc>
                      <a:txBody>
                        <a:bodyPr/>
                        <a:lstStyle/>
                        <a:p>
                          <a:endParaRPr lang="en-US"/>
                        </a:p>
                      </a:txBody>
                      <a:tcPr marL="68580" marR="68580" marT="0" marB="0">
                        <a:blipFill>
                          <a:blip r:embed="rId2"/>
                          <a:stretch>
                            <a:fillRect l="-100430" t="-719" r="-100645" b="-200719"/>
                          </a:stretch>
                        </a:blipFill>
                      </a:tcPr>
                    </a:tc>
                    <a:tc>
                      <a:txBody>
                        <a:bodyPr/>
                        <a:lstStyle/>
                        <a:p>
                          <a:endParaRPr lang="en-US"/>
                        </a:p>
                      </a:txBody>
                      <a:tcPr marL="68580" marR="68580" marT="0" marB="0">
                        <a:blipFill>
                          <a:blip r:embed="rId2"/>
                          <a:stretch>
                            <a:fillRect l="-200000" t="-719" r="-429" b="-200719"/>
                          </a:stretch>
                        </a:blipFill>
                      </a:tcPr>
                    </a:tc>
                    <a:extLst>
                      <a:ext uri="{0D108BD9-81ED-4DB2-BD59-A6C34878D82A}">
                        <a16:rowId xmlns:a16="http://schemas.microsoft.com/office/drawing/2014/main" val="3175268861"/>
                      </a:ext>
                    </a:extLst>
                  </a:tr>
                  <a:tr h="843793">
                    <a:tc>
                      <a:txBody>
                        <a:bodyPr/>
                        <a:lstStyle/>
                        <a:p>
                          <a:endParaRPr lang="en-US"/>
                        </a:p>
                      </a:txBody>
                      <a:tcPr marL="68580" marR="68580" marT="0" marB="0">
                        <a:blipFill>
                          <a:blip r:embed="rId2"/>
                          <a:stretch>
                            <a:fillRect l="-215" t="-101449" r="-200215" b="-102174"/>
                          </a:stretch>
                        </a:blipFill>
                      </a:tcPr>
                    </a:tc>
                    <a:tc>
                      <a:txBody>
                        <a:bodyPr/>
                        <a:lstStyle/>
                        <a:p>
                          <a:endParaRPr lang="en-US"/>
                        </a:p>
                      </a:txBody>
                      <a:tcPr marL="68580" marR="68580" marT="0" marB="0">
                        <a:blipFill>
                          <a:blip r:embed="rId2"/>
                          <a:stretch>
                            <a:fillRect l="-100430" t="-101449" r="-100645" b="-102174"/>
                          </a:stretch>
                        </a:blipFill>
                      </a:tcPr>
                    </a:tc>
                    <a:tc>
                      <a:txBody>
                        <a:bodyPr/>
                        <a:lstStyle/>
                        <a:p>
                          <a:endParaRPr lang="en-US"/>
                        </a:p>
                      </a:txBody>
                      <a:tcPr marL="68580" marR="68580" marT="0" marB="0">
                        <a:blipFill>
                          <a:blip r:embed="rId2"/>
                          <a:stretch>
                            <a:fillRect l="-200000" t="-101449" r="-429" b="-102174"/>
                          </a:stretch>
                        </a:blipFill>
                      </a:tcPr>
                    </a:tc>
                    <a:extLst>
                      <a:ext uri="{0D108BD9-81ED-4DB2-BD59-A6C34878D82A}">
                        <a16:rowId xmlns:a16="http://schemas.microsoft.com/office/drawing/2014/main" val="736003325"/>
                      </a:ext>
                    </a:extLst>
                  </a:tr>
                  <a:tr h="843793">
                    <a:tc>
                      <a:txBody>
                        <a:bodyPr/>
                        <a:lstStyle/>
                        <a:p>
                          <a:endParaRPr lang="en-US"/>
                        </a:p>
                      </a:txBody>
                      <a:tcPr marL="68580" marR="68580" marT="0" marB="0">
                        <a:blipFill>
                          <a:blip r:embed="rId2"/>
                          <a:stretch>
                            <a:fillRect l="-215" t="-200000" r="-200215" b="-1439"/>
                          </a:stretch>
                        </a:blipFill>
                      </a:tcPr>
                    </a:tc>
                    <a:tc>
                      <a:txBody>
                        <a:bodyPr/>
                        <a:lstStyle/>
                        <a:p>
                          <a:endParaRPr lang="en-US"/>
                        </a:p>
                      </a:txBody>
                      <a:tcPr marL="68580" marR="68580" marT="0" marB="0">
                        <a:blipFill>
                          <a:blip r:embed="rId2"/>
                          <a:stretch>
                            <a:fillRect l="-100430" t="-200000" r="-100645" b="-1439"/>
                          </a:stretch>
                        </a:blipFill>
                      </a:tcPr>
                    </a:tc>
                    <a:tc>
                      <a:txBody>
                        <a:bodyPr/>
                        <a:lstStyle/>
                        <a:p>
                          <a:endParaRPr lang="en-US"/>
                        </a:p>
                      </a:txBody>
                      <a:tcPr marL="68580" marR="68580" marT="0" marB="0">
                        <a:blipFill>
                          <a:blip r:embed="rId2"/>
                          <a:stretch>
                            <a:fillRect l="-200000" t="-200000" r="-429" b="-1439"/>
                          </a:stretch>
                        </a:blipFill>
                      </a:tcPr>
                    </a:tc>
                    <a:extLst>
                      <a:ext uri="{0D108BD9-81ED-4DB2-BD59-A6C34878D82A}">
                        <a16:rowId xmlns:a16="http://schemas.microsoft.com/office/drawing/2014/main" val="4278056460"/>
                      </a:ext>
                    </a:extLst>
                  </a:tr>
                </a:tbl>
              </a:graphicData>
            </a:graphic>
          </p:graphicFrame>
        </mc:Fallback>
      </mc:AlternateContent>
      <p:sp>
        <p:nvSpPr>
          <p:cNvPr id="2" name="Slide Number Placeholder 1">
            <a:extLst>
              <a:ext uri="{FF2B5EF4-FFF2-40B4-BE49-F238E27FC236}">
                <a16:creationId xmlns:a16="http://schemas.microsoft.com/office/drawing/2014/main" id="{0FC4CB07-9E4D-525D-9D52-1949ED048BFD}"/>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12</a:t>
            </a:fld>
            <a:endParaRPr lang="en-AU"/>
          </a:p>
        </p:txBody>
      </p:sp>
    </p:spTree>
    <p:extLst>
      <p:ext uri="{BB962C8B-B14F-4D97-AF65-F5344CB8AC3E}">
        <p14:creationId xmlns:p14="http://schemas.microsoft.com/office/powerpoint/2010/main" val="2789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Apply</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13</a:t>
            </a:fld>
            <a:endParaRPr lang="en-AU"/>
          </a:p>
        </p:txBody>
      </p:sp>
    </p:spTree>
    <p:extLst>
      <p:ext uri="{BB962C8B-B14F-4D97-AF65-F5344CB8AC3E}">
        <p14:creationId xmlns:p14="http://schemas.microsoft.com/office/powerpoint/2010/main" val="3694171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12615-4A3E-78FC-E196-376DC0F88A56}"/>
              </a:ext>
            </a:extLst>
          </p:cNvPr>
          <p:cNvSpPr>
            <a:spLocks noGrp="1"/>
          </p:cNvSpPr>
          <p:nvPr>
            <p:ph type="title"/>
          </p:nvPr>
        </p:nvSpPr>
        <p:spPr/>
        <p:txBody>
          <a:bodyPr/>
          <a:lstStyle/>
          <a:p>
            <a:r>
              <a:rPr lang="en-AU" dirty="0"/>
              <a:t>Which is larger? (1)</a:t>
            </a:r>
          </a:p>
        </p:txBody>
      </p:sp>
      <p:sp>
        <p:nvSpPr>
          <p:cNvPr id="4" name="Text Placeholder 3">
            <a:extLst>
              <a:ext uri="{FF2B5EF4-FFF2-40B4-BE49-F238E27FC236}">
                <a16:creationId xmlns:a16="http://schemas.microsoft.com/office/drawing/2014/main" id="{9D836D44-B963-9F0C-F3D8-703BE408DBD6}"/>
              </a:ext>
            </a:extLst>
          </p:cNvPr>
          <p:cNvSpPr>
            <a:spLocks noGrp="1"/>
          </p:cNvSpPr>
          <p:nvPr>
            <p:ph type="body" sz="quarter" idx="18"/>
          </p:nvPr>
        </p:nvSpPr>
        <p:spPr/>
        <p:txBody>
          <a:bodyPr/>
          <a:lstStyle/>
          <a:p>
            <a:r>
              <a:rPr lang="en-AU" dirty="0"/>
              <a:t>Question 1</a:t>
            </a:r>
          </a:p>
        </p:txBody>
      </p:sp>
      <mc:AlternateContent xmlns:mc="http://schemas.openxmlformats.org/markup-compatibility/2006" xmlns:a14="http://schemas.microsoft.com/office/drawing/2010/main">
        <mc:Choice Requires="a14">
          <p:sp>
            <p:nvSpPr>
              <p:cNvPr id="6" name="Free-form: Shape 5" descr="2 square root 3">
                <a:extLst>
                  <a:ext uri="{FF2B5EF4-FFF2-40B4-BE49-F238E27FC236}">
                    <a16:creationId xmlns:a16="http://schemas.microsoft.com/office/drawing/2014/main" id="{AEA9EB25-0316-B9DF-88A1-75F27EA6D268}"/>
                  </a:ext>
                </a:extLst>
              </p:cNvPr>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2</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3</m:t>
                          </m:r>
                        </m:e>
                      </m:rad>
                    </m:oMath>
                  </m:oMathPara>
                </a14:m>
                <a:endParaRPr lang="en-AU" sz="6500" kern="1200" dirty="0">
                  <a:latin typeface="Arial" panose="020B0604020202020204" pitchFamily="34" charset="0"/>
                </a:endParaRPr>
              </a:p>
            </p:txBody>
          </p:sp>
        </mc:Choice>
        <mc:Fallback xmlns="">
          <p:sp>
            <p:nvSpPr>
              <p:cNvPr id="6" name="Free-form: Shape 5" descr="2 square root 3">
                <a:extLst>
                  <a:ext uri="{FF2B5EF4-FFF2-40B4-BE49-F238E27FC236}">
                    <a16:creationId xmlns:a16="http://schemas.microsoft.com/office/drawing/2014/main" id="{AEA9EB25-0316-B9DF-88A1-75F27EA6D268}"/>
                  </a:ext>
                </a:extLst>
              </p:cNvPr>
              <p:cNvSpPr>
                <a:spLocks noRot="1" noChangeAspect="1" noMove="1" noResize="1" noEditPoints="1" noAdjustHandles="1" noChangeArrowheads="1" noChangeShapeType="1" noTextEdit="1"/>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Free-form: Shape 7" descr="3 square root 2 ">
                <a:extLst>
                  <a:ext uri="{FF2B5EF4-FFF2-40B4-BE49-F238E27FC236}">
                    <a16:creationId xmlns:a16="http://schemas.microsoft.com/office/drawing/2014/main" id="{CBB8AF3E-6DC2-9E99-2809-2D712B211BAA}"/>
                  </a:ext>
                </a:extLst>
              </p:cNvPr>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3</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2</m:t>
                          </m:r>
                        </m:e>
                      </m:rad>
                    </m:oMath>
                  </m:oMathPara>
                </a14:m>
                <a:endParaRPr lang="en-AU" sz="6500" kern="1200" dirty="0">
                  <a:latin typeface="Arial" panose="020B0604020202020204" pitchFamily="34" charset="0"/>
                </a:endParaRPr>
              </a:p>
            </p:txBody>
          </p:sp>
        </mc:Choice>
        <mc:Fallback xmlns="">
          <p:sp>
            <p:nvSpPr>
              <p:cNvPr id="8" name="Free-form: Shape 7" descr="3 square root 2 ">
                <a:extLst>
                  <a:ext uri="{FF2B5EF4-FFF2-40B4-BE49-F238E27FC236}">
                    <a16:creationId xmlns:a16="http://schemas.microsoft.com/office/drawing/2014/main" id="{CBB8AF3E-6DC2-9E99-2809-2D712B211BAA}"/>
                  </a:ext>
                </a:extLst>
              </p:cNvPr>
              <p:cNvSpPr>
                <a:spLocks noRot="1" noChangeAspect="1" noMove="1" noResize="1" noEditPoints="1" noAdjustHandles="1" noChangeArrowheads="1" noChangeShapeType="1" noTextEdit="1"/>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3"/>
                <a:stretch>
                  <a:fillRect/>
                </a:stretch>
              </a:blipFill>
            </p:spPr>
            <p:txBody>
              <a:bodyPr/>
              <a:lstStyle/>
              <a:p>
                <a:r>
                  <a:rPr lang="en-AU">
                    <a:noFill/>
                  </a:rPr>
                  <a:t> </a:t>
                </a:r>
              </a:p>
            </p:txBody>
          </p:sp>
        </mc:Fallback>
      </mc:AlternateContent>
      <p:sp>
        <p:nvSpPr>
          <p:cNvPr id="5" name="Rectangle 4" descr="3 square root 2">
            <a:extLst>
              <a:ext uri="{FF2B5EF4-FFF2-40B4-BE49-F238E27FC236}">
                <a16:creationId xmlns:a16="http://schemas.microsoft.com/office/drawing/2014/main" id="{72372C5A-0136-EB4C-DA2C-007F93580ADB}"/>
              </a:ext>
            </a:extLst>
          </p:cNvPr>
          <p:cNvSpPr/>
          <p:nvPr/>
        </p:nvSpPr>
        <p:spPr>
          <a:xfrm>
            <a:off x="6289476" y="3029568"/>
            <a:ext cx="3869531" cy="2321718"/>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B635E4-1B15-D21E-113B-21E29732DA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14</a:t>
            </a:fld>
            <a:endParaRPr lang="en-AU"/>
          </a:p>
        </p:txBody>
      </p:sp>
    </p:spTree>
    <p:extLst>
      <p:ext uri="{BB962C8B-B14F-4D97-AF65-F5344CB8AC3E}">
        <p14:creationId xmlns:p14="http://schemas.microsoft.com/office/powerpoint/2010/main" val="261113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12615-4A3E-78FC-E196-376DC0F88A56}"/>
              </a:ext>
            </a:extLst>
          </p:cNvPr>
          <p:cNvSpPr>
            <a:spLocks noGrp="1"/>
          </p:cNvSpPr>
          <p:nvPr>
            <p:ph type="title"/>
          </p:nvPr>
        </p:nvSpPr>
        <p:spPr/>
        <p:txBody>
          <a:bodyPr/>
          <a:lstStyle/>
          <a:p>
            <a:r>
              <a:rPr lang="en-AU" dirty="0"/>
              <a:t>Which is larger? (2)</a:t>
            </a:r>
          </a:p>
        </p:txBody>
      </p:sp>
      <p:sp>
        <p:nvSpPr>
          <p:cNvPr id="4" name="Text Placeholder 3">
            <a:extLst>
              <a:ext uri="{FF2B5EF4-FFF2-40B4-BE49-F238E27FC236}">
                <a16:creationId xmlns:a16="http://schemas.microsoft.com/office/drawing/2014/main" id="{9D836D44-B963-9F0C-F3D8-703BE408DBD6}"/>
              </a:ext>
            </a:extLst>
          </p:cNvPr>
          <p:cNvSpPr>
            <a:spLocks noGrp="1"/>
          </p:cNvSpPr>
          <p:nvPr>
            <p:ph type="body" sz="quarter" idx="18"/>
          </p:nvPr>
        </p:nvSpPr>
        <p:spPr/>
        <p:txBody>
          <a:bodyPr/>
          <a:lstStyle/>
          <a:p>
            <a:r>
              <a:rPr lang="en-AU" dirty="0"/>
              <a:t>Question 2</a:t>
            </a:r>
          </a:p>
        </p:txBody>
      </p:sp>
      <mc:AlternateContent xmlns:mc="http://schemas.openxmlformats.org/markup-compatibility/2006" xmlns:a14="http://schemas.microsoft.com/office/drawing/2010/main">
        <mc:Choice Requires="a14">
          <p:sp>
            <p:nvSpPr>
              <p:cNvPr id="6" name="Free-form: Shape 5" descr="2 square root 5">
                <a:extLst>
                  <a:ext uri="{FF2B5EF4-FFF2-40B4-BE49-F238E27FC236}">
                    <a16:creationId xmlns:a16="http://schemas.microsoft.com/office/drawing/2014/main" id="{152F3A1F-9E3A-3DB0-0D87-EF11AB2F293D}"/>
                  </a:ext>
                </a:extLst>
              </p:cNvPr>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2</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5</m:t>
                          </m:r>
                        </m:e>
                      </m:rad>
                    </m:oMath>
                  </m:oMathPara>
                </a14:m>
                <a:endParaRPr lang="en-AU" sz="6500" kern="1200" dirty="0">
                  <a:latin typeface="Arial" panose="020B0604020202020204" pitchFamily="34" charset="0"/>
                </a:endParaRPr>
              </a:p>
            </p:txBody>
          </p:sp>
        </mc:Choice>
        <mc:Fallback xmlns="">
          <p:sp>
            <p:nvSpPr>
              <p:cNvPr id="6" name="Free-form: Shape 5" descr="2 square root 5">
                <a:extLst>
                  <a:ext uri="{FF2B5EF4-FFF2-40B4-BE49-F238E27FC236}">
                    <a16:creationId xmlns:a16="http://schemas.microsoft.com/office/drawing/2014/main" id="{152F3A1F-9E3A-3DB0-0D87-EF11AB2F293D}"/>
                  </a:ext>
                </a:extLst>
              </p:cNvPr>
              <p:cNvSpPr>
                <a:spLocks noRot="1" noChangeAspect="1" noMove="1" noResize="1" noEditPoints="1" noAdjustHandles="1" noChangeArrowheads="1" noChangeShapeType="1" noTextEdit="1"/>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Free-form: Shape 7" descr="3 square root 2">
                <a:extLst>
                  <a:ext uri="{FF2B5EF4-FFF2-40B4-BE49-F238E27FC236}">
                    <a16:creationId xmlns:a16="http://schemas.microsoft.com/office/drawing/2014/main" id="{5EDD03DD-0512-0D17-2F6E-F0A14347EDA1}"/>
                  </a:ext>
                </a:extLst>
              </p:cNvPr>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3</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2</m:t>
                          </m:r>
                        </m:e>
                      </m:rad>
                    </m:oMath>
                  </m:oMathPara>
                </a14:m>
                <a:endParaRPr lang="en-AU" sz="6500" kern="1200" dirty="0">
                  <a:latin typeface="Arial" panose="020B0604020202020204" pitchFamily="34" charset="0"/>
                </a:endParaRPr>
              </a:p>
            </p:txBody>
          </p:sp>
        </mc:Choice>
        <mc:Fallback xmlns="">
          <p:sp>
            <p:nvSpPr>
              <p:cNvPr id="8" name="Free-form: Shape 7" descr="3 square root 2">
                <a:extLst>
                  <a:ext uri="{FF2B5EF4-FFF2-40B4-BE49-F238E27FC236}">
                    <a16:creationId xmlns:a16="http://schemas.microsoft.com/office/drawing/2014/main" id="{5EDD03DD-0512-0D17-2F6E-F0A14347EDA1}"/>
                  </a:ext>
                </a:extLst>
              </p:cNvPr>
              <p:cNvSpPr>
                <a:spLocks noRot="1" noChangeAspect="1" noMove="1" noResize="1" noEditPoints="1" noAdjustHandles="1" noChangeArrowheads="1" noChangeShapeType="1" noTextEdit="1"/>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3"/>
                <a:stretch>
                  <a:fillRect/>
                </a:stretch>
              </a:blipFill>
            </p:spPr>
            <p:txBody>
              <a:bodyPr/>
              <a:lstStyle/>
              <a:p>
                <a:r>
                  <a:rPr lang="en-AU">
                    <a:noFill/>
                  </a:rPr>
                  <a:t> </a:t>
                </a:r>
              </a:p>
            </p:txBody>
          </p:sp>
        </mc:Fallback>
      </mc:AlternateContent>
      <p:sp>
        <p:nvSpPr>
          <p:cNvPr id="5" name="Rectangle 4" descr="2 square root 5">
            <a:extLst>
              <a:ext uri="{FF2B5EF4-FFF2-40B4-BE49-F238E27FC236}">
                <a16:creationId xmlns:a16="http://schemas.microsoft.com/office/drawing/2014/main" id="{C245EF92-70A4-0BDF-0FC4-C35A7A37B722}"/>
              </a:ext>
            </a:extLst>
          </p:cNvPr>
          <p:cNvSpPr/>
          <p:nvPr/>
        </p:nvSpPr>
        <p:spPr>
          <a:xfrm>
            <a:off x="2032992" y="3029568"/>
            <a:ext cx="3869531" cy="2321718"/>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B635E4-1B15-D21E-113B-21E29732DA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15</a:t>
            </a:fld>
            <a:endParaRPr lang="en-AU"/>
          </a:p>
        </p:txBody>
      </p:sp>
    </p:spTree>
    <p:extLst>
      <p:ext uri="{BB962C8B-B14F-4D97-AF65-F5344CB8AC3E}">
        <p14:creationId xmlns:p14="http://schemas.microsoft.com/office/powerpoint/2010/main" val="77692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12615-4A3E-78FC-E196-376DC0F88A56}"/>
              </a:ext>
            </a:extLst>
          </p:cNvPr>
          <p:cNvSpPr>
            <a:spLocks noGrp="1"/>
          </p:cNvSpPr>
          <p:nvPr>
            <p:ph type="title"/>
          </p:nvPr>
        </p:nvSpPr>
        <p:spPr/>
        <p:txBody>
          <a:bodyPr/>
          <a:lstStyle/>
          <a:p>
            <a:r>
              <a:rPr lang="en-AU" dirty="0"/>
              <a:t>Which is larger? (3)</a:t>
            </a:r>
          </a:p>
        </p:txBody>
      </p:sp>
      <p:sp>
        <p:nvSpPr>
          <p:cNvPr id="4" name="Text Placeholder 3">
            <a:extLst>
              <a:ext uri="{FF2B5EF4-FFF2-40B4-BE49-F238E27FC236}">
                <a16:creationId xmlns:a16="http://schemas.microsoft.com/office/drawing/2014/main" id="{9D836D44-B963-9F0C-F3D8-703BE408DBD6}"/>
              </a:ext>
            </a:extLst>
          </p:cNvPr>
          <p:cNvSpPr>
            <a:spLocks noGrp="1"/>
          </p:cNvSpPr>
          <p:nvPr>
            <p:ph type="body" sz="quarter" idx="18"/>
          </p:nvPr>
        </p:nvSpPr>
        <p:spPr/>
        <p:txBody>
          <a:bodyPr/>
          <a:lstStyle/>
          <a:p>
            <a:r>
              <a:rPr lang="en-AU" dirty="0"/>
              <a:t>Question 3</a:t>
            </a:r>
          </a:p>
        </p:txBody>
      </p:sp>
      <mc:AlternateContent xmlns:mc="http://schemas.openxmlformats.org/markup-compatibility/2006" xmlns:a14="http://schemas.microsoft.com/office/drawing/2010/main">
        <mc:Choice Requires="a14">
          <p:sp>
            <p:nvSpPr>
              <p:cNvPr id="6" name="Free-form: Shape 5" descr="2 square root  5">
                <a:extLst>
                  <a:ext uri="{FF2B5EF4-FFF2-40B4-BE49-F238E27FC236}">
                    <a16:creationId xmlns:a16="http://schemas.microsoft.com/office/drawing/2014/main" id="{859C4B37-A7E8-CB91-29F5-565B94EEF309}"/>
                  </a:ext>
                </a:extLst>
              </p:cNvPr>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2</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5</m:t>
                          </m:r>
                        </m:e>
                      </m:rad>
                    </m:oMath>
                  </m:oMathPara>
                </a14:m>
                <a:endParaRPr lang="en-AU" sz="6500" kern="1200" dirty="0">
                  <a:latin typeface="Arial" panose="020B0604020202020204" pitchFamily="34" charset="0"/>
                </a:endParaRPr>
              </a:p>
            </p:txBody>
          </p:sp>
        </mc:Choice>
        <mc:Fallback xmlns="">
          <p:sp>
            <p:nvSpPr>
              <p:cNvPr id="6" name="Free-form: Shape 5" descr="2 square root  5">
                <a:extLst>
                  <a:ext uri="{FF2B5EF4-FFF2-40B4-BE49-F238E27FC236}">
                    <a16:creationId xmlns:a16="http://schemas.microsoft.com/office/drawing/2014/main" id="{859C4B37-A7E8-CB91-29F5-565B94EEF309}"/>
                  </a:ext>
                </a:extLst>
              </p:cNvPr>
              <p:cNvSpPr>
                <a:spLocks noRot="1" noChangeAspect="1" noMove="1" noResize="1" noEditPoints="1" noAdjustHandles="1" noChangeArrowheads="1" noChangeShapeType="1" noTextEdit="1"/>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Free-form: Shape 7" descr="3 square root 5">
                <a:extLst>
                  <a:ext uri="{FF2B5EF4-FFF2-40B4-BE49-F238E27FC236}">
                    <a16:creationId xmlns:a16="http://schemas.microsoft.com/office/drawing/2014/main" id="{45966525-5478-F966-54A1-B8D30ED26DA8}"/>
                  </a:ext>
                </a:extLst>
              </p:cNvPr>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3</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5</m:t>
                          </m:r>
                        </m:e>
                      </m:rad>
                    </m:oMath>
                  </m:oMathPara>
                </a14:m>
                <a:endParaRPr lang="en-AU" sz="6500" kern="1200" dirty="0">
                  <a:latin typeface="Arial" panose="020B0604020202020204" pitchFamily="34" charset="0"/>
                </a:endParaRPr>
              </a:p>
            </p:txBody>
          </p:sp>
        </mc:Choice>
        <mc:Fallback xmlns="">
          <p:sp>
            <p:nvSpPr>
              <p:cNvPr id="8" name="Free-form: Shape 7" descr="3 square root 5">
                <a:extLst>
                  <a:ext uri="{FF2B5EF4-FFF2-40B4-BE49-F238E27FC236}">
                    <a16:creationId xmlns:a16="http://schemas.microsoft.com/office/drawing/2014/main" id="{45966525-5478-F966-54A1-B8D30ED26DA8}"/>
                  </a:ext>
                </a:extLst>
              </p:cNvPr>
              <p:cNvSpPr>
                <a:spLocks noRot="1" noChangeAspect="1" noMove="1" noResize="1" noEditPoints="1" noAdjustHandles="1" noChangeArrowheads="1" noChangeShapeType="1" noTextEdit="1"/>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3"/>
                <a:stretch>
                  <a:fillRect/>
                </a:stretch>
              </a:blipFill>
            </p:spPr>
            <p:txBody>
              <a:bodyPr/>
              <a:lstStyle/>
              <a:p>
                <a:r>
                  <a:rPr lang="en-AU">
                    <a:noFill/>
                  </a:rPr>
                  <a:t> </a:t>
                </a:r>
              </a:p>
            </p:txBody>
          </p:sp>
        </mc:Fallback>
      </mc:AlternateContent>
      <p:sp>
        <p:nvSpPr>
          <p:cNvPr id="5" name="Rectangle 4" descr="3 square root 5">
            <a:extLst>
              <a:ext uri="{FF2B5EF4-FFF2-40B4-BE49-F238E27FC236}">
                <a16:creationId xmlns:a16="http://schemas.microsoft.com/office/drawing/2014/main" id="{AEA179C8-7BB1-4A5A-5699-AC15C75C2F38}"/>
              </a:ext>
            </a:extLst>
          </p:cNvPr>
          <p:cNvSpPr/>
          <p:nvPr/>
        </p:nvSpPr>
        <p:spPr>
          <a:xfrm>
            <a:off x="6289476" y="3029568"/>
            <a:ext cx="3869531" cy="2321718"/>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B635E4-1B15-D21E-113B-21E29732DA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16</a:t>
            </a:fld>
            <a:endParaRPr lang="en-AU"/>
          </a:p>
        </p:txBody>
      </p:sp>
    </p:spTree>
    <p:extLst>
      <p:ext uri="{BB962C8B-B14F-4D97-AF65-F5344CB8AC3E}">
        <p14:creationId xmlns:p14="http://schemas.microsoft.com/office/powerpoint/2010/main" val="269157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12615-4A3E-78FC-E196-376DC0F88A56}"/>
              </a:ext>
            </a:extLst>
          </p:cNvPr>
          <p:cNvSpPr>
            <a:spLocks noGrp="1"/>
          </p:cNvSpPr>
          <p:nvPr>
            <p:ph type="title"/>
          </p:nvPr>
        </p:nvSpPr>
        <p:spPr/>
        <p:txBody>
          <a:bodyPr/>
          <a:lstStyle/>
          <a:p>
            <a:r>
              <a:rPr lang="en-AU" dirty="0"/>
              <a:t>Which is larger? (4)</a:t>
            </a:r>
          </a:p>
        </p:txBody>
      </p:sp>
      <p:sp>
        <p:nvSpPr>
          <p:cNvPr id="4" name="Text Placeholder 3">
            <a:extLst>
              <a:ext uri="{FF2B5EF4-FFF2-40B4-BE49-F238E27FC236}">
                <a16:creationId xmlns:a16="http://schemas.microsoft.com/office/drawing/2014/main" id="{9D836D44-B963-9F0C-F3D8-703BE408DBD6}"/>
              </a:ext>
            </a:extLst>
          </p:cNvPr>
          <p:cNvSpPr>
            <a:spLocks noGrp="1"/>
          </p:cNvSpPr>
          <p:nvPr>
            <p:ph type="body" sz="quarter" idx="18"/>
          </p:nvPr>
        </p:nvSpPr>
        <p:spPr/>
        <p:txBody>
          <a:bodyPr/>
          <a:lstStyle/>
          <a:p>
            <a:r>
              <a:rPr lang="en-AU" dirty="0"/>
              <a:t>Question 4</a:t>
            </a:r>
          </a:p>
        </p:txBody>
      </p:sp>
      <mc:AlternateContent xmlns:mc="http://schemas.openxmlformats.org/markup-compatibility/2006" xmlns:a14="http://schemas.microsoft.com/office/drawing/2010/main">
        <mc:Choice Requires="a14">
          <p:sp>
            <p:nvSpPr>
              <p:cNvPr id="6" name="Free-form: Shape 5" descr="3 square root 4">
                <a:extLst>
                  <a:ext uri="{FF2B5EF4-FFF2-40B4-BE49-F238E27FC236}">
                    <a16:creationId xmlns:a16="http://schemas.microsoft.com/office/drawing/2014/main" id="{AAE9B28E-47F2-BA7B-B4FE-77436219A07D}"/>
                  </a:ext>
                </a:extLst>
              </p:cNvPr>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3</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4</m:t>
                          </m:r>
                        </m:e>
                      </m:rad>
                    </m:oMath>
                  </m:oMathPara>
                </a14:m>
                <a:endParaRPr lang="en-AU" sz="6500" kern="1200" dirty="0">
                  <a:latin typeface="Arial" panose="020B0604020202020204" pitchFamily="34" charset="0"/>
                </a:endParaRPr>
              </a:p>
            </p:txBody>
          </p:sp>
        </mc:Choice>
        <mc:Fallback xmlns="">
          <p:sp>
            <p:nvSpPr>
              <p:cNvPr id="6" name="Free-form: Shape 5" descr="3 square root 4">
                <a:extLst>
                  <a:ext uri="{FF2B5EF4-FFF2-40B4-BE49-F238E27FC236}">
                    <a16:creationId xmlns:a16="http://schemas.microsoft.com/office/drawing/2014/main" id="{AAE9B28E-47F2-BA7B-B4FE-77436219A07D}"/>
                  </a:ext>
                </a:extLst>
              </p:cNvPr>
              <p:cNvSpPr>
                <a:spLocks noRot="1" noChangeAspect="1" noMove="1" noResize="1" noEditPoints="1" noAdjustHandles="1" noChangeArrowheads="1" noChangeShapeType="1" noTextEdit="1"/>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Free-form: Shape 7" descr="3 square root 5">
                <a:extLst>
                  <a:ext uri="{FF2B5EF4-FFF2-40B4-BE49-F238E27FC236}">
                    <a16:creationId xmlns:a16="http://schemas.microsoft.com/office/drawing/2014/main" id="{63C23007-AF65-2CF9-FD5B-7FF2D7053B13}"/>
                  </a:ext>
                </a:extLst>
              </p:cNvPr>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3</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5</m:t>
                          </m:r>
                        </m:e>
                      </m:rad>
                    </m:oMath>
                  </m:oMathPara>
                </a14:m>
                <a:endParaRPr lang="en-AU" sz="6500" kern="1200" dirty="0">
                  <a:latin typeface="Arial" panose="020B0604020202020204" pitchFamily="34" charset="0"/>
                </a:endParaRPr>
              </a:p>
            </p:txBody>
          </p:sp>
        </mc:Choice>
        <mc:Fallback xmlns="">
          <p:sp>
            <p:nvSpPr>
              <p:cNvPr id="8" name="Free-form: Shape 7" descr="3 square root 5">
                <a:extLst>
                  <a:ext uri="{FF2B5EF4-FFF2-40B4-BE49-F238E27FC236}">
                    <a16:creationId xmlns:a16="http://schemas.microsoft.com/office/drawing/2014/main" id="{63C23007-AF65-2CF9-FD5B-7FF2D7053B13}"/>
                  </a:ext>
                </a:extLst>
              </p:cNvPr>
              <p:cNvSpPr>
                <a:spLocks noRot="1" noChangeAspect="1" noMove="1" noResize="1" noEditPoints="1" noAdjustHandles="1" noChangeArrowheads="1" noChangeShapeType="1" noTextEdit="1"/>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3"/>
                <a:stretch>
                  <a:fillRect/>
                </a:stretch>
              </a:blipFill>
            </p:spPr>
            <p:txBody>
              <a:bodyPr/>
              <a:lstStyle/>
              <a:p>
                <a:r>
                  <a:rPr lang="en-AU">
                    <a:noFill/>
                  </a:rPr>
                  <a:t> </a:t>
                </a:r>
              </a:p>
            </p:txBody>
          </p:sp>
        </mc:Fallback>
      </mc:AlternateContent>
      <p:sp>
        <p:nvSpPr>
          <p:cNvPr id="5" name="Rectangle 4" descr="3 square root 5">
            <a:extLst>
              <a:ext uri="{FF2B5EF4-FFF2-40B4-BE49-F238E27FC236}">
                <a16:creationId xmlns:a16="http://schemas.microsoft.com/office/drawing/2014/main" id="{8F6B0022-AA5A-8E1B-8D81-17AD45D195A0}"/>
              </a:ext>
            </a:extLst>
          </p:cNvPr>
          <p:cNvSpPr/>
          <p:nvPr/>
        </p:nvSpPr>
        <p:spPr>
          <a:xfrm>
            <a:off x="6289475" y="3029568"/>
            <a:ext cx="3869531" cy="2321718"/>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B635E4-1B15-D21E-113B-21E29732DA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17</a:t>
            </a:fld>
            <a:endParaRPr lang="en-AU"/>
          </a:p>
        </p:txBody>
      </p:sp>
    </p:spTree>
    <p:extLst>
      <p:ext uri="{BB962C8B-B14F-4D97-AF65-F5344CB8AC3E}">
        <p14:creationId xmlns:p14="http://schemas.microsoft.com/office/powerpoint/2010/main" val="239746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1412615-4A3E-78FC-E196-376DC0F88A56}"/>
              </a:ext>
            </a:extLst>
          </p:cNvPr>
          <p:cNvSpPr>
            <a:spLocks noGrp="1"/>
          </p:cNvSpPr>
          <p:nvPr>
            <p:ph type="title"/>
          </p:nvPr>
        </p:nvSpPr>
        <p:spPr/>
        <p:txBody>
          <a:bodyPr/>
          <a:lstStyle/>
          <a:p>
            <a:r>
              <a:rPr lang="en-AU" dirty="0"/>
              <a:t>Which is larger? (5)</a:t>
            </a:r>
          </a:p>
        </p:txBody>
      </p:sp>
      <p:sp>
        <p:nvSpPr>
          <p:cNvPr id="4" name="Text Placeholder 3">
            <a:extLst>
              <a:ext uri="{FF2B5EF4-FFF2-40B4-BE49-F238E27FC236}">
                <a16:creationId xmlns:a16="http://schemas.microsoft.com/office/drawing/2014/main" id="{9D836D44-B963-9F0C-F3D8-703BE408DBD6}"/>
              </a:ext>
            </a:extLst>
          </p:cNvPr>
          <p:cNvSpPr>
            <a:spLocks noGrp="1"/>
          </p:cNvSpPr>
          <p:nvPr>
            <p:ph type="body" sz="quarter" idx="18"/>
          </p:nvPr>
        </p:nvSpPr>
        <p:spPr/>
        <p:txBody>
          <a:bodyPr/>
          <a:lstStyle/>
          <a:p>
            <a:r>
              <a:rPr lang="en-AU" dirty="0"/>
              <a:t>Question 5</a:t>
            </a:r>
          </a:p>
        </p:txBody>
      </p:sp>
      <mc:AlternateContent xmlns:mc="http://schemas.openxmlformats.org/markup-compatibility/2006" xmlns:a14="http://schemas.microsoft.com/office/drawing/2010/main">
        <mc:Choice Requires="a14">
          <p:sp>
            <p:nvSpPr>
              <p:cNvPr id="6" name="Free-form: Shape 5" descr="2 square root 11">
                <a:extLst>
                  <a:ext uri="{FF2B5EF4-FFF2-40B4-BE49-F238E27FC236}">
                    <a16:creationId xmlns:a16="http://schemas.microsoft.com/office/drawing/2014/main" id="{D221307A-B981-1B2D-DDF0-7C3C7F05F95E}"/>
                  </a:ext>
                </a:extLst>
              </p:cNvPr>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2</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11</m:t>
                          </m:r>
                        </m:e>
                      </m:rad>
                    </m:oMath>
                  </m:oMathPara>
                </a14:m>
                <a:endParaRPr lang="en-AU" sz="6500" kern="1200" dirty="0">
                  <a:latin typeface="Arial" panose="020B0604020202020204" pitchFamily="34" charset="0"/>
                </a:endParaRPr>
              </a:p>
            </p:txBody>
          </p:sp>
        </mc:Choice>
        <mc:Fallback xmlns="">
          <p:sp>
            <p:nvSpPr>
              <p:cNvPr id="6" name="Free-form: Shape 5" descr="2 square root 11">
                <a:extLst>
                  <a:ext uri="{FF2B5EF4-FFF2-40B4-BE49-F238E27FC236}">
                    <a16:creationId xmlns:a16="http://schemas.microsoft.com/office/drawing/2014/main" id="{D221307A-B981-1B2D-DDF0-7C3C7F05F95E}"/>
                  </a:ext>
                </a:extLst>
              </p:cNvPr>
              <p:cNvSpPr>
                <a:spLocks noRot="1" noChangeAspect="1" noMove="1" noResize="1" noEditPoints="1" noAdjustHandles="1" noChangeArrowheads="1" noChangeShapeType="1" noTextEdit="1"/>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8" name="Free-form: Shape 7" descr="3 square root 5">
                <a:extLst>
                  <a:ext uri="{FF2B5EF4-FFF2-40B4-BE49-F238E27FC236}">
                    <a16:creationId xmlns:a16="http://schemas.microsoft.com/office/drawing/2014/main" id="{0E09E075-7F14-98B6-46C2-FB732B1CEE48}"/>
                  </a:ext>
                </a:extLst>
              </p:cNvPr>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3</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5</m:t>
                          </m:r>
                        </m:e>
                      </m:rad>
                    </m:oMath>
                  </m:oMathPara>
                </a14:m>
                <a:endParaRPr lang="en-AU" sz="6500" kern="1200" dirty="0">
                  <a:latin typeface="Arial" panose="020B0604020202020204" pitchFamily="34" charset="0"/>
                </a:endParaRPr>
              </a:p>
            </p:txBody>
          </p:sp>
        </mc:Choice>
        <mc:Fallback xmlns="">
          <p:sp>
            <p:nvSpPr>
              <p:cNvPr id="8" name="Free-form: Shape 7" descr="3 square root 5">
                <a:extLst>
                  <a:ext uri="{FF2B5EF4-FFF2-40B4-BE49-F238E27FC236}">
                    <a16:creationId xmlns:a16="http://schemas.microsoft.com/office/drawing/2014/main" id="{0E09E075-7F14-98B6-46C2-FB732B1CEE48}"/>
                  </a:ext>
                </a:extLst>
              </p:cNvPr>
              <p:cNvSpPr>
                <a:spLocks noRot="1" noChangeAspect="1" noMove="1" noResize="1" noEditPoints="1" noAdjustHandles="1" noChangeArrowheads="1" noChangeShapeType="1" noTextEdit="1"/>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3"/>
                <a:stretch>
                  <a:fillRect/>
                </a:stretch>
              </a:blipFill>
            </p:spPr>
            <p:txBody>
              <a:bodyPr/>
              <a:lstStyle/>
              <a:p>
                <a:r>
                  <a:rPr lang="en-AU">
                    <a:noFill/>
                  </a:rPr>
                  <a:t> </a:t>
                </a:r>
              </a:p>
            </p:txBody>
          </p:sp>
        </mc:Fallback>
      </mc:AlternateContent>
      <p:sp>
        <p:nvSpPr>
          <p:cNvPr id="5" name="Rectangle 4" descr="3 square root 5">
            <a:extLst>
              <a:ext uri="{FF2B5EF4-FFF2-40B4-BE49-F238E27FC236}">
                <a16:creationId xmlns:a16="http://schemas.microsoft.com/office/drawing/2014/main" id="{963B9825-9F4D-C3DF-99D0-5C6C0FB9CE99}"/>
              </a:ext>
            </a:extLst>
          </p:cNvPr>
          <p:cNvSpPr/>
          <p:nvPr/>
        </p:nvSpPr>
        <p:spPr>
          <a:xfrm>
            <a:off x="6289476" y="3029568"/>
            <a:ext cx="3869531" cy="2321718"/>
          </a:xfrm>
          <a:prstGeom prst="rect">
            <a:avLst/>
          </a:prstGeom>
          <a:noFill/>
          <a:ln w="762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latin typeface="Arial" panose="020B0604020202020204" pitchFamily="34" charset="0"/>
            </a:endParaRPr>
          </a:p>
        </p:txBody>
      </p:sp>
      <p:sp>
        <p:nvSpPr>
          <p:cNvPr id="2" name="Slide Number Placeholder 1">
            <a:extLst>
              <a:ext uri="{FF2B5EF4-FFF2-40B4-BE49-F238E27FC236}">
                <a16:creationId xmlns:a16="http://schemas.microsoft.com/office/drawing/2014/main" id="{B8B635E4-1B15-D21E-113B-21E29732DA1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18</a:t>
            </a:fld>
            <a:endParaRPr lang="en-AU"/>
          </a:p>
        </p:txBody>
      </p:sp>
    </p:spTree>
    <p:extLst>
      <p:ext uri="{BB962C8B-B14F-4D97-AF65-F5344CB8AC3E}">
        <p14:creationId xmlns:p14="http://schemas.microsoft.com/office/powerpoint/2010/main" val="275213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B5BC2D-FB00-585D-5432-7D8F41B98FF8}"/>
              </a:ext>
            </a:extLst>
          </p:cNvPr>
          <p:cNvSpPr>
            <a:spLocks noGrp="1"/>
          </p:cNvSpPr>
          <p:nvPr>
            <p:ph type="title"/>
          </p:nvPr>
        </p:nvSpPr>
        <p:spPr/>
        <p:txBody>
          <a:bodyPr/>
          <a:lstStyle/>
          <a:p>
            <a:r>
              <a:rPr lang="en-AU" dirty="0"/>
              <a:t>Simplifying surds (8)</a:t>
            </a:r>
          </a:p>
        </p:txBody>
      </p:sp>
      <p:sp>
        <p:nvSpPr>
          <p:cNvPr id="4" name="Text Placeholder 3">
            <a:extLst>
              <a:ext uri="{FF2B5EF4-FFF2-40B4-BE49-F238E27FC236}">
                <a16:creationId xmlns:a16="http://schemas.microsoft.com/office/drawing/2014/main" id="{D0D69456-CF30-CAF3-A2AA-DCAF31DAE754}"/>
              </a:ext>
            </a:extLst>
          </p:cNvPr>
          <p:cNvSpPr>
            <a:spLocks noGrp="1"/>
          </p:cNvSpPr>
          <p:nvPr>
            <p:ph type="body" sz="quarter" idx="18"/>
          </p:nvPr>
        </p:nvSpPr>
        <p:spPr/>
        <p:txBody>
          <a:bodyPr/>
          <a:lstStyle/>
          <a:p>
            <a:r>
              <a:rPr lang="en-AU" dirty="0"/>
              <a:t>Order the surds from smallest to largest</a:t>
            </a:r>
          </a:p>
        </p:txBody>
      </p:sp>
      <mc:AlternateContent xmlns:mc="http://schemas.openxmlformats.org/markup-compatibility/2006" xmlns:a14="http://schemas.microsoft.com/office/drawing/2010/main">
        <mc:Choice Requires="a14">
          <p:graphicFrame>
            <p:nvGraphicFramePr>
              <p:cNvPr id="9" name="Table 8" descr="table with surd values">
                <a:extLst>
                  <a:ext uri="{FF2B5EF4-FFF2-40B4-BE49-F238E27FC236}">
                    <a16:creationId xmlns:a16="http://schemas.microsoft.com/office/drawing/2014/main" id="{15B37FCB-BDFF-B407-2694-E4BCC4111B33}"/>
                  </a:ext>
                </a:extLst>
              </p:cNvPr>
              <p:cNvGraphicFramePr>
                <a:graphicFrameLocks noGrp="1"/>
              </p:cNvGraphicFramePr>
              <p:nvPr>
                <p:extLst>
                  <p:ext uri="{D42A27DB-BD31-4B8C-83A1-F6EECF244321}">
                    <p14:modId xmlns:p14="http://schemas.microsoft.com/office/powerpoint/2010/main" val="137770023"/>
                  </p:ext>
                </p:extLst>
              </p:nvPr>
            </p:nvGraphicFramePr>
            <p:xfrm>
              <a:off x="1638797" y="2489609"/>
              <a:ext cx="8556831" cy="2442383"/>
            </p:xfrm>
            <a:graphic>
              <a:graphicData uri="http://schemas.openxmlformats.org/drawingml/2006/table">
                <a:tbl>
                  <a:tblPr firstRow="1" bandRow="1">
                    <a:tableStyleId>{5940675A-B579-460E-94D1-54222C63F5DA}</a:tableStyleId>
                  </a:tblPr>
                  <a:tblGrid>
                    <a:gridCol w="2852277">
                      <a:extLst>
                        <a:ext uri="{9D8B030D-6E8A-4147-A177-3AD203B41FA5}">
                          <a16:colId xmlns:a16="http://schemas.microsoft.com/office/drawing/2014/main" val="2234958017"/>
                        </a:ext>
                      </a:extLst>
                    </a:gridCol>
                    <a:gridCol w="2852277">
                      <a:extLst>
                        <a:ext uri="{9D8B030D-6E8A-4147-A177-3AD203B41FA5}">
                          <a16:colId xmlns:a16="http://schemas.microsoft.com/office/drawing/2014/main" val="8848583"/>
                        </a:ext>
                      </a:extLst>
                    </a:gridCol>
                    <a:gridCol w="2852277">
                      <a:extLst>
                        <a:ext uri="{9D8B030D-6E8A-4147-A177-3AD203B41FA5}">
                          <a16:colId xmlns:a16="http://schemas.microsoft.com/office/drawing/2014/main" val="956980956"/>
                        </a:ext>
                      </a:extLst>
                    </a:gridCol>
                  </a:tblGrid>
                  <a:tr h="821625">
                    <a:tc>
                      <a:txBody>
                        <a:bodyPr/>
                        <a:lstStyle/>
                        <a:p>
                          <a:pPr/>
                          <a14:m>
                            <m:oMathPara xmlns:m="http://schemas.openxmlformats.org/officeDocument/2006/math">
                              <m:oMathParaPr>
                                <m:jc m:val="centerGroup"/>
                              </m:oMathParaPr>
                              <m:oMath xmlns:m="http://schemas.openxmlformats.org/officeDocument/2006/math">
                                <m:r>
                                  <a:rPr lang="en-AU" sz="2800" i="1" smtClean="0">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AU" sz="2800" i="1">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2</m:t>
                                    </m:r>
                                  </m:e>
                                </m:rad>
                              </m:oMath>
                            </m:oMathPara>
                          </a14:m>
                          <a:endParaRPr lang="en-AU" sz="2800" dirty="0">
                            <a:latin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AU" sz="2800" i="1" smtClean="0">
                                    <a:effectLst/>
                                    <a:latin typeface="Cambria Math" panose="02040503050406030204" pitchFamily="18" charset="0"/>
                                    <a:ea typeface="Calibri" panose="020F0502020204030204" pitchFamily="34" charset="0"/>
                                    <a:cs typeface="Arial" panose="020B0604020202020204" pitchFamily="34" charset="0"/>
                                  </a:rPr>
                                  <m:t>2</m:t>
                                </m:r>
                                <m:rad>
                                  <m:radPr>
                                    <m:degHide m:val="on"/>
                                    <m:ctrlPr>
                                      <a:rPr lang="en-AU" sz="2800" i="1">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5</m:t>
                                    </m:r>
                                  </m:e>
                                </m:rad>
                              </m:oMath>
                            </m:oMathPara>
                          </a14:m>
                          <a:endParaRPr lang="en-AU" sz="2800" dirty="0">
                            <a:latin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AU" sz="2800" i="1" smtClean="0">
                                    <a:effectLst/>
                                    <a:latin typeface="Cambria Math" panose="02040503050406030204" pitchFamily="18" charset="0"/>
                                    <a:ea typeface="Calibri" panose="020F0502020204030204" pitchFamily="34" charset="0"/>
                                    <a:cs typeface="Arial" panose="020B0604020202020204" pitchFamily="34" charset="0"/>
                                  </a:rPr>
                                  <m:t>5</m:t>
                                </m:r>
                                <m:rad>
                                  <m:radPr>
                                    <m:degHide m:val="on"/>
                                    <m:ctrlPr>
                                      <a:rPr lang="en-AU" sz="2800" i="1">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2</m:t>
                                    </m:r>
                                  </m:e>
                                </m:rad>
                              </m:oMath>
                            </m:oMathPara>
                          </a14:m>
                          <a:endParaRPr lang="en-AU" sz="2800" dirty="0">
                            <a:latin typeface="Arial" panose="020B0604020202020204" pitchFamily="34" charset="0"/>
                          </a:endParaRPr>
                        </a:p>
                      </a:txBody>
                      <a:tcPr/>
                    </a:tc>
                    <a:extLst>
                      <a:ext uri="{0D108BD9-81ED-4DB2-BD59-A6C34878D82A}">
                        <a16:rowId xmlns:a16="http://schemas.microsoft.com/office/drawing/2014/main" val="1657074241"/>
                      </a:ext>
                    </a:extLst>
                  </a:tr>
                  <a:tr h="810379">
                    <a:tc>
                      <a:txBody>
                        <a:bodyPr/>
                        <a:lstStyle/>
                        <a:p>
                          <a:pPr/>
                          <a14:m>
                            <m:oMathPara xmlns:m="http://schemas.openxmlformats.org/officeDocument/2006/math">
                              <m:oMathParaPr>
                                <m:jc m:val="centerGroup"/>
                              </m:oMathParaPr>
                              <m:oMath xmlns:m="http://schemas.openxmlformats.org/officeDocument/2006/math">
                                <m:r>
                                  <a:rPr lang="en-AU" sz="2800" i="1" smtClean="0">
                                    <a:effectLst/>
                                    <a:latin typeface="Cambria Math" panose="02040503050406030204" pitchFamily="18" charset="0"/>
                                    <a:ea typeface="Calibri" panose="020F0502020204030204" pitchFamily="34" charset="0"/>
                                    <a:cs typeface="Arial" panose="020B0604020202020204" pitchFamily="34" charset="0"/>
                                  </a:rPr>
                                  <m:t>2</m:t>
                                </m:r>
                                <m:rad>
                                  <m:radPr>
                                    <m:degHide m:val="on"/>
                                    <m:ctrlPr>
                                      <a:rPr lang="en-AU" sz="2800" i="1">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3</m:t>
                                    </m:r>
                                  </m:e>
                                </m:rad>
                              </m:oMath>
                            </m:oMathPara>
                          </a14:m>
                          <a:endParaRPr lang="en-AU" sz="2800" dirty="0">
                            <a:latin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en-AU" sz="2800" i="1" smtClean="0">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3</m:t>
                                    </m:r>
                                  </m:e>
                                </m:rad>
                              </m:oMath>
                            </m:oMathPara>
                          </a14:m>
                          <a:endParaRPr lang="en-AU" sz="2800" dirty="0">
                            <a:latin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ad>
                                  <m:radPr>
                                    <m:degHide m:val="on"/>
                                    <m:ctrlPr>
                                      <a:rPr lang="en-AU" sz="2800" i="1" smtClean="0">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2</m:t>
                                    </m:r>
                                  </m:e>
                                </m:rad>
                              </m:oMath>
                            </m:oMathPara>
                          </a14:m>
                          <a:endParaRPr lang="en-AU" sz="2800" dirty="0">
                            <a:latin typeface="Arial" panose="020B0604020202020204" pitchFamily="34" charset="0"/>
                          </a:endParaRPr>
                        </a:p>
                      </a:txBody>
                      <a:tcPr/>
                    </a:tc>
                    <a:extLst>
                      <a:ext uri="{0D108BD9-81ED-4DB2-BD59-A6C34878D82A}">
                        <a16:rowId xmlns:a16="http://schemas.microsoft.com/office/drawing/2014/main" val="587991228"/>
                      </a:ext>
                    </a:extLst>
                  </a:tr>
                  <a:tr h="810379">
                    <a:tc>
                      <a:txBody>
                        <a:bodyPr/>
                        <a:lstStyle/>
                        <a:p>
                          <a:pPr/>
                          <a14:m>
                            <m:oMathPara xmlns:m="http://schemas.openxmlformats.org/officeDocument/2006/math">
                              <m:oMathParaPr>
                                <m:jc m:val="centerGroup"/>
                              </m:oMathParaPr>
                              <m:oMath xmlns:m="http://schemas.openxmlformats.org/officeDocument/2006/math">
                                <m:r>
                                  <a:rPr lang="en-AU" sz="2800" i="1" smtClean="0">
                                    <a:effectLst/>
                                    <a:latin typeface="Cambria Math" panose="02040503050406030204" pitchFamily="18" charset="0"/>
                                    <a:ea typeface="Calibri" panose="020F0502020204030204" pitchFamily="34" charset="0"/>
                                    <a:cs typeface="Arial" panose="020B0604020202020204" pitchFamily="34" charset="0"/>
                                  </a:rPr>
                                  <m:t>2</m:t>
                                </m:r>
                                <m:rad>
                                  <m:radPr>
                                    <m:degHide m:val="on"/>
                                    <m:ctrlPr>
                                      <a:rPr lang="en-AU" sz="2800" i="1">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7</m:t>
                                    </m:r>
                                  </m:e>
                                </m:rad>
                              </m:oMath>
                            </m:oMathPara>
                          </a14:m>
                          <a:endParaRPr lang="en-AU" sz="2800" dirty="0">
                            <a:latin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AU" sz="2800" i="1" smtClean="0">
                                    <a:effectLst/>
                                    <a:latin typeface="Cambria Math" panose="02040503050406030204" pitchFamily="18" charset="0"/>
                                    <a:ea typeface="Calibri" panose="020F0502020204030204" pitchFamily="34" charset="0"/>
                                    <a:cs typeface="Arial" panose="020B0604020202020204" pitchFamily="34" charset="0"/>
                                  </a:rPr>
                                  <m:t>4</m:t>
                                </m:r>
                                <m:rad>
                                  <m:radPr>
                                    <m:degHide m:val="on"/>
                                    <m:ctrlPr>
                                      <a:rPr lang="en-AU" sz="2800" i="1">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2</m:t>
                                    </m:r>
                                  </m:e>
                                </m:rad>
                              </m:oMath>
                            </m:oMathPara>
                          </a14:m>
                          <a:endParaRPr lang="en-AU" sz="2800" dirty="0">
                            <a:latin typeface="Arial" panose="020B0604020202020204" pitchFamily="34" charset="0"/>
                          </a:endParaRPr>
                        </a:p>
                      </a:txBody>
                      <a:tcPr/>
                    </a:tc>
                    <a:tc>
                      <a:txBody>
                        <a:bodyPr/>
                        <a:lstStyle/>
                        <a:p>
                          <a:pPr/>
                          <a14:m>
                            <m:oMathPara xmlns:m="http://schemas.openxmlformats.org/officeDocument/2006/math">
                              <m:oMathParaPr>
                                <m:jc m:val="centerGroup"/>
                              </m:oMathParaPr>
                              <m:oMath xmlns:m="http://schemas.openxmlformats.org/officeDocument/2006/math">
                                <m:r>
                                  <a:rPr lang="en-AU" sz="2800" i="1" smtClean="0">
                                    <a:effectLst/>
                                    <a:latin typeface="Cambria Math" panose="02040503050406030204" pitchFamily="18" charset="0"/>
                                    <a:ea typeface="Calibri" panose="020F0502020204030204" pitchFamily="34" charset="0"/>
                                    <a:cs typeface="Arial" panose="020B0604020202020204" pitchFamily="34" charset="0"/>
                                  </a:rPr>
                                  <m:t>3</m:t>
                                </m:r>
                                <m:rad>
                                  <m:radPr>
                                    <m:degHide m:val="on"/>
                                    <m:ctrlPr>
                                      <a:rPr lang="en-AU" sz="2800" i="1">
                                        <a:effectLst/>
                                        <a:latin typeface="Cambria Math" panose="02040503050406030204" pitchFamily="18" charset="0"/>
                                      </a:rPr>
                                    </m:ctrlPr>
                                  </m:radPr>
                                  <m:deg/>
                                  <m:e>
                                    <m:r>
                                      <a:rPr lang="en-AU" sz="2800" i="1">
                                        <a:effectLst/>
                                        <a:latin typeface="Cambria Math" panose="02040503050406030204" pitchFamily="18" charset="0"/>
                                        <a:ea typeface="Calibri" panose="020F0502020204030204" pitchFamily="34" charset="0"/>
                                        <a:cs typeface="Arial" panose="020B0604020202020204" pitchFamily="34" charset="0"/>
                                      </a:rPr>
                                      <m:t>3</m:t>
                                    </m:r>
                                  </m:e>
                                </m:rad>
                              </m:oMath>
                            </m:oMathPara>
                          </a14:m>
                          <a:endParaRPr lang="en-AU" sz="2800" dirty="0">
                            <a:latin typeface="Arial" panose="020B0604020202020204" pitchFamily="34" charset="0"/>
                          </a:endParaRPr>
                        </a:p>
                      </a:txBody>
                      <a:tcPr/>
                    </a:tc>
                    <a:extLst>
                      <a:ext uri="{0D108BD9-81ED-4DB2-BD59-A6C34878D82A}">
                        <a16:rowId xmlns:a16="http://schemas.microsoft.com/office/drawing/2014/main" val="2820596704"/>
                      </a:ext>
                    </a:extLst>
                  </a:tr>
                </a:tbl>
              </a:graphicData>
            </a:graphic>
          </p:graphicFrame>
        </mc:Choice>
        <mc:Fallback xmlns="">
          <p:graphicFrame>
            <p:nvGraphicFramePr>
              <p:cNvPr id="9" name="Table 8" descr="table with surd values">
                <a:extLst>
                  <a:ext uri="{FF2B5EF4-FFF2-40B4-BE49-F238E27FC236}">
                    <a16:creationId xmlns:a16="http://schemas.microsoft.com/office/drawing/2014/main" id="{15B37FCB-BDFF-B407-2694-E4BCC4111B33}"/>
                  </a:ext>
                </a:extLst>
              </p:cNvPr>
              <p:cNvGraphicFramePr>
                <a:graphicFrameLocks noGrp="1"/>
              </p:cNvGraphicFramePr>
              <p:nvPr>
                <p:extLst>
                  <p:ext uri="{D42A27DB-BD31-4B8C-83A1-F6EECF244321}">
                    <p14:modId xmlns:p14="http://schemas.microsoft.com/office/powerpoint/2010/main" val="137770023"/>
                  </p:ext>
                </p:extLst>
              </p:nvPr>
            </p:nvGraphicFramePr>
            <p:xfrm>
              <a:off x="1638797" y="2489609"/>
              <a:ext cx="8556831" cy="2442383"/>
            </p:xfrm>
            <a:graphic>
              <a:graphicData uri="http://schemas.openxmlformats.org/drawingml/2006/table">
                <a:tbl>
                  <a:tblPr firstRow="1" bandRow="1">
                    <a:tableStyleId>{5940675A-B579-460E-94D1-54222C63F5DA}</a:tableStyleId>
                  </a:tblPr>
                  <a:tblGrid>
                    <a:gridCol w="2852277">
                      <a:extLst>
                        <a:ext uri="{9D8B030D-6E8A-4147-A177-3AD203B41FA5}">
                          <a16:colId xmlns:a16="http://schemas.microsoft.com/office/drawing/2014/main" val="2234958017"/>
                        </a:ext>
                      </a:extLst>
                    </a:gridCol>
                    <a:gridCol w="2852277">
                      <a:extLst>
                        <a:ext uri="{9D8B030D-6E8A-4147-A177-3AD203B41FA5}">
                          <a16:colId xmlns:a16="http://schemas.microsoft.com/office/drawing/2014/main" val="8848583"/>
                        </a:ext>
                      </a:extLst>
                    </a:gridCol>
                    <a:gridCol w="2852277">
                      <a:extLst>
                        <a:ext uri="{9D8B030D-6E8A-4147-A177-3AD203B41FA5}">
                          <a16:colId xmlns:a16="http://schemas.microsoft.com/office/drawing/2014/main" val="956980956"/>
                        </a:ext>
                      </a:extLst>
                    </a:gridCol>
                  </a:tblGrid>
                  <a:tr h="821625">
                    <a:tc>
                      <a:txBody>
                        <a:bodyPr/>
                        <a:lstStyle/>
                        <a:p>
                          <a:endParaRPr lang="en-US"/>
                        </a:p>
                      </a:txBody>
                      <a:tcPr>
                        <a:blipFill>
                          <a:blip r:embed="rId2"/>
                          <a:stretch>
                            <a:fillRect l="-214" t="-741" r="-200641" b="-199259"/>
                          </a:stretch>
                        </a:blipFill>
                      </a:tcPr>
                    </a:tc>
                    <a:tc>
                      <a:txBody>
                        <a:bodyPr/>
                        <a:lstStyle/>
                        <a:p>
                          <a:endParaRPr lang="en-US"/>
                        </a:p>
                      </a:txBody>
                      <a:tcPr>
                        <a:blipFill>
                          <a:blip r:embed="rId2"/>
                          <a:stretch>
                            <a:fillRect l="-100000" t="-741" r="-100213" b="-199259"/>
                          </a:stretch>
                        </a:blipFill>
                      </a:tcPr>
                    </a:tc>
                    <a:tc>
                      <a:txBody>
                        <a:bodyPr/>
                        <a:lstStyle/>
                        <a:p>
                          <a:endParaRPr lang="en-US"/>
                        </a:p>
                      </a:txBody>
                      <a:tcPr>
                        <a:blipFill>
                          <a:blip r:embed="rId2"/>
                          <a:stretch>
                            <a:fillRect l="-200427" t="-741" r="-427" b="-199259"/>
                          </a:stretch>
                        </a:blipFill>
                      </a:tcPr>
                    </a:tc>
                    <a:extLst>
                      <a:ext uri="{0D108BD9-81ED-4DB2-BD59-A6C34878D82A}">
                        <a16:rowId xmlns:a16="http://schemas.microsoft.com/office/drawing/2014/main" val="1657074241"/>
                      </a:ext>
                    </a:extLst>
                  </a:tr>
                  <a:tr h="810379">
                    <a:tc>
                      <a:txBody>
                        <a:bodyPr/>
                        <a:lstStyle/>
                        <a:p>
                          <a:endParaRPr lang="en-US"/>
                        </a:p>
                      </a:txBody>
                      <a:tcPr>
                        <a:blipFill>
                          <a:blip r:embed="rId2"/>
                          <a:stretch>
                            <a:fillRect l="-214" t="-101493" r="-200641" b="-100746"/>
                          </a:stretch>
                        </a:blipFill>
                      </a:tcPr>
                    </a:tc>
                    <a:tc>
                      <a:txBody>
                        <a:bodyPr/>
                        <a:lstStyle/>
                        <a:p>
                          <a:endParaRPr lang="en-US"/>
                        </a:p>
                      </a:txBody>
                      <a:tcPr>
                        <a:blipFill>
                          <a:blip r:embed="rId2"/>
                          <a:stretch>
                            <a:fillRect l="-100000" t="-101493" r="-100213" b="-100746"/>
                          </a:stretch>
                        </a:blipFill>
                      </a:tcPr>
                    </a:tc>
                    <a:tc>
                      <a:txBody>
                        <a:bodyPr/>
                        <a:lstStyle/>
                        <a:p>
                          <a:endParaRPr lang="en-US"/>
                        </a:p>
                      </a:txBody>
                      <a:tcPr>
                        <a:blipFill>
                          <a:blip r:embed="rId2"/>
                          <a:stretch>
                            <a:fillRect l="-200427" t="-101493" r="-427" b="-100746"/>
                          </a:stretch>
                        </a:blipFill>
                      </a:tcPr>
                    </a:tc>
                    <a:extLst>
                      <a:ext uri="{0D108BD9-81ED-4DB2-BD59-A6C34878D82A}">
                        <a16:rowId xmlns:a16="http://schemas.microsoft.com/office/drawing/2014/main" val="587991228"/>
                      </a:ext>
                    </a:extLst>
                  </a:tr>
                  <a:tr h="810379">
                    <a:tc>
                      <a:txBody>
                        <a:bodyPr/>
                        <a:lstStyle/>
                        <a:p>
                          <a:endParaRPr lang="en-US"/>
                        </a:p>
                      </a:txBody>
                      <a:tcPr>
                        <a:blipFill>
                          <a:blip r:embed="rId2"/>
                          <a:stretch>
                            <a:fillRect l="-214" t="-203008" r="-200641" b="-1504"/>
                          </a:stretch>
                        </a:blipFill>
                      </a:tcPr>
                    </a:tc>
                    <a:tc>
                      <a:txBody>
                        <a:bodyPr/>
                        <a:lstStyle/>
                        <a:p>
                          <a:endParaRPr lang="en-US"/>
                        </a:p>
                      </a:txBody>
                      <a:tcPr>
                        <a:blipFill>
                          <a:blip r:embed="rId2"/>
                          <a:stretch>
                            <a:fillRect l="-100000" t="-203008" r="-100213" b="-1504"/>
                          </a:stretch>
                        </a:blipFill>
                      </a:tcPr>
                    </a:tc>
                    <a:tc>
                      <a:txBody>
                        <a:bodyPr/>
                        <a:lstStyle/>
                        <a:p>
                          <a:endParaRPr lang="en-US"/>
                        </a:p>
                      </a:txBody>
                      <a:tcPr>
                        <a:blipFill>
                          <a:blip r:embed="rId2"/>
                          <a:stretch>
                            <a:fillRect l="-200427" t="-203008" r="-427" b="-1504"/>
                          </a:stretch>
                        </a:blipFill>
                      </a:tcPr>
                    </a:tc>
                    <a:extLst>
                      <a:ext uri="{0D108BD9-81ED-4DB2-BD59-A6C34878D82A}">
                        <a16:rowId xmlns:a16="http://schemas.microsoft.com/office/drawing/2014/main" val="2820596704"/>
                      </a:ext>
                    </a:extLst>
                  </a:tr>
                </a:tbl>
              </a:graphicData>
            </a:graphic>
          </p:graphicFrame>
        </mc:Fallback>
      </mc:AlternateContent>
      <p:sp>
        <p:nvSpPr>
          <p:cNvPr id="2" name="Slide Number Placeholder 1">
            <a:extLst>
              <a:ext uri="{FF2B5EF4-FFF2-40B4-BE49-F238E27FC236}">
                <a16:creationId xmlns:a16="http://schemas.microsoft.com/office/drawing/2014/main" id="{9D7E0B1B-6A1E-686E-221D-0731A22901C8}"/>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19</a:t>
            </a:fld>
            <a:endParaRPr lang="en-AU"/>
          </a:p>
        </p:txBody>
      </p:sp>
    </p:spTree>
    <p:extLst>
      <p:ext uri="{BB962C8B-B14F-4D97-AF65-F5344CB8AC3E}">
        <p14:creationId xmlns:p14="http://schemas.microsoft.com/office/powerpoint/2010/main" val="407102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latin typeface="Arial"/>
                <a:cs typeface="Arial"/>
              </a:rPr>
              <a:t>Launch</a:t>
            </a:r>
            <a:endParaRPr lang="en-AU" dirty="0"/>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2</a:t>
            </a:fld>
            <a:endParaRPr lang="en-AU"/>
          </a:p>
        </p:txBody>
      </p:sp>
    </p:spTree>
    <p:extLst>
      <p:ext uri="{BB962C8B-B14F-4D97-AF65-F5344CB8AC3E}">
        <p14:creationId xmlns:p14="http://schemas.microsoft.com/office/powerpoint/2010/main" val="2338683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latin typeface="Arial" panose="020B0604020202020204" pitchFamily="34" charset="0"/>
              </a:rPr>
              <a:t>The copyright material published in this resource is subject to the </a:t>
            </a:r>
            <a:r>
              <a:rPr lang="en-AU" sz="1200" i="1" dirty="0">
                <a:solidFill>
                  <a:schemeClr val="bg1"/>
                </a:solidFill>
                <a:latin typeface="Arial" panose="020B0604020202020204" pitchFamily="34" charset="0"/>
              </a:rPr>
              <a:t>Copyright Act 1968</a:t>
            </a:r>
            <a:r>
              <a:rPr lang="en-AU" sz="1200" dirty="0">
                <a:solidFill>
                  <a:schemeClr val="bg1"/>
                </a:solidFill>
                <a:latin typeface="Arial" panose="020B0604020202020204" pitchFamily="34" charset="0"/>
              </a:rPr>
              <a:t> (</a:t>
            </a:r>
            <a:r>
              <a:rPr lang="en-AU" sz="1200" dirty="0" err="1">
                <a:solidFill>
                  <a:schemeClr val="bg1"/>
                </a:solidFill>
                <a:latin typeface="Arial" panose="020B0604020202020204" pitchFamily="34" charset="0"/>
              </a:rPr>
              <a:t>Cth</a:t>
            </a:r>
            <a:r>
              <a:rPr lang="en-AU" sz="1200" dirty="0">
                <a:solidFill>
                  <a:schemeClr val="bg1"/>
                </a:solidFill>
                <a:latin typeface="Arial" panose="020B0604020202020204" pitchFamily="34" charset="0"/>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latin typeface="Arial" panose="020B0604020202020204" pitchFamily="34" charset="0"/>
              </a:rPr>
              <a:t>Copyright material available in this resource and owned by the NSW Department of Education is licensed under a </a:t>
            </a:r>
            <a:r>
              <a:rPr lang="en-AU" sz="1200" dirty="0">
                <a:solidFill>
                  <a:schemeClr val="accent4"/>
                </a:solidFill>
                <a:latin typeface="Arial" panose="020B0604020202020204" pitchFamily="34" charset="0"/>
                <a:hlinkClick r:id="rId2">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latin typeface="Arial" panose="020B0604020202020204" pitchFamily="34" charset="0"/>
              </a:rPr>
              <a:t>.</a:t>
            </a:r>
          </a:p>
          <a:p>
            <a:pPr algn="l">
              <a:lnSpc>
                <a:spcPct val="150000"/>
              </a:lnSpc>
              <a:spcAft>
                <a:spcPts val="600"/>
              </a:spcAft>
            </a:pPr>
            <a:r>
              <a:rPr lang="en-AU" sz="1200" dirty="0">
                <a:solidFill>
                  <a:schemeClr val="bg1"/>
                </a:solidFill>
                <a:latin typeface="Arial" panose="020B0604020202020204" pitchFamily="34" charset="0"/>
              </a:rPr>
              <a:t>This licence allows you to share and adapt the material for any purpose, even commercially.</a:t>
            </a:r>
          </a:p>
          <a:p>
            <a:pPr algn="l">
              <a:lnSpc>
                <a:spcPct val="150000"/>
              </a:lnSpc>
              <a:spcAft>
                <a:spcPts val="600"/>
              </a:spcAft>
            </a:pPr>
            <a:r>
              <a:rPr lang="en-AU" sz="1200" dirty="0">
                <a:solidFill>
                  <a:schemeClr val="bg1"/>
                </a:solidFill>
                <a:latin typeface="Arial" panose="020B0604020202020204" pitchFamily="34" charset="0"/>
              </a:rPr>
              <a:t>Attribution should be given to © State of New South Wales (Department of Education), 2025.</a:t>
            </a:r>
          </a:p>
          <a:p>
            <a:pPr algn="l">
              <a:lnSpc>
                <a:spcPct val="150000"/>
              </a:lnSpc>
            </a:pPr>
            <a:r>
              <a:rPr lang="en-AU" sz="1200" dirty="0">
                <a:solidFill>
                  <a:schemeClr val="bg1"/>
                </a:solidFill>
                <a:latin typeface="Arial" panose="020B0604020202020204" pitchFamily="34" charset="0"/>
              </a:rPr>
              <a:t>Material in this resource not available under a Creative Commons licence:</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latin typeface="Arial" panose="020B0604020202020204" pitchFamily="34" charset="0"/>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Arial" panose="020B0604020202020204" pitchFamily="34" charset="0"/>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latin typeface="Arial" panose="020B0604020202020204" pitchFamily="34" charset="0"/>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latin typeface="Arial" panose="020B0604020202020204" pitchFamily="34" charset="0"/>
              </a:rPr>
              <a:t>Cth</a:t>
            </a:r>
            <a:r>
              <a:rPr lang="en-AU" sz="1200" dirty="0">
                <a:solidFill>
                  <a:schemeClr val="bg1"/>
                </a:solidFill>
                <a:latin typeface="Arial" panose="020B0604020202020204" pitchFamily="34" charset="0"/>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 uri="{C183D7F6-B498-43B3-948B-1728B52AA6E4}">
                <adec:decorative xmlns:adec="http://schemas.microsoft.com/office/drawing/2017/decorative" val="1"/>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20</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Two lengths</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9-dot grid</a:t>
            </a:r>
          </a:p>
        </p:txBody>
      </p:sp>
      <mc:AlternateContent xmlns:mc="http://schemas.openxmlformats.org/markup-compatibility/2006" xmlns:a14="http://schemas.microsoft.com/office/drawing/2010/main">
        <mc:Choice Requires="a14">
          <p:sp>
            <p:nvSpPr>
              <p:cNvPr id="18" name="Speech Bubble: Rectangle with Corners Rounded 17">
                <a:extLst>
                  <a:ext uri="{FF2B5EF4-FFF2-40B4-BE49-F238E27FC236}">
                    <a16:creationId xmlns:a16="http://schemas.microsoft.com/office/drawing/2014/main" id="{24EC2805-3041-13F4-F2E8-07EBAB8EDAD3}"/>
                  </a:ext>
                </a:extLst>
              </p:cNvPr>
              <p:cNvSpPr/>
              <p:nvPr/>
            </p:nvSpPr>
            <p:spPr>
              <a:xfrm>
                <a:off x="235086" y="1422713"/>
                <a:ext cx="4206285" cy="2006287"/>
              </a:xfrm>
              <a:prstGeom prst="wedgeRoundRectCallout">
                <a:avLst>
                  <a:gd name="adj1" fmla="val -17632"/>
                  <a:gd name="adj2" fmla="val 66718"/>
                  <a:gd name="adj3" fmla="val 16667"/>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ad>
                      <m:radPr>
                        <m:degHide m:val="on"/>
                        <m:ctrlPr>
                          <a:rPr lang="en-AU" i="1">
                            <a:latin typeface="Cambria Math" panose="02040503050406030204" pitchFamily="18" charset="0"/>
                          </a:rPr>
                        </m:ctrlPr>
                      </m:radPr>
                      <m:deg/>
                      <m:e>
                        <m:r>
                          <a:rPr lang="en-AU" i="1">
                            <a:latin typeface="Cambria Math" panose="02040503050406030204" pitchFamily="18" charset="0"/>
                          </a:rPr>
                          <m:t>8</m:t>
                        </m:r>
                      </m:e>
                    </m:rad>
                    <m:r>
                      <a:rPr lang="en-AU" i="1">
                        <a:latin typeface="Cambria Math" panose="02040503050406030204" pitchFamily="18" charset="0"/>
                      </a:rPr>
                      <m:t> </m:t>
                    </m:r>
                  </m:oMath>
                </a14:m>
                <a:r>
                  <a:rPr lang="en-AU" dirty="0">
                    <a:latin typeface="Arial" panose="020B0604020202020204" pitchFamily="34" charset="0"/>
                  </a:rPr>
                  <a:t>because I used Pythagoras’ theorem on a right-angled triangle with side lengths 2 and 2.</a:t>
                </a:r>
              </a:p>
            </p:txBody>
          </p:sp>
        </mc:Choice>
        <mc:Fallback xmlns="">
          <p:sp>
            <p:nvSpPr>
              <p:cNvPr id="18" name="Speech Bubble: Rectangle with Corners Rounded 17">
                <a:extLst>
                  <a:ext uri="{FF2B5EF4-FFF2-40B4-BE49-F238E27FC236}">
                    <a16:creationId xmlns:a16="http://schemas.microsoft.com/office/drawing/2014/main" id="{24EC2805-3041-13F4-F2E8-07EBAB8EDAD3}"/>
                  </a:ext>
                </a:extLst>
              </p:cNvPr>
              <p:cNvSpPr>
                <a:spLocks noRot="1" noChangeAspect="1" noMove="1" noResize="1" noEditPoints="1" noAdjustHandles="1" noChangeArrowheads="1" noChangeShapeType="1" noTextEdit="1"/>
              </p:cNvSpPr>
              <p:nvPr/>
            </p:nvSpPr>
            <p:spPr>
              <a:xfrm>
                <a:off x="235086" y="1422713"/>
                <a:ext cx="4206285" cy="2006287"/>
              </a:xfrm>
              <a:prstGeom prst="wedgeRoundRectCallout">
                <a:avLst>
                  <a:gd name="adj1" fmla="val -17632"/>
                  <a:gd name="adj2" fmla="val 66718"/>
                  <a:gd name="adj3" fmla="val 16667"/>
                </a:avLst>
              </a:prstGeom>
              <a:blipFill>
                <a:blip r:embed="rId2"/>
                <a:stretch>
                  <a:fillRect/>
                </a:stretch>
              </a:blipFill>
              <a:ln>
                <a:solidFill>
                  <a:schemeClr val="tx2"/>
                </a:solidFill>
              </a:ln>
            </p:spPr>
            <p:txBody>
              <a:bodyPr/>
              <a:lstStyle/>
              <a:p>
                <a:r>
                  <a:rPr lang="en-AU">
                    <a:noFill/>
                  </a:rPr>
                  <a:t> </a:t>
                </a:r>
              </a:p>
            </p:txBody>
          </p:sp>
        </mc:Fallback>
      </mc:AlternateContent>
      <p:grpSp>
        <p:nvGrpSpPr>
          <p:cNvPr id="17" name="Group 16" descr="9-dot grid with a diagonal connecting two corners">
            <a:extLst>
              <a:ext uri="{FF2B5EF4-FFF2-40B4-BE49-F238E27FC236}">
                <a16:creationId xmlns:a16="http://schemas.microsoft.com/office/drawing/2014/main" id="{F4321F3E-B243-E93D-16CB-5F31F5AA5AB1}"/>
              </a:ext>
            </a:extLst>
          </p:cNvPr>
          <p:cNvGrpSpPr/>
          <p:nvPr/>
        </p:nvGrpSpPr>
        <p:grpSpPr>
          <a:xfrm>
            <a:off x="4654478" y="3385232"/>
            <a:ext cx="2488194" cy="2401756"/>
            <a:chOff x="4654478" y="1133744"/>
            <a:chExt cx="2488194" cy="2401756"/>
          </a:xfrm>
        </p:grpSpPr>
        <p:pic>
          <p:nvPicPr>
            <p:cNvPr id="2" name="Picture 1" descr="9-dot grid">
              <a:extLst>
                <a:ext uri="{FF2B5EF4-FFF2-40B4-BE49-F238E27FC236}">
                  <a16:creationId xmlns:a16="http://schemas.microsoft.com/office/drawing/2014/main" id="{695C74CF-2BE7-2E44-E236-61D6FC11495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4478" y="1133744"/>
              <a:ext cx="2488194" cy="2401756"/>
            </a:xfrm>
            <a:prstGeom prst="rect">
              <a:avLst/>
            </a:prstGeom>
            <a:noFill/>
            <a:ln>
              <a:noFill/>
            </a:ln>
          </p:spPr>
        </p:pic>
        <p:cxnSp>
          <p:nvCxnSpPr>
            <p:cNvPr id="8" name="Straight Connector 7">
              <a:extLst>
                <a:ext uri="{FF2B5EF4-FFF2-40B4-BE49-F238E27FC236}">
                  <a16:creationId xmlns:a16="http://schemas.microsoft.com/office/drawing/2014/main" id="{D8DE6E79-4999-1E05-EBD3-D77B555605D8}"/>
                </a:ext>
              </a:extLst>
            </p:cNvPr>
            <p:cNvCxnSpPr/>
            <p:nvPr/>
          </p:nvCxnSpPr>
          <p:spPr>
            <a:xfrm>
              <a:off x="5011947" y="1500996"/>
              <a:ext cx="1647645" cy="16217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0" name="Graphic 9">
            <a:extLst>
              <a:ext uri="{FF2B5EF4-FFF2-40B4-BE49-F238E27FC236}">
                <a16:creationId xmlns:a16="http://schemas.microsoft.com/office/drawing/2014/main" id="{06C7C725-9EE2-00BF-3D7E-E34D1BF545EA}"/>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0380" y="3429000"/>
            <a:ext cx="2280647" cy="3196361"/>
          </a:xfrm>
          <a:prstGeom prst="rect">
            <a:avLst/>
          </a:prstGeom>
        </p:spPr>
      </p:pic>
      <p:pic>
        <p:nvPicPr>
          <p:cNvPr id="15" name="Graphic 14">
            <a:extLst>
              <a:ext uri="{FF2B5EF4-FFF2-40B4-BE49-F238E27FC236}">
                <a16:creationId xmlns:a16="http://schemas.microsoft.com/office/drawing/2014/main" id="{12968D3B-AE23-26E0-12F1-B8F2F75D4FB5}"/>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479764" y="3589289"/>
            <a:ext cx="2139351" cy="3036072"/>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3</a:t>
            </a:fld>
            <a:endParaRPr lang="en-AU"/>
          </a:p>
        </p:txBody>
      </p:sp>
      <mc:AlternateContent xmlns:mc="http://schemas.openxmlformats.org/markup-compatibility/2006" xmlns:a14="http://schemas.microsoft.com/office/drawing/2010/main">
        <mc:Choice Requires="a14">
          <p:sp>
            <p:nvSpPr>
              <p:cNvPr id="16" name="Speech Bubble: Rectangle with Corners Rounded 15">
                <a:extLst>
                  <a:ext uri="{FF2B5EF4-FFF2-40B4-BE49-F238E27FC236}">
                    <a16:creationId xmlns:a16="http://schemas.microsoft.com/office/drawing/2014/main" id="{C8C11A62-0656-1E88-7108-0EBD2F221FF7}"/>
                  </a:ext>
                </a:extLst>
              </p:cNvPr>
              <p:cNvSpPr/>
              <p:nvPr/>
            </p:nvSpPr>
            <p:spPr>
              <a:xfrm>
                <a:off x="6190886" y="905601"/>
                <a:ext cx="5341151" cy="2363110"/>
              </a:xfrm>
              <a:prstGeom prst="wedgeRoundRectCallout">
                <a:avLst>
                  <a:gd name="adj1" fmla="val -1613"/>
                  <a:gd name="adj2" fmla="val 77467"/>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14:m>
                  <m:oMath xmlns:m="http://schemas.openxmlformats.org/officeDocument/2006/math">
                    <m:r>
                      <a:rPr lang="en-AU" sz="2400" b="0" i="1" smtClean="0">
                        <a:latin typeface="Cambria Math" panose="02040503050406030204" pitchFamily="18" charset="0"/>
                      </a:rPr>
                      <m:t>2</m:t>
                    </m:r>
                    <m:rad>
                      <m:radPr>
                        <m:degHide m:val="on"/>
                        <m:ctrlPr>
                          <a:rPr lang="en-AU" sz="2400" b="0" i="1" smtClean="0">
                            <a:latin typeface="Cambria Math" panose="02040503050406030204" pitchFamily="18" charset="0"/>
                          </a:rPr>
                        </m:ctrlPr>
                      </m:radPr>
                      <m:deg/>
                      <m:e>
                        <m:r>
                          <a:rPr lang="en-AU" sz="2400" b="0" i="1" smtClean="0">
                            <a:latin typeface="Cambria Math" panose="02040503050406030204" pitchFamily="18" charset="0"/>
                          </a:rPr>
                          <m:t>2</m:t>
                        </m:r>
                      </m:e>
                    </m:rad>
                  </m:oMath>
                </a14:m>
                <a:r>
                  <a:rPr lang="en-AU" sz="2400" dirty="0">
                    <a:latin typeface="Arial" panose="020B0604020202020204" pitchFamily="34" charset="0"/>
                  </a:rPr>
                  <a:t> because I knew the length for the smaller diagonal was </a:t>
                </a:r>
                <a14:m>
                  <m:oMath xmlns:m="http://schemas.openxmlformats.org/officeDocument/2006/math">
                    <m:rad>
                      <m:radPr>
                        <m:degHide m:val="on"/>
                        <m:ctrlPr>
                          <a:rPr lang="en-AU" sz="2400" b="0" i="1" smtClean="0">
                            <a:latin typeface="Cambria Math" panose="02040503050406030204" pitchFamily="18" charset="0"/>
                          </a:rPr>
                        </m:ctrlPr>
                      </m:radPr>
                      <m:deg/>
                      <m:e>
                        <m:r>
                          <a:rPr lang="en-AU" sz="2400" b="0" i="1" smtClean="0">
                            <a:latin typeface="Cambria Math" panose="02040503050406030204" pitchFamily="18" charset="0"/>
                          </a:rPr>
                          <m:t>2</m:t>
                        </m:r>
                      </m:e>
                    </m:rad>
                  </m:oMath>
                </a14:m>
                <a:r>
                  <a:rPr lang="en-AU" sz="2400" dirty="0">
                    <a:latin typeface="Arial" panose="020B0604020202020204" pitchFamily="34" charset="0"/>
                  </a:rPr>
                  <a:t> using Pythagoras’ theorem and I just doubled it, as the long diagonal is made up of 2 of them.</a:t>
                </a:r>
                <a:endParaRPr lang="en-AU" dirty="0">
                  <a:latin typeface="Arial" panose="020B0604020202020204" pitchFamily="34" charset="0"/>
                </a:endParaRPr>
              </a:p>
            </p:txBody>
          </p:sp>
        </mc:Choice>
        <mc:Fallback xmlns="">
          <p:sp>
            <p:nvSpPr>
              <p:cNvPr id="16" name="Speech Bubble: Rectangle with Corners Rounded 15">
                <a:extLst>
                  <a:ext uri="{FF2B5EF4-FFF2-40B4-BE49-F238E27FC236}">
                    <a16:creationId xmlns:a16="http://schemas.microsoft.com/office/drawing/2014/main" id="{C8C11A62-0656-1E88-7108-0EBD2F221FF7}"/>
                  </a:ext>
                </a:extLst>
              </p:cNvPr>
              <p:cNvSpPr>
                <a:spLocks noRot="1" noChangeAspect="1" noMove="1" noResize="1" noEditPoints="1" noAdjustHandles="1" noChangeArrowheads="1" noChangeShapeType="1" noTextEdit="1"/>
              </p:cNvSpPr>
              <p:nvPr/>
            </p:nvSpPr>
            <p:spPr>
              <a:xfrm>
                <a:off x="6190886" y="905601"/>
                <a:ext cx="5341151" cy="2363110"/>
              </a:xfrm>
              <a:prstGeom prst="wedgeRoundRectCallout">
                <a:avLst>
                  <a:gd name="adj1" fmla="val -1613"/>
                  <a:gd name="adj2" fmla="val 77467"/>
                  <a:gd name="adj3" fmla="val 16667"/>
                </a:avLst>
              </a:prstGeom>
              <a:blipFill>
                <a:blip r:embed="rId8"/>
                <a:stretch>
                  <a:fillRect/>
                </a:stretch>
              </a:blipFill>
            </p:spPr>
            <p:txBody>
              <a:bodyPr/>
              <a:lstStyle/>
              <a:p>
                <a:r>
                  <a:rPr lang="en-AU">
                    <a:noFill/>
                  </a:rPr>
                  <a:t> </a:t>
                </a:r>
              </a:p>
            </p:txBody>
          </p:sp>
        </mc:Fallback>
      </mc:AlternateContent>
    </p:spTree>
    <p:extLst>
      <p:ext uri="{BB962C8B-B14F-4D97-AF65-F5344CB8AC3E}">
        <p14:creationId xmlns:p14="http://schemas.microsoft.com/office/powerpoint/2010/main" val="749035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Explore</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4</a:t>
            </a:fld>
            <a:endParaRPr lang="en-AU"/>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t>Simplifying surds (1)</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3998" cy="356423"/>
          </a:xfrm>
        </p:spPr>
        <p:txBody>
          <a:bodyPr/>
          <a:lstStyle/>
          <a:p>
            <a:r>
              <a:rPr lang="en-AU" dirty="0"/>
              <a:t>Comparing surds</a:t>
            </a:r>
          </a:p>
        </p:txBody>
      </p:sp>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p:txBody>
          <a:bodyPr/>
          <a:lstStyle/>
          <a:p>
            <a:pPr algn="ctr"/>
            <a:r>
              <a:rPr lang="en-AU" sz="3200" dirty="0"/>
              <a:t>Which is larger?</a:t>
            </a:r>
          </a:p>
        </p:txBody>
      </p:sp>
      <mc:AlternateContent xmlns:mc="http://schemas.openxmlformats.org/markup-compatibility/2006" xmlns:a14="http://schemas.microsoft.com/office/drawing/2010/main">
        <mc:Choice Requires="a14">
          <p:sp>
            <p:nvSpPr>
              <p:cNvPr id="5" name="Free-form: Shape 4">
                <a:extLst>
                  <a:ext uri="{FF2B5EF4-FFF2-40B4-BE49-F238E27FC236}">
                    <a16:creationId xmlns:a16="http://schemas.microsoft.com/office/drawing/2014/main" id="{238FF8D5-13BC-5D82-67CA-8932F124C47C}"/>
                  </a:ext>
                </a:extLst>
              </p:cNvPr>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2</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3</m:t>
                          </m:r>
                        </m:e>
                      </m:rad>
                    </m:oMath>
                  </m:oMathPara>
                </a14:m>
                <a:endParaRPr lang="en-AU" sz="6500" kern="1200" dirty="0">
                  <a:latin typeface="Arial" panose="020B0604020202020204" pitchFamily="34" charset="0"/>
                </a:endParaRPr>
              </a:p>
            </p:txBody>
          </p:sp>
        </mc:Choice>
        <mc:Fallback xmlns="">
          <p:sp>
            <p:nvSpPr>
              <p:cNvPr id="5" name="Free-form: Shape 4">
                <a:extLst>
                  <a:ext uri="{FF2B5EF4-FFF2-40B4-BE49-F238E27FC236}">
                    <a16:creationId xmlns:a16="http://schemas.microsoft.com/office/drawing/2014/main" id="{238FF8D5-13BC-5D82-67CA-8932F124C47C}"/>
                  </a:ext>
                </a:extLst>
              </p:cNvPr>
              <p:cNvSpPr>
                <a:spLocks noRot="1" noChangeAspect="1" noMove="1" noResize="1" noEditPoints="1" noAdjustHandles="1" noChangeArrowheads="1" noChangeShapeType="1" noTextEdit="1"/>
              </p:cNvSpPr>
              <p:nvPr/>
            </p:nvSpPr>
            <p:spPr>
              <a:xfrm>
                <a:off x="2032992"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2"/>
                <a:stretch>
                  <a:fillRect/>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6" name="Free-form: Shape 5">
                <a:extLst>
                  <a:ext uri="{FF2B5EF4-FFF2-40B4-BE49-F238E27FC236}">
                    <a16:creationId xmlns:a16="http://schemas.microsoft.com/office/drawing/2014/main" id="{737CB061-5165-4B20-707F-94CEA2B87905}"/>
                  </a:ext>
                </a:extLst>
              </p:cNvPr>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14:m>
                  <m:oMathPara xmlns:m="http://schemas.openxmlformats.org/officeDocument/2006/math">
                    <m:oMathParaPr>
                      <m:jc m:val="centerGroup"/>
                    </m:oMathParaPr>
                    <m:oMath xmlns:m="http://schemas.openxmlformats.org/officeDocument/2006/math">
                      <m:r>
                        <a:rPr lang="en-AU" sz="6500" b="0" i="1" kern="1200" smtClean="0">
                          <a:latin typeface="Cambria Math" panose="02040503050406030204" pitchFamily="18" charset="0"/>
                        </a:rPr>
                        <m:t>3</m:t>
                      </m:r>
                      <m:rad>
                        <m:radPr>
                          <m:degHide m:val="on"/>
                          <m:ctrlPr>
                            <a:rPr lang="en-AU" sz="6500" b="0" i="1" kern="1200" smtClean="0">
                              <a:latin typeface="Cambria Math" panose="02040503050406030204" pitchFamily="18" charset="0"/>
                            </a:rPr>
                          </m:ctrlPr>
                        </m:radPr>
                        <m:deg/>
                        <m:e>
                          <m:r>
                            <a:rPr lang="en-AU" sz="6500" b="0" i="1" kern="1200" smtClean="0">
                              <a:latin typeface="Cambria Math" panose="02040503050406030204" pitchFamily="18" charset="0"/>
                            </a:rPr>
                            <m:t>2</m:t>
                          </m:r>
                        </m:e>
                      </m:rad>
                    </m:oMath>
                  </m:oMathPara>
                </a14:m>
                <a:endParaRPr lang="en-AU" sz="6500" kern="1200" dirty="0">
                  <a:latin typeface="Arial" panose="020B0604020202020204" pitchFamily="34" charset="0"/>
                </a:endParaRPr>
              </a:p>
            </p:txBody>
          </p:sp>
        </mc:Choice>
        <mc:Fallback xmlns="">
          <p:sp>
            <p:nvSpPr>
              <p:cNvPr id="6" name="Free-form: Shape 5">
                <a:extLst>
                  <a:ext uri="{FF2B5EF4-FFF2-40B4-BE49-F238E27FC236}">
                    <a16:creationId xmlns:a16="http://schemas.microsoft.com/office/drawing/2014/main" id="{737CB061-5165-4B20-707F-94CEA2B87905}"/>
                  </a:ext>
                </a:extLst>
              </p:cNvPr>
              <p:cNvSpPr>
                <a:spLocks noRot="1" noChangeAspect="1" noMove="1" noResize="1" noEditPoints="1" noAdjustHandles="1" noChangeArrowheads="1" noChangeShapeType="1" noTextEdit="1"/>
              </p:cNvSpPr>
              <p:nvPr/>
            </p:nvSpPr>
            <p:spPr>
              <a:xfrm>
                <a:off x="6289476" y="3029568"/>
                <a:ext cx="3869531" cy="2321718"/>
              </a:xfrm>
              <a:custGeom>
                <a:avLst/>
                <a:gdLst>
                  <a:gd name="connsiteX0" fmla="*/ 0 w 3869531"/>
                  <a:gd name="connsiteY0" fmla="*/ 0 h 2321718"/>
                  <a:gd name="connsiteX1" fmla="*/ 3869531 w 3869531"/>
                  <a:gd name="connsiteY1" fmla="*/ 0 h 2321718"/>
                  <a:gd name="connsiteX2" fmla="*/ 3869531 w 3869531"/>
                  <a:gd name="connsiteY2" fmla="*/ 2321718 h 2321718"/>
                  <a:gd name="connsiteX3" fmla="*/ 0 w 3869531"/>
                  <a:gd name="connsiteY3" fmla="*/ 2321718 h 2321718"/>
                  <a:gd name="connsiteX4" fmla="*/ 0 w 3869531"/>
                  <a:gd name="connsiteY4" fmla="*/ 0 h 2321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9531" h="2321718">
                    <a:moveTo>
                      <a:pt x="0" y="0"/>
                    </a:moveTo>
                    <a:lnTo>
                      <a:pt x="3869531" y="0"/>
                    </a:lnTo>
                    <a:lnTo>
                      <a:pt x="3869531" y="2321718"/>
                    </a:lnTo>
                    <a:lnTo>
                      <a:pt x="0" y="2321718"/>
                    </a:lnTo>
                    <a:lnTo>
                      <a:pt x="0" y="0"/>
                    </a:lnTo>
                    <a:close/>
                  </a:path>
                </a:pathLst>
              </a:custGeom>
              <a:blipFill>
                <a:blip r:embed="rId3"/>
                <a:stretch>
                  <a:fillRect/>
                </a:stretch>
              </a:blipFill>
            </p:spPr>
            <p:txBody>
              <a:bodyPr/>
              <a:lstStyle/>
              <a:p>
                <a:r>
                  <a:rPr lang="en-AU">
                    <a:noFill/>
                  </a:rPr>
                  <a:t> </a:t>
                </a:r>
              </a:p>
            </p:txBody>
          </p:sp>
        </mc:Fallback>
      </mc:AlternateContent>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7F68C2-7BAA-160E-42AE-CDE8BC09FE53}"/>
              </a:ext>
            </a:extLst>
          </p:cNvPr>
          <p:cNvSpPr>
            <a:spLocks noGrp="1"/>
          </p:cNvSpPr>
          <p:nvPr>
            <p:ph type="title"/>
          </p:nvPr>
        </p:nvSpPr>
        <p:spPr/>
        <p:txBody>
          <a:bodyPr/>
          <a:lstStyle/>
          <a:p>
            <a:r>
              <a:rPr lang="en-AU" dirty="0"/>
              <a:t>Simplifying surds (2)</a:t>
            </a:r>
          </a:p>
        </p:txBody>
      </p:sp>
      <p:sp>
        <p:nvSpPr>
          <p:cNvPr id="4" name="Text Placeholder 3">
            <a:extLst>
              <a:ext uri="{FF2B5EF4-FFF2-40B4-BE49-F238E27FC236}">
                <a16:creationId xmlns:a16="http://schemas.microsoft.com/office/drawing/2014/main" id="{99F2C792-5FAB-E15B-DE1E-29C2EB5B13FD}"/>
              </a:ext>
            </a:extLst>
          </p:cNvPr>
          <p:cNvSpPr>
            <a:spLocks noGrp="1"/>
          </p:cNvSpPr>
          <p:nvPr>
            <p:ph type="body" sz="quarter" idx="18"/>
          </p:nvPr>
        </p:nvSpPr>
        <p:spPr/>
        <p:txBody>
          <a:bodyPr/>
          <a:lstStyle/>
          <a:p>
            <a:r>
              <a:rPr lang="en-AU" dirty="0"/>
              <a:t>Evaluating surds</a:t>
            </a:r>
          </a:p>
        </p:txBody>
      </p:sp>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4CCC9047-8FC4-CDC7-F8CD-7C86C52E5BB2}"/>
                  </a:ext>
                </a:extLst>
              </p:cNvPr>
              <p:cNvSpPr>
                <a:spLocks noGrp="1"/>
              </p:cNvSpPr>
              <p:nvPr>
                <p:ph type="body" sz="quarter" idx="17"/>
              </p:nvPr>
            </p:nvSpPr>
            <p:spPr>
              <a:xfrm>
                <a:off x="360000" y="1567086"/>
                <a:ext cx="2482054" cy="4807835"/>
              </a:xfrm>
            </p:spPr>
            <p:txBody>
              <a:bodyPr/>
              <a:lstStyle/>
              <a:p>
                <a:pPr marL="457200" indent="-457200">
                  <a:buFont typeface="+mj-lt"/>
                  <a:buAutoNum type="arabicPeriod"/>
                </a:pPr>
                <a14:m>
                  <m:oMath xmlns:m="http://schemas.openxmlformats.org/officeDocument/2006/math">
                    <m:r>
                      <a:rPr lang="en-AU" b="0" i="1" smtClean="0">
                        <a:latin typeface="Cambria Math" panose="02040503050406030204" pitchFamily="18" charset="0"/>
                      </a:rPr>
                      <m:t>2</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oMath>
                </a14:m>
                <a:endParaRPr lang="en-AU" b="0" dirty="0"/>
              </a:p>
              <a:p>
                <a:pPr marL="457200" indent="-457200">
                  <a:buFont typeface="+mj-lt"/>
                  <a:buAutoNum type="arabicPeriod"/>
                </a:pP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4</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3</m:t>
                        </m:r>
                      </m:e>
                    </m:rad>
                    <m:r>
                      <a:rPr lang="en-AU" b="0" i="1" smtClean="0">
                        <a:latin typeface="Cambria Math" panose="02040503050406030204" pitchFamily="18" charset="0"/>
                      </a:rPr>
                      <m:t>=</m:t>
                    </m:r>
                  </m:oMath>
                </a14:m>
                <a:endParaRPr lang="en-AU" b="0" dirty="0"/>
              </a:p>
              <a:p>
                <a:pPr marL="457200" indent="-457200">
                  <a:buFont typeface="+mj-lt"/>
                  <a:buAutoNum type="arabicPeriod"/>
                </a:pP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4×3</m:t>
                        </m:r>
                      </m:e>
                    </m:rad>
                    <m:r>
                      <a:rPr lang="en-AU" b="0" i="1" smtClean="0">
                        <a:latin typeface="Cambria Math" panose="02040503050406030204" pitchFamily="18" charset="0"/>
                      </a:rPr>
                      <m:t>=</m:t>
                    </m:r>
                  </m:oMath>
                </a14:m>
                <a:endParaRPr lang="en-AU" b="0" dirty="0"/>
              </a:p>
              <a:p>
                <a:pPr marL="457200" indent="-457200">
                  <a:buFont typeface="+mj-lt"/>
                  <a:buAutoNum type="arabicPeriod"/>
                </a:pP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12</m:t>
                        </m:r>
                      </m:e>
                    </m:rad>
                    <m:r>
                      <a:rPr lang="en-AU" b="0" i="1" smtClean="0">
                        <a:latin typeface="Cambria Math" panose="02040503050406030204" pitchFamily="18" charset="0"/>
                      </a:rPr>
                      <m:t>=</m:t>
                    </m:r>
                  </m:oMath>
                </a14:m>
                <a:endParaRPr lang="en-AU" b="0" dirty="0"/>
              </a:p>
            </p:txBody>
          </p:sp>
        </mc:Choice>
        <mc:Fallback xmlns="">
          <p:sp>
            <p:nvSpPr>
              <p:cNvPr id="5" name="Text Placeholder 4">
                <a:extLst>
                  <a:ext uri="{FF2B5EF4-FFF2-40B4-BE49-F238E27FC236}">
                    <a16:creationId xmlns:a16="http://schemas.microsoft.com/office/drawing/2014/main" id="{4CCC9047-8FC4-CDC7-F8CD-7C86C52E5BB2}"/>
                  </a:ext>
                </a:extLst>
              </p:cNvPr>
              <p:cNvSpPr>
                <a:spLocks noGrp="1" noRot="1" noChangeAspect="1" noMove="1" noResize="1" noEditPoints="1" noAdjustHandles="1" noChangeArrowheads="1" noChangeShapeType="1" noTextEdit="1"/>
              </p:cNvSpPr>
              <p:nvPr>
                <p:ph type="body" sz="quarter" idx="17"/>
              </p:nvPr>
            </p:nvSpPr>
            <p:spPr>
              <a:xfrm>
                <a:off x="360000" y="1567086"/>
                <a:ext cx="2482054" cy="4807835"/>
              </a:xfrm>
              <a:blipFill>
                <a:blip r:embed="rId3"/>
                <a:stretch>
                  <a:fillRect l="-6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 Placeholder 4">
                <a:extLst>
                  <a:ext uri="{FF2B5EF4-FFF2-40B4-BE49-F238E27FC236}">
                    <a16:creationId xmlns:a16="http://schemas.microsoft.com/office/drawing/2014/main" id="{FFA2E234-0538-D633-BE34-6A3DDBF38EB2}"/>
                  </a:ext>
                </a:extLst>
              </p:cNvPr>
              <p:cNvSpPr txBox="1">
                <a:spLocks/>
              </p:cNvSpPr>
              <p:nvPr/>
            </p:nvSpPr>
            <p:spPr>
              <a:xfrm>
                <a:off x="6605092" y="1567085"/>
                <a:ext cx="2482054" cy="4807835"/>
              </a:xfrm>
              <a:prstGeom prst="rect">
                <a:avLst/>
              </a:prstGeom>
            </p:spPr>
            <p:txBody>
              <a:bodyPr vert="horz" lIns="0" tIns="0" rIns="0" bIns="0" rtlCol="0">
                <a:noAutofit/>
              </a:bodyPr>
              <a:lst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buFont typeface="+mj-lt"/>
                  <a:buAutoNum type="arabicPeriod" startAt="5"/>
                </a:pPr>
                <a14:m>
                  <m:oMath xmlns:m="http://schemas.openxmlformats.org/officeDocument/2006/math">
                    <m:r>
                      <a:rPr lang="en-AU" i="1" smtClean="0">
                        <a:latin typeface="Cambria Math" panose="02040503050406030204" pitchFamily="18" charset="0"/>
                      </a:rPr>
                      <m:t>3</m:t>
                    </m:r>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2</m:t>
                        </m:r>
                      </m:e>
                    </m:rad>
                    <m:r>
                      <a:rPr lang="en-AU" i="1" smtClean="0">
                        <a:latin typeface="Cambria Math" panose="02040503050406030204" pitchFamily="18" charset="0"/>
                      </a:rPr>
                      <m:t>=</m:t>
                    </m:r>
                  </m:oMath>
                </a14:m>
                <a:endParaRPr lang="en-AU" dirty="0"/>
              </a:p>
              <a:p>
                <a:pPr marL="457200" indent="-457200">
                  <a:buFont typeface="+mj-lt"/>
                  <a:buAutoNum type="arabicPeriod" startAt="5"/>
                </a:pPr>
                <a14:m>
                  <m:oMath xmlns:m="http://schemas.openxmlformats.org/officeDocument/2006/math">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9</m:t>
                        </m:r>
                      </m:e>
                    </m:rad>
                    <m:r>
                      <a:rPr lang="en-AU" i="1" smtClean="0">
                        <a:latin typeface="Cambria Math" panose="02040503050406030204" pitchFamily="18" charset="0"/>
                      </a:rPr>
                      <m:t>×</m:t>
                    </m:r>
                    <m:rad>
                      <m:radPr>
                        <m:degHide m:val="on"/>
                        <m:ctrlPr>
                          <a:rPr lang="en-AU" i="1" smtClean="0">
                            <a:latin typeface="Cambria Math" panose="02040503050406030204" pitchFamily="18" charset="0"/>
                          </a:rPr>
                        </m:ctrlPr>
                      </m:radPr>
                      <m:deg/>
                      <m:e>
                        <m:r>
                          <a:rPr lang="en-AU" b="0" i="1" smtClean="0">
                            <a:latin typeface="Cambria Math" panose="02040503050406030204" pitchFamily="18" charset="0"/>
                          </a:rPr>
                          <m:t>2</m:t>
                        </m:r>
                      </m:e>
                    </m:rad>
                    <m:r>
                      <a:rPr lang="en-AU" i="1" smtClean="0">
                        <a:latin typeface="Cambria Math" panose="02040503050406030204" pitchFamily="18" charset="0"/>
                      </a:rPr>
                      <m:t>=</m:t>
                    </m:r>
                  </m:oMath>
                </a14:m>
                <a:endParaRPr lang="en-AU" dirty="0"/>
              </a:p>
              <a:p>
                <a:pPr marL="457200" indent="-457200">
                  <a:buFont typeface="+mj-lt"/>
                  <a:buAutoNum type="arabicPeriod" startAt="5"/>
                </a:pP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9×2</m:t>
                        </m:r>
                      </m:e>
                    </m:rad>
                    <m:r>
                      <a:rPr lang="en-AU" b="0" i="1" smtClean="0">
                        <a:latin typeface="Cambria Math" panose="02040503050406030204" pitchFamily="18" charset="0"/>
                      </a:rPr>
                      <m:t>=</m:t>
                    </m:r>
                  </m:oMath>
                </a14:m>
                <a:endParaRPr lang="en-AU" dirty="0"/>
              </a:p>
              <a:p>
                <a:pPr marL="457200" indent="-457200">
                  <a:buFont typeface="+mj-lt"/>
                  <a:buAutoNum type="arabicPeriod" startAt="5"/>
                </a:pPr>
                <a14:m>
                  <m:oMath xmlns:m="http://schemas.openxmlformats.org/officeDocument/2006/math">
                    <m:rad>
                      <m:radPr>
                        <m:degHide m:val="on"/>
                        <m:ctrlPr>
                          <a:rPr lang="en-AU" i="1" smtClean="0">
                            <a:latin typeface="Cambria Math" panose="02040503050406030204" pitchFamily="18" charset="0"/>
                          </a:rPr>
                        </m:ctrlPr>
                      </m:radPr>
                      <m:deg/>
                      <m:e>
                        <m:r>
                          <a:rPr lang="en-AU" i="1" smtClean="0">
                            <a:latin typeface="Cambria Math" panose="02040503050406030204" pitchFamily="18" charset="0"/>
                          </a:rPr>
                          <m:t>1</m:t>
                        </m:r>
                        <m:r>
                          <a:rPr lang="en-AU" b="0" i="1" smtClean="0">
                            <a:latin typeface="Cambria Math" panose="02040503050406030204" pitchFamily="18" charset="0"/>
                          </a:rPr>
                          <m:t>8</m:t>
                        </m:r>
                      </m:e>
                    </m:rad>
                    <m:r>
                      <a:rPr lang="en-AU" i="1" smtClean="0">
                        <a:latin typeface="Cambria Math" panose="02040503050406030204" pitchFamily="18" charset="0"/>
                      </a:rPr>
                      <m:t>=</m:t>
                    </m:r>
                  </m:oMath>
                </a14:m>
                <a:endParaRPr lang="en-AU" dirty="0"/>
              </a:p>
            </p:txBody>
          </p:sp>
        </mc:Choice>
        <mc:Fallback xmlns="">
          <p:sp>
            <p:nvSpPr>
              <p:cNvPr id="6" name="Text Placeholder 4">
                <a:extLst>
                  <a:ext uri="{FF2B5EF4-FFF2-40B4-BE49-F238E27FC236}">
                    <a16:creationId xmlns:a16="http://schemas.microsoft.com/office/drawing/2014/main" id="{FFA2E234-0538-D633-BE34-6A3DDBF38EB2}"/>
                  </a:ext>
                </a:extLst>
              </p:cNvPr>
              <p:cNvSpPr txBox="1">
                <a:spLocks noRot="1" noChangeAspect="1" noMove="1" noResize="1" noEditPoints="1" noAdjustHandles="1" noChangeArrowheads="1" noChangeShapeType="1" noTextEdit="1"/>
              </p:cNvSpPr>
              <p:nvPr/>
            </p:nvSpPr>
            <p:spPr>
              <a:xfrm>
                <a:off x="6605092" y="1567085"/>
                <a:ext cx="2482054" cy="4807835"/>
              </a:xfrm>
              <a:prstGeom prst="rect">
                <a:avLst/>
              </a:prstGeom>
              <a:blipFill>
                <a:blip r:embed="rId4"/>
                <a:stretch>
                  <a:fillRect l="-6143"/>
                </a:stretch>
              </a:blipFill>
            </p:spPr>
            <p:txBody>
              <a:bodyPr/>
              <a:lstStyle/>
              <a:p>
                <a:r>
                  <a:rPr lang="en-US">
                    <a:noFill/>
                  </a:rPr>
                  <a:t> </a:t>
                </a:r>
              </a:p>
            </p:txBody>
          </p:sp>
        </mc:Fallback>
      </mc:AlternateContent>
      <p:sp>
        <p:nvSpPr>
          <p:cNvPr id="2" name="Slide Number Placeholder 1">
            <a:extLst>
              <a:ext uri="{FF2B5EF4-FFF2-40B4-BE49-F238E27FC236}">
                <a16:creationId xmlns:a16="http://schemas.microsoft.com/office/drawing/2014/main" id="{20C26C7D-579E-6B8E-18F8-12F0D23A2D3F}"/>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1897812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dirty="0"/>
              <a:t>Summarise</a:t>
            </a:r>
          </a:p>
        </p:txBody>
      </p:sp>
      <p:sp>
        <p:nvSpPr>
          <p:cNvPr id="6" name="Slide Number Placeholder 5">
            <a:extLst>
              <a:ext uri="{FF2B5EF4-FFF2-40B4-BE49-F238E27FC236}">
                <a16:creationId xmlns:a16="http://schemas.microsoft.com/office/drawing/2014/main" id="{91CC9984-1EC5-63F2-1511-A931BD1294B0}"/>
              </a:ext>
            </a:extLst>
          </p:cNvPr>
          <p:cNvSpPr>
            <a:spLocks noGrp="1"/>
          </p:cNvSpPr>
          <p:nvPr>
            <p:ph type="sldNum" sz="quarter" idx="4294967295"/>
          </p:nvPr>
        </p:nvSpPr>
        <p:spPr>
          <a:xfrm>
            <a:off x="11471275" y="6516688"/>
            <a:ext cx="720725" cy="179387"/>
          </a:xfrm>
        </p:spPr>
        <p:txBody>
          <a:bodyPr/>
          <a:lstStyle/>
          <a:p>
            <a:fld id="{10A01DC5-1685-4615-8240-15192985C6A2}" type="slidenum">
              <a:rPr lang="en-AU" smtClean="0"/>
              <a:pPr/>
              <a:t>7</a:t>
            </a:fld>
            <a:endParaRPr lang="en-AU"/>
          </a:p>
        </p:txBody>
      </p:sp>
    </p:spTree>
    <p:extLst>
      <p:ext uri="{BB962C8B-B14F-4D97-AF65-F5344CB8AC3E}">
        <p14:creationId xmlns:p14="http://schemas.microsoft.com/office/powerpoint/2010/main" val="291537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Simplifying surds (3)</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Worked example</a:t>
            </a:r>
          </a:p>
        </p:txBody>
      </p:sp>
      <mc:AlternateContent xmlns:mc="http://schemas.openxmlformats.org/markup-compatibility/2006">
        <mc:Choice xmlns:a14="http://schemas.microsoft.com/office/drawing/2010/main" Requires="a14">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795508" cy="4879975"/>
              </a:xfrm>
            </p:spPr>
            <p:txBody>
              <a:bodyPr/>
              <a:lstStyle/>
              <a:p>
                <a:r>
                  <a:rPr lang="en-AU" dirty="0"/>
                  <a:t>Simplify </a:t>
                </a: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50</m:t>
                        </m:r>
                      </m:e>
                    </m:rad>
                  </m:oMath>
                </a14:m>
                <a:r>
                  <a:rPr lang="en-AU" dirty="0"/>
                  <a:t>.</a:t>
                </a:r>
              </a:p>
              <a:p>
                <a:endParaRPr lang="en-AU" dirty="0"/>
              </a:p>
              <a:p>
                <a:pPr/>
                <a14:m>
                  <m:oMathPara xmlns:m="http://schemas.openxmlformats.org/officeDocument/2006/math">
                    <m:oMathParaPr>
                      <m:jc m:val="centerGroup"/>
                    </m:oMathParaPr>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50</m:t>
                          </m:r>
                        </m:e>
                      </m:rad>
                      <m:r>
                        <m:rPr>
                          <m:aln/>
                        </m:rP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25×2</m:t>
                          </m:r>
                        </m:e>
                      </m:rad>
                    </m:oMath>
                    <m:oMath xmlns:m="http://schemas.openxmlformats.org/officeDocument/2006/math">
                      <m:r>
                        <m:rPr>
                          <m:aln/>
                        </m:rP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25</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5</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dirty="0"/>
              </a:p>
            </p:txBody>
          </p:sp>
        </mc:Choice>
        <mc:Fallback>
          <p:sp>
            <p:nvSpPr>
              <p:cNvPr id="8" name="Content Placeholder 7">
                <a:extLst>
                  <a:ext uri="{FF2B5EF4-FFF2-40B4-BE49-F238E27FC236}">
                    <a16:creationId xmlns:a16="http://schemas.microsoft.com/office/drawing/2014/main" id="{D9C1C5BB-3771-F56A-20EA-EB68C055F45C}"/>
                  </a:ext>
                </a:extLst>
              </p:cNvPr>
              <p:cNvSpPr>
                <a:spLocks noGrp="1" noRot="1" noChangeAspect="1" noMove="1" noResize="1" noEditPoints="1" noAdjustHandles="1" noChangeArrowheads="1" noChangeShapeType="1" noTextEdit="1"/>
              </p:cNvSpPr>
              <p:nvPr>
                <p:ph sz="quarter" idx="19"/>
              </p:nvPr>
            </p:nvSpPr>
            <p:spPr>
              <a:xfrm>
                <a:off x="360363" y="1497013"/>
                <a:ext cx="5795508" cy="4879975"/>
              </a:xfrm>
              <a:blipFill>
                <a:blip r:embed="rId2"/>
                <a:stretch>
                  <a:fillRect l="-2629"/>
                </a:stretch>
              </a:blipFill>
            </p:spPr>
            <p:txBody>
              <a:bodyPr/>
              <a:lstStyle/>
              <a:p>
                <a:r>
                  <a:rPr lang="en-AU">
                    <a:noFill/>
                  </a:rPr>
                  <a:t> </a:t>
                </a:r>
              </a:p>
            </p:txBody>
          </p:sp>
        </mc:Fallback>
      </mc:AlternateContent>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70740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69B4ED-C190-0D50-D68B-A624ABE6A280}"/>
              </a:ext>
            </a:extLst>
          </p:cNvPr>
          <p:cNvSpPr>
            <a:spLocks noGrp="1"/>
          </p:cNvSpPr>
          <p:nvPr>
            <p:ph type="title"/>
          </p:nvPr>
        </p:nvSpPr>
        <p:spPr>
          <a:xfrm>
            <a:off x="360000" y="360000"/>
            <a:ext cx="11483998" cy="545601"/>
          </a:xfrm>
        </p:spPr>
        <p:txBody>
          <a:bodyPr/>
          <a:lstStyle/>
          <a:p>
            <a:r>
              <a:rPr lang="en-AU" dirty="0"/>
              <a:t>Simplifying surds (4)</a:t>
            </a:r>
          </a:p>
        </p:txBody>
      </p:sp>
      <p:sp>
        <p:nvSpPr>
          <p:cNvPr id="3" name="Text Placeholder 12">
            <a:extLst>
              <a:ext uri="{FF2B5EF4-FFF2-40B4-BE49-F238E27FC236}">
                <a16:creationId xmlns:a16="http://schemas.microsoft.com/office/drawing/2014/main" id="{88A900B1-5D10-73A2-A60A-BF18BBF6245B}"/>
              </a:ext>
            </a:extLst>
          </p:cNvPr>
          <p:cNvSpPr>
            <a:spLocks noGrp="1"/>
          </p:cNvSpPr>
          <p:nvPr>
            <p:ph type="body" sz="quarter" idx="18"/>
          </p:nvPr>
        </p:nvSpPr>
        <p:spPr>
          <a:xfrm>
            <a:off x="360000" y="982520"/>
            <a:ext cx="11483998" cy="356423"/>
          </a:xfrm>
        </p:spPr>
        <p:txBody>
          <a:bodyPr/>
          <a:lstStyle/>
          <a:p>
            <a:r>
              <a:rPr lang="en-AU" dirty="0"/>
              <a:t>Worked example – self explanation prompts</a:t>
            </a:r>
          </a:p>
        </p:txBody>
      </p:sp>
      <mc:AlternateContent xmlns:mc="http://schemas.openxmlformats.org/markup-compatibility/2006" xmlns:a14="http://schemas.microsoft.com/office/drawing/2010/main">
        <mc:Choice Requires="a14">
          <p:sp>
            <p:nvSpPr>
              <p:cNvPr id="8" name="Content Placeholder 7">
                <a:extLst>
                  <a:ext uri="{FF2B5EF4-FFF2-40B4-BE49-F238E27FC236}">
                    <a16:creationId xmlns:a16="http://schemas.microsoft.com/office/drawing/2014/main" id="{D9C1C5BB-3771-F56A-20EA-EB68C055F45C}"/>
                  </a:ext>
                </a:extLst>
              </p:cNvPr>
              <p:cNvSpPr>
                <a:spLocks noGrp="1"/>
              </p:cNvSpPr>
              <p:nvPr>
                <p:ph sz="quarter" idx="19"/>
              </p:nvPr>
            </p:nvSpPr>
            <p:spPr>
              <a:xfrm>
                <a:off x="360363" y="1497013"/>
                <a:ext cx="5795508" cy="4879975"/>
              </a:xfrm>
            </p:spPr>
            <p:txBody>
              <a:bodyPr/>
              <a:lstStyle/>
              <a:p>
                <a:r>
                  <a:rPr lang="en-AU" dirty="0"/>
                  <a:t>Simplify </a:t>
                </a:r>
                <a14:m>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50</m:t>
                        </m:r>
                      </m:e>
                    </m:rad>
                  </m:oMath>
                </a14:m>
                <a:r>
                  <a:rPr lang="en-AU" dirty="0"/>
                  <a:t>.</a:t>
                </a:r>
              </a:p>
              <a:p>
                <a:endParaRPr lang="en-AU" dirty="0"/>
              </a:p>
              <a:p>
                <a:pPr/>
                <a14:m>
                  <m:oMathPara xmlns:m="http://schemas.openxmlformats.org/officeDocument/2006/math">
                    <m:oMathParaPr>
                      <m:jc m:val="centerGroup"/>
                    </m:oMathParaPr>
                    <m:oMath xmlns:m="http://schemas.openxmlformats.org/officeDocument/2006/math">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50</m:t>
                          </m:r>
                        </m:e>
                      </m:rad>
                      <m:r>
                        <m:rPr>
                          <m:aln/>
                        </m:rP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25×2</m:t>
                          </m:r>
                        </m:e>
                      </m:rad>
                    </m:oMath>
                    <m:oMath xmlns:m="http://schemas.openxmlformats.org/officeDocument/2006/math">
                      <m:r>
                        <m:rPr>
                          <m:aln/>
                        </m:rP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25</m:t>
                          </m:r>
                        </m:e>
                      </m:rad>
                      <m:r>
                        <a:rPr lang="en-AU" b="0" i="1" smtClean="0">
                          <a:latin typeface="Cambria Math" panose="02040503050406030204" pitchFamily="18" charset="0"/>
                        </a:rPr>
                        <m:t>×</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 xmlns:m="http://schemas.openxmlformats.org/officeDocument/2006/math">
                      <m:r>
                        <m:rPr>
                          <m:aln/>
                        </m:rPr>
                        <a:rPr lang="en-AU" b="0" i="1" smtClean="0">
                          <a:latin typeface="Cambria Math" panose="02040503050406030204" pitchFamily="18" charset="0"/>
                        </a:rPr>
                        <m:t>=</m:t>
                      </m:r>
                      <m:r>
                        <a:rPr lang="en-AU" b="0" i="1" smtClean="0">
                          <a:latin typeface="Cambria Math" panose="02040503050406030204" pitchFamily="18" charset="0"/>
                        </a:rPr>
                        <m:t>5</m:t>
                      </m:r>
                      <m:rad>
                        <m:radPr>
                          <m:degHide m:val="on"/>
                          <m:ctrlPr>
                            <a:rPr lang="en-AU" b="0" i="1" smtClean="0">
                              <a:latin typeface="Cambria Math" panose="02040503050406030204" pitchFamily="18" charset="0"/>
                            </a:rPr>
                          </m:ctrlPr>
                        </m:radPr>
                        <m:deg/>
                        <m:e>
                          <m:r>
                            <a:rPr lang="en-AU" b="0" i="1" smtClean="0">
                              <a:latin typeface="Cambria Math" panose="02040503050406030204" pitchFamily="18" charset="0"/>
                            </a:rPr>
                            <m:t>2</m:t>
                          </m:r>
                        </m:e>
                      </m:rad>
                    </m:oMath>
                  </m:oMathPara>
                </a14:m>
                <a:endParaRPr lang="en-AU" dirty="0"/>
              </a:p>
            </p:txBody>
          </p:sp>
        </mc:Choice>
        <mc:Fallback xmlns="">
          <p:sp>
            <p:nvSpPr>
              <p:cNvPr id="8" name="Content Placeholder 7">
                <a:extLst>
                  <a:ext uri="{FF2B5EF4-FFF2-40B4-BE49-F238E27FC236}">
                    <a16:creationId xmlns:a16="http://schemas.microsoft.com/office/drawing/2014/main" id="{D9C1C5BB-3771-F56A-20EA-EB68C055F45C}"/>
                  </a:ext>
                </a:extLst>
              </p:cNvPr>
              <p:cNvSpPr>
                <a:spLocks noGrp="1" noRot="1" noChangeAspect="1" noMove="1" noResize="1" noEditPoints="1" noAdjustHandles="1" noChangeArrowheads="1" noChangeShapeType="1" noTextEdit="1"/>
              </p:cNvSpPr>
              <p:nvPr>
                <p:ph sz="quarter" idx="19"/>
              </p:nvPr>
            </p:nvSpPr>
            <p:spPr>
              <a:xfrm>
                <a:off x="360363" y="1497013"/>
                <a:ext cx="5795508" cy="4879975"/>
              </a:xfrm>
              <a:blipFill>
                <a:blip r:embed="rId2"/>
                <a:stretch>
                  <a:fillRect l="-2629"/>
                </a:stretch>
              </a:blipFill>
            </p:spPr>
            <p:txBody>
              <a:bodyPr/>
              <a:lstStyle/>
              <a:p>
                <a:r>
                  <a:rPr lang="en-US">
                    <a:noFill/>
                  </a:rPr>
                  <a:t> </a:t>
                </a:r>
              </a:p>
            </p:txBody>
          </p:sp>
        </mc:Fallback>
      </mc:AlternateContent>
      <p:sp>
        <p:nvSpPr>
          <p:cNvPr id="4" name="Speech Bubble: Rectangle with Corners Rounded 3">
            <a:extLst>
              <a:ext uri="{FF2B5EF4-FFF2-40B4-BE49-F238E27FC236}">
                <a16:creationId xmlns:a16="http://schemas.microsoft.com/office/drawing/2014/main" id="{AC60A3AB-69C1-4F12-72CB-8A1AB3999344}"/>
              </a:ext>
            </a:extLst>
          </p:cNvPr>
          <p:cNvSpPr/>
          <p:nvPr/>
        </p:nvSpPr>
        <p:spPr>
          <a:xfrm>
            <a:off x="4496843" y="1497013"/>
            <a:ext cx="4872625" cy="977030"/>
          </a:xfrm>
          <a:prstGeom prst="wedgeRoundRectCallout">
            <a:avLst>
              <a:gd name="adj1" fmla="val -66485"/>
              <a:gd name="adj2" fmla="val 86638"/>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AU" dirty="0">
                <a:latin typeface="Arial" panose="020B0604020202020204" pitchFamily="34" charset="0"/>
              </a:rPr>
              <a:t>Why has 25 been factored out?</a:t>
            </a:r>
          </a:p>
        </p:txBody>
      </p:sp>
      <p:sp>
        <p:nvSpPr>
          <p:cNvPr id="5" name="Speech Bubble: Rectangle with Corners Rounded 4">
            <a:extLst>
              <a:ext uri="{FF2B5EF4-FFF2-40B4-BE49-F238E27FC236}">
                <a16:creationId xmlns:a16="http://schemas.microsoft.com/office/drawing/2014/main" id="{7C387384-2C99-0DD6-3D63-E98F4D61AABC}"/>
              </a:ext>
            </a:extLst>
          </p:cNvPr>
          <p:cNvSpPr/>
          <p:nvPr/>
        </p:nvSpPr>
        <p:spPr>
          <a:xfrm>
            <a:off x="5801637" y="2950441"/>
            <a:ext cx="4872625" cy="977030"/>
          </a:xfrm>
          <a:prstGeom prst="wedgeRoundRectCallout">
            <a:avLst>
              <a:gd name="adj1" fmla="val -83452"/>
              <a:gd name="adj2" fmla="val -4028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latin typeface="Arial" panose="020B0604020202020204" pitchFamily="34" charset="0"/>
              </a:rPr>
              <a:t>How could we find the square factors of a number?</a:t>
            </a:r>
          </a:p>
        </p:txBody>
      </p:sp>
      <p:sp>
        <p:nvSpPr>
          <p:cNvPr id="7" name="Speech Bubble: Rectangle with Corners Rounded 6">
            <a:extLst>
              <a:ext uri="{FF2B5EF4-FFF2-40B4-BE49-F238E27FC236}">
                <a16:creationId xmlns:a16="http://schemas.microsoft.com/office/drawing/2014/main" id="{26DFF915-740C-5C4F-BB3A-BAA13DA0E1AE}"/>
              </a:ext>
            </a:extLst>
          </p:cNvPr>
          <p:cNvSpPr/>
          <p:nvPr/>
        </p:nvSpPr>
        <p:spPr>
          <a:xfrm>
            <a:off x="5326357" y="4551469"/>
            <a:ext cx="4872625" cy="977030"/>
          </a:xfrm>
          <a:prstGeom prst="wedgeRoundRectCallout">
            <a:avLst>
              <a:gd name="adj1" fmla="val -83452"/>
              <a:gd name="adj2" fmla="val -131311"/>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nchorCtr="1"/>
          <a:lstStyle/>
          <a:p>
            <a:r>
              <a:rPr lang="en-AU" dirty="0">
                <a:latin typeface="Arial" panose="020B0604020202020204" pitchFamily="34" charset="0"/>
              </a:rPr>
              <a:t>Why am I allowed to separate the surds?</a:t>
            </a:r>
          </a:p>
        </p:txBody>
      </p:sp>
      <p:sp>
        <p:nvSpPr>
          <p:cNvPr id="2" name="Slide Number Placeholder 1">
            <a:extLst>
              <a:ext uri="{FF2B5EF4-FFF2-40B4-BE49-F238E27FC236}">
                <a16:creationId xmlns:a16="http://schemas.microsoft.com/office/drawing/2014/main" id="{E9B076CA-71E0-AD90-CD8E-813CE7213A40}"/>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76152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CSL student template 2025" id="{970D8748-EEF6-43B9-9857-2488C1CC9476}" vid="{E91EF28A-0CB2-40DB-81A3-D9C4FA146C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8740c54-966f-451d-a76c-e38eb7fddd55">
      <Terms xmlns="http://schemas.microsoft.com/office/infopath/2007/PartnerControls"/>
    </lcf76f155ced4ddcb4097134ff3c332f>
    <SharedWithUsers xmlns="094ce8ca-8c20-4eb0-bb23-b47a1c76b753">
      <UserInfo>
        <DisplayName>Easter Carmeli</DisplayName>
        <AccountId>508</AccountId>
        <AccountType/>
      </UserInfo>
      <UserInfo>
        <DisplayName>Perry Wong</DisplayName>
        <AccountId>363</AccountId>
        <AccountType/>
      </UserInfo>
      <UserInfo>
        <DisplayName>Gemma Ennis</DisplayName>
        <AccountId>388</AccountId>
        <AccountType/>
      </UserInfo>
      <UserInfo>
        <DisplayName>David Boccalatte</DisplayName>
        <AccountId>24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BC20BCFB223D4189F17F47419ECBA2" ma:contentTypeVersion="14" ma:contentTypeDescription="Create a new document." ma:contentTypeScope="" ma:versionID="2d03496e235b9d817491fa7cea2b6e4e">
  <xsd:schema xmlns:xsd="http://www.w3.org/2001/XMLSchema" xmlns:xs="http://www.w3.org/2001/XMLSchema" xmlns:p="http://schemas.microsoft.com/office/2006/metadata/properties" xmlns:ns2="98740c54-966f-451d-a76c-e38eb7fddd55" xmlns:ns3="094ce8ca-8c20-4eb0-bb23-b47a1c76b753" targetNamespace="http://schemas.microsoft.com/office/2006/metadata/properties" ma:root="true" ma:fieldsID="1621bbbc198d165ad4696d5eadb2c4b9" ns2:_="" ns3:_="">
    <xsd:import namespace="98740c54-966f-451d-a76c-e38eb7fddd55"/>
    <xsd:import namespace="094ce8ca-8c20-4eb0-bb23-b47a1c76b75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740c54-966f-451d-a76c-e38eb7fddd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51f47cd6-212f-4ea2-b6af-f1d1e47bdbaf"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4ce8ca-8c20-4eb0-bb23-b47a1c76b753"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80DAA2-907E-4CB5-B016-D0DA35A045BF}">
  <ds:schemaRefs>
    <ds:schemaRef ds:uri="094ce8ca-8c20-4eb0-bb23-b47a1c76b753"/>
    <ds:schemaRef ds:uri="http://schemas.openxmlformats.org/package/2006/metadata/core-properties"/>
    <ds:schemaRef ds:uri="http://schemas.microsoft.com/office/2006/documentManagement/types"/>
    <ds:schemaRef ds:uri="http://purl.org/dc/dcmitype/"/>
    <ds:schemaRef ds:uri="http://purl.org/dc/elements/1.1/"/>
    <ds:schemaRef ds:uri="http://schemas.microsoft.com/office/2006/metadata/properties"/>
    <ds:schemaRef ds:uri="http://www.w3.org/XML/1998/namespace"/>
    <ds:schemaRef ds:uri="http://schemas.microsoft.com/office/infopath/2007/PartnerControls"/>
    <ds:schemaRef ds:uri="98740c54-966f-451d-a76c-e38eb7fddd55"/>
    <ds:schemaRef ds:uri="http://purl.org/dc/terms/"/>
  </ds:schemaRefs>
</ds:datastoreItem>
</file>

<file path=customXml/itemProps2.xml><?xml version="1.0" encoding="utf-8"?>
<ds:datastoreItem xmlns:ds="http://schemas.openxmlformats.org/officeDocument/2006/customXml" ds:itemID="{3529EC61-8433-4465-B5BF-F9D5B2C0BDE3}">
  <ds:schemaRefs>
    <ds:schemaRef ds:uri="http://schemas.microsoft.com/sharepoint/v3/contenttype/forms"/>
  </ds:schemaRefs>
</ds:datastoreItem>
</file>

<file path=customXml/itemProps3.xml><?xml version="1.0" encoding="utf-8"?>
<ds:datastoreItem xmlns:ds="http://schemas.openxmlformats.org/officeDocument/2006/customXml" ds:itemID="{8927558D-8BAC-46E7-BFF7-7F0F43ABC5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740c54-966f-451d-a76c-e38eb7fddd55"/>
    <ds:schemaRef ds:uri="094ce8ca-8c20-4eb0-bb23-b47a1c76b7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704</Words>
  <Application>Microsoft Office PowerPoint</Application>
  <PresentationFormat>Widescreen</PresentationFormat>
  <Paragraphs>123</Paragraphs>
  <Slides>20</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Cambria Math</vt:lpstr>
      <vt:lpstr>NSWG Corporate</vt:lpstr>
      <vt:lpstr>Simplifying surds</vt:lpstr>
      <vt:lpstr>Launch</vt:lpstr>
      <vt:lpstr>Two lengths</vt:lpstr>
      <vt:lpstr>Explore</vt:lpstr>
      <vt:lpstr>Simplifying surds (1)</vt:lpstr>
      <vt:lpstr>Simplifying surds (2)</vt:lpstr>
      <vt:lpstr>Summarise</vt:lpstr>
      <vt:lpstr>Simplifying surds (3)</vt:lpstr>
      <vt:lpstr>Simplifying surds (4)</vt:lpstr>
      <vt:lpstr>Simplifying surds (5)</vt:lpstr>
      <vt:lpstr>Simplifying surds (6)</vt:lpstr>
      <vt:lpstr>Simplifying surds (7)</vt:lpstr>
      <vt:lpstr>Apply</vt:lpstr>
      <vt:lpstr>Which is larger? (1)</vt:lpstr>
      <vt:lpstr>Which is larger? (2)</vt:lpstr>
      <vt:lpstr>Which is larger? (3)</vt:lpstr>
      <vt:lpstr>Which is larger? (4)</vt:lpstr>
      <vt:lpstr>Which is larger? (5)</vt:lpstr>
      <vt:lpstr>Simplifying surds (8)</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Simplifying surds – elective – the unit circle, Lesson 1</dc:title>
  <dc:subject>Mathematics</dc:subject>
  <dc:creator>NSW Department of Education</dc:creator>
  <cp:lastModifiedBy/>
  <dcterms:created xsi:type="dcterms:W3CDTF">2022-12-14T10:07:55Z</dcterms:created>
  <dcterms:modified xsi:type="dcterms:W3CDTF">2025-02-10T03:26:08Z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0x010100C6BC20BCFB223D4189F17F47419ECBA2</vt:lpwstr>
  </property>
  <property fmtid="{D5CDD505-2E9C-101B-9397-08002B2CF9AE}" pid="3" name="MediaServiceImageTags">
    <vt:lpwstr/>
  </property>
  <property fmtid="{D5CDD505-2E9C-101B-9397-08002B2CF9AE}" pid="4" name="MSIP_Label_b603dfd7-d93a-4381-a340-2995d8282205_Enabled">
    <vt:lpwstr>true</vt:lpwstr>
  </property>
  <property fmtid="{D5CDD505-2E9C-101B-9397-08002B2CF9AE}" pid="5" name="MSIP_Label_b603dfd7-d93a-4381-a340-2995d8282205_SetDate">
    <vt:lpwstr>2023-07-07T02:46:40Z</vt:lpwstr>
  </property>
  <property fmtid="{D5CDD505-2E9C-101B-9397-08002B2CF9AE}" pid="6" name="MSIP_Label_b603dfd7-d93a-4381-a340-2995d8282205_Method">
    <vt:lpwstr>Standard</vt:lpwstr>
  </property>
  <property fmtid="{D5CDD505-2E9C-101B-9397-08002B2CF9AE}" pid="7" name="MSIP_Label_b603dfd7-d93a-4381-a340-2995d8282205_Name">
    <vt:lpwstr>OFFICIAL</vt:lpwstr>
  </property>
  <property fmtid="{D5CDD505-2E9C-101B-9397-08002B2CF9AE}" pid="8" name="MSIP_Label_b603dfd7-d93a-4381-a340-2995d8282205_SiteId">
    <vt:lpwstr>05a0e69a-418a-47c1-9c25-9387261bf991</vt:lpwstr>
  </property>
  <property fmtid="{D5CDD505-2E9C-101B-9397-08002B2CF9AE}" pid="9" name="MSIP_Label_b603dfd7-d93a-4381-a340-2995d8282205_ActionId">
    <vt:lpwstr>a8bf8051-9d17-4791-8c94-11bc95fd3c4a</vt:lpwstr>
  </property>
  <property fmtid="{D5CDD505-2E9C-101B-9397-08002B2CF9AE}" pid="10" name="MSIP_Label_b603dfd7-d93a-4381-a340-2995d8282205_ContentBits">
    <vt:lpwstr>0</vt:lpwstr>
  </property>
</Properties>
</file>