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2"/>
  </p:notesMasterIdLst>
  <p:handoutMasterIdLst>
    <p:handoutMasterId r:id="rId23"/>
  </p:handoutMasterIdLst>
  <p:sldIdLst>
    <p:sldId id="26407" r:id="rId5"/>
    <p:sldId id="26408" r:id="rId6"/>
    <p:sldId id="26404" r:id="rId7"/>
    <p:sldId id="26406" r:id="rId8"/>
    <p:sldId id="26405" r:id="rId9"/>
    <p:sldId id="26393" r:id="rId10"/>
    <p:sldId id="26375" r:id="rId11"/>
    <p:sldId id="26394" r:id="rId12"/>
    <p:sldId id="26400" r:id="rId13"/>
    <p:sldId id="26401" r:id="rId14"/>
    <p:sldId id="26402" r:id="rId15"/>
    <p:sldId id="26397" r:id="rId16"/>
    <p:sldId id="26396" r:id="rId17"/>
    <p:sldId id="26398" r:id="rId18"/>
    <p:sldId id="26399" r:id="rId19"/>
    <p:sldId id="360" r:id="rId20"/>
    <p:sldId id="361" r:id="rId21"/>
  </p:sldIdLst>
  <p:sldSz cx="12192000" cy="6858000"/>
  <p:notesSz cx="6858000" cy="9144000"/>
  <p:embeddedFontLst>
    <p:embeddedFont>
      <p:font typeface="Cambria Math" panose="02040503050406030204" pitchFamily="18" charset="0"/>
      <p:regular r:id="rId24"/>
    </p:embeddedFont>
    <p:embeddedFont>
      <p:font typeface="Public Sans" pitchFamily="2" charset="0"/>
      <p:regular r:id="rId25"/>
      <p:bold r:id="rId26"/>
      <p:italic r:id="rId27"/>
      <p:boldItalic r:id="rId28"/>
    </p:embeddedFont>
    <p:embeddedFont>
      <p:font typeface="Public Sans Light" pitchFamily="2" charset="0"/>
      <p:regular r:id="rId29"/>
      <p: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407"/>
            <p14:sldId id="26408"/>
            <p14:sldId id="26404"/>
            <p14:sldId id="26406"/>
            <p14:sldId id="26405"/>
            <p14:sldId id="26393"/>
            <p14:sldId id="26375"/>
            <p14:sldId id="26394"/>
            <p14:sldId id="26400"/>
            <p14:sldId id="26401"/>
            <p14:sldId id="26402"/>
            <p14:sldId id="26397"/>
            <p14:sldId id="26396"/>
            <p14:sldId id="26398"/>
            <p14:sldId id="26399"/>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A515281-0D4E-108C-0E29-1B372EFE0351}" name="Casey Law" initials="" userId="S::casey.law6@det.nsw.edu.au::f30dbcee-59ca-40a3-8d27-f74b8047a6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EDF9E0"/>
    <a:srgbClr val="B51458"/>
    <a:srgbClr val="00ACC2"/>
    <a:srgbClr val="64BB47"/>
    <a:srgbClr val="E5F7FC"/>
    <a:srgbClr val="FBDBE7"/>
    <a:srgbClr val="FFFFFF"/>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4EA3B9-ADB7-47A2-8207-050C1ACCFCB0}" v="11" dt="2025-02-10T04:26:43.49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6610" autoAdjust="0"/>
  </p:normalViewPr>
  <p:slideViewPr>
    <p:cSldViewPr snapToGrid="0">
      <p:cViewPr varScale="1">
        <p:scale>
          <a:sx n="96" d="100"/>
          <a:sy n="96" d="100"/>
        </p:scale>
        <p:origin x="180" y="78"/>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AE4EA3B9-ADB7-47A2-8207-050C1ACCFCB0}"/>
    <pc:docChg chg="modSld">
      <pc:chgData name="Daisy Hong" userId="852f2fe8-ba51-4773-8c32-260fca1b2ee4" providerId="ADAL" clId="{AE4EA3B9-ADB7-47A2-8207-050C1ACCFCB0}" dt="2025-02-10T04:36:18.671" v="20" actId="962"/>
      <pc:docMkLst>
        <pc:docMk/>
      </pc:docMkLst>
      <pc:sldChg chg="modSp mod">
        <pc:chgData name="Daisy Hong" userId="852f2fe8-ba51-4773-8c32-260fca1b2ee4" providerId="ADAL" clId="{AE4EA3B9-ADB7-47A2-8207-050C1ACCFCB0}" dt="2025-02-10T04:20:44.637" v="5" actId="20577"/>
        <pc:sldMkLst>
          <pc:docMk/>
          <pc:sldMk cId="1181014578" sldId="360"/>
        </pc:sldMkLst>
        <pc:spChg chg="mod">
          <ac:chgData name="Daisy Hong" userId="852f2fe8-ba51-4773-8c32-260fca1b2ee4" providerId="ADAL" clId="{AE4EA3B9-ADB7-47A2-8207-050C1ACCFCB0}" dt="2025-02-10T04:20:44.637" v="5" actId="20577"/>
          <ac:spMkLst>
            <pc:docMk/>
            <pc:sldMk cId="1181014578" sldId="360"/>
            <ac:spMk id="4" creationId="{B7C07B50-96D9-2E35-E2CE-3139F6377F08}"/>
          </ac:spMkLst>
        </pc:spChg>
      </pc:sldChg>
      <pc:sldChg chg="modSp mod">
        <pc:chgData name="Daisy Hong" userId="852f2fe8-ba51-4773-8c32-260fca1b2ee4" providerId="ADAL" clId="{AE4EA3B9-ADB7-47A2-8207-050C1ACCFCB0}" dt="2025-02-10T04:36:18.671" v="20" actId="962"/>
        <pc:sldMkLst>
          <pc:docMk/>
          <pc:sldMk cId="694373416" sldId="26396"/>
        </pc:sldMkLst>
        <pc:spChg chg="mod">
          <ac:chgData name="Daisy Hong" userId="852f2fe8-ba51-4773-8c32-260fca1b2ee4" providerId="ADAL" clId="{AE4EA3B9-ADB7-47A2-8207-050C1ACCFCB0}" dt="2025-02-10T04:36:18.671" v="20" actId="962"/>
          <ac:spMkLst>
            <pc:docMk/>
            <pc:sldMk cId="694373416" sldId="26396"/>
            <ac:spMk id="5" creationId="{199B6C9C-F44E-2B53-1AC7-39391C95E22A}"/>
          </ac:spMkLst>
        </pc:spChg>
        <pc:graphicFrameChg chg="mod">
          <ac:chgData name="Daisy Hong" userId="852f2fe8-ba51-4773-8c32-260fca1b2ee4" providerId="ADAL" clId="{AE4EA3B9-ADB7-47A2-8207-050C1ACCFCB0}" dt="2025-02-10T04:26:43.498" v="16" actId="120"/>
          <ac:graphicFrameMkLst>
            <pc:docMk/>
            <pc:sldMk cId="694373416" sldId="26396"/>
            <ac:graphicFrameMk id="14" creationId="{3C40018D-0B16-6826-24CF-A2E92BD43A56}"/>
          </ac:graphicFrameMkLst>
        </pc:graphicFrameChg>
      </pc:sldChg>
      <pc:sldChg chg="modSp">
        <pc:chgData name="Daisy Hong" userId="852f2fe8-ba51-4773-8c32-260fca1b2ee4" providerId="ADAL" clId="{AE4EA3B9-ADB7-47A2-8207-050C1ACCFCB0}" dt="2025-02-10T04:24:26.944" v="7"/>
        <pc:sldMkLst>
          <pc:docMk/>
          <pc:sldMk cId="2336036166" sldId="26397"/>
        </pc:sldMkLst>
        <pc:graphicFrameChg chg="mod">
          <ac:chgData name="Daisy Hong" userId="852f2fe8-ba51-4773-8c32-260fca1b2ee4" providerId="ADAL" clId="{AE4EA3B9-ADB7-47A2-8207-050C1ACCFCB0}" dt="2025-02-10T04:24:26.944" v="7"/>
          <ac:graphicFrameMkLst>
            <pc:docMk/>
            <pc:sldMk cId="2336036166" sldId="26397"/>
            <ac:graphicFrameMk id="8" creationId="{484A1632-A859-022F-7036-FE1D65E3D0EB}"/>
          </ac:graphicFrameMkLst>
        </pc:graphicFrameChg>
      </pc:sldChg>
      <pc:sldChg chg="modSp mod">
        <pc:chgData name="Daisy Hong" userId="852f2fe8-ba51-4773-8c32-260fca1b2ee4" providerId="ADAL" clId="{AE4EA3B9-ADB7-47A2-8207-050C1ACCFCB0}" dt="2025-02-10T04:26:25.822" v="13" actId="120"/>
        <pc:sldMkLst>
          <pc:docMk/>
          <pc:sldMk cId="921468138" sldId="26398"/>
        </pc:sldMkLst>
        <pc:spChg chg="mod">
          <ac:chgData name="Daisy Hong" userId="852f2fe8-ba51-4773-8c32-260fca1b2ee4" providerId="ADAL" clId="{AE4EA3B9-ADB7-47A2-8207-050C1ACCFCB0}" dt="2025-02-10T04:19:26.965" v="3" actId="20577"/>
          <ac:spMkLst>
            <pc:docMk/>
            <pc:sldMk cId="921468138" sldId="26398"/>
            <ac:spMk id="4" creationId="{86DB5FF0-C422-F790-62DD-C20E2AA12161}"/>
          </ac:spMkLst>
        </pc:spChg>
        <pc:graphicFrameChg chg="mod">
          <ac:chgData name="Daisy Hong" userId="852f2fe8-ba51-4773-8c32-260fca1b2ee4" providerId="ADAL" clId="{AE4EA3B9-ADB7-47A2-8207-050C1ACCFCB0}" dt="2025-02-10T04:26:25.822" v="13" actId="120"/>
          <ac:graphicFrameMkLst>
            <pc:docMk/>
            <pc:sldMk cId="921468138" sldId="26398"/>
            <ac:graphicFrameMk id="6" creationId="{BE771C75-CF94-E3FC-032F-D9AD50002E3B}"/>
          </ac:graphicFrameMkLst>
        </pc:graphicFrameChg>
      </pc:sldChg>
      <pc:sldChg chg="modSp">
        <pc:chgData name="Daisy Hong" userId="852f2fe8-ba51-4773-8c32-260fca1b2ee4" providerId="ADAL" clId="{AE4EA3B9-ADB7-47A2-8207-050C1ACCFCB0}" dt="2025-02-10T04:26:09.122" v="12" actId="120"/>
        <pc:sldMkLst>
          <pc:docMk/>
          <pc:sldMk cId="1257480341" sldId="26399"/>
        </pc:sldMkLst>
        <pc:graphicFrameChg chg="mod">
          <ac:chgData name="Daisy Hong" userId="852f2fe8-ba51-4773-8c32-260fca1b2ee4" providerId="ADAL" clId="{AE4EA3B9-ADB7-47A2-8207-050C1ACCFCB0}" dt="2025-02-10T04:26:09.122" v="12" actId="120"/>
          <ac:graphicFrameMkLst>
            <pc:docMk/>
            <pc:sldMk cId="1257480341" sldId="26399"/>
            <ac:graphicFrameMk id="8" creationId="{484A1632-A859-022F-7036-FE1D65E3D0EB}"/>
          </ac:graphicFrameMkLst>
        </pc:graphicFrameChg>
      </pc:sldChg>
      <pc:sldChg chg="modSp mod">
        <pc:chgData name="Daisy Hong" userId="852f2fe8-ba51-4773-8c32-260fca1b2ee4" providerId="ADAL" clId="{AE4EA3B9-ADB7-47A2-8207-050C1ACCFCB0}" dt="2025-02-10T04:34:40.315" v="19" actId="13926"/>
        <pc:sldMkLst>
          <pc:docMk/>
          <pc:sldMk cId="1299944782" sldId="26404"/>
        </pc:sldMkLst>
        <pc:spChg chg="mod">
          <ac:chgData name="Daisy Hong" userId="852f2fe8-ba51-4773-8c32-260fca1b2ee4" providerId="ADAL" clId="{AE4EA3B9-ADB7-47A2-8207-050C1ACCFCB0}" dt="2025-02-10T04:34:40.315" v="19" actId="13926"/>
          <ac:spMkLst>
            <pc:docMk/>
            <pc:sldMk cId="1299944782" sldId="26404"/>
            <ac:spMk id="9" creationId="{562AF58F-16FA-B210-5B9F-4FAE4775D3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936135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95263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067895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678251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44888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23487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66674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96194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882629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20553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56257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89505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36529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46" r:id="rId6"/>
    <p:sldLayoutId id="2147483725" r:id="rId7"/>
    <p:sldLayoutId id="2147483743" r:id="rId8"/>
    <p:sldLayoutId id="21474837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8.xml"/><Relationship Id="rId4" Type="http://schemas.openxmlformats.org/officeDocument/2006/relationships/hyperlink" Target="https://curriculum.nsw.edu.au/"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creativecommons.org/licenses/by-sa/3.0/deed.en" TargetMode="External"/><Relationship Id="rId5" Type="http://schemas.openxmlformats.org/officeDocument/2006/relationships/hyperlink" Target="https://www.flickr.com/photos/50415738@N04/5554677428" TargetMode="External"/><Relationship Id="rId4" Type="http://schemas.openxmlformats.org/officeDocument/2006/relationships/hyperlink" Target="https://www.flickr.com/photos/fishyone1/1217051453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creativecommons.org/licenses/by-sa/3.0/deed.en" TargetMode="External"/><Relationship Id="rId5" Type="http://schemas.openxmlformats.org/officeDocument/2006/relationships/hyperlink" Target="https://www.flickr.com/photos/fishyone1/with/53894484386" TargetMode="External"/><Relationship Id="rId4" Type="http://schemas.openxmlformats.org/officeDocument/2006/relationships/hyperlink" Target="https://www.flickr.com/photos/fishyone1/1217051453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ki/User:Bidgee" TargetMode="External"/><Relationship Id="rId4" Type="http://schemas.openxmlformats.org/officeDocument/2006/relationships/hyperlink" Target="https://commons.wikimedia.org/wiki/File:Shibble_Bridge_and_Dundullimal_Railway_Bridge_over_the_Macquarie_River.jp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FD50AD-6E51-7D9F-CEBF-FB0BAE9E2C5F}"/>
              </a:ext>
            </a:extLst>
          </p:cNvPr>
          <p:cNvSpPr>
            <a:spLocks noGrp="1"/>
          </p:cNvSpPr>
          <p:nvPr>
            <p:ph type="ctrTitle"/>
          </p:nvPr>
        </p:nvSpPr>
        <p:spPr/>
        <p:txBody>
          <a:bodyPr/>
          <a:lstStyle/>
          <a:p>
            <a:r>
              <a:rPr lang="en-US" dirty="0"/>
              <a:t>Exact ratios</a:t>
            </a:r>
          </a:p>
        </p:txBody>
      </p:sp>
      <p:sp>
        <p:nvSpPr>
          <p:cNvPr id="8" name="Text Placeholder 7">
            <a:extLst>
              <a:ext uri="{FF2B5EF4-FFF2-40B4-BE49-F238E27FC236}">
                <a16:creationId xmlns:a16="http://schemas.microsoft.com/office/drawing/2014/main" id="{048F0AE4-24F4-E68B-09DE-5D6F12F9CDDD}"/>
              </a:ext>
            </a:extLst>
          </p:cNvPr>
          <p:cNvSpPr>
            <a:spLocks noGrp="1"/>
          </p:cNvSpPr>
          <p:nvPr>
            <p:ph type="body" sz="quarter" idx="10"/>
          </p:nvPr>
        </p:nvSpPr>
        <p:spPr/>
        <p:txBody>
          <a:bodyPr/>
          <a:lstStyle/>
          <a:p>
            <a:r>
              <a:rPr lang="en-US" dirty="0"/>
              <a:t>Stage 5</a:t>
            </a:r>
          </a:p>
        </p:txBody>
      </p:sp>
      <p:sp>
        <p:nvSpPr>
          <p:cNvPr id="12" name="Text Placeholder 11">
            <a:extLst>
              <a:ext uri="{FF2B5EF4-FFF2-40B4-BE49-F238E27FC236}">
                <a16:creationId xmlns:a16="http://schemas.microsoft.com/office/drawing/2014/main" id="{6EFA3497-73EF-8068-7A38-C8A2C4256989}"/>
              </a:ext>
            </a:extLst>
          </p:cNvPr>
          <p:cNvSpPr>
            <a:spLocks noGrp="1"/>
          </p:cNvSpPr>
          <p:nvPr>
            <p:ph type="body" sz="quarter" idx="16"/>
          </p:nvPr>
        </p:nvSpPr>
        <p:spPr/>
        <p:txBody>
          <a:bodyPr/>
          <a:lstStyle/>
          <a:p>
            <a:r>
              <a:rPr lang="en-US" dirty="0"/>
              <a:t>The unit circle</a:t>
            </a:r>
          </a:p>
        </p:txBody>
      </p:sp>
      <p:sp>
        <p:nvSpPr>
          <p:cNvPr id="10" name="Text Placeholder 9" hidden="1">
            <a:extLst>
              <a:ext uri="{FF2B5EF4-FFF2-40B4-BE49-F238E27FC236}">
                <a16:creationId xmlns:a16="http://schemas.microsoft.com/office/drawing/2014/main" id="{5737B47E-44CC-62A4-546C-4218E7277801}"/>
              </a:ext>
            </a:extLst>
          </p:cNvPr>
          <p:cNvSpPr>
            <a:spLocks noGrp="1"/>
          </p:cNvSpPr>
          <p:nvPr>
            <p:ph type="body" sz="quarter" idx="14"/>
          </p:nvPr>
        </p:nvSpPr>
        <p:spPr/>
        <p:txBody>
          <a:bodyPr/>
          <a:lstStyle/>
          <a:p>
            <a:endParaRPr lang="en-US" dirty="0"/>
          </a:p>
        </p:txBody>
      </p:sp>
      <p:sp>
        <p:nvSpPr>
          <p:cNvPr id="11" name="Text Placeholder 10" hidden="1">
            <a:extLst>
              <a:ext uri="{FF2B5EF4-FFF2-40B4-BE49-F238E27FC236}">
                <a16:creationId xmlns:a16="http://schemas.microsoft.com/office/drawing/2014/main" id="{6324F305-D316-5743-8C6D-5CED1B1FA247}"/>
              </a:ext>
            </a:extLst>
          </p:cNvPr>
          <p:cNvSpPr>
            <a:spLocks noGrp="1"/>
          </p:cNvSpPr>
          <p:nvPr>
            <p:ph type="body" sz="quarter" idx="15"/>
          </p:nvPr>
        </p:nvSpPr>
        <p:spPr/>
        <p:txBody>
          <a:bodyPr/>
          <a:lstStyle/>
          <a:p>
            <a:endParaRPr lang="en-US"/>
          </a:p>
        </p:txBody>
      </p:sp>
      <p:pic>
        <p:nvPicPr>
          <p:cNvPr id="13" name="Picture Placeholder 5" descr="A person writing on a white table&#10;">
            <a:extLst>
              <a:ext uri="{FF2B5EF4-FFF2-40B4-BE49-F238E27FC236}">
                <a16:creationId xmlns:a16="http://schemas.microsoft.com/office/drawing/2014/main" id="{5FA2A7DE-B253-B0DD-38AF-FC7B4C23C98D}"/>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8000" y="0"/>
            <a:ext cx="5064000" cy="6858000"/>
          </a:xfrm>
          <a:prstGeom prst="rect">
            <a:avLst/>
          </a:prstGeom>
        </p:spPr>
      </p:pic>
    </p:spTree>
    <p:extLst>
      <p:ext uri="{BB962C8B-B14F-4D97-AF65-F5344CB8AC3E}">
        <p14:creationId xmlns:p14="http://schemas.microsoft.com/office/powerpoint/2010/main" val="334667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14:m>
                  <m:oMath xmlns:m="http://schemas.openxmlformats.org/officeDocument/2006/math">
                    <m:r>
                      <a:rPr lang="en-AU" b="0" i="1" smtClean="0">
                        <a:latin typeface="Cambria Math" panose="02040503050406030204" pitchFamily="18" charset="0"/>
                      </a:rPr>
                      <m:t>45° </m:t>
                    </m:r>
                  </m:oMath>
                </a14:m>
                <a:r>
                  <a:rPr lang="en-AU" dirty="0"/>
                  <a:t>Triangle (2)</a:t>
                </a:r>
              </a:p>
            </p:txBody>
          </p:sp>
        </mc:Choice>
        <mc:Fallback xmlns="">
          <p:sp>
            <p:nvSpPr>
              <p:cNvPr id="6" name="Title 5">
                <a:extLst>
                  <a:ext uri="{FF2B5EF4-FFF2-40B4-BE49-F238E27FC236}">
                    <a16:creationId xmlns:a16="http://schemas.microsoft.com/office/drawing/2014/main" id="{5C69B4ED-C190-0D50-D68B-A624ABE6A280}"/>
                  </a:ext>
                </a:extLst>
              </p:cNvPr>
              <p:cNvSpPr>
                <a:spLocks noGrp="1" noRot="1" noChangeAspect="1" noMove="1" noResize="1" noEditPoints="1" noAdjustHandles="1" noChangeArrowheads="1" noChangeShapeType="1" noTextEdit="1"/>
              </p:cNvSpPr>
              <p:nvPr>
                <p:ph type="title"/>
              </p:nvPr>
            </p:nvSpPr>
            <p:spPr>
              <a:blipFill>
                <a:blip r:embed="rId3"/>
                <a:stretch>
                  <a:fillRect l="-1436" t="-34091" b="-40909"/>
                </a:stretch>
              </a:blipFill>
            </p:spPr>
            <p:txBody>
              <a:bodyPr/>
              <a:lstStyle/>
              <a:p>
                <a:r>
                  <a:rPr lang="en-US">
                    <a:noFill/>
                  </a:rPr>
                  <a:t> </a:t>
                </a:r>
              </a:p>
            </p:txBody>
          </p:sp>
        </mc:Fallback>
      </mc:AlternateContent>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t>Exact values</a:t>
            </a:r>
          </a:p>
        </p:txBody>
      </p:sp>
      <p:sp>
        <p:nvSpPr>
          <p:cNvPr id="5" name="Rounded Rectangle 4">
            <a:extLst>
              <a:ext uri="{FF2B5EF4-FFF2-40B4-BE49-F238E27FC236}">
                <a16:creationId xmlns:a16="http://schemas.microsoft.com/office/drawing/2014/main" id="{F99E4481-AE74-6F8E-A5AA-3DCA00F45446}"/>
              </a:ext>
              <a:ext uri="{C183D7F6-B498-43B3-948B-1728B52AA6E4}">
                <adec:decorative xmlns:adec="http://schemas.microsoft.com/office/drawing/2017/decorative" val="1"/>
              </a:ext>
            </a:extLst>
          </p:cNvPr>
          <p:cNvSpPr/>
          <p:nvPr/>
        </p:nvSpPr>
        <p:spPr>
          <a:xfrm>
            <a:off x="409355" y="1683945"/>
            <a:ext cx="11373291" cy="4300396"/>
          </a:xfrm>
          <a:prstGeom prst="roundRect">
            <a:avLst>
              <a:gd name="adj" fmla="val 278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ight-angled isosceles triangle with sides 1, 1 and root 2.">
            <a:extLst>
              <a:ext uri="{FF2B5EF4-FFF2-40B4-BE49-F238E27FC236}">
                <a16:creationId xmlns:a16="http://schemas.microsoft.com/office/drawing/2014/main" id="{FC674CA3-FB15-0DAF-44CD-5149A6CDF8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4334" y="1947796"/>
            <a:ext cx="3577824" cy="363236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334795E-DDDA-76E0-90FE-6A0AFB3F0C21}"/>
                  </a:ext>
                </a:extLst>
              </p:cNvPr>
              <p:cNvSpPr txBox="1"/>
              <p:nvPr/>
            </p:nvSpPr>
            <p:spPr>
              <a:xfrm>
                <a:off x="7322213" y="2624919"/>
                <a:ext cx="2499485" cy="2549136"/>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func>
                        <m:funcPr>
                          <m:ctrlPr>
                            <a:rPr lang="en-AU" sz="200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i="1">
                              <a:latin typeface="Cambria Math" panose="02040503050406030204" pitchFamily="18" charset="0"/>
                            </a:rPr>
                            <m:t>45°</m:t>
                          </m:r>
                        </m:e>
                      </m:func>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2</m:t>
                              </m:r>
                            </m:e>
                          </m:rad>
                        </m:den>
                      </m:f>
                    </m:oMath>
                  </m:oMathPara>
                </a14:m>
                <a:endParaRPr lang="en-AU" sz="2000" dirty="0"/>
              </a:p>
              <a:p>
                <a:pPr>
                  <a:lnSpc>
                    <a:spcPct val="150000"/>
                  </a:lnSpc>
                </a:pPr>
                <a14:m>
                  <m:oMathPara xmlns:m="http://schemas.openxmlformats.org/officeDocument/2006/math">
                    <m:oMathParaPr>
                      <m:jc m:val="left"/>
                    </m:oMathParaPr>
                    <m:oMath xmlns:m="http://schemas.openxmlformats.org/officeDocument/2006/math">
                      <m:func>
                        <m:funcPr>
                          <m:ctrlPr>
                            <a:rPr lang="en-AU" sz="2000" i="1">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i="1">
                              <a:latin typeface="Cambria Math" panose="02040503050406030204" pitchFamily="18" charset="0"/>
                            </a:rPr>
                            <m:t>45°</m:t>
                          </m:r>
                          <m:r>
                            <a:rPr lang="en-AU" sz="2000" b="0" i="1" smtClean="0">
                              <a:latin typeface="Cambria Math" panose="02040503050406030204" pitchFamily="18" charset="0"/>
                            </a:rPr>
                            <m:t>=</m:t>
                          </m:r>
                        </m:e>
                      </m:func>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2</m:t>
                              </m:r>
                            </m:e>
                          </m:rad>
                        </m:den>
                      </m:f>
                    </m:oMath>
                  </m:oMathPara>
                </a14:m>
                <a:endParaRPr lang="en-AU" sz="2000" dirty="0"/>
              </a:p>
              <a:p>
                <a:pPr>
                  <a:lnSpc>
                    <a:spcPct val="250000"/>
                  </a:lnSpc>
                </a:pPr>
                <a14:m>
                  <m:oMathPara xmlns:m="http://schemas.openxmlformats.org/officeDocument/2006/math">
                    <m:oMathParaPr>
                      <m:jc m:val="left"/>
                    </m:oMathParaPr>
                    <m:oMath xmlns:m="http://schemas.openxmlformats.org/officeDocument/2006/math">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tan</m:t>
                          </m:r>
                        </m:fName>
                        <m:e>
                          <m:r>
                            <a:rPr lang="en-AU" sz="2000" b="0" i="1" smtClean="0">
                              <a:latin typeface="Cambria Math" panose="02040503050406030204" pitchFamily="18" charset="0"/>
                            </a:rPr>
                            <m:t>45°</m:t>
                          </m:r>
                        </m:e>
                      </m:func>
                      <m:r>
                        <a:rPr lang="en-AU" sz="2000" b="0" i="1" smtClean="0">
                          <a:latin typeface="Cambria Math" panose="02040503050406030204" pitchFamily="18" charset="0"/>
                        </a:rPr>
                        <m:t>=1</m:t>
                      </m:r>
                    </m:oMath>
                  </m:oMathPara>
                </a14:m>
                <a:endParaRPr lang="en-AU" sz="2000" dirty="0"/>
              </a:p>
            </p:txBody>
          </p:sp>
        </mc:Choice>
        <mc:Fallback xmlns="">
          <p:sp>
            <p:nvSpPr>
              <p:cNvPr id="10" name="TextBox 9">
                <a:extLst>
                  <a:ext uri="{FF2B5EF4-FFF2-40B4-BE49-F238E27FC236}">
                    <a16:creationId xmlns:a16="http://schemas.microsoft.com/office/drawing/2014/main" id="{B334795E-DDDA-76E0-90FE-6A0AFB3F0C21}"/>
                  </a:ext>
                </a:extLst>
              </p:cNvPr>
              <p:cNvSpPr txBox="1">
                <a:spLocks noRot="1" noChangeAspect="1" noMove="1" noResize="1" noEditPoints="1" noAdjustHandles="1" noChangeArrowheads="1" noChangeShapeType="1" noTextEdit="1"/>
              </p:cNvSpPr>
              <p:nvPr/>
            </p:nvSpPr>
            <p:spPr>
              <a:xfrm>
                <a:off x="7322213" y="2624919"/>
                <a:ext cx="2499485" cy="2549136"/>
              </a:xfrm>
              <a:prstGeom prst="rect">
                <a:avLst/>
              </a:prstGeom>
              <a:blipFill>
                <a:blip r:embed="rId5"/>
                <a:stretch>
                  <a:fillRect l="-353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9B076CA-71E0-AD90-CD8E-813CE7213A40}"/>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84407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14:m>
                  <m:oMath xmlns:m="http://schemas.openxmlformats.org/officeDocument/2006/math">
                    <m:r>
                      <a:rPr lang="en-AU" b="0" i="1" smtClean="0">
                        <a:latin typeface="Cambria Math" panose="02040503050406030204" pitchFamily="18" charset="0"/>
                      </a:rPr>
                      <m:t>60° 30° </m:t>
                    </m:r>
                  </m:oMath>
                </a14:m>
                <a:r>
                  <a:rPr lang="en-AU" dirty="0"/>
                  <a:t>Triangle (2)</a:t>
                </a:r>
              </a:p>
            </p:txBody>
          </p:sp>
        </mc:Choice>
        <mc:Fallback xmlns="">
          <p:sp>
            <p:nvSpPr>
              <p:cNvPr id="6" name="Title 5">
                <a:extLst>
                  <a:ext uri="{FF2B5EF4-FFF2-40B4-BE49-F238E27FC236}">
                    <a16:creationId xmlns:a16="http://schemas.microsoft.com/office/drawing/2014/main" id="{5C69B4ED-C190-0D50-D68B-A624ABE6A280}"/>
                  </a:ext>
                </a:extLst>
              </p:cNvPr>
              <p:cNvSpPr>
                <a:spLocks noGrp="1" noRot="1" noChangeAspect="1" noMove="1" noResize="1" noEditPoints="1" noAdjustHandles="1" noChangeArrowheads="1" noChangeShapeType="1" noTextEdit="1"/>
              </p:cNvSpPr>
              <p:nvPr>
                <p:ph type="title"/>
              </p:nvPr>
            </p:nvSpPr>
            <p:spPr>
              <a:xfrm>
                <a:off x="360000" y="360000"/>
                <a:ext cx="11483998" cy="545601"/>
              </a:xfrm>
              <a:blipFill>
                <a:blip r:embed="rId3"/>
                <a:stretch>
                  <a:fillRect l="-1326" t="-34091" b="-40909"/>
                </a:stretch>
              </a:blipFill>
            </p:spPr>
            <p:txBody>
              <a:bodyPr/>
              <a:lstStyle/>
              <a:p>
                <a:r>
                  <a:rPr lang="en-AU">
                    <a:noFill/>
                  </a:rPr>
                  <a:t> </a:t>
                </a:r>
              </a:p>
            </p:txBody>
          </p:sp>
        </mc:Fallback>
      </mc:AlternateContent>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Exact values</a:t>
            </a:r>
          </a:p>
        </p:txBody>
      </p:sp>
      <p:sp>
        <p:nvSpPr>
          <p:cNvPr id="7" name="Rounded Rectangle 6">
            <a:extLst>
              <a:ext uri="{FF2B5EF4-FFF2-40B4-BE49-F238E27FC236}">
                <a16:creationId xmlns:a16="http://schemas.microsoft.com/office/drawing/2014/main" id="{E5A96A34-93D8-DD19-BB12-397EC40F62BB}"/>
              </a:ext>
              <a:ext uri="{C183D7F6-B498-43B3-948B-1728B52AA6E4}">
                <adec:decorative xmlns:adec="http://schemas.microsoft.com/office/drawing/2017/decorative" val="1"/>
              </a:ext>
            </a:extLst>
          </p:cNvPr>
          <p:cNvSpPr/>
          <p:nvPr/>
        </p:nvSpPr>
        <p:spPr>
          <a:xfrm>
            <a:off x="409355" y="1683945"/>
            <a:ext cx="11373291" cy="4300396"/>
          </a:xfrm>
          <a:prstGeom prst="roundRect">
            <a:avLst>
              <a:gd name="adj" fmla="val 278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equilateral triangle is bisected with a perpendicular bisector leaving two triangles with angles, 90, 60 and 30 and sides, 2, 1 and root 3.">
            <a:extLst>
              <a:ext uri="{FF2B5EF4-FFF2-40B4-BE49-F238E27FC236}">
                <a16:creationId xmlns:a16="http://schemas.microsoft.com/office/drawing/2014/main" id="{ACD5C21A-4D85-0AFE-AE18-DACD733850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5002" y="1958886"/>
            <a:ext cx="3984172" cy="3750513"/>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334795E-DDDA-76E0-90FE-6A0AFB3F0C21}"/>
                  </a:ext>
                </a:extLst>
              </p:cNvPr>
              <p:cNvSpPr txBox="1"/>
              <p:nvPr/>
            </p:nvSpPr>
            <p:spPr>
              <a:xfrm>
                <a:off x="6096000" y="2578829"/>
                <a:ext cx="1997798" cy="2952838"/>
              </a:xfrm>
              <a:prstGeom prst="rect">
                <a:avLst/>
              </a:prstGeom>
              <a:noFill/>
            </p:spPr>
            <p:txBody>
              <a:bodyPr wrap="none" lIns="0" tIns="0" rIns="0" bIns="0" rtlCol="0">
                <a:noAutofit/>
              </a:bodyPr>
              <a:lstStyle/>
              <a:p>
                <a:pPr algn="l"/>
                <a14:m>
                  <m:oMathPara xmlns:m="http://schemas.openxmlformats.org/officeDocument/2006/math">
                    <m:oMathParaPr>
                      <m:jc m:val="left"/>
                    </m:oMathParaPr>
                    <m:oMath xmlns:m="http://schemas.openxmlformats.org/officeDocument/2006/math">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30°</m:t>
                          </m:r>
                        </m:e>
                      </m:func>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oMath>
                  </m:oMathPara>
                </a14:m>
                <a:endParaRPr lang="en-AU" sz="2000" dirty="0"/>
              </a:p>
              <a:p>
                <a:pPr algn="l"/>
                <a:endParaRPr lang="en-AU" sz="2000" b="0" i="0"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30°</m:t>
                          </m:r>
                        </m:e>
                      </m:func>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3</m:t>
                              </m:r>
                            </m:e>
                          </m:rad>
                        </m:num>
                        <m:den>
                          <m:r>
                            <a:rPr lang="en-AU" sz="2000" b="0" i="1" smtClean="0">
                              <a:latin typeface="Cambria Math" panose="02040503050406030204" pitchFamily="18" charset="0"/>
                            </a:rPr>
                            <m:t>2</m:t>
                          </m:r>
                        </m:den>
                      </m:f>
                    </m:oMath>
                  </m:oMathPara>
                </a14:m>
                <a:endParaRPr lang="en-AU" sz="2000" dirty="0"/>
              </a:p>
              <a:p>
                <a:pPr algn="l"/>
                <a:endParaRPr lang="en-AU" sz="2000" b="0" i="1"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tan</m:t>
                          </m:r>
                        </m:fName>
                        <m:e>
                          <m:r>
                            <a:rPr lang="en-AU" sz="2000" b="0" i="1" smtClean="0">
                              <a:latin typeface="Cambria Math" panose="02040503050406030204" pitchFamily="18" charset="0"/>
                            </a:rPr>
                            <m:t>30°</m:t>
                          </m:r>
                        </m:e>
                      </m:func>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3</m:t>
                              </m:r>
                            </m:e>
                          </m:rad>
                        </m:den>
                      </m:f>
                    </m:oMath>
                  </m:oMathPara>
                </a14:m>
                <a:endParaRPr lang="en-AU" sz="2000" dirty="0"/>
              </a:p>
            </p:txBody>
          </p:sp>
        </mc:Choice>
        <mc:Fallback xmlns="">
          <p:sp>
            <p:nvSpPr>
              <p:cNvPr id="10" name="TextBox 9">
                <a:extLst>
                  <a:ext uri="{FF2B5EF4-FFF2-40B4-BE49-F238E27FC236}">
                    <a16:creationId xmlns:a16="http://schemas.microsoft.com/office/drawing/2014/main" id="{B334795E-DDDA-76E0-90FE-6A0AFB3F0C21}"/>
                  </a:ext>
                </a:extLst>
              </p:cNvPr>
              <p:cNvSpPr txBox="1">
                <a:spLocks noRot="1" noChangeAspect="1" noMove="1" noResize="1" noEditPoints="1" noAdjustHandles="1" noChangeArrowheads="1" noChangeShapeType="1" noTextEdit="1"/>
              </p:cNvSpPr>
              <p:nvPr/>
            </p:nvSpPr>
            <p:spPr>
              <a:xfrm>
                <a:off x="6096000" y="2578829"/>
                <a:ext cx="1997798" cy="2952838"/>
              </a:xfrm>
              <a:prstGeom prst="rect">
                <a:avLst/>
              </a:prstGeom>
              <a:blipFill>
                <a:blip r:embed="rId5"/>
                <a:stretch>
                  <a:fillRect l="-4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045A86-0AC5-47AE-47E3-2ADB12BACEC0}"/>
                  </a:ext>
                </a:extLst>
              </p:cNvPr>
              <p:cNvSpPr txBox="1"/>
              <p:nvPr/>
            </p:nvSpPr>
            <p:spPr>
              <a:xfrm>
                <a:off x="8613656" y="2542617"/>
                <a:ext cx="2223342" cy="2766573"/>
              </a:xfrm>
              <a:prstGeom prst="rect">
                <a:avLst/>
              </a:prstGeom>
              <a:noFill/>
            </p:spPr>
            <p:txBody>
              <a:bodyPr wrap="none" lIns="0" tIns="0" rIns="0" bIns="0" rtlCol="0">
                <a:noAutofit/>
              </a:bodyPr>
              <a:lstStyle/>
              <a:p>
                <a:pPr algn="l"/>
                <a14:m>
                  <m:oMathPara xmlns:m="http://schemas.openxmlformats.org/officeDocument/2006/math">
                    <m:oMathParaPr>
                      <m:jc m:val="left"/>
                    </m:oMathParaPr>
                    <m:oMath xmlns:m="http://schemas.openxmlformats.org/officeDocument/2006/math">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60°</m:t>
                          </m:r>
                        </m:e>
                      </m:func>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3</m:t>
                              </m:r>
                            </m:e>
                          </m:rad>
                        </m:num>
                        <m:den>
                          <m:r>
                            <a:rPr lang="en-AU" sz="2000" b="0" i="1" smtClean="0">
                              <a:latin typeface="Cambria Math" panose="02040503050406030204" pitchFamily="18" charset="0"/>
                            </a:rPr>
                            <m:t>2</m:t>
                          </m:r>
                        </m:den>
                      </m:f>
                    </m:oMath>
                  </m:oMathPara>
                </a14:m>
                <a:endParaRPr lang="en-AU" sz="2000" dirty="0"/>
              </a:p>
              <a:p>
                <a:pPr algn="l"/>
                <a:endParaRPr lang="en-AU" sz="2000" b="0" i="0"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60°</m:t>
                          </m:r>
                        </m:e>
                      </m:func>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oMath>
                  </m:oMathPara>
                </a14:m>
                <a:endParaRPr lang="en-AU" sz="2000" dirty="0"/>
              </a:p>
              <a:p>
                <a:pPr algn="l"/>
                <a:endParaRPr lang="en-AU" sz="2000" b="0" i="1" dirty="0">
                  <a:latin typeface="Cambria Math" panose="02040503050406030204" pitchFamily="18" charset="0"/>
                </a:endParaRPr>
              </a:p>
              <a:p>
                <a:pPr algn="l">
                  <a:lnSpc>
                    <a:spcPct val="150000"/>
                  </a:lnSpc>
                </a:pPr>
                <a14:m>
                  <m:oMathPara xmlns:m="http://schemas.openxmlformats.org/officeDocument/2006/math">
                    <m:oMathParaPr>
                      <m:jc m:val="left"/>
                    </m:oMathParaPr>
                    <m:oMath xmlns:m="http://schemas.openxmlformats.org/officeDocument/2006/math">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tan</m:t>
                          </m:r>
                        </m:fName>
                        <m:e>
                          <m:r>
                            <a:rPr lang="en-AU" sz="2000" b="0" i="1" smtClean="0">
                              <a:latin typeface="Cambria Math" panose="02040503050406030204" pitchFamily="18" charset="0"/>
                            </a:rPr>
                            <m:t>60°</m:t>
                          </m:r>
                        </m:e>
                      </m:func>
                      <m:r>
                        <a:rPr lang="en-AU" sz="2000" b="0" i="1" smtClean="0">
                          <a:latin typeface="Cambria Math" panose="02040503050406030204" pitchFamily="18" charset="0"/>
                        </a:rPr>
                        <m:t>=</m:t>
                      </m:r>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3</m:t>
                          </m:r>
                        </m:e>
                      </m:rad>
                    </m:oMath>
                  </m:oMathPara>
                </a14:m>
                <a:endParaRPr lang="en-AU" sz="2000" dirty="0"/>
              </a:p>
            </p:txBody>
          </p:sp>
        </mc:Choice>
        <mc:Fallback xmlns="">
          <p:sp>
            <p:nvSpPr>
              <p:cNvPr id="8" name="TextBox 7">
                <a:extLst>
                  <a:ext uri="{FF2B5EF4-FFF2-40B4-BE49-F238E27FC236}">
                    <a16:creationId xmlns:a16="http://schemas.microsoft.com/office/drawing/2014/main" id="{AC045A86-0AC5-47AE-47E3-2ADB12BACEC0}"/>
                  </a:ext>
                </a:extLst>
              </p:cNvPr>
              <p:cNvSpPr txBox="1">
                <a:spLocks noRot="1" noChangeAspect="1" noMove="1" noResize="1" noEditPoints="1" noAdjustHandles="1" noChangeArrowheads="1" noChangeShapeType="1" noTextEdit="1"/>
              </p:cNvSpPr>
              <p:nvPr/>
            </p:nvSpPr>
            <p:spPr>
              <a:xfrm>
                <a:off x="8613656" y="2542617"/>
                <a:ext cx="2223342" cy="2766573"/>
              </a:xfrm>
              <a:prstGeom prst="rect">
                <a:avLst/>
              </a:prstGeom>
              <a:blipFill>
                <a:blip r:embed="rId6"/>
                <a:stretch>
                  <a:fillRect l="-397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9B076CA-71E0-AD90-CD8E-813CE7213A40}"/>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241215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7F18F2-351B-38B8-71B2-6923FC98009F}"/>
              </a:ext>
            </a:extLst>
          </p:cNvPr>
          <p:cNvSpPr>
            <a:spLocks noGrp="1"/>
          </p:cNvSpPr>
          <p:nvPr>
            <p:ph type="title"/>
          </p:nvPr>
        </p:nvSpPr>
        <p:spPr/>
        <p:txBody>
          <a:bodyPr/>
          <a:lstStyle/>
          <a:p>
            <a:r>
              <a:rPr lang="en-AU" dirty="0"/>
              <a:t>Exact values (1)</a:t>
            </a:r>
          </a:p>
        </p:txBody>
      </p:sp>
      <p:sp>
        <p:nvSpPr>
          <p:cNvPr id="4" name="Text Placeholder 3">
            <a:extLst>
              <a:ext uri="{FF2B5EF4-FFF2-40B4-BE49-F238E27FC236}">
                <a16:creationId xmlns:a16="http://schemas.microsoft.com/office/drawing/2014/main" id="{86DB5FF0-C422-F790-62DD-C20E2AA12161}"/>
              </a:ext>
            </a:extLst>
          </p:cNvPr>
          <p:cNvSpPr>
            <a:spLocks noGrp="1"/>
          </p:cNvSpPr>
          <p:nvPr>
            <p:ph type="body" sz="quarter" idx="18"/>
          </p:nvPr>
        </p:nvSpPr>
        <p:spPr/>
        <p:txBody>
          <a:bodyPr/>
          <a:lstStyle/>
          <a:p>
            <a:r>
              <a:rPr lang="en-AU" dirty="0"/>
              <a:t>Example 1</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484A1632-A859-022F-7036-FE1D65E3D0EB}"/>
                  </a:ext>
                </a:extLst>
              </p:cNvPr>
              <p:cNvGraphicFramePr>
                <a:graphicFrameLocks noGrp="1"/>
              </p:cNvGraphicFramePr>
              <p:nvPr>
                <p:extLst>
                  <p:ext uri="{D42A27DB-BD31-4B8C-83A1-F6EECF244321}">
                    <p14:modId xmlns:p14="http://schemas.microsoft.com/office/powerpoint/2010/main" val="1445952454"/>
                  </p:ext>
                </p:extLst>
              </p:nvPr>
            </p:nvGraphicFramePr>
            <p:xfrm>
              <a:off x="1506401" y="2138745"/>
              <a:ext cx="9179199" cy="3307465"/>
            </p:xfrm>
            <a:graphic>
              <a:graphicData uri="http://schemas.openxmlformats.org/drawingml/2006/table">
                <a:tbl>
                  <a:tblPr firstRow="1" firstCol="1" bandRow="1">
                    <a:tableStyleId>{B301B821-A1FF-4177-AEE7-76D212191A09}</a:tableStyleId>
                  </a:tblPr>
                  <a:tblGrid>
                    <a:gridCol w="1942969">
                      <a:extLst>
                        <a:ext uri="{9D8B030D-6E8A-4147-A177-3AD203B41FA5}">
                          <a16:colId xmlns:a16="http://schemas.microsoft.com/office/drawing/2014/main" val="2956693263"/>
                        </a:ext>
                      </a:extLst>
                    </a:gridCol>
                    <a:gridCol w="1801640">
                      <a:extLst>
                        <a:ext uri="{9D8B030D-6E8A-4147-A177-3AD203B41FA5}">
                          <a16:colId xmlns:a16="http://schemas.microsoft.com/office/drawing/2014/main" val="3086473318"/>
                        </a:ext>
                      </a:extLst>
                    </a:gridCol>
                    <a:gridCol w="2734146">
                      <a:extLst>
                        <a:ext uri="{9D8B030D-6E8A-4147-A177-3AD203B41FA5}">
                          <a16:colId xmlns:a16="http://schemas.microsoft.com/office/drawing/2014/main" val="257547126"/>
                        </a:ext>
                      </a:extLst>
                    </a:gridCol>
                    <a:gridCol w="2700444">
                      <a:extLst>
                        <a:ext uri="{9D8B030D-6E8A-4147-A177-3AD203B41FA5}">
                          <a16:colId xmlns:a16="http://schemas.microsoft.com/office/drawing/2014/main" val="1715386444"/>
                        </a:ext>
                      </a:extLst>
                    </a:gridCol>
                  </a:tblGrid>
                  <a:tr h="1057405">
                    <a:tc>
                      <a:txBody>
                        <a:bodyPr/>
                        <a:lstStyle/>
                        <a:p>
                          <a:pPr algn="l">
                            <a:lnSpc>
                              <a:spcPct val="150000"/>
                            </a:lnSpc>
                            <a:spcBef>
                              <a:spcPts val="600"/>
                            </a:spcBef>
                            <a:spcAft>
                              <a:spcPts val="600"/>
                            </a:spcAft>
                          </a:pPr>
                          <a:r>
                            <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rPr>
                            <a:t>Question</a:t>
                          </a:r>
                        </a:p>
                      </a:txBody>
                      <a:tcPr marL="68580" marR="68580" marT="0" marB="0" anchor="ctr" anchorCtr="1">
                        <a:lnR w="12700" cap="flat" cmpd="sng" algn="ctr">
                          <a:noFill/>
                          <a:prstDash val="solid"/>
                          <a:round/>
                          <a:headEnd type="none" w="med" len="med"/>
                          <a:tailEnd type="none" w="med" len="med"/>
                        </a:lnR>
                      </a:tcPr>
                    </a:tc>
                    <a:tc>
                      <a:txBody>
                        <a:bodyPr/>
                        <a:lstStyle/>
                        <a:p>
                          <a:pPr algn="l">
                            <a:lnSpc>
                              <a:spcPct val="100000"/>
                            </a:lnSpc>
                            <a:spcBef>
                              <a:spcPts val="600"/>
                            </a:spcBef>
                            <a:spcAft>
                              <a:spcPts val="600"/>
                            </a:spcAft>
                          </a:pPr>
                          <a:r>
                            <a:rPr lang="en-AU" sz="2000" b="0" dirty="0">
                              <a:effectLst/>
                              <a:highlight>
                                <a:srgbClr val="002664"/>
                              </a:highlight>
                              <a:latin typeface="Arial" panose="020B0604020202020204" pitchFamily="34" charset="0"/>
                              <a:cs typeface="Arial" panose="020B0604020202020204" pitchFamily="34" charset="0"/>
                            </a:rPr>
                            <a:t>Answer as a decimal</a:t>
                          </a:r>
                          <a:endPar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sSupPr>
                                  <m:e>
                                    <m:d>
                                      <m:d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dPr>
                                      <m:e>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𝒂𝒏𝒔𝒘𝒆𝒓</m:t>
                                        </m:r>
                                      </m:e>
                                    </m:d>
                                  </m:e>
                                  <m:sup>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𝟐</m:t>
                                    </m:r>
                                  </m:sup>
                                </m:sSup>
                              </m:oMath>
                            </m:oMathPara>
                          </a14:m>
                          <a:endParaRPr lang="en-AU" sz="20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ad>
                                  <m:radPr>
                                    <m:degHide m:val="on"/>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radPr>
                                  <m:deg/>
                                  <m:e>
                                    <m:sSup>
                                      <m:sSup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sSupPr>
                                      <m:e>
                                        <m:d>
                                          <m:d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dPr>
                                          <m:e>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𝒂𝒏𝒔𝒘𝒆𝒓</m:t>
                                            </m:r>
                                          </m:e>
                                        </m:d>
                                      </m:e>
                                      <m:sup>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𝟐</m:t>
                                        </m:r>
                                      </m:sup>
                                    </m:sSup>
                                  </m:e>
                                </m:rad>
                              </m:oMath>
                            </m:oMathPara>
                          </a14:m>
                          <a:endParaRPr lang="en-AU" sz="20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noFill/>
                          <a:prstDash val="solid"/>
                          <a:round/>
                          <a:headEnd type="none" w="med" len="med"/>
                          <a:tailEnd type="none" w="med" len="med"/>
                        </a:lnL>
                      </a:tcPr>
                    </a:tc>
                    <a:extLst>
                      <a:ext uri="{0D108BD9-81ED-4DB2-BD59-A6C34878D82A}">
                        <a16:rowId xmlns:a16="http://schemas.microsoft.com/office/drawing/2014/main" val="3300244153"/>
                      </a:ext>
                    </a:extLst>
                  </a:tr>
                  <a:tr h="1057405">
                    <a:tc>
                      <a:txBody>
                        <a:bodyPr/>
                        <a:lstStyle/>
                        <a:p>
                          <a:pPr marL="0" marR="0" lvl="0" indent="0" algn="ctr" defTabSz="914377"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AU" sz="2000" b="0" i="1" smtClean="0">
                                    <a:effectLst/>
                                    <a:latin typeface="Cambria Math" panose="02040503050406030204" pitchFamily="18" charset="0"/>
                                    <a:ea typeface="Calibri" panose="020F0502020204030204" pitchFamily="34" charset="0"/>
                                    <a:cs typeface="Arial" panose="020B0604020202020204" pitchFamily="34" charset="0"/>
                                  </a:rPr>
                                  <m:t> </m:t>
                                </m:r>
                                <m:func>
                                  <m:func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AU" sz="2000" b="0" i="0" smtClean="0">
                                        <a:effectLst/>
                                        <a:latin typeface="Cambria Math" panose="02040503050406030204" pitchFamily="18" charset="0"/>
                                        <a:ea typeface="Calibri" panose="020F0502020204030204" pitchFamily="34" charset="0"/>
                                        <a:cs typeface="Arial" panose="020B0604020202020204" pitchFamily="34" charset="0"/>
                                      </a:rPr>
                                      <m:t>sin</m:t>
                                    </m:r>
                                  </m:fName>
                                  <m:e>
                                    <m:r>
                                      <a:rPr lang="en-AU" sz="2000" b="0" i="1" smtClean="0">
                                        <a:effectLst/>
                                        <a:latin typeface="Cambria Math" panose="02040503050406030204" pitchFamily="18" charset="0"/>
                                        <a:ea typeface="Calibri" panose="020F0502020204030204" pitchFamily="34" charset="0"/>
                                        <a:cs typeface="Arial" panose="020B0604020202020204" pitchFamily="34" charset="0"/>
                                      </a:rPr>
                                      <m:t>45°</m:t>
                                    </m:r>
                                  </m:e>
                                </m:func>
                              </m:oMath>
                            </m:oMathPara>
                          </a14:m>
                          <a:endParaRPr lang="en-AU"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b="0" i="1" smtClean="0">
                                    <a:effectLst/>
                                    <a:latin typeface="Cambria Math" panose="02040503050406030204" pitchFamily="18" charset="0"/>
                                    <a:ea typeface="Calibri" panose="020F0502020204030204" pitchFamily="34" charset="0"/>
                                    <a:cs typeface="Arial" panose="020B0604020202020204" pitchFamily="34" charset="0"/>
                                  </a:rPr>
                                  <m:t>0.707…</m:t>
                                </m:r>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AU" sz="2000" b="0" i="1" smtClean="0">
                                        <a:effectLst/>
                                        <a:latin typeface="Cambria Math" panose="02040503050406030204" pitchFamily="18" charset="0"/>
                                      </a:rPr>
                                    </m:ctrlPr>
                                  </m:sSupPr>
                                  <m:e>
                                    <m:d>
                                      <m:dPr>
                                        <m:ctrlPr>
                                          <a:rPr lang="en-AU" sz="2000" b="0" i="1" smtClean="0">
                                            <a:effectLst/>
                                            <a:latin typeface="Cambria Math" panose="02040503050406030204" pitchFamily="18" charset="0"/>
                                          </a:rPr>
                                        </m:ctrlPr>
                                      </m:dPr>
                                      <m:e>
                                        <m:r>
                                          <a:rPr lang="en-AU" sz="2000" b="0" i="1" smtClean="0">
                                            <a:effectLst/>
                                            <a:latin typeface="Cambria Math" panose="02040503050406030204" pitchFamily="18" charset="0"/>
                                          </a:rPr>
                                          <m:t>0.707…</m:t>
                                        </m:r>
                                      </m:e>
                                    </m:d>
                                  </m:e>
                                  <m:sup>
                                    <m:r>
                                      <a:rPr lang="en-AU" sz="2000" b="0" i="1" smtClean="0">
                                        <a:effectLst/>
                                        <a:latin typeface="Cambria Math" panose="02040503050406030204" pitchFamily="18" charset="0"/>
                                      </a:rPr>
                                      <m:t>2</m:t>
                                    </m:r>
                                  </m:sup>
                                </m:sSup>
                                <m:r>
                                  <a:rPr lang="en-AU" sz="2000" b="0" i="0" smtClean="0">
                                    <a:effectLst/>
                                    <a:latin typeface="Cambria Math" panose="02040503050406030204" pitchFamily="18" charset="0"/>
                                  </a:rPr>
                                  <m:t>=</m:t>
                                </m:r>
                                <m:f>
                                  <m:fPr>
                                    <m:ctrlPr>
                                      <a:rPr lang="en-AU" sz="2000" b="0" i="1" smtClean="0">
                                        <a:effectLst/>
                                        <a:latin typeface="Cambria Math" panose="02040503050406030204" pitchFamily="18" charset="0"/>
                                      </a:rPr>
                                    </m:ctrlPr>
                                  </m:fPr>
                                  <m:num>
                                    <m:r>
                                      <a:rPr lang="en-AU" sz="2000" b="0" i="0" smtClean="0">
                                        <a:effectLst/>
                                        <a:latin typeface="Cambria Math" panose="02040503050406030204" pitchFamily="18" charset="0"/>
                                      </a:rPr>
                                      <m:t>1</m:t>
                                    </m:r>
                                  </m:num>
                                  <m:den>
                                    <m:r>
                                      <a:rPr lang="en-AU" sz="2000" b="0" i="0" smtClean="0">
                                        <a:effectLst/>
                                        <a:latin typeface="Cambria Math" panose="02040503050406030204" pitchFamily="18" charset="0"/>
                                      </a:rPr>
                                      <m:t>2</m:t>
                                    </m:r>
                                  </m:den>
                                </m:f>
                              </m:oMath>
                            </m:oMathPara>
                          </a14:m>
                          <a:endParaRPr lang="en-AU"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1</m:t>
                                        </m:r>
                                      </m:e>
                                    </m:rad>
                                  </m:num>
                                  <m:den>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2</m:t>
                                        </m:r>
                                      </m:e>
                                    </m:rad>
                                  </m:den>
                                </m:f>
                                <m:r>
                                  <a:rPr lang="en-AU" sz="2000" b="0" i="1" smtClean="0">
                                    <a:effectLst/>
                                    <a:latin typeface="Cambria Math" panose="02040503050406030204" pitchFamily="18" charset="0"/>
                                    <a:ea typeface="Calibri" panose="020F0502020204030204" pitchFamily="34" charset="0"/>
                                    <a:cs typeface="Arial" panose="020B0604020202020204" pitchFamily="34" charset="0"/>
                                  </a:rPr>
                                  <m:t>=</m:t>
                                </m:r>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
                                      <a:rPr lang="en-AU" sz="2000" b="0" i="1" smtClean="0">
                                        <a:effectLst/>
                                        <a:latin typeface="Cambria Math" panose="02040503050406030204" pitchFamily="18" charset="0"/>
                                        <a:ea typeface="Calibri" panose="020F0502020204030204" pitchFamily="34" charset="0"/>
                                        <a:cs typeface="Arial" panose="020B0604020202020204" pitchFamily="34" charset="0"/>
                                      </a:rPr>
                                      <m:t>1</m:t>
                                    </m:r>
                                  </m:num>
                                  <m:den>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2</m:t>
                                        </m:r>
                                      </m:e>
                                    </m:rad>
                                  </m:den>
                                </m:f>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21725747"/>
                      </a:ext>
                    </a:extLst>
                  </a:tr>
                  <a:tr h="1057405">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AU" sz="2000" b="0" i="0" smtClean="0">
                                        <a:effectLst/>
                                        <a:latin typeface="Cambria Math" panose="02040503050406030204" pitchFamily="18" charset="0"/>
                                        <a:ea typeface="Calibri" panose="020F0502020204030204" pitchFamily="34" charset="0"/>
                                        <a:cs typeface="Arial" panose="020B0604020202020204" pitchFamily="34" charset="0"/>
                                      </a:rPr>
                                      <m:t>cos</m:t>
                                    </m:r>
                                  </m:fName>
                                  <m:e>
                                    <m:r>
                                      <a:rPr lang="en-AU" sz="2000" b="0" i="1" smtClean="0">
                                        <a:effectLst/>
                                        <a:latin typeface="Cambria Math" panose="02040503050406030204" pitchFamily="18" charset="0"/>
                                        <a:ea typeface="Calibri" panose="020F0502020204030204" pitchFamily="34" charset="0"/>
                                        <a:cs typeface="Arial" panose="020B0604020202020204" pitchFamily="34" charset="0"/>
                                      </a:rPr>
                                      <m:t>45°</m:t>
                                    </m:r>
                                  </m:e>
                                </m:func>
                              </m:oMath>
                            </m:oMathPara>
                          </a14:m>
                          <a:endParaRPr lang="en-AU"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b="0" i="1" smtClean="0">
                                    <a:effectLst/>
                                    <a:latin typeface="Cambria Math" panose="02040503050406030204" pitchFamily="18" charset="0"/>
                                    <a:ea typeface="Calibri" panose="020F0502020204030204" pitchFamily="34" charset="0"/>
                                    <a:cs typeface="Arial" panose="020B0604020202020204" pitchFamily="34" charset="0"/>
                                  </a:rPr>
                                  <m:t>0.707…</m:t>
                                </m:r>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AU" sz="2000" b="0" i="1" smtClean="0">
                                        <a:effectLst/>
                                        <a:latin typeface="Cambria Math" panose="02040503050406030204" pitchFamily="18" charset="0"/>
                                      </a:rPr>
                                    </m:ctrlPr>
                                  </m:sSupPr>
                                  <m:e>
                                    <m:d>
                                      <m:dPr>
                                        <m:ctrlPr>
                                          <a:rPr lang="en-AU" sz="2000" b="0" i="1" smtClean="0">
                                            <a:effectLst/>
                                            <a:latin typeface="Cambria Math" panose="02040503050406030204" pitchFamily="18" charset="0"/>
                                          </a:rPr>
                                        </m:ctrlPr>
                                      </m:dPr>
                                      <m:e>
                                        <m:r>
                                          <a:rPr lang="en-AU" sz="2000" b="0" i="1" smtClean="0">
                                            <a:effectLst/>
                                            <a:latin typeface="Cambria Math" panose="02040503050406030204" pitchFamily="18" charset="0"/>
                                          </a:rPr>
                                          <m:t>0.707…</m:t>
                                        </m:r>
                                      </m:e>
                                    </m:d>
                                  </m:e>
                                  <m:sup>
                                    <m:r>
                                      <a:rPr lang="en-AU" sz="2000" b="0" i="1" smtClean="0">
                                        <a:effectLst/>
                                        <a:latin typeface="Cambria Math" panose="02040503050406030204" pitchFamily="18" charset="0"/>
                                      </a:rPr>
                                      <m:t>2</m:t>
                                    </m:r>
                                  </m:sup>
                                </m:sSup>
                                <m:r>
                                  <a:rPr lang="en-AU" sz="2000" b="0" i="0" smtClean="0">
                                    <a:effectLst/>
                                    <a:latin typeface="Cambria Math" panose="02040503050406030204" pitchFamily="18" charset="0"/>
                                  </a:rPr>
                                  <m:t>=</m:t>
                                </m:r>
                                <m:f>
                                  <m:fPr>
                                    <m:ctrlPr>
                                      <a:rPr lang="en-AU" sz="2000" b="0" i="1" smtClean="0">
                                        <a:effectLst/>
                                        <a:latin typeface="Cambria Math" panose="02040503050406030204" pitchFamily="18" charset="0"/>
                                      </a:rPr>
                                    </m:ctrlPr>
                                  </m:fPr>
                                  <m:num>
                                    <m:r>
                                      <a:rPr lang="en-AU" sz="2000" b="0" i="0" smtClean="0">
                                        <a:effectLst/>
                                        <a:latin typeface="Cambria Math" panose="02040503050406030204" pitchFamily="18" charset="0"/>
                                      </a:rPr>
                                      <m:t>1</m:t>
                                    </m:r>
                                  </m:num>
                                  <m:den>
                                    <m:r>
                                      <a:rPr lang="en-AU" sz="2000" b="0" i="0" smtClean="0">
                                        <a:effectLst/>
                                        <a:latin typeface="Cambria Math" panose="02040503050406030204" pitchFamily="18" charset="0"/>
                                      </a:rPr>
                                      <m:t>2</m:t>
                                    </m:r>
                                  </m:den>
                                </m:f>
                              </m:oMath>
                            </m:oMathPara>
                          </a14:m>
                          <a:endParaRPr lang="en-AU"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1</m:t>
                                        </m:r>
                                      </m:e>
                                    </m:rad>
                                  </m:num>
                                  <m:den>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2</m:t>
                                        </m:r>
                                      </m:e>
                                    </m:rad>
                                  </m:den>
                                </m:f>
                                <m:r>
                                  <a:rPr lang="en-AU" sz="2000" b="0" i="1" smtClean="0">
                                    <a:effectLst/>
                                    <a:latin typeface="Cambria Math" panose="02040503050406030204" pitchFamily="18" charset="0"/>
                                    <a:ea typeface="Calibri" panose="020F0502020204030204" pitchFamily="34" charset="0"/>
                                    <a:cs typeface="Arial" panose="020B0604020202020204" pitchFamily="34" charset="0"/>
                                  </a:rPr>
                                  <m:t>=</m:t>
                                </m:r>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
                                      <a:rPr lang="en-AU" sz="2000" b="0" i="1" smtClean="0">
                                        <a:effectLst/>
                                        <a:latin typeface="Cambria Math" panose="02040503050406030204" pitchFamily="18" charset="0"/>
                                        <a:ea typeface="Calibri" panose="020F0502020204030204" pitchFamily="34" charset="0"/>
                                        <a:cs typeface="Arial" panose="020B0604020202020204" pitchFamily="34" charset="0"/>
                                      </a:rPr>
                                      <m:t>1</m:t>
                                    </m:r>
                                  </m:num>
                                  <m:den>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2</m:t>
                                        </m:r>
                                      </m:e>
                                    </m:rad>
                                  </m:den>
                                </m:f>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60738489"/>
                      </a:ext>
                    </a:extLst>
                  </a:tr>
                </a:tbl>
              </a:graphicData>
            </a:graphic>
          </p:graphicFrame>
        </mc:Choice>
        <mc:Fallback xmlns="">
          <p:graphicFrame>
            <p:nvGraphicFramePr>
              <p:cNvPr id="8" name="Table 7">
                <a:extLst>
                  <a:ext uri="{FF2B5EF4-FFF2-40B4-BE49-F238E27FC236}">
                    <a16:creationId xmlns:a16="http://schemas.microsoft.com/office/drawing/2014/main" id="{484A1632-A859-022F-7036-FE1D65E3D0EB}"/>
                  </a:ext>
                </a:extLst>
              </p:cNvPr>
              <p:cNvGraphicFramePr>
                <a:graphicFrameLocks noGrp="1"/>
              </p:cNvGraphicFramePr>
              <p:nvPr>
                <p:extLst>
                  <p:ext uri="{D42A27DB-BD31-4B8C-83A1-F6EECF244321}">
                    <p14:modId xmlns:p14="http://schemas.microsoft.com/office/powerpoint/2010/main" val="1445952454"/>
                  </p:ext>
                </p:extLst>
              </p:nvPr>
            </p:nvGraphicFramePr>
            <p:xfrm>
              <a:off x="1506401" y="2138745"/>
              <a:ext cx="9179199" cy="3307465"/>
            </p:xfrm>
            <a:graphic>
              <a:graphicData uri="http://schemas.openxmlformats.org/drawingml/2006/table">
                <a:tbl>
                  <a:tblPr firstRow="1" firstCol="1" bandRow="1">
                    <a:tableStyleId>{B301B821-A1FF-4177-AEE7-76D212191A09}</a:tableStyleId>
                  </a:tblPr>
                  <a:tblGrid>
                    <a:gridCol w="1942969">
                      <a:extLst>
                        <a:ext uri="{9D8B030D-6E8A-4147-A177-3AD203B41FA5}">
                          <a16:colId xmlns:a16="http://schemas.microsoft.com/office/drawing/2014/main" val="2956693263"/>
                        </a:ext>
                      </a:extLst>
                    </a:gridCol>
                    <a:gridCol w="1801640">
                      <a:extLst>
                        <a:ext uri="{9D8B030D-6E8A-4147-A177-3AD203B41FA5}">
                          <a16:colId xmlns:a16="http://schemas.microsoft.com/office/drawing/2014/main" val="3086473318"/>
                        </a:ext>
                      </a:extLst>
                    </a:gridCol>
                    <a:gridCol w="2734146">
                      <a:extLst>
                        <a:ext uri="{9D8B030D-6E8A-4147-A177-3AD203B41FA5}">
                          <a16:colId xmlns:a16="http://schemas.microsoft.com/office/drawing/2014/main" val="257547126"/>
                        </a:ext>
                      </a:extLst>
                    </a:gridCol>
                    <a:gridCol w="2700444">
                      <a:extLst>
                        <a:ext uri="{9D8B030D-6E8A-4147-A177-3AD203B41FA5}">
                          <a16:colId xmlns:a16="http://schemas.microsoft.com/office/drawing/2014/main" val="1715386444"/>
                        </a:ext>
                      </a:extLst>
                    </a:gridCol>
                  </a:tblGrid>
                  <a:tr h="1057405">
                    <a:tc>
                      <a:txBody>
                        <a:bodyPr/>
                        <a:lstStyle/>
                        <a:p>
                          <a:pPr algn="l">
                            <a:lnSpc>
                              <a:spcPct val="150000"/>
                            </a:lnSpc>
                            <a:spcBef>
                              <a:spcPts val="600"/>
                            </a:spcBef>
                            <a:spcAft>
                              <a:spcPts val="600"/>
                            </a:spcAft>
                          </a:pPr>
                          <a:r>
                            <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rPr>
                            <a:t>Question</a:t>
                          </a:r>
                        </a:p>
                      </a:txBody>
                      <a:tcPr marL="68580" marR="68580" marT="0" marB="0" anchor="ctr" anchorCtr="1">
                        <a:lnR w="12700" cap="flat" cmpd="sng" algn="ctr">
                          <a:noFill/>
                          <a:prstDash val="solid"/>
                          <a:round/>
                          <a:headEnd type="none" w="med" len="med"/>
                          <a:tailEnd type="none" w="med" len="med"/>
                        </a:lnR>
                      </a:tcPr>
                    </a:tc>
                    <a:tc>
                      <a:txBody>
                        <a:bodyPr/>
                        <a:lstStyle/>
                        <a:p>
                          <a:pPr algn="l">
                            <a:lnSpc>
                              <a:spcPct val="100000"/>
                            </a:lnSpc>
                            <a:spcBef>
                              <a:spcPts val="600"/>
                            </a:spcBef>
                            <a:spcAft>
                              <a:spcPts val="600"/>
                            </a:spcAft>
                          </a:pPr>
                          <a:r>
                            <a:rPr lang="en-AU" sz="2000" b="0" dirty="0">
                              <a:effectLst/>
                              <a:highlight>
                                <a:srgbClr val="002664"/>
                              </a:highlight>
                              <a:latin typeface="Arial" panose="020B0604020202020204" pitchFamily="34" charset="0"/>
                              <a:cs typeface="Arial" panose="020B0604020202020204" pitchFamily="34" charset="0"/>
                            </a:rPr>
                            <a:t>Answer as a decimal</a:t>
                          </a:r>
                          <a:endPar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US"/>
                        </a:p>
                      </a:txBody>
                      <a:tcPr marL="68580" marR="6858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blipFill>
                          <a:blip r:embed="rId2"/>
                          <a:stretch>
                            <a:fillRect l="-136971" t="-575" r="-99109" b="-213793"/>
                          </a:stretch>
                        </a:blipFill>
                      </a:tcPr>
                    </a:tc>
                    <a:tc>
                      <a:txBody>
                        <a:bodyPr/>
                        <a:lstStyle/>
                        <a:p>
                          <a:endParaRPr lang="en-US"/>
                        </a:p>
                      </a:txBody>
                      <a:tcPr marL="68580" marR="68580" marT="0" marB="0" anchor="ctr" anchorCtr="1">
                        <a:lnL w="12700" cap="flat" cmpd="sng" algn="ctr">
                          <a:noFill/>
                          <a:prstDash val="solid"/>
                          <a:round/>
                          <a:headEnd type="none" w="med" len="med"/>
                          <a:tailEnd type="none" w="med" len="med"/>
                        </a:lnL>
                        <a:blipFill>
                          <a:blip r:embed="rId2"/>
                          <a:stretch>
                            <a:fillRect l="-240181" t="-575" r="-451" b="-213793"/>
                          </a:stretch>
                        </a:blipFill>
                      </a:tcPr>
                    </a:tc>
                    <a:extLst>
                      <a:ext uri="{0D108BD9-81ED-4DB2-BD59-A6C34878D82A}">
                        <a16:rowId xmlns:a16="http://schemas.microsoft.com/office/drawing/2014/main" val="3300244153"/>
                      </a:ext>
                    </a:extLst>
                  </a:tr>
                  <a:tr h="1125030">
                    <a:tc>
                      <a:txBody>
                        <a:bodyPr/>
                        <a:lstStyle/>
                        <a:p>
                          <a:endParaRPr lang="en-US"/>
                        </a:p>
                      </a:txBody>
                      <a:tcPr marL="68580" marR="68580" marT="0" marB="0" anchor="ctr">
                        <a:lnR w="12700" cap="flat" cmpd="sng" algn="ctr">
                          <a:solidFill>
                            <a:schemeClr val="tx1"/>
                          </a:solidFill>
                          <a:prstDash val="solid"/>
                          <a:round/>
                          <a:headEnd type="none" w="med" len="med"/>
                          <a:tailEnd type="none" w="med" len="med"/>
                        </a:lnR>
                        <a:blipFill>
                          <a:blip r:embed="rId2"/>
                          <a:stretch>
                            <a:fillRect l="-313" t="-94595" r="-372727" b="-10108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2"/>
                          <a:stretch>
                            <a:fillRect l="-108475" t="-94595" r="-303051" b="-10108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2"/>
                          <a:stretch>
                            <a:fillRect l="-136971" t="-94595" r="-99109" b="-10108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blipFill>
                          <a:blip r:embed="rId2"/>
                          <a:stretch>
                            <a:fillRect l="-240181" t="-94595" r="-451" b="-101081"/>
                          </a:stretch>
                        </a:blipFill>
                      </a:tcPr>
                    </a:tc>
                    <a:extLst>
                      <a:ext uri="{0D108BD9-81ED-4DB2-BD59-A6C34878D82A}">
                        <a16:rowId xmlns:a16="http://schemas.microsoft.com/office/drawing/2014/main" val="2421725747"/>
                      </a:ext>
                    </a:extLst>
                  </a:tr>
                  <a:tr h="1125030">
                    <a:tc>
                      <a:txBody>
                        <a:bodyPr/>
                        <a:lstStyle/>
                        <a:p>
                          <a:endParaRPr lang="en-US"/>
                        </a:p>
                      </a:txBody>
                      <a:tcPr marL="68580" marR="68580" marT="0" marB="0" anchor="ctr">
                        <a:lnR w="12700" cap="flat" cmpd="sng" algn="ctr">
                          <a:solidFill>
                            <a:schemeClr val="tx1"/>
                          </a:solidFill>
                          <a:prstDash val="solid"/>
                          <a:round/>
                          <a:headEnd type="none" w="med" len="med"/>
                          <a:tailEnd type="none" w="med" len="med"/>
                        </a:lnR>
                        <a:blipFill>
                          <a:blip r:embed="rId2"/>
                          <a:stretch>
                            <a:fillRect l="-313" t="-194595" r="-372727" b="-108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2"/>
                          <a:stretch>
                            <a:fillRect l="-108475" t="-194595" r="-303051" b="-108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2"/>
                          <a:stretch>
                            <a:fillRect l="-136971" t="-194595" r="-99109" b="-108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blipFill>
                          <a:blip r:embed="rId2"/>
                          <a:stretch>
                            <a:fillRect l="-240181" t="-194595" r="-451" b="-1081"/>
                          </a:stretch>
                        </a:blipFill>
                      </a:tcPr>
                    </a:tc>
                    <a:extLst>
                      <a:ext uri="{0D108BD9-81ED-4DB2-BD59-A6C34878D82A}">
                        <a16:rowId xmlns:a16="http://schemas.microsoft.com/office/drawing/2014/main" val="360738489"/>
                      </a:ext>
                    </a:extLst>
                  </a:tr>
                </a:tbl>
              </a:graphicData>
            </a:graphic>
          </p:graphicFrame>
        </mc:Fallback>
      </mc:AlternateContent>
      <p:sp>
        <p:nvSpPr>
          <p:cNvPr id="2" name="Slide Number Placeholder 1">
            <a:extLst>
              <a:ext uri="{FF2B5EF4-FFF2-40B4-BE49-F238E27FC236}">
                <a16:creationId xmlns:a16="http://schemas.microsoft.com/office/drawing/2014/main" id="{2D29B9EC-737F-53B6-D353-B00759A84A07}"/>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33603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7F18F2-351B-38B8-71B2-6923FC98009F}"/>
              </a:ext>
            </a:extLst>
          </p:cNvPr>
          <p:cNvSpPr>
            <a:spLocks noGrp="1"/>
          </p:cNvSpPr>
          <p:nvPr>
            <p:ph type="title"/>
          </p:nvPr>
        </p:nvSpPr>
        <p:spPr/>
        <p:txBody>
          <a:bodyPr/>
          <a:lstStyle/>
          <a:p>
            <a:r>
              <a:rPr lang="en-AU" dirty="0"/>
              <a:t>Exact values (2)</a:t>
            </a:r>
          </a:p>
        </p:txBody>
      </p:sp>
      <p:sp>
        <p:nvSpPr>
          <p:cNvPr id="4" name="Text Placeholder 3">
            <a:extLst>
              <a:ext uri="{FF2B5EF4-FFF2-40B4-BE49-F238E27FC236}">
                <a16:creationId xmlns:a16="http://schemas.microsoft.com/office/drawing/2014/main" id="{86DB5FF0-C422-F790-62DD-C20E2AA12161}"/>
              </a:ext>
            </a:extLst>
          </p:cNvPr>
          <p:cNvSpPr>
            <a:spLocks noGrp="1"/>
          </p:cNvSpPr>
          <p:nvPr>
            <p:ph type="body" sz="quarter" idx="18"/>
          </p:nvPr>
        </p:nvSpPr>
        <p:spPr/>
        <p:txBody>
          <a:bodyPr/>
          <a:lstStyle/>
          <a:p>
            <a:r>
              <a:rPr lang="en-AU" dirty="0"/>
              <a:t>Example 1 – self explanation prompts</a:t>
            </a:r>
          </a:p>
        </p:txBody>
      </p:sp>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3C40018D-0B16-6826-24CF-A2E92BD43A56}"/>
                  </a:ext>
                </a:extLst>
              </p:cNvPr>
              <p:cNvGraphicFramePr>
                <a:graphicFrameLocks noGrp="1"/>
              </p:cNvGraphicFramePr>
              <p:nvPr>
                <p:extLst>
                  <p:ext uri="{D42A27DB-BD31-4B8C-83A1-F6EECF244321}">
                    <p14:modId xmlns:p14="http://schemas.microsoft.com/office/powerpoint/2010/main" val="3980675754"/>
                  </p:ext>
                </p:extLst>
              </p:nvPr>
            </p:nvGraphicFramePr>
            <p:xfrm>
              <a:off x="1506401" y="2138745"/>
              <a:ext cx="9179199" cy="3307465"/>
            </p:xfrm>
            <a:graphic>
              <a:graphicData uri="http://schemas.openxmlformats.org/drawingml/2006/table">
                <a:tbl>
                  <a:tblPr firstRow="1" firstCol="1" bandRow="1">
                    <a:tableStyleId>{B301B821-A1FF-4177-AEE7-76D212191A09}</a:tableStyleId>
                  </a:tblPr>
                  <a:tblGrid>
                    <a:gridCol w="1942969">
                      <a:extLst>
                        <a:ext uri="{9D8B030D-6E8A-4147-A177-3AD203B41FA5}">
                          <a16:colId xmlns:a16="http://schemas.microsoft.com/office/drawing/2014/main" val="2956693263"/>
                        </a:ext>
                      </a:extLst>
                    </a:gridCol>
                    <a:gridCol w="1801640">
                      <a:extLst>
                        <a:ext uri="{9D8B030D-6E8A-4147-A177-3AD203B41FA5}">
                          <a16:colId xmlns:a16="http://schemas.microsoft.com/office/drawing/2014/main" val="3086473318"/>
                        </a:ext>
                      </a:extLst>
                    </a:gridCol>
                    <a:gridCol w="2734146">
                      <a:extLst>
                        <a:ext uri="{9D8B030D-6E8A-4147-A177-3AD203B41FA5}">
                          <a16:colId xmlns:a16="http://schemas.microsoft.com/office/drawing/2014/main" val="257547126"/>
                        </a:ext>
                      </a:extLst>
                    </a:gridCol>
                    <a:gridCol w="2700444">
                      <a:extLst>
                        <a:ext uri="{9D8B030D-6E8A-4147-A177-3AD203B41FA5}">
                          <a16:colId xmlns:a16="http://schemas.microsoft.com/office/drawing/2014/main" val="1715386444"/>
                        </a:ext>
                      </a:extLst>
                    </a:gridCol>
                  </a:tblGrid>
                  <a:tr h="1057405">
                    <a:tc>
                      <a:txBody>
                        <a:bodyPr/>
                        <a:lstStyle/>
                        <a:p>
                          <a:pPr algn="l">
                            <a:lnSpc>
                              <a:spcPct val="150000"/>
                            </a:lnSpc>
                            <a:spcBef>
                              <a:spcPts val="600"/>
                            </a:spcBef>
                            <a:spcAft>
                              <a:spcPts val="600"/>
                            </a:spcAft>
                          </a:pPr>
                          <a:r>
                            <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rPr>
                            <a:t>Question</a:t>
                          </a:r>
                        </a:p>
                      </a:txBody>
                      <a:tcPr marL="68580" marR="68580" marT="0" marB="0" anchor="ctr" anchorCtr="1">
                        <a:lnR w="12700" cap="flat" cmpd="sng" algn="ctr">
                          <a:noFill/>
                          <a:prstDash val="solid"/>
                          <a:round/>
                          <a:headEnd type="none" w="med" len="med"/>
                          <a:tailEnd type="none" w="med" len="med"/>
                        </a:lnR>
                      </a:tcPr>
                    </a:tc>
                    <a:tc>
                      <a:txBody>
                        <a:bodyPr/>
                        <a:lstStyle/>
                        <a:p>
                          <a:pPr algn="l">
                            <a:lnSpc>
                              <a:spcPct val="100000"/>
                            </a:lnSpc>
                            <a:spcBef>
                              <a:spcPts val="600"/>
                            </a:spcBef>
                            <a:spcAft>
                              <a:spcPts val="600"/>
                            </a:spcAft>
                          </a:pPr>
                          <a:r>
                            <a:rPr lang="en-AU" sz="2000" b="0" dirty="0">
                              <a:effectLst/>
                              <a:highlight>
                                <a:srgbClr val="002664"/>
                              </a:highlight>
                              <a:latin typeface="Arial" panose="020B0604020202020204" pitchFamily="34" charset="0"/>
                              <a:cs typeface="Arial" panose="020B0604020202020204" pitchFamily="34" charset="0"/>
                            </a:rPr>
                            <a:t>Answer as a decimal</a:t>
                          </a:r>
                          <a:endPar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a:lnSpc>
                              <a:spcPct val="150000"/>
                            </a:lnSpc>
                            <a:spcBef>
                              <a:spcPts val="600"/>
                            </a:spcBef>
                            <a:spcAft>
                              <a:spcPts val="600"/>
                            </a:spcAft>
                          </a:pPr>
                          <a14:m>
                            <m:oMathPara xmlns:m="http://schemas.openxmlformats.org/officeDocument/2006/math">
                              <m:oMathParaPr>
                                <m:jc m:val="left"/>
                              </m:oMathParaPr>
                              <m:oMath xmlns:m="http://schemas.openxmlformats.org/officeDocument/2006/math">
                                <m:sSup>
                                  <m:sSup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sSupPr>
                                  <m:e>
                                    <m:d>
                                      <m:d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dPr>
                                      <m:e>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𝒂𝒏𝒔𝒘𝒆𝒓</m:t>
                                        </m:r>
                                      </m:e>
                                    </m:d>
                                  </m:e>
                                  <m:sup>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𝟐</m:t>
                                    </m:r>
                                  </m:sup>
                                </m:sSup>
                              </m:oMath>
                            </m:oMathPara>
                          </a14:m>
                          <a:endParaRPr lang="en-AU" sz="20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ad>
                                  <m:radPr>
                                    <m:degHide m:val="on"/>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radPr>
                                  <m:deg/>
                                  <m:e>
                                    <m:sSup>
                                      <m:sSup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sSupPr>
                                      <m:e>
                                        <m:d>
                                          <m:d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dPr>
                                          <m:e>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𝒂𝒏𝒔𝒘𝒆𝒓</m:t>
                                            </m:r>
                                          </m:e>
                                        </m:d>
                                      </m:e>
                                      <m:sup>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𝟐</m:t>
                                        </m:r>
                                      </m:sup>
                                    </m:sSup>
                                  </m:e>
                                </m:rad>
                              </m:oMath>
                            </m:oMathPara>
                          </a14:m>
                          <a:endParaRPr lang="en-AU" sz="20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noFill/>
                          <a:prstDash val="solid"/>
                          <a:round/>
                          <a:headEnd type="none" w="med" len="med"/>
                          <a:tailEnd type="none" w="med" len="med"/>
                        </a:lnL>
                      </a:tcPr>
                    </a:tc>
                    <a:extLst>
                      <a:ext uri="{0D108BD9-81ED-4DB2-BD59-A6C34878D82A}">
                        <a16:rowId xmlns:a16="http://schemas.microsoft.com/office/drawing/2014/main" val="3300244153"/>
                      </a:ext>
                    </a:extLst>
                  </a:tr>
                  <a:tr h="1057405">
                    <a:tc>
                      <a:txBody>
                        <a:bodyPr/>
                        <a:lstStyle/>
                        <a:p>
                          <a:pPr marL="0" marR="0" lvl="0" indent="0" algn="ctr" defTabSz="914377"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AU" sz="2000" b="0" i="1" smtClean="0">
                                    <a:effectLst/>
                                    <a:latin typeface="Cambria Math" panose="02040503050406030204" pitchFamily="18" charset="0"/>
                                    <a:ea typeface="Calibri" panose="020F0502020204030204" pitchFamily="34" charset="0"/>
                                    <a:cs typeface="Arial" panose="020B0604020202020204" pitchFamily="34" charset="0"/>
                                  </a:rPr>
                                  <m:t> </m:t>
                                </m:r>
                                <m:func>
                                  <m:func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AU" sz="2000" b="0" i="0" smtClean="0">
                                        <a:effectLst/>
                                        <a:latin typeface="Cambria Math" panose="02040503050406030204" pitchFamily="18" charset="0"/>
                                        <a:ea typeface="Calibri" panose="020F0502020204030204" pitchFamily="34" charset="0"/>
                                        <a:cs typeface="Arial" panose="020B0604020202020204" pitchFamily="34" charset="0"/>
                                      </a:rPr>
                                      <m:t>sin</m:t>
                                    </m:r>
                                  </m:fName>
                                  <m:e>
                                    <m:r>
                                      <a:rPr lang="en-AU" sz="2000" b="0" i="1" smtClean="0">
                                        <a:effectLst/>
                                        <a:latin typeface="Cambria Math" panose="02040503050406030204" pitchFamily="18" charset="0"/>
                                        <a:ea typeface="Calibri" panose="020F0502020204030204" pitchFamily="34" charset="0"/>
                                        <a:cs typeface="Arial" panose="020B0604020202020204" pitchFamily="34" charset="0"/>
                                      </a:rPr>
                                      <m:t>45°</m:t>
                                    </m:r>
                                  </m:e>
                                </m:func>
                              </m:oMath>
                            </m:oMathPara>
                          </a14:m>
                          <a:endParaRPr lang="en-AU"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b="0" i="1" smtClean="0">
                                    <a:effectLst/>
                                    <a:latin typeface="Cambria Math" panose="02040503050406030204" pitchFamily="18" charset="0"/>
                                    <a:ea typeface="Calibri" panose="020F0502020204030204" pitchFamily="34" charset="0"/>
                                    <a:cs typeface="Arial" panose="020B0604020202020204" pitchFamily="34" charset="0"/>
                                  </a:rPr>
                                  <m:t>0.707…</m:t>
                                </m:r>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AU" sz="2000" b="0" i="1" smtClean="0">
                                        <a:effectLst/>
                                        <a:latin typeface="Cambria Math" panose="02040503050406030204" pitchFamily="18" charset="0"/>
                                      </a:rPr>
                                    </m:ctrlPr>
                                  </m:sSupPr>
                                  <m:e>
                                    <m:d>
                                      <m:dPr>
                                        <m:ctrlPr>
                                          <a:rPr lang="en-AU" sz="2000" b="0" i="1" smtClean="0">
                                            <a:effectLst/>
                                            <a:latin typeface="Cambria Math" panose="02040503050406030204" pitchFamily="18" charset="0"/>
                                          </a:rPr>
                                        </m:ctrlPr>
                                      </m:dPr>
                                      <m:e>
                                        <m:r>
                                          <a:rPr lang="en-AU" sz="2000" b="0" i="1" smtClean="0">
                                            <a:effectLst/>
                                            <a:latin typeface="Cambria Math" panose="02040503050406030204" pitchFamily="18" charset="0"/>
                                          </a:rPr>
                                          <m:t>0.707…</m:t>
                                        </m:r>
                                      </m:e>
                                    </m:d>
                                  </m:e>
                                  <m:sup>
                                    <m:r>
                                      <a:rPr lang="en-AU" sz="2000" b="0" i="1" smtClean="0">
                                        <a:effectLst/>
                                        <a:latin typeface="Cambria Math" panose="02040503050406030204" pitchFamily="18" charset="0"/>
                                      </a:rPr>
                                      <m:t>2</m:t>
                                    </m:r>
                                  </m:sup>
                                </m:sSup>
                                <m:r>
                                  <a:rPr lang="en-AU" sz="2000" b="0" i="0" smtClean="0">
                                    <a:effectLst/>
                                    <a:latin typeface="Cambria Math" panose="02040503050406030204" pitchFamily="18" charset="0"/>
                                  </a:rPr>
                                  <m:t>=</m:t>
                                </m:r>
                                <m:f>
                                  <m:fPr>
                                    <m:ctrlPr>
                                      <a:rPr lang="en-AU" sz="2000" b="0" i="1" smtClean="0">
                                        <a:effectLst/>
                                        <a:latin typeface="Cambria Math" panose="02040503050406030204" pitchFamily="18" charset="0"/>
                                      </a:rPr>
                                    </m:ctrlPr>
                                  </m:fPr>
                                  <m:num>
                                    <m:r>
                                      <a:rPr lang="en-AU" sz="2000" b="0" i="0" smtClean="0">
                                        <a:effectLst/>
                                        <a:latin typeface="Cambria Math" panose="02040503050406030204" pitchFamily="18" charset="0"/>
                                      </a:rPr>
                                      <m:t>1</m:t>
                                    </m:r>
                                  </m:num>
                                  <m:den>
                                    <m:r>
                                      <a:rPr lang="en-AU" sz="2000" b="0" i="0" smtClean="0">
                                        <a:effectLst/>
                                        <a:latin typeface="Cambria Math" panose="02040503050406030204" pitchFamily="18" charset="0"/>
                                      </a:rPr>
                                      <m:t>2</m:t>
                                    </m:r>
                                  </m:den>
                                </m:f>
                              </m:oMath>
                            </m:oMathPara>
                          </a14:m>
                          <a:endParaRPr lang="en-AU"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1</m:t>
                                        </m:r>
                                      </m:e>
                                    </m:rad>
                                  </m:num>
                                  <m:den>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2</m:t>
                                        </m:r>
                                      </m:e>
                                    </m:rad>
                                  </m:den>
                                </m:f>
                                <m:r>
                                  <a:rPr lang="en-AU" sz="2000" b="0" i="1" smtClean="0">
                                    <a:effectLst/>
                                    <a:latin typeface="Cambria Math" panose="02040503050406030204" pitchFamily="18" charset="0"/>
                                    <a:ea typeface="Calibri" panose="020F0502020204030204" pitchFamily="34" charset="0"/>
                                    <a:cs typeface="Arial" panose="020B0604020202020204" pitchFamily="34" charset="0"/>
                                  </a:rPr>
                                  <m:t>=</m:t>
                                </m:r>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
                                      <a:rPr lang="en-AU" sz="2000" b="0" i="1" smtClean="0">
                                        <a:effectLst/>
                                        <a:latin typeface="Cambria Math" panose="02040503050406030204" pitchFamily="18" charset="0"/>
                                        <a:ea typeface="Calibri" panose="020F0502020204030204" pitchFamily="34" charset="0"/>
                                        <a:cs typeface="Arial" panose="020B0604020202020204" pitchFamily="34" charset="0"/>
                                      </a:rPr>
                                      <m:t>1</m:t>
                                    </m:r>
                                  </m:num>
                                  <m:den>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2</m:t>
                                        </m:r>
                                      </m:e>
                                    </m:rad>
                                  </m:den>
                                </m:f>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21725747"/>
                      </a:ext>
                    </a:extLst>
                  </a:tr>
                  <a:tr h="1057405">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AU" sz="2000" b="0" i="0" smtClean="0">
                                        <a:effectLst/>
                                        <a:latin typeface="Cambria Math" panose="02040503050406030204" pitchFamily="18" charset="0"/>
                                        <a:ea typeface="Calibri" panose="020F0502020204030204" pitchFamily="34" charset="0"/>
                                        <a:cs typeface="Arial" panose="020B0604020202020204" pitchFamily="34" charset="0"/>
                                      </a:rPr>
                                      <m:t>cos</m:t>
                                    </m:r>
                                  </m:fName>
                                  <m:e>
                                    <m:r>
                                      <a:rPr lang="en-AU" sz="2000" b="0" i="1" smtClean="0">
                                        <a:effectLst/>
                                        <a:latin typeface="Cambria Math" panose="02040503050406030204" pitchFamily="18" charset="0"/>
                                        <a:ea typeface="Calibri" panose="020F0502020204030204" pitchFamily="34" charset="0"/>
                                        <a:cs typeface="Arial" panose="020B0604020202020204" pitchFamily="34" charset="0"/>
                                      </a:rPr>
                                      <m:t>45°</m:t>
                                    </m:r>
                                  </m:e>
                                </m:func>
                              </m:oMath>
                            </m:oMathPara>
                          </a14:m>
                          <a:endParaRPr lang="en-AU"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b="0" i="1" smtClean="0">
                                    <a:effectLst/>
                                    <a:latin typeface="Cambria Math" panose="02040503050406030204" pitchFamily="18" charset="0"/>
                                    <a:ea typeface="Calibri" panose="020F0502020204030204" pitchFamily="34" charset="0"/>
                                    <a:cs typeface="Arial" panose="020B0604020202020204" pitchFamily="34" charset="0"/>
                                  </a:rPr>
                                  <m:t>0.707…</m:t>
                                </m:r>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AU" sz="2000" b="0" i="1" smtClean="0">
                                        <a:effectLst/>
                                        <a:latin typeface="Cambria Math" panose="02040503050406030204" pitchFamily="18" charset="0"/>
                                      </a:rPr>
                                    </m:ctrlPr>
                                  </m:sSupPr>
                                  <m:e>
                                    <m:d>
                                      <m:dPr>
                                        <m:ctrlPr>
                                          <a:rPr lang="en-AU" sz="2000" b="0" i="1" smtClean="0">
                                            <a:effectLst/>
                                            <a:latin typeface="Cambria Math" panose="02040503050406030204" pitchFamily="18" charset="0"/>
                                          </a:rPr>
                                        </m:ctrlPr>
                                      </m:dPr>
                                      <m:e>
                                        <m:r>
                                          <a:rPr lang="en-AU" sz="2000" b="0" i="1" smtClean="0">
                                            <a:effectLst/>
                                            <a:latin typeface="Cambria Math" panose="02040503050406030204" pitchFamily="18" charset="0"/>
                                          </a:rPr>
                                          <m:t>0.707…</m:t>
                                        </m:r>
                                      </m:e>
                                    </m:d>
                                  </m:e>
                                  <m:sup>
                                    <m:r>
                                      <a:rPr lang="en-AU" sz="2000" b="0" i="1" smtClean="0">
                                        <a:effectLst/>
                                        <a:latin typeface="Cambria Math" panose="02040503050406030204" pitchFamily="18" charset="0"/>
                                      </a:rPr>
                                      <m:t>2</m:t>
                                    </m:r>
                                  </m:sup>
                                </m:sSup>
                                <m:r>
                                  <a:rPr lang="en-AU" sz="2000" b="0" i="0" smtClean="0">
                                    <a:effectLst/>
                                    <a:latin typeface="Cambria Math" panose="02040503050406030204" pitchFamily="18" charset="0"/>
                                  </a:rPr>
                                  <m:t>=</m:t>
                                </m:r>
                                <m:f>
                                  <m:fPr>
                                    <m:ctrlPr>
                                      <a:rPr lang="en-AU" sz="2000" b="0" i="1" smtClean="0">
                                        <a:effectLst/>
                                        <a:latin typeface="Cambria Math" panose="02040503050406030204" pitchFamily="18" charset="0"/>
                                      </a:rPr>
                                    </m:ctrlPr>
                                  </m:fPr>
                                  <m:num>
                                    <m:r>
                                      <a:rPr lang="en-AU" sz="2000" b="0" i="0" smtClean="0">
                                        <a:effectLst/>
                                        <a:latin typeface="Cambria Math" panose="02040503050406030204" pitchFamily="18" charset="0"/>
                                      </a:rPr>
                                      <m:t>1</m:t>
                                    </m:r>
                                  </m:num>
                                  <m:den>
                                    <m:r>
                                      <a:rPr lang="en-AU" sz="2000" b="0" i="0" smtClean="0">
                                        <a:effectLst/>
                                        <a:latin typeface="Cambria Math" panose="02040503050406030204" pitchFamily="18" charset="0"/>
                                      </a:rPr>
                                      <m:t>2</m:t>
                                    </m:r>
                                  </m:den>
                                </m:f>
                              </m:oMath>
                            </m:oMathPara>
                          </a14:m>
                          <a:endParaRPr lang="en-AU"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1</m:t>
                                        </m:r>
                                      </m:e>
                                    </m:rad>
                                  </m:num>
                                  <m:den>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2</m:t>
                                        </m:r>
                                      </m:e>
                                    </m:rad>
                                  </m:den>
                                </m:f>
                                <m:r>
                                  <a:rPr lang="en-AU" sz="2000" b="0" i="1" smtClean="0">
                                    <a:effectLst/>
                                    <a:latin typeface="Cambria Math" panose="02040503050406030204" pitchFamily="18" charset="0"/>
                                    <a:ea typeface="Calibri" panose="020F0502020204030204" pitchFamily="34" charset="0"/>
                                    <a:cs typeface="Arial" panose="020B0604020202020204" pitchFamily="34" charset="0"/>
                                  </a:rPr>
                                  <m:t>=</m:t>
                                </m:r>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
                                      <a:rPr lang="en-AU" sz="2000" b="0" i="1" smtClean="0">
                                        <a:effectLst/>
                                        <a:latin typeface="Cambria Math" panose="02040503050406030204" pitchFamily="18" charset="0"/>
                                        <a:ea typeface="Calibri" panose="020F0502020204030204" pitchFamily="34" charset="0"/>
                                        <a:cs typeface="Arial" panose="020B0604020202020204" pitchFamily="34" charset="0"/>
                                      </a:rPr>
                                      <m:t>1</m:t>
                                    </m:r>
                                  </m:num>
                                  <m:den>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2</m:t>
                                        </m:r>
                                      </m:e>
                                    </m:rad>
                                  </m:den>
                                </m:f>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60738489"/>
                      </a:ext>
                    </a:extLst>
                  </a:tr>
                </a:tbl>
              </a:graphicData>
            </a:graphic>
          </p:graphicFrame>
        </mc:Choice>
        <mc:Fallback xmlns="">
          <p:graphicFrame>
            <p:nvGraphicFramePr>
              <p:cNvPr id="14" name="Table 13">
                <a:extLst>
                  <a:ext uri="{FF2B5EF4-FFF2-40B4-BE49-F238E27FC236}">
                    <a16:creationId xmlns:a16="http://schemas.microsoft.com/office/drawing/2014/main" id="{3C40018D-0B16-6826-24CF-A2E92BD43A56}"/>
                  </a:ext>
                </a:extLst>
              </p:cNvPr>
              <p:cNvGraphicFramePr>
                <a:graphicFrameLocks noGrp="1"/>
              </p:cNvGraphicFramePr>
              <p:nvPr>
                <p:extLst>
                  <p:ext uri="{D42A27DB-BD31-4B8C-83A1-F6EECF244321}">
                    <p14:modId xmlns:p14="http://schemas.microsoft.com/office/powerpoint/2010/main" val="3980675754"/>
                  </p:ext>
                </p:extLst>
              </p:nvPr>
            </p:nvGraphicFramePr>
            <p:xfrm>
              <a:off x="1506401" y="2138745"/>
              <a:ext cx="9179199" cy="3307465"/>
            </p:xfrm>
            <a:graphic>
              <a:graphicData uri="http://schemas.openxmlformats.org/drawingml/2006/table">
                <a:tbl>
                  <a:tblPr firstRow="1" firstCol="1" bandRow="1">
                    <a:tableStyleId>{B301B821-A1FF-4177-AEE7-76D212191A09}</a:tableStyleId>
                  </a:tblPr>
                  <a:tblGrid>
                    <a:gridCol w="1942969">
                      <a:extLst>
                        <a:ext uri="{9D8B030D-6E8A-4147-A177-3AD203B41FA5}">
                          <a16:colId xmlns:a16="http://schemas.microsoft.com/office/drawing/2014/main" val="2956693263"/>
                        </a:ext>
                      </a:extLst>
                    </a:gridCol>
                    <a:gridCol w="1801640">
                      <a:extLst>
                        <a:ext uri="{9D8B030D-6E8A-4147-A177-3AD203B41FA5}">
                          <a16:colId xmlns:a16="http://schemas.microsoft.com/office/drawing/2014/main" val="3086473318"/>
                        </a:ext>
                      </a:extLst>
                    </a:gridCol>
                    <a:gridCol w="2734146">
                      <a:extLst>
                        <a:ext uri="{9D8B030D-6E8A-4147-A177-3AD203B41FA5}">
                          <a16:colId xmlns:a16="http://schemas.microsoft.com/office/drawing/2014/main" val="257547126"/>
                        </a:ext>
                      </a:extLst>
                    </a:gridCol>
                    <a:gridCol w="2700444">
                      <a:extLst>
                        <a:ext uri="{9D8B030D-6E8A-4147-A177-3AD203B41FA5}">
                          <a16:colId xmlns:a16="http://schemas.microsoft.com/office/drawing/2014/main" val="1715386444"/>
                        </a:ext>
                      </a:extLst>
                    </a:gridCol>
                  </a:tblGrid>
                  <a:tr h="1057405">
                    <a:tc>
                      <a:txBody>
                        <a:bodyPr/>
                        <a:lstStyle/>
                        <a:p>
                          <a:pPr algn="l">
                            <a:lnSpc>
                              <a:spcPct val="150000"/>
                            </a:lnSpc>
                            <a:spcBef>
                              <a:spcPts val="600"/>
                            </a:spcBef>
                            <a:spcAft>
                              <a:spcPts val="600"/>
                            </a:spcAft>
                          </a:pPr>
                          <a:r>
                            <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rPr>
                            <a:t>Question</a:t>
                          </a:r>
                        </a:p>
                      </a:txBody>
                      <a:tcPr marL="68580" marR="68580" marT="0" marB="0" anchor="ctr" anchorCtr="1">
                        <a:lnR w="12700" cap="flat" cmpd="sng" algn="ctr">
                          <a:noFill/>
                          <a:prstDash val="solid"/>
                          <a:round/>
                          <a:headEnd type="none" w="med" len="med"/>
                          <a:tailEnd type="none" w="med" len="med"/>
                        </a:lnR>
                      </a:tcPr>
                    </a:tc>
                    <a:tc>
                      <a:txBody>
                        <a:bodyPr/>
                        <a:lstStyle/>
                        <a:p>
                          <a:pPr algn="l">
                            <a:lnSpc>
                              <a:spcPct val="100000"/>
                            </a:lnSpc>
                            <a:spcBef>
                              <a:spcPts val="600"/>
                            </a:spcBef>
                            <a:spcAft>
                              <a:spcPts val="600"/>
                            </a:spcAft>
                          </a:pPr>
                          <a:r>
                            <a:rPr lang="en-AU" sz="2000" b="0" dirty="0">
                              <a:effectLst/>
                              <a:highlight>
                                <a:srgbClr val="002664"/>
                              </a:highlight>
                              <a:latin typeface="Arial" panose="020B0604020202020204" pitchFamily="34" charset="0"/>
                              <a:cs typeface="Arial" panose="020B0604020202020204" pitchFamily="34" charset="0"/>
                            </a:rPr>
                            <a:t>Answer as a decimal</a:t>
                          </a:r>
                          <a:endPar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US"/>
                        </a:p>
                      </a:txBody>
                      <a:tcPr marL="68580" marR="6858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blipFill>
                          <a:blip r:embed="rId3"/>
                          <a:stretch>
                            <a:fillRect l="-136971" t="-575" r="-99109" b="-213793"/>
                          </a:stretch>
                        </a:blipFill>
                      </a:tcPr>
                    </a:tc>
                    <a:tc>
                      <a:txBody>
                        <a:bodyPr/>
                        <a:lstStyle/>
                        <a:p>
                          <a:endParaRPr lang="en-US"/>
                        </a:p>
                      </a:txBody>
                      <a:tcPr marL="68580" marR="68580" marT="0" marB="0" anchor="ctr" anchorCtr="1">
                        <a:lnL w="12700" cap="flat" cmpd="sng" algn="ctr">
                          <a:noFill/>
                          <a:prstDash val="solid"/>
                          <a:round/>
                          <a:headEnd type="none" w="med" len="med"/>
                          <a:tailEnd type="none" w="med" len="med"/>
                        </a:lnL>
                        <a:blipFill>
                          <a:blip r:embed="rId3"/>
                          <a:stretch>
                            <a:fillRect l="-240181" t="-575" r="-451" b="-213793"/>
                          </a:stretch>
                        </a:blipFill>
                      </a:tcPr>
                    </a:tc>
                    <a:extLst>
                      <a:ext uri="{0D108BD9-81ED-4DB2-BD59-A6C34878D82A}">
                        <a16:rowId xmlns:a16="http://schemas.microsoft.com/office/drawing/2014/main" val="3300244153"/>
                      </a:ext>
                    </a:extLst>
                  </a:tr>
                  <a:tr h="1125030">
                    <a:tc>
                      <a:txBody>
                        <a:bodyPr/>
                        <a:lstStyle/>
                        <a:p>
                          <a:endParaRPr lang="en-US"/>
                        </a:p>
                      </a:txBody>
                      <a:tcPr marL="68580" marR="68580" marT="0" marB="0" anchor="ctr">
                        <a:lnR w="12700" cap="flat" cmpd="sng" algn="ctr">
                          <a:solidFill>
                            <a:schemeClr val="tx1"/>
                          </a:solidFill>
                          <a:prstDash val="solid"/>
                          <a:round/>
                          <a:headEnd type="none" w="med" len="med"/>
                          <a:tailEnd type="none" w="med" len="med"/>
                        </a:lnR>
                        <a:blipFill>
                          <a:blip r:embed="rId3"/>
                          <a:stretch>
                            <a:fillRect l="-313" t="-94595" r="-372727" b="-10108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08475" t="-94595" r="-303051" b="-10108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36971" t="-94595" r="-99109" b="-10108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blipFill>
                          <a:blip r:embed="rId3"/>
                          <a:stretch>
                            <a:fillRect l="-240181" t="-94595" r="-451" b="-101081"/>
                          </a:stretch>
                        </a:blipFill>
                      </a:tcPr>
                    </a:tc>
                    <a:extLst>
                      <a:ext uri="{0D108BD9-81ED-4DB2-BD59-A6C34878D82A}">
                        <a16:rowId xmlns:a16="http://schemas.microsoft.com/office/drawing/2014/main" val="2421725747"/>
                      </a:ext>
                    </a:extLst>
                  </a:tr>
                  <a:tr h="1125030">
                    <a:tc>
                      <a:txBody>
                        <a:bodyPr/>
                        <a:lstStyle/>
                        <a:p>
                          <a:endParaRPr lang="en-US"/>
                        </a:p>
                      </a:txBody>
                      <a:tcPr marL="68580" marR="68580" marT="0" marB="0" anchor="ctr">
                        <a:lnR w="12700" cap="flat" cmpd="sng" algn="ctr">
                          <a:solidFill>
                            <a:schemeClr val="tx1"/>
                          </a:solidFill>
                          <a:prstDash val="solid"/>
                          <a:round/>
                          <a:headEnd type="none" w="med" len="med"/>
                          <a:tailEnd type="none" w="med" len="med"/>
                        </a:lnR>
                        <a:blipFill>
                          <a:blip r:embed="rId3"/>
                          <a:stretch>
                            <a:fillRect l="-313" t="-194595" r="-372727" b="-108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08475" t="-194595" r="-303051" b="-108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36971" t="-194595" r="-99109" b="-108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blipFill>
                          <a:blip r:embed="rId3"/>
                          <a:stretch>
                            <a:fillRect l="-240181" t="-194595" r="-451" b="-1081"/>
                          </a:stretch>
                        </a:blipFill>
                      </a:tcPr>
                    </a:tc>
                    <a:extLst>
                      <a:ext uri="{0D108BD9-81ED-4DB2-BD59-A6C34878D82A}">
                        <a16:rowId xmlns:a16="http://schemas.microsoft.com/office/drawing/2014/main" val="360738489"/>
                      </a:ext>
                    </a:extLst>
                  </a:tr>
                </a:tbl>
              </a:graphicData>
            </a:graphic>
          </p:graphicFrame>
        </mc:Fallback>
      </mc:AlternateContent>
      <p:sp>
        <p:nvSpPr>
          <p:cNvPr id="10" name="Speech Bubble: Rectangle with Corners Rounded 9">
            <a:extLst>
              <a:ext uri="{FF2B5EF4-FFF2-40B4-BE49-F238E27FC236}">
                <a16:creationId xmlns:a16="http://schemas.microsoft.com/office/drawing/2014/main" id="{A69E0CC8-60A1-51A2-F15E-5DA41A6C2AD8}"/>
              </a:ext>
            </a:extLst>
          </p:cNvPr>
          <p:cNvSpPr/>
          <p:nvPr/>
        </p:nvSpPr>
        <p:spPr>
          <a:xfrm>
            <a:off x="5425210" y="609599"/>
            <a:ext cx="3541466" cy="1142211"/>
          </a:xfrm>
          <a:prstGeom prst="wedgeRoundRectCallout">
            <a:avLst>
              <a:gd name="adj1" fmla="val -19832"/>
              <a:gd name="adj2" fmla="val 7889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Explain why squaring the number helps us to remember the exact value?</a:t>
            </a:r>
          </a:p>
        </p:txBody>
      </p:sp>
      <p:sp>
        <p:nvSpPr>
          <p:cNvPr id="9" name="Speech Bubble: Rectangle with Corners Rounded 8">
            <a:extLst>
              <a:ext uri="{FF2B5EF4-FFF2-40B4-BE49-F238E27FC236}">
                <a16:creationId xmlns:a16="http://schemas.microsoft.com/office/drawing/2014/main" id="{830F78D4-033E-CAFB-C33A-33A9C8F5B254}"/>
              </a:ext>
            </a:extLst>
          </p:cNvPr>
          <p:cNvSpPr/>
          <p:nvPr/>
        </p:nvSpPr>
        <p:spPr>
          <a:xfrm>
            <a:off x="9155919" y="609599"/>
            <a:ext cx="2676081" cy="1142211"/>
          </a:xfrm>
          <a:prstGeom prst="wedgeRoundRectCallout">
            <a:avLst>
              <a:gd name="adj1" fmla="val -41484"/>
              <a:gd name="adj2" fmla="val 7772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Explain the result of squaring and then square rooting.</a:t>
            </a:r>
          </a:p>
        </p:txBody>
      </p:sp>
      <p:sp>
        <p:nvSpPr>
          <p:cNvPr id="5" name="Slide Number Placeholder 1">
            <a:extLst>
              <a:ext uri="{FF2B5EF4-FFF2-40B4-BE49-F238E27FC236}">
                <a16:creationId xmlns:a16="http://schemas.microsoft.com/office/drawing/2014/main" id="{199B6C9C-F44E-2B53-1AC7-39391C95E22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69437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7F18F2-351B-38B8-71B2-6923FC98009F}"/>
              </a:ext>
            </a:extLst>
          </p:cNvPr>
          <p:cNvSpPr>
            <a:spLocks noGrp="1"/>
          </p:cNvSpPr>
          <p:nvPr>
            <p:ph type="title"/>
          </p:nvPr>
        </p:nvSpPr>
        <p:spPr/>
        <p:txBody>
          <a:bodyPr/>
          <a:lstStyle/>
          <a:p>
            <a:r>
              <a:rPr lang="en-AU" dirty="0"/>
              <a:t>Exact values (3)</a:t>
            </a:r>
          </a:p>
        </p:txBody>
      </p:sp>
      <p:sp>
        <p:nvSpPr>
          <p:cNvPr id="4" name="Text Placeholder 3">
            <a:extLst>
              <a:ext uri="{FF2B5EF4-FFF2-40B4-BE49-F238E27FC236}">
                <a16:creationId xmlns:a16="http://schemas.microsoft.com/office/drawing/2014/main" id="{86DB5FF0-C422-F790-62DD-C20E2AA12161}"/>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BE771C75-CF94-E3FC-032F-D9AD50002E3B}"/>
                  </a:ext>
                </a:extLst>
              </p:cNvPr>
              <p:cNvGraphicFramePr>
                <a:graphicFrameLocks noGrp="1"/>
              </p:cNvGraphicFramePr>
              <p:nvPr>
                <p:extLst>
                  <p:ext uri="{D42A27DB-BD31-4B8C-83A1-F6EECF244321}">
                    <p14:modId xmlns:p14="http://schemas.microsoft.com/office/powerpoint/2010/main" val="2666984128"/>
                  </p:ext>
                </p:extLst>
              </p:nvPr>
            </p:nvGraphicFramePr>
            <p:xfrm>
              <a:off x="755651" y="1428808"/>
              <a:ext cx="10680699" cy="5112000"/>
            </p:xfrm>
            <a:graphic>
              <a:graphicData uri="http://schemas.openxmlformats.org/drawingml/2006/table">
                <a:tbl>
                  <a:tblPr firstRow="1" firstCol="1" bandRow="1">
                    <a:tableStyleId>{B301B821-A1FF-4177-AEE7-76D212191A09}</a:tableStyleId>
                  </a:tblPr>
                  <a:tblGrid>
                    <a:gridCol w="2555217">
                      <a:extLst>
                        <a:ext uri="{9D8B030D-6E8A-4147-A177-3AD203B41FA5}">
                          <a16:colId xmlns:a16="http://schemas.microsoft.com/office/drawing/2014/main" val="2956693263"/>
                        </a:ext>
                      </a:extLst>
                    </a:gridCol>
                    <a:gridCol w="2329860">
                      <a:extLst>
                        <a:ext uri="{9D8B030D-6E8A-4147-A177-3AD203B41FA5}">
                          <a16:colId xmlns:a16="http://schemas.microsoft.com/office/drawing/2014/main" val="3086473318"/>
                        </a:ext>
                      </a:extLst>
                    </a:gridCol>
                    <a:gridCol w="3314493">
                      <a:extLst>
                        <a:ext uri="{9D8B030D-6E8A-4147-A177-3AD203B41FA5}">
                          <a16:colId xmlns:a16="http://schemas.microsoft.com/office/drawing/2014/main" val="257547126"/>
                        </a:ext>
                      </a:extLst>
                    </a:gridCol>
                    <a:gridCol w="2481129">
                      <a:extLst>
                        <a:ext uri="{9D8B030D-6E8A-4147-A177-3AD203B41FA5}">
                          <a16:colId xmlns:a16="http://schemas.microsoft.com/office/drawing/2014/main" val="1715386444"/>
                        </a:ext>
                      </a:extLst>
                    </a:gridCol>
                  </a:tblGrid>
                  <a:tr h="720000">
                    <a:tc>
                      <a:txBody>
                        <a:bodyPr/>
                        <a:lstStyle/>
                        <a:p>
                          <a:pPr algn="l">
                            <a:lnSpc>
                              <a:spcPct val="100000"/>
                            </a:lnSpc>
                            <a:spcBef>
                              <a:spcPts val="600"/>
                            </a:spcBef>
                            <a:spcAft>
                              <a:spcPts val="600"/>
                            </a:spcAft>
                          </a:pPr>
                          <a:r>
                            <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rPr>
                            <a:t>Question</a:t>
                          </a:r>
                        </a:p>
                      </a:txBody>
                      <a:tcPr marL="68580" marR="68580" marT="0" marB="0" anchor="ctr" anchorCtr="1"/>
                    </a:tc>
                    <a:tc>
                      <a:txBody>
                        <a:bodyPr/>
                        <a:lstStyle/>
                        <a:p>
                          <a:pPr algn="l">
                            <a:lnSpc>
                              <a:spcPct val="100000"/>
                            </a:lnSpc>
                            <a:spcBef>
                              <a:spcPts val="600"/>
                            </a:spcBef>
                            <a:spcAft>
                              <a:spcPts val="600"/>
                            </a:spcAft>
                          </a:pPr>
                          <a:r>
                            <a:rPr lang="en-AU" sz="2000" b="0" dirty="0">
                              <a:effectLst/>
                              <a:highlight>
                                <a:srgbClr val="002664"/>
                              </a:highlight>
                              <a:latin typeface="Arial" panose="020B0604020202020204" pitchFamily="34" charset="0"/>
                              <a:cs typeface="Arial" panose="020B0604020202020204" pitchFamily="34" charset="0"/>
                            </a:rPr>
                            <a:t>Answer as a decimal</a:t>
                          </a:r>
                          <a:endPar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tc>
                    <a:tc>
                      <a:txBody>
                        <a:bodyPr/>
                        <a:lstStyle/>
                        <a:p>
                          <a:pPr algn="l">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sSupPr>
                                  <m:e>
                                    <m:d>
                                      <m:d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dPr>
                                      <m:e>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𝒂𝒏𝒔𝒘𝒆𝒓</m:t>
                                        </m:r>
                                      </m:e>
                                    </m:d>
                                  </m:e>
                                  <m:sup>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𝟐</m:t>
                                    </m:r>
                                  </m:sup>
                                </m:sSup>
                              </m:oMath>
                            </m:oMathPara>
                          </a14:m>
                          <a:endParaRPr lang="en-AU" sz="20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tc>
                    <a:tc>
                      <a:txBody>
                        <a:bodyPr/>
                        <a:lstStyle/>
                        <a:p>
                          <a:pPr algn="l">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ad>
                                  <m:radPr>
                                    <m:degHide m:val="on"/>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radPr>
                                  <m:deg/>
                                  <m:e>
                                    <m:sSup>
                                      <m:sSup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sSupPr>
                                      <m:e>
                                        <m:d>
                                          <m:d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dPr>
                                          <m:e>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𝒂𝒏𝒔𝒘𝒆𝒓</m:t>
                                            </m:r>
                                          </m:e>
                                        </m:d>
                                      </m:e>
                                      <m:sup>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𝟐</m:t>
                                        </m:r>
                                      </m:sup>
                                    </m:sSup>
                                  </m:e>
                                </m:rad>
                              </m:oMath>
                            </m:oMathPara>
                          </a14:m>
                          <a:endParaRPr lang="en-AU" sz="20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tc>
                    <a:extLst>
                      <a:ext uri="{0D108BD9-81ED-4DB2-BD59-A6C34878D82A}">
                        <a16:rowId xmlns:a16="http://schemas.microsoft.com/office/drawing/2014/main" val="3300244153"/>
                      </a:ext>
                    </a:extLst>
                  </a:tr>
                  <a:tr h="1098000">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AU" sz="2000" b="0" i="0" smtClean="0">
                                    <a:effectLst/>
                                    <a:latin typeface="Cambria Math" panose="02040503050406030204" pitchFamily="18" charset="0"/>
                                    <a:ea typeface="Calibri" panose="020F0502020204030204" pitchFamily="34" charset="0"/>
                                    <a:cs typeface="Arial" panose="020B0604020202020204" pitchFamily="34" charset="0"/>
                                  </a:rPr>
                                  <m:t>tan</m:t>
                                </m:r>
                                <m:r>
                                  <a:rPr lang="en-AU" sz="2000" b="0" i="0" smtClean="0">
                                    <a:effectLst/>
                                    <a:latin typeface="Cambria Math" panose="02040503050406030204" pitchFamily="18" charset="0"/>
                                    <a:ea typeface="Calibri" panose="020F0502020204030204" pitchFamily="34" charset="0"/>
                                    <a:cs typeface="Arial" panose="020B0604020202020204" pitchFamily="34" charset="0"/>
                                  </a:rPr>
                                  <m:t> 30°</m:t>
                                </m:r>
                              </m:oMath>
                            </m:oMathPara>
                          </a14:m>
                          <a:endParaRPr lang="en-AU" sz="2000" b="0" i="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50000"/>
                            </a:lnSpc>
                            <a:spcBef>
                              <a:spcPts val="600"/>
                            </a:spcBef>
                            <a:spcAft>
                              <a:spcPts val="600"/>
                            </a:spcAft>
                            <a:buClrTx/>
                            <a:buSzTx/>
                            <a:buFontTx/>
                            <a:buNone/>
                            <a:tabLst/>
                            <a:defRPr/>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21725747"/>
                      </a:ext>
                    </a:extLst>
                  </a:tr>
                  <a:tr h="1098000">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AU" sz="2000" b="0" i="0" smtClean="0">
                                    <a:effectLst/>
                                    <a:latin typeface="Cambria Math" panose="02040503050406030204" pitchFamily="18" charset="0"/>
                                    <a:ea typeface="Calibri" panose="020F0502020204030204" pitchFamily="34" charset="0"/>
                                    <a:cs typeface="Arial" panose="020B0604020202020204" pitchFamily="34" charset="0"/>
                                  </a:rPr>
                                  <m:t>tan</m:t>
                                </m:r>
                                <m:r>
                                  <a:rPr lang="en-AU" sz="2000" b="0" i="0" smtClean="0">
                                    <a:effectLst/>
                                    <a:latin typeface="Cambria Math" panose="02040503050406030204" pitchFamily="18" charset="0"/>
                                    <a:ea typeface="Calibri" panose="020F0502020204030204" pitchFamily="34" charset="0"/>
                                    <a:cs typeface="Arial" panose="020B0604020202020204" pitchFamily="34" charset="0"/>
                                  </a:rPr>
                                  <m:t> 60°</m:t>
                                </m:r>
                              </m:oMath>
                            </m:oMathPara>
                          </a14:m>
                          <a:endParaRPr lang="en-AU" sz="2000" b="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50000"/>
                            </a:lnSpc>
                            <a:spcBef>
                              <a:spcPts val="600"/>
                            </a:spcBef>
                            <a:spcAft>
                              <a:spcPts val="600"/>
                            </a:spcAft>
                            <a:buClrTx/>
                            <a:buSzTx/>
                            <a:buFontTx/>
                            <a:buNone/>
                            <a:tabLst/>
                            <a:defRPr/>
                          </a:pPr>
                          <a:endParaRPr lang="en-AU" sz="200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0738489"/>
                      </a:ext>
                    </a:extLst>
                  </a:tr>
                  <a:tr h="1098000">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AU" sz="2000" b="0" i="0" smtClean="0">
                                    <a:effectLst/>
                                    <a:latin typeface="Cambria Math" panose="02040503050406030204" pitchFamily="18" charset="0"/>
                                    <a:ea typeface="Calibri" panose="020F0502020204030204" pitchFamily="34" charset="0"/>
                                    <a:cs typeface="Arial" panose="020B0604020202020204" pitchFamily="34" charset="0"/>
                                  </a:rPr>
                                  <m:t>sin</m:t>
                                </m:r>
                                <m:r>
                                  <a:rPr lang="en-AU" sz="2000" b="0" i="0" smtClean="0">
                                    <a:effectLst/>
                                    <a:latin typeface="Cambria Math" panose="02040503050406030204" pitchFamily="18" charset="0"/>
                                    <a:ea typeface="Calibri" panose="020F0502020204030204" pitchFamily="34" charset="0"/>
                                    <a:cs typeface="Arial" panose="020B0604020202020204" pitchFamily="34" charset="0"/>
                                  </a:rPr>
                                  <m:t> 60°</m:t>
                                </m:r>
                              </m:oMath>
                            </m:oMathPara>
                          </a14:m>
                          <a:endParaRPr lang="en-AU" sz="2000" b="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endParaRPr lang="en-AU" sz="200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50000"/>
                            </a:lnSpc>
                            <a:spcBef>
                              <a:spcPts val="600"/>
                            </a:spcBef>
                            <a:spcAft>
                              <a:spcPts val="600"/>
                            </a:spcAft>
                            <a:buClrTx/>
                            <a:buSzTx/>
                            <a:buFontTx/>
                            <a:buNone/>
                            <a:tabLst/>
                            <a:defRPr/>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7653280"/>
                      </a:ext>
                    </a:extLst>
                  </a:tr>
                  <a:tr h="1098000">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AU" sz="2000" b="0" i="0" smtClean="0">
                                    <a:effectLst/>
                                    <a:latin typeface="Cambria Math" panose="02040503050406030204" pitchFamily="18" charset="0"/>
                                    <a:ea typeface="Calibri" panose="020F0502020204030204" pitchFamily="34" charset="0"/>
                                    <a:cs typeface="Arial" panose="020B0604020202020204" pitchFamily="34" charset="0"/>
                                  </a:rPr>
                                  <m:t>cos</m:t>
                                </m:r>
                                <m:r>
                                  <a:rPr lang="en-AU" sz="2000" b="0" i="0" smtClean="0">
                                    <a:effectLst/>
                                    <a:latin typeface="Cambria Math" panose="02040503050406030204" pitchFamily="18" charset="0"/>
                                    <a:ea typeface="Calibri" panose="020F0502020204030204" pitchFamily="34" charset="0"/>
                                    <a:cs typeface="Arial" panose="020B0604020202020204" pitchFamily="34" charset="0"/>
                                  </a:rPr>
                                  <m:t> 30°</m:t>
                                </m:r>
                              </m:oMath>
                            </m:oMathPara>
                          </a14:m>
                          <a:endParaRPr lang="en-AU" sz="2000" b="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50000"/>
                            </a:lnSpc>
                            <a:spcBef>
                              <a:spcPts val="600"/>
                            </a:spcBef>
                            <a:spcAft>
                              <a:spcPts val="600"/>
                            </a:spcAft>
                            <a:buClrTx/>
                            <a:buSzTx/>
                            <a:buFontTx/>
                            <a:buNone/>
                            <a:tabLst/>
                            <a:defRPr/>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endParaRPr lang="en-AU" sz="200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71190607"/>
                      </a:ext>
                    </a:extLst>
                  </a:tr>
                </a:tbl>
              </a:graphicData>
            </a:graphic>
          </p:graphicFrame>
        </mc:Choice>
        <mc:Fallback xmlns="">
          <p:graphicFrame>
            <p:nvGraphicFramePr>
              <p:cNvPr id="6" name="Table 5">
                <a:extLst>
                  <a:ext uri="{FF2B5EF4-FFF2-40B4-BE49-F238E27FC236}">
                    <a16:creationId xmlns:a16="http://schemas.microsoft.com/office/drawing/2014/main" id="{BE771C75-CF94-E3FC-032F-D9AD50002E3B}"/>
                  </a:ext>
                </a:extLst>
              </p:cNvPr>
              <p:cNvGraphicFramePr>
                <a:graphicFrameLocks noGrp="1"/>
              </p:cNvGraphicFramePr>
              <p:nvPr>
                <p:extLst>
                  <p:ext uri="{D42A27DB-BD31-4B8C-83A1-F6EECF244321}">
                    <p14:modId xmlns:p14="http://schemas.microsoft.com/office/powerpoint/2010/main" val="2666984128"/>
                  </p:ext>
                </p:extLst>
              </p:nvPr>
            </p:nvGraphicFramePr>
            <p:xfrm>
              <a:off x="755651" y="1428808"/>
              <a:ext cx="10680699" cy="5112000"/>
            </p:xfrm>
            <a:graphic>
              <a:graphicData uri="http://schemas.openxmlformats.org/drawingml/2006/table">
                <a:tbl>
                  <a:tblPr firstRow="1" firstCol="1" bandRow="1">
                    <a:tableStyleId>{B301B821-A1FF-4177-AEE7-76D212191A09}</a:tableStyleId>
                  </a:tblPr>
                  <a:tblGrid>
                    <a:gridCol w="2555217">
                      <a:extLst>
                        <a:ext uri="{9D8B030D-6E8A-4147-A177-3AD203B41FA5}">
                          <a16:colId xmlns:a16="http://schemas.microsoft.com/office/drawing/2014/main" val="2956693263"/>
                        </a:ext>
                      </a:extLst>
                    </a:gridCol>
                    <a:gridCol w="2329860">
                      <a:extLst>
                        <a:ext uri="{9D8B030D-6E8A-4147-A177-3AD203B41FA5}">
                          <a16:colId xmlns:a16="http://schemas.microsoft.com/office/drawing/2014/main" val="3086473318"/>
                        </a:ext>
                      </a:extLst>
                    </a:gridCol>
                    <a:gridCol w="3314493">
                      <a:extLst>
                        <a:ext uri="{9D8B030D-6E8A-4147-A177-3AD203B41FA5}">
                          <a16:colId xmlns:a16="http://schemas.microsoft.com/office/drawing/2014/main" val="257547126"/>
                        </a:ext>
                      </a:extLst>
                    </a:gridCol>
                    <a:gridCol w="2481129">
                      <a:extLst>
                        <a:ext uri="{9D8B030D-6E8A-4147-A177-3AD203B41FA5}">
                          <a16:colId xmlns:a16="http://schemas.microsoft.com/office/drawing/2014/main" val="1715386444"/>
                        </a:ext>
                      </a:extLst>
                    </a:gridCol>
                  </a:tblGrid>
                  <a:tr h="720000">
                    <a:tc>
                      <a:txBody>
                        <a:bodyPr/>
                        <a:lstStyle/>
                        <a:p>
                          <a:pPr algn="l">
                            <a:lnSpc>
                              <a:spcPct val="100000"/>
                            </a:lnSpc>
                            <a:spcBef>
                              <a:spcPts val="600"/>
                            </a:spcBef>
                            <a:spcAft>
                              <a:spcPts val="600"/>
                            </a:spcAft>
                          </a:pPr>
                          <a:r>
                            <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rPr>
                            <a:t>Question</a:t>
                          </a:r>
                        </a:p>
                      </a:txBody>
                      <a:tcPr marL="68580" marR="68580" marT="0" marB="0" anchor="ctr" anchorCtr="1"/>
                    </a:tc>
                    <a:tc>
                      <a:txBody>
                        <a:bodyPr/>
                        <a:lstStyle/>
                        <a:p>
                          <a:pPr algn="l">
                            <a:lnSpc>
                              <a:spcPct val="100000"/>
                            </a:lnSpc>
                            <a:spcBef>
                              <a:spcPts val="600"/>
                            </a:spcBef>
                            <a:spcAft>
                              <a:spcPts val="600"/>
                            </a:spcAft>
                          </a:pPr>
                          <a:r>
                            <a:rPr lang="en-AU" sz="2000" b="0" dirty="0">
                              <a:effectLst/>
                              <a:highlight>
                                <a:srgbClr val="002664"/>
                              </a:highlight>
                              <a:latin typeface="Arial" panose="020B0604020202020204" pitchFamily="34" charset="0"/>
                              <a:cs typeface="Arial" panose="020B0604020202020204" pitchFamily="34" charset="0"/>
                            </a:rPr>
                            <a:t>Answer as a decimal</a:t>
                          </a:r>
                          <a:endPar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tc>
                    <a:tc>
                      <a:txBody>
                        <a:bodyPr/>
                        <a:lstStyle/>
                        <a:p>
                          <a:endParaRPr lang="en-US"/>
                        </a:p>
                      </a:txBody>
                      <a:tcPr marL="68580" marR="68580" marT="0" marB="0" anchor="ctr" anchorCtr="1">
                        <a:blipFill>
                          <a:blip r:embed="rId3"/>
                          <a:stretch>
                            <a:fillRect l="-147339" t="-2542" r="-75046" b="-613559"/>
                          </a:stretch>
                        </a:blipFill>
                      </a:tcPr>
                    </a:tc>
                    <a:tc>
                      <a:txBody>
                        <a:bodyPr/>
                        <a:lstStyle/>
                        <a:p>
                          <a:endParaRPr lang="en-US"/>
                        </a:p>
                      </a:txBody>
                      <a:tcPr marL="68580" marR="68580" marT="0" marB="0" anchor="ctr" anchorCtr="1">
                        <a:blipFill>
                          <a:blip r:embed="rId3"/>
                          <a:stretch>
                            <a:fillRect l="-331204" t="-2542" r="-491" b="-613559"/>
                          </a:stretch>
                        </a:blipFill>
                      </a:tcPr>
                    </a:tc>
                    <a:extLst>
                      <a:ext uri="{0D108BD9-81ED-4DB2-BD59-A6C34878D82A}">
                        <a16:rowId xmlns:a16="http://schemas.microsoft.com/office/drawing/2014/main" val="3300244153"/>
                      </a:ext>
                    </a:extLst>
                  </a:tr>
                  <a:tr h="1098000">
                    <a:tc>
                      <a:txBody>
                        <a:bodyPr/>
                        <a:lstStyle/>
                        <a:p>
                          <a:endParaRPr lang="en-US"/>
                        </a:p>
                      </a:txBody>
                      <a:tcPr marL="0" marR="0" marT="0" marB="0" anchor="ctr">
                        <a:lnR w="12700" cap="flat" cmpd="sng" algn="ctr">
                          <a:solidFill>
                            <a:schemeClr val="tx1"/>
                          </a:solidFill>
                          <a:prstDash val="solid"/>
                          <a:round/>
                          <a:headEnd type="none" w="med" len="med"/>
                          <a:tailEnd type="none" w="med" len="med"/>
                        </a:lnR>
                        <a:blipFill>
                          <a:blip r:embed="rId3"/>
                          <a:stretch>
                            <a:fillRect l="-238" t="-67222" r="-318095" b="-302222"/>
                          </a:stretch>
                        </a:blipFill>
                      </a:tcPr>
                    </a:tc>
                    <a:tc>
                      <a:txBody>
                        <a:bodyPr/>
                        <a:lstStyle/>
                        <a:p>
                          <a:pPr algn="ctr">
                            <a:lnSpc>
                              <a:spcPct val="150000"/>
                            </a:lnSpc>
                            <a:spcBef>
                              <a:spcPts val="600"/>
                            </a:spcBef>
                            <a:spcAft>
                              <a:spcPts val="600"/>
                            </a:spcAft>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50000"/>
                            </a:lnSpc>
                            <a:spcBef>
                              <a:spcPts val="600"/>
                            </a:spcBef>
                            <a:spcAft>
                              <a:spcPts val="600"/>
                            </a:spcAft>
                            <a:buClrTx/>
                            <a:buSzTx/>
                            <a:buFontTx/>
                            <a:buNone/>
                            <a:tabLst/>
                            <a:defRPr/>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21725747"/>
                      </a:ext>
                    </a:extLst>
                  </a:tr>
                  <a:tr h="1098000">
                    <a:tc>
                      <a:txBody>
                        <a:bodyPr/>
                        <a:lstStyle/>
                        <a:p>
                          <a:endParaRPr lang="en-US"/>
                        </a:p>
                      </a:txBody>
                      <a:tcPr marL="36000" marR="36000" marT="0" marB="0" anchor="ctr">
                        <a:lnR w="12700" cap="flat" cmpd="sng" algn="ctr">
                          <a:solidFill>
                            <a:schemeClr val="tx1"/>
                          </a:solidFill>
                          <a:prstDash val="solid"/>
                          <a:round/>
                          <a:headEnd type="none" w="med" len="med"/>
                          <a:tailEnd type="none" w="med" len="med"/>
                        </a:lnR>
                        <a:blipFill>
                          <a:blip r:embed="rId3"/>
                          <a:stretch>
                            <a:fillRect l="-238" t="-166298" r="-318095" b="-200552"/>
                          </a:stretch>
                        </a:blipFill>
                      </a:tcPr>
                    </a:tc>
                    <a:tc>
                      <a:txBody>
                        <a:bodyPr/>
                        <a:lstStyle/>
                        <a:p>
                          <a:pPr algn="ctr">
                            <a:lnSpc>
                              <a:spcPct val="150000"/>
                            </a:lnSpc>
                            <a:spcBef>
                              <a:spcPts val="600"/>
                            </a:spcBef>
                            <a:spcAft>
                              <a:spcPts val="600"/>
                            </a:spcAft>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50000"/>
                            </a:lnSpc>
                            <a:spcBef>
                              <a:spcPts val="600"/>
                            </a:spcBef>
                            <a:spcAft>
                              <a:spcPts val="600"/>
                            </a:spcAft>
                            <a:buClrTx/>
                            <a:buSzTx/>
                            <a:buFontTx/>
                            <a:buNone/>
                            <a:tabLst/>
                            <a:defRPr/>
                          </a:pPr>
                          <a:endParaRPr lang="en-AU" sz="200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0738489"/>
                      </a:ext>
                    </a:extLst>
                  </a:tr>
                  <a:tr h="1098000">
                    <a:tc>
                      <a:txBody>
                        <a:bodyPr/>
                        <a:lstStyle/>
                        <a:p>
                          <a:endParaRPr lang="en-US"/>
                        </a:p>
                      </a:txBody>
                      <a:tcPr marL="36000" marR="36000" marT="0" marB="0" anchor="ctr">
                        <a:lnR w="12700" cap="flat" cmpd="sng" algn="ctr">
                          <a:solidFill>
                            <a:schemeClr val="tx1"/>
                          </a:solidFill>
                          <a:prstDash val="solid"/>
                          <a:round/>
                          <a:headEnd type="none" w="med" len="med"/>
                          <a:tailEnd type="none" w="med" len="med"/>
                        </a:lnR>
                        <a:blipFill>
                          <a:blip r:embed="rId3"/>
                          <a:stretch>
                            <a:fillRect l="-238" t="-267778" r="-318095" b="-101667"/>
                          </a:stretch>
                        </a:blipFill>
                      </a:tcPr>
                    </a:tc>
                    <a:tc>
                      <a:txBody>
                        <a:bodyPr/>
                        <a:lstStyle/>
                        <a:p>
                          <a:pPr algn="ctr">
                            <a:lnSpc>
                              <a:spcPct val="150000"/>
                            </a:lnSpc>
                            <a:spcBef>
                              <a:spcPts val="600"/>
                            </a:spcBef>
                            <a:spcAft>
                              <a:spcPts val="600"/>
                            </a:spcAft>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endParaRPr lang="en-AU" sz="200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50000"/>
                            </a:lnSpc>
                            <a:spcBef>
                              <a:spcPts val="600"/>
                            </a:spcBef>
                            <a:spcAft>
                              <a:spcPts val="600"/>
                            </a:spcAft>
                            <a:buClrTx/>
                            <a:buSzTx/>
                            <a:buFontTx/>
                            <a:buNone/>
                            <a:tabLst/>
                            <a:defRPr/>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7653280"/>
                      </a:ext>
                    </a:extLst>
                  </a:tr>
                  <a:tr h="1098000">
                    <a:tc>
                      <a:txBody>
                        <a:bodyPr/>
                        <a:lstStyle/>
                        <a:p>
                          <a:endParaRPr lang="en-US"/>
                        </a:p>
                      </a:txBody>
                      <a:tcPr marL="36000" marR="36000" marT="0" marB="0" anchor="ctr">
                        <a:lnR w="12700" cap="flat" cmpd="sng" algn="ctr">
                          <a:solidFill>
                            <a:schemeClr val="tx1"/>
                          </a:solidFill>
                          <a:prstDash val="solid"/>
                          <a:round/>
                          <a:headEnd type="none" w="med" len="med"/>
                          <a:tailEnd type="none" w="med" len="med"/>
                        </a:lnR>
                        <a:blipFill>
                          <a:blip r:embed="rId3"/>
                          <a:stretch>
                            <a:fillRect l="-238" t="-367778" r="-318095" b="-1667"/>
                          </a:stretch>
                        </a:blipFill>
                      </a:tcPr>
                    </a:tc>
                    <a:tc>
                      <a:txBody>
                        <a:bodyPr/>
                        <a:lstStyle/>
                        <a:p>
                          <a:pPr marL="0" marR="0" lvl="0" indent="0" algn="ctr" defTabSz="914377" rtl="0" eaLnBrk="1" fontAlgn="auto" latinLnBrk="0" hangingPunct="1">
                            <a:lnSpc>
                              <a:spcPct val="150000"/>
                            </a:lnSpc>
                            <a:spcBef>
                              <a:spcPts val="600"/>
                            </a:spcBef>
                            <a:spcAft>
                              <a:spcPts val="600"/>
                            </a:spcAft>
                            <a:buClrTx/>
                            <a:buSzTx/>
                            <a:buFontTx/>
                            <a:buNone/>
                            <a:tabLst/>
                            <a:defRPr/>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endParaRPr lang="en-AU" sz="200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71190607"/>
                      </a:ext>
                    </a:extLst>
                  </a:tr>
                </a:tbl>
              </a:graphicData>
            </a:graphic>
          </p:graphicFrame>
        </mc:Fallback>
      </mc:AlternateContent>
      <p:sp>
        <p:nvSpPr>
          <p:cNvPr id="2" name="Slide Number Placeholder 1">
            <a:extLst>
              <a:ext uri="{FF2B5EF4-FFF2-40B4-BE49-F238E27FC236}">
                <a16:creationId xmlns:a16="http://schemas.microsoft.com/office/drawing/2014/main" id="{2D29B9EC-737F-53B6-D353-B00759A84A07}"/>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92146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7F18F2-351B-38B8-71B2-6923FC98009F}"/>
              </a:ext>
            </a:extLst>
          </p:cNvPr>
          <p:cNvSpPr>
            <a:spLocks noGrp="1"/>
          </p:cNvSpPr>
          <p:nvPr>
            <p:ph type="title"/>
          </p:nvPr>
        </p:nvSpPr>
        <p:spPr/>
        <p:txBody>
          <a:bodyPr/>
          <a:lstStyle/>
          <a:p>
            <a:r>
              <a:rPr lang="en-AU" dirty="0"/>
              <a:t>Exact values (4)</a:t>
            </a:r>
          </a:p>
        </p:txBody>
      </p:sp>
      <p:sp>
        <p:nvSpPr>
          <p:cNvPr id="4" name="Text Placeholder 3">
            <a:extLst>
              <a:ext uri="{FF2B5EF4-FFF2-40B4-BE49-F238E27FC236}">
                <a16:creationId xmlns:a16="http://schemas.microsoft.com/office/drawing/2014/main" id="{86DB5FF0-C422-F790-62DD-C20E2AA12161}"/>
              </a:ext>
            </a:extLst>
          </p:cNvPr>
          <p:cNvSpPr>
            <a:spLocks noGrp="1"/>
          </p:cNvSpPr>
          <p:nvPr>
            <p:ph type="body" sz="quarter" idx="18"/>
          </p:nvPr>
        </p:nvSpPr>
        <p:spPr/>
        <p:txBody>
          <a:bodyPr/>
          <a:lstStyle/>
          <a:p>
            <a:r>
              <a:rPr lang="en-AU" dirty="0"/>
              <a:t>Your turn – solution 1</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484A1632-A859-022F-7036-FE1D65E3D0EB}"/>
                  </a:ext>
                </a:extLst>
              </p:cNvPr>
              <p:cNvGraphicFramePr>
                <a:graphicFrameLocks noGrp="1"/>
              </p:cNvGraphicFramePr>
              <p:nvPr>
                <p:extLst>
                  <p:ext uri="{D42A27DB-BD31-4B8C-83A1-F6EECF244321}">
                    <p14:modId xmlns:p14="http://schemas.microsoft.com/office/powerpoint/2010/main" val="1904996152"/>
                  </p:ext>
                </p:extLst>
              </p:nvPr>
            </p:nvGraphicFramePr>
            <p:xfrm>
              <a:off x="755651" y="1428808"/>
              <a:ext cx="10680699" cy="5100042"/>
            </p:xfrm>
            <a:graphic>
              <a:graphicData uri="http://schemas.openxmlformats.org/drawingml/2006/table">
                <a:tbl>
                  <a:tblPr firstRow="1" firstCol="1" bandRow="1">
                    <a:tableStyleId>{B301B821-A1FF-4177-AEE7-76D212191A09}</a:tableStyleId>
                  </a:tblPr>
                  <a:tblGrid>
                    <a:gridCol w="2555217">
                      <a:extLst>
                        <a:ext uri="{9D8B030D-6E8A-4147-A177-3AD203B41FA5}">
                          <a16:colId xmlns:a16="http://schemas.microsoft.com/office/drawing/2014/main" val="2956693263"/>
                        </a:ext>
                      </a:extLst>
                    </a:gridCol>
                    <a:gridCol w="2329860">
                      <a:extLst>
                        <a:ext uri="{9D8B030D-6E8A-4147-A177-3AD203B41FA5}">
                          <a16:colId xmlns:a16="http://schemas.microsoft.com/office/drawing/2014/main" val="3086473318"/>
                        </a:ext>
                      </a:extLst>
                    </a:gridCol>
                    <a:gridCol w="3314493">
                      <a:extLst>
                        <a:ext uri="{9D8B030D-6E8A-4147-A177-3AD203B41FA5}">
                          <a16:colId xmlns:a16="http://schemas.microsoft.com/office/drawing/2014/main" val="257547126"/>
                        </a:ext>
                      </a:extLst>
                    </a:gridCol>
                    <a:gridCol w="2481129">
                      <a:extLst>
                        <a:ext uri="{9D8B030D-6E8A-4147-A177-3AD203B41FA5}">
                          <a16:colId xmlns:a16="http://schemas.microsoft.com/office/drawing/2014/main" val="1715386444"/>
                        </a:ext>
                      </a:extLst>
                    </a:gridCol>
                  </a:tblGrid>
                  <a:tr h="720000">
                    <a:tc>
                      <a:txBody>
                        <a:bodyPr/>
                        <a:lstStyle/>
                        <a:p>
                          <a:pPr algn="l">
                            <a:lnSpc>
                              <a:spcPct val="100000"/>
                            </a:lnSpc>
                            <a:spcBef>
                              <a:spcPts val="600"/>
                            </a:spcBef>
                            <a:spcAft>
                              <a:spcPts val="600"/>
                            </a:spcAft>
                          </a:pPr>
                          <a:r>
                            <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rPr>
                            <a:t>Question</a:t>
                          </a:r>
                        </a:p>
                      </a:txBody>
                      <a:tcPr marL="68580" marR="68580" marT="0" marB="0" anchor="ctr" anchorCtr="1"/>
                    </a:tc>
                    <a:tc>
                      <a:txBody>
                        <a:bodyPr/>
                        <a:lstStyle/>
                        <a:p>
                          <a:pPr algn="l">
                            <a:lnSpc>
                              <a:spcPct val="100000"/>
                            </a:lnSpc>
                            <a:spcBef>
                              <a:spcPts val="600"/>
                            </a:spcBef>
                            <a:spcAft>
                              <a:spcPts val="600"/>
                            </a:spcAft>
                          </a:pPr>
                          <a:r>
                            <a:rPr lang="en-AU" sz="2000" b="0" dirty="0">
                              <a:effectLst/>
                              <a:highlight>
                                <a:srgbClr val="002664"/>
                              </a:highlight>
                              <a:latin typeface="Arial" panose="020B0604020202020204" pitchFamily="34" charset="0"/>
                              <a:cs typeface="Arial" panose="020B0604020202020204" pitchFamily="34" charset="0"/>
                            </a:rPr>
                            <a:t>Answer as a decimal</a:t>
                          </a:r>
                          <a:endPar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tc>
                    <a:tc>
                      <a:txBody>
                        <a:bodyPr/>
                        <a:lstStyle/>
                        <a:p>
                          <a:pPr algn="l">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sSupPr>
                                  <m:e>
                                    <m:d>
                                      <m:d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dPr>
                                      <m:e>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𝒂𝒏𝒔𝒘𝒆𝒓</m:t>
                                        </m:r>
                                      </m:e>
                                    </m:d>
                                  </m:e>
                                  <m:sup>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𝟐</m:t>
                                    </m:r>
                                  </m:sup>
                                </m:sSup>
                              </m:oMath>
                            </m:oMathPara>
                          </a14:m>
                          <a:endParaRPr lang="en-AU" sz="20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tc>
                    <a:tc>
                      <a:txBody>
                        <a:bodyPr/>
                        <a:lstStyle/>
                        <a:p>
                          <a:pPr algn="l">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ad>
                                  <m:radPr>
                                    <m:degHide m:val="on"/>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radPr>
                                  <m:deg/>
                                  <m:e>
                                    <m:sSup>
                                      <m:sSup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sSupPr>
                                      <m:e>
                                        <m:d>
                                          <m:dPr>
                                            <m:ctrlP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ctrlPr>
                                          </m:dPr>
                                          <m:e>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𝒂𝒏𝒔𝒘𝒆𝒓</m:t>
                                            </m:r>
                                          </m:e>
                                        </m:d>
                                      </m:e>
                                      <m:sup>
                                        <m:r>
                                          <a:rPr lang="en-AU" sz="2000" b="1" i="1" smtClean="0">
                                            <a:effectLst/>
                                            <a:highlight>
                                              <a:srgbClr val="002664"/>
                                            </a:highlight>
                                            <a:latin typeface="Cambria Math" panose="02040503050406030204" pitchFamily="18" charset="0"/>
                                            <a:ea typeface="Calibri" panose="020F0502020204030204" pitchFamily="34" charset="0"/>
                                            <a:cs typeface="Arial" panose="020B0604020202020204" pitchFamily="34" charset="0"/>
                                          </a:rPr>
                                          <m:t>𝟐</m:t>
                                        </m:r>
                                      </m:sup>
                                    </m:sSup>
                                  </m:e>
                                </m:rad>
                              </m:oMath>
                            </m:oMathPara>
                          </a14:m>
                          <a:endParaRPr lang="en-AU" sz="20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tc>
                    <a:extLst>
                      <a:ext uri="{0D108BD9-81ED-4DB2-BD59-A6C34878D82A}">
                        <a16:rowId xmlns:a16="http://schemas.microsoft.com/office/drawing/2014/main" val="3300244153"/>
                      </a:ext>
                    </a:extLst>
                  </a:tr>
                  <a:tr h="1008000">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AU" sz="2000" b="0" i="0" smtClean="0">
                                    <a:effectLst/>
                                    <a:latin typeface="Cambria Math" panose="02040503050406030204" pitchFamily="18" charset="0"/>
                                    <a:ea typeface="Calibri" panose="020F0502020204030204" pitchFamily="34" charset="0"/>
                                    <a:cs typeface="Arial" panose="020B0604020202020204" pitchFamily="34" charset="0"/>
                                  </a:rPr>
                                  <m:t>tan</m:t>
                                </m:r>
                                <m:r>
                                  <a:rPr lang="en-AU" sz="2000" b="0" i="0" smtClean="0">
                                    <a:effectLst/>
                                    <a:latin typeface="Cambria Math" panose="02040503050406030204" pitchFamily="18" charset="0"/>
                                    <a:ea typeface="Calibri" panose="020F0502020204030204" pitchFamily="34" charset="0"/>
                                    <a:cs typeface="Arial" panose="020B0604020202020204" pitchFamily="34" charset="0"/>
                                  </a:rPr>
                                  <m:t> 30°</m:t>
                                </m:r>
                              </m:oMath>
                            </m:oMathPara>
                          </a14:m>
                          <a:endParaRPr lang="en-AU" sz="2000" b="0" i="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i="1" dirty="0" smtClean="0">
                                    <a:effectLst/>
                                    <a:latin typeface="Cambria Math" panose="02040503050406030204" pitchFamily="18" charset="0"/>
                                    <a:ea typeface="Calibri" panose="020F0502020204030204" pitchFamily="34" charset="0"/>
                                    <a:cs typeface="Arial" panose="020B0604020202020204" pitchFamily="34" charset="0"/>
                                  </a:rPr>
                                  <m:t>0.577</m:t>
                                </m:r>
                                <m:r>
                                  <a:rPr lang="en-AU" sz="2000" b="0" i="1" dirty="0" smtClean="0">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sz="2000" b="0" i="1" dirty="0" smtClean="0">
                                        <a:effectLst/>
                                        <a:latin typeface="Cambria Math" panose="02040503050406030204" pitchFamily="18" charset="0"/>
                                        <a:ea typeface="Calibri" panose="020F0502020204030204" pitchFamily="34" charset="0"/>
                                        <a:cs typeface="Arial" panose="020B0604020202020204" pitchFamily="34" charset="0"/>
                                      </a:rPr>
                                    </m:ctrlPr>
                                  </m:sSupPr>
                                  <m:e>
                                    <m:d>
                                      <m:dPr>
                                        <m:ctrlPr>
                                          <a:rPr lang="en-AU" sz="2000" b="0" i="1" dirty="0" smtClean="0">
                                            <a:effectLst/>
                                            <a:latin typeface="Cambria Math" panose="02040503050406030204" pitchFamily="18" charset="0"/>
                                            <a:ea typeface="Calibri" panose="020F0502020204030204" pitchFamily="34" charset="0"/>
                                            <a:cs typeface="Arial" panose="020B0604020202020204" pitchFamily="34" charset="0"/>
                                          </a:rPr>
                                        </m:ctrlPr>
                                      </m:dPr>
                                      <m:e>
                                        <m:r>
                                          <a:rPr lang="en-AU" sz="2000" i="1" dirty="0" smtClean="0">
                                            <a:effectLst/>
                                            <a:latin typeface="Cambria Math" panose="02040503050406030204" pitchFamily="18" charset="0"/>
                                            <a:ea typeface="Calibri" panose="020F0502020204030204" pitchFamily="34" charset="0"/>
                                            <a:cs typeface="Arial" panose="020B0604020202020204" pitchFamily="34" charset="0"/>
                                          </a:rPr>
                                          <m:t>0.577</m:t>
                                        </m:r>
                                        <m:r>
                                          <a:rPr lang="en-AU" sz="2000" b="0" i="1" dirty="0" smtClean="0">
                                            <a:effectLst/>
                                            <a:latin typeface="Cambria Math" panose="02040503050406030204" pitchFamily="18" charset="0"/>
                                            <a:ea typeface="Calibri" panose="020F0502020204030204" pitchFamily="34" charset="0"/>
                                            <a:cs typeface="Arial" panose="020B0604020202020204" pitchFamily="34" charset="0"/>
                                          </a:rPr>
                                          <m:t>…</m:t>
                                        </m:r>
                                      </m:e>
                                    </m:d>
                                  </m:e>
                                  <m:sup>
                                    <m:r>
                                      <a:rPr lang="en-AU" sz="2000" b="0" i="1" dirty="0" smtClean="0">
                                        <a:effectLst/>
                                        <a:latin typeface="Cambria Math" panose="02040503050406030204" pitchFamily="18" charset="0"/>
                                        <a:ea typeface="Calibri" panose="020F0502020204030204" pitchFamily="34" charset="0"/>
                                        <a:cs typeface="Arial" panose="020B0604020202020204" pitchFamily="34" charset="0"/>
                                      </a:rPr>
                                      <m:t>2</m:t>
                                    </m:r>
                                  </m:sup>
                                </m:sSup>
                                <m:r>
                                  <a:rPr lang="en-AU" sz="2000" b="0" i="1" dirty="0" smtClean="0">
                                    <a:effectLst/>
                                    <a:latin typeface="Cambria Math" panose="02040503050406030204" pitchFamily="18" charset="0"/>
                                    <a:ea typeface="Calibri" panose="020F0502020204030204" pitchFamily="34" charset="0"/>
                                    <a:cs typeface="Arial" panose="020B0604020202020204" pitchFamily="34" charset="0"/>
                                  </a:rPr>
                                  <m:t>=</m:t>
                                </m:r>
                                <m:f>
                                  <m:fPr>
                                    <m:ctrlPr>
                                      <a:rPr lang="en-AU" sz="2000" b="0" i="1" dirty="0" smtClean="0">
                                        <a:effectLst/>
                                        <a:latin typeface="Cambria Math" panose="02040503050406030204" pitchFamily="18" charset="0"/>
                                        <a:ea typeface="Calibri" panose="020F0502020204030204" pitchFamily="34" charset="0"/>
                                        <a:cs typeface="Arial" panose="020B0604020202020204" pitchFamily="34" charset="0"/>
                                      </a:rPr>
                                    </m:ctrlPr>
                                  </m:fPr>
                                  <m:num>
                                    <m:r>
                                      <a:rPr lang="en-AU" sz="2000" b="0" i="1" dirty="0" smtClean="0">
                                        <a:effectLst/>
                                        <a:latin typeface="Cambria Math" panose="02040503050406030204" pitchFamily="18" charset="0"/>
                                        <a:ea typeface="Calibri" panose="020F0502020204030204" pitchFamily="34" charset="0"/>
                                        <a:cs typeface="Arial" panose="020B0604020202020204" pitchFamily="34" charset="0"/>
                                      </a:rPr>
                                      <m:t>1</m:t>
                                    </m:r>
                                  </m:num>
                                  <m:den>
                                    <m:r>
                                      <a:rPr lang="en-AU" sz="2000" b="0" i="1" dirty="0" smtClean="0">
                                        <a:effectLst/>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1</m:t>
                                        </m:r>
                                      </m:e>
                                    </m:rad>
                                  </m:num>
                                  <m:den>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3</m:t>
                                        </m:r>
                                      </m:e>
                                    </m:rad>
                                  </m:den>
                                </m:f>
                                <m:r>
                                  <a:rPr lang="en-AU" sz="2000" b="0" i="1" smtClean="0">
                                    <a:effectLst/>
                                    <a:latin typeface="Cambria Math" panose="02040503050406030204" pitchFamily="18" charset="0"/>
                                    <a:ea typeface="Calibri" panose="020F0502020204030204" pitchFamily="34" charset="0"/>
                                    <a:cs typeface="Arial" panose="020B0604020202020204" pitchFamily="34" charset="0"/>
                                  </a:rPr>
                                  <m:t>=</m:t>
                                </m:r>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
                                      <a:rPr lang="en-AU" sz="2000" b="0" i="1" smtClean="0">
                                        <a:effectLst/>
                                        <a:latin typeface="Cambria Math" panose="02040503050406030204" pitchFamily="18" charset="0"/>
                                        <a:ea typeface="Calibri" panose="020F0502020204030204" pitchFamily="34" charset="0"/>
                                        <a:cs typeface="Arial" panose="020B0604020202020204" pitchFamily="34" charset="0"/>
                                      </a:rPr>
                                      <m:t>1</m:t>
                                    </m:r>
                                  </m:num>
                                  <m:den>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3</m:t>
                                        </m:r>
                                      </m:e>
                                    </m:rad>
                                  </m:den>
                                </m:f>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21725747"/>
                      </a:ext>
                    </a:extLst>
                  </a:tr>
                  <a:tr h="1008000">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AU" sz="2000" b="0" i="0" smtClean="0">
                                    <a:effectLst/>
                                    <a:latin typeface="Cambria Math" panose="02040503050406030204" pitchFamily="18" charset="0"/>
                                    <a:ea typeface="Calibri" panose="020F0502020204030204" pitchFamily="34" charset="0"/>
                                    <a:cs typeface="Arial" panose="020B0604020202020204" pitchFamily="34" charset="0"/>
                                  </a:rPr>
                                  <m:t>tan</m:t>
                                </m:r>
                                <m:r>
                                  <a:rPr lang="en-AU" sz="2000" b="0" i="0" smtClean="0">
                                    <a:effectLst/>
                                    <a:latin typeface="Cambria Math" panose="02040503050406030204" pitchFamily="18" charset="0"/>
                                    <a:ea typeface="Calibri" panose="020F0502020204030204" pitchFamily="34" charset="0"/>
                                    <a:cs typeface="Arial" panose="020B0604020202020204" pitchFamily="34" charset="0"/>
                                  </a:rPr>
                                  <m:t> 60°</m:t>
                                </m:r>
                              </m:oMath>
                            </m:oMathPara>
                          </a14:m>
                          <a:endParaRPr lang="en-AU" sz="2000" b="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b="0" i="1" smtClean="0">
                                    <a:effectLst/>
                                    <a:latin typeface="Cambria Math" panose="02040503050406030204" pitchFamily="18" charset="0"/>
                                    <a:ea typeface="Calibri" panose="020F0502020204030204" pitchFamily="34" charset="0"/>
                                    <a:cs typeface="Arial" panose="020B0604020202020204" pitchFamily="34" charset="0"/>
                                  </a:rPr>
                                  <m:t>1.73…</m:t>
                                </m:r>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sz="2000" b="0" i="1" dirty="0" smtClean="0">
                                        <a:effectLst/>
                                        <a:latin typeface="Cambria Math" panose="02040503050406030204" pitchFamily="18" charset="0"/>
                                        <a:ea typeface="Calibri" panose="020F0502020204030204" pitchFamily="34" charset="0"/>
                                        <a:cs typeface="Arial" panose="020B0604020202020204" pitchFamily="34" charset="0"/>
                                      </a:rPr>
                                    </m:ctrlPr>
                                  </m:sSupPr>
                                  <m:e>
                                    <m:d>
                                      <m:dPr>
                                        <m:ctrlPr>
                                          <a:rPr lang="en-AU" sz="2000" b="0" i="1" dirty="0" smtClean="0">
                                            <a:effectLst/>
                                            <a:latin typeface="Cambria Math" panose="02040503050406030204" pitchFamily="18" charset="0"/>
                                            <a:ea typeface="Calibri" panose="020F0502020204030204" pitchFamily="34" charset="0"/>
                                            <a:cs typeface="Arial" panose="020B0604020202020204" pitchFamily="34" charset="0"/>
                                          </a:rPr>
                                        </m:ctrlPr>
                                      </m:dPr>
                                      <m:e>
                                        <m:r>
                                          <a:rPr lang="en-AU" sz="2000" b="0" i="1" dirty="0" smtClean="0">
                                            <a:effectLst/>
                                            <a:latin typeface="Cambria Math" panose="02040503050406030204" pitchFamily="18" charset="0"/>
                                            <a:ea typeface="Calibri" panose="020F0502020204030204" pitchFamily="34" charset="0"/>
                                            <a:cs typeface="Arial" panose="020B0604020202020204" pitchFamily="34" charset="0"/>
                                          </a:rPr>
                                          <m:t>1.73…</m:t>
                                        </m:r>
                                      </m:e>
                                    </m:d>
                                  </m:e>
                                  <m:sup>
                                    <m:r>
                                      <a:rPr lang="en-AU" sz="2000" b="0" i="1" dirty="0" smtClean="0">
                                        <a:effectLst/>
                                        <a:latin typeface="Cambria Math" panose="02040503050406030204" pitchFamily="18" charset="0"/>
                                        <a:ea typeface="Calibri" panose="020F0502020204030204" pitchFamily="34" charset="0"/>
                                        <a:cs typeface="Arial" panose="020B0604020202020204" pitchFamily="34" charset="0"/>
                                      </a:rPr>
                                      <m:t>2</m:t>
                                    </m:r>
                                  </m:sup>
                                </m:sSup>
                                <m:r>
                                  <a:rPr lang="en-AU" sz="2000" b="0" i="1" dirty="0" smtClean="0">
                                    <a:effectLst/>
                                    <a:latin typeface="Cambria Math" panose="02040503050406030204" pitchFamily="18" charset="0"/>
                                    <a:ea typeface="Calibri" panose="020F0502020204030204" pitchFamily="34" charset="0"/>
                                    <a:cs typeface="Arial" panose="020B0604020202020204" pitchFamily="34" charset="0"/>
                                  </a:rPr>
                                  <m:t>=3</m:t>
                                </m:r>
                              </m:oMath>
                            </m:oMathPara>
                          </a14:m>
                          <a:endParaRPr lang="en-AU" sz="200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ad>
                                  <m:radPr>
                                    <m:degHide m:val="on"/>
                                    <m:ctrlPr>
                                      <a:rPr lang="en-AU" sz="200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3</m:t>
                                    </m:r>
                                  </m:e>
                                </m:rad>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0738489"/>
                      </a:ext>
                    </a:extLst>
                  </a:tr>
                  <a:tr h="1008000">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AU" sz="2000" b="0" i="0" smtClean="0">
                                    <a:effectLst/>
                                    <a:latin typeface="Cambria Math" panose="02040503050406030204" pitchFamily="18" charset="0"/>
                                    <a:ea typeface="Calibri" panose="020F0502020204030204" pitchFamily="34" charset="0"/>
                                    <a:cs typeface="Arial" panose="020B0604020202020204" pitchFamily="34" charset="0"/>
                                  </a:rPr>
                                  <m:t>sin</m:t>
                                </m:r>
                                <m:r>
                                  <a:rPr lang="en-AU" sz="2000" b="0" i="0" smtClean="0">
                                    <a:effectLst/>
                                    <a:latin typeface="Cambria Math" panose="02040503050406030204" pitchFamily="18" charset="0"/>
                                    <a:ea typeface="Calibri" panose="020F0502020204030204" pitchFamily="34" charset="0"/>
                                    <a:cs typeface="Arial" panose="020B0604020202020204" pitchFamily="34" charset="0"/>
                                  </a:rPr>
                                  <m:t> 60°</m:t>
                                </m:r>
                              </m:oMath>
                            </m:oMathPara>
                          </a14:m>
                          <a:endParaRPr lang="en-AU" sz="2000" b="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b="0" i="1" smtClean="0">
                                    <a:effectLst/>
                                    <a:latin typeface="Cambria Math" panose="02040503050406030204" pitchFamily="18" charset="0"/>
                                    <a:ea typeface="Calibri" panose="020F0502020204030204" pitchFamily="34" charset="0"/>
                                    <a:cs typeface="Arial" panose="020B0604020202020204" pitchFamily="34" charset="0"/>
                                  </a:rPr>
                                  <m:t>0.866…</m:t>
                                </m:r>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sSupPr>
                                  <m:e>
                                    <m:d>
                                      <m:d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dPr>
                                      <m:e>
                                        <m:r>
                                          <a:rPr lang="en-AU" sz="2000" b="0" i="1" smtClean="0">
                                            <a:effectLst/>
                                            <a:latin typeface="Cambria Math" panose="02040503050406030204" pitchFamily="18" charset="0"/>
                                            <a:ea typeface="Calibri" panose="020F0502020204030204" pitchFamily="34" charset="0"/>
                                            <a:cs typeface="Arial" panose="020B0604020202020204" pitchFamily="34" charset="0"/>
                                          </a:rPr>
                                          <m:t>0.866</m:t>
                                        </m:r>
                                      </m:e>
                                    </m:d>
                                  </m:e>
                                  <m:sup>
                                    <m:r>
                                      <a:rPr lang="en-AU" sz="2000" b="0" i="1" smtClean="0">
                                        <a:effectLst/>
                                        <a:latin typeface="Cambria Math" panose="02040503050406030204" pitchFamily="18" charset="0"/>
                                        <a:ea typeface="Calibri" panose="020F0502020204030204" pitchFamily="34" charset="0"/>
                                        <a:cs typeface="Arial" panose="020B0604020202020204" pitchFamily="34" charset="0"/>
                                      </a:rPr>
                                      <m:t>2</m:t>
                                    </m:r>
                                  </m:sup>
                                </m:sSup>
                                <m:r>
                                  <a:rPr lang="en-AU" sz="2000" b="0" i="1" smtClean="0">
                                    <a:effectLst/>
                                    <a:latin typeface="Cambria Math" panose="02040503050406030204" pitchFamily="18" charset="0"/>
                                    <a:ea typeface="Calibri" panose="020F0502020204030204" pitchFamily="34" charset="0"/>
                                    <a:cs typeface="Arial" panose="020B0604020202020204" pitchFamily="34" charset="0"/>
                                  </a:rPr>
                                  <m:t>=</m:t>
                                </m:r>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
                                      <a:rPr lang="en-AU" sz="2000" b="0" i="1" smtClean="0">
                                        <a:effectLst/>
                                        <a:latin typeface="Cambria Math" panose="02040503050406030204" pitchFamily="18" charset="0"/>
                                        <a:ea typeface="Calibri" panose="020F0502020204030204" pitchFamily="34" charset="0"/>
                                        <a:cs typeface="Arial" panose="020B0604020202020204" pitchFamily="34" charset="0"/>
                                      </a:rPr>
                                      <m:t>3</m:t>
                                    </m:r>
                                  </m:num>
                                  <m:den>
                                    <m:r>
                                      <a:rPr lang="en-AU" sz="2000" b="0" i="1" smtClean="0">
                                        <a:effectLst/>
                                        <a:latin typeface="Cambria Math" panose="02040503050406030204" pitchFamily="18" charset="0"/>
                                        <a:ea typeface="Calibri" panose="020F0502020204030204" pitchFamily="34" charset="0"/>
                                        <a:cs typeface="Arial" panose="020B0604020202020204" pitchFamily="34" charset="0"/>
                                      </a:rPr>
                                      <m:t>4</m:t>
                                    </m:r>
                                  </m:den>
                                </m:f>
                              </m:oMath>
                            </m:oMathPara>
                          </a14:m>
                          <a:endParaRPr lang="en-AU" sz="200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3</m:t>
                                        </m:r>
                                      </m:e>
                                    </m:rad>
                                  </m:num>
                                  <m:den>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4</m:t>
                                        </m:r>
                                      </m:e>
                                    </m:rad>
                                  </m:den>
                                </m:f>
                                <m:r>
                                  <a:rPr lang="en-AU" sz="2000" b="0" i="1" smtClean="0">
                                    <a:effectLst/>
                                    <a:latin typeface="Cambria Math" panose="02040503050406030204" pitchFamily="18" charset="0"/>
                                    <a:ea typeface="Calibri" panose="020F0502020204030204" pitchFamily="34" charset="0"/>
                                    <a:cs typeface="Arial" panose="020B0604020202020204" pitchFamily="34" charset="0"/>
                                  </a:rPr>
                                  <m:t>=</m:t>
                                </m:r>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3</m:t>
                                        </m:r>
                                      </m:e>
                                    </m:rad>
                                  </m:num>
                                  <m:den>
                                    <m:r>
                                      <a:rPr lang="en-AU" sz="2000" b="0" i="1" smtClean="0">
                                        <a:effectLst/>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7653280"/>
                      </a:ext>
                    </a:extLst>
                  </a:tr>
                  <a:tr h="1008000">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AU" sz="2000" b="0" i="0" smtClean="0">
                                    <a:effectLst/>
                                    <a:latin typeface="Cambria Math" panose="02040503050406030204" pitchFamily="18" charset="0"/>
                                    <a:ea typeface="Calibri" panose="020F0502020204030204" pitchFamily="34" charset="0"/>
                                    <a:cs typeface="Arial" panose="020B0604020202020204" pitchFamily="34" charset="0"/>
                                  </a:rPr>
                                  <m:t>cos</m:t>
                                </m:r>
                                <m:r>
                                  <a:rPr lang="en-AU" sz="2000" b="0" i="0" smtClean="0">
                                    <a:effectLst/>
                                    <a:latin typeface="Cambria Math" panose="02040503050406030204" pitchFamily="18" charset="0"/>
                                    <a:ea typeface="Calibri" panose="020F0502020204030204" pitchFamily="34" charset="0"/>
                                    <a:cs typeface="Arial" panose="020B0604020202020204" pitchFamily="34" charset="0"/>
                                  </a:rPr>
                                  <m:t> 30°</m:t>
                                </m:r>
                              </m:oMath>
                            </m:oMathPara>
                          </a14:m>
                          <a:endParaRPr lang="en-AU" sz="2000" b="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AU" sz="2000" b="0" i="1" smtClean="0">
                                    <a:effectLst/>
                                    <a:latin typeface="Cambria Math" panose="02040503050406030204" pitchFamily="18" charset="0"/>
                                    <a:ea typeface="Calibri" panose="020F0502020204030204" pitchFamily="34" charset="0"/>
                                    <a:cs typeface="Arial" panose="020B0604020202020204" pitchFamily="34" charset="0"/>
                                  </a:rPr>
                                  <m:t>0.866…</m:t>
                                </m:r>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sSupPr>
                                  <m:e>
                                    <m:d>
                                      <m:d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dPr>
                                      <m:e>
                                        <m:r>
                                          <a:rPr lang="en-AU" sz="2000" b="0" i="1" smtClean="0">
                                            <a:effectLst/>
                                            <a:latin typeface="Cambria Math" panose="02040503050406030204" pitchFamily="18" charset="0"/>
                                            <a:ea typeface="Calibri" panose="020F0502020204030204" pitchFamily="34" charset="0"/>
                                            <a:cs typeface="Arial" panose="020B0604020202020204" pitchFamily="34" charset="0"/>
                                          </a:rPr>
                                          <m:t>0.866</m:t>
                                        </m:r>
                                      </m:e>
                                    </m:d>
                                  </m:e>
                                  <m:sup>
                                    <m:r>
                                      <a:rPr lang="en-AU" sz="2000" b="0" i="1" smtClean="0">
                                        <a:effectLst/>
                                        <a:latin typeface="Cambria Math" panose="02040503050406030204" pitchFamily="18" charset="0"/>
                                        <a:ea typeface="Calibri" panose="020F0502020204030204" pitchFamily="34" charset="0"/>
                                        <a:cs typeface="Arial" panose="020B0604020202020204" pitchFamily="34" charset="0"/>
                                      </a:rPr>
                                      <m:t>2</m:t>
                                    </m:r>
                                  </m:sup>
                                </m:sSup>
                                <m:r>
                                  <a:rPr lang="en-AU" sz="2000" b="0" i="1" smtClean="0">
                                    <a:effectLst/>
                                    <a:latin typeface="Cambria Math" panose="02040503050406030204" pitchFamily="18" charset="0"/>
                                    <a:ea typeface="Calibri" panose="020F0502020204030204" pitchFamily="34" charset="0"/>
                                    <a:cs typeface="Arial" panose="020B0604020202020204" pitchFamily="34" charset="0"/>
                                  </a:rPr>
                                  <m:t>=</m:t>
                                </m:r>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
                                      <a:rPr lang="en-AU" sz="2000" b="0" i="1" smtClean="0">
                                        <a:effectLst/>
                                        <a:latin typeface="Cambria Math" panose="02040503050406030204" pitchFamily="18" charset="0"/>
                                        <a:ea typeface="Calibri" panose="020F0502020204030204" pitchFamily="34" charset="0"/>
                                        <a:cs typeface="Arial" panose="020B0604020202020204" pitchFamily="34" charset="0"/>
                                      </a:rPr>
                                      <m:t>3</m:t>
                                    </m:r>
                                  </m:num>
                                  <m:den>
                                    <m:r>
                                      <a:rPr lang="en-AU" sz="2000" b="0" i="1" smtClean="0">
                                        <a:effectLst/>
                                        <a:latin typeface="Cambria Math" panose="02040503050406030204" pitchFamily="18" charset="0"/>
                                        <a:ea typeface="Calibri" panose="020F0502020204030204" pitchFamily="34" charset="0"/>
                                        <a:cs typeface="Arial" panose="020B0604020202020204" pitchFamily="34" charset="0"/>
                                      </a:rPr>
                                      <m:t>4</m:t>
                                    </m:r>
                                  </m:den>
                                </m:f>
                              </m:oMath>
                            </m:oMathPara>
                          </a14:m>
                          <a:endParaRPr lang="en-AU" sz="2000" i="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3</m:t>
                                        </m:r>
                                      </m:e>
                                    </m:rad>
                                  </m:num>
                                  <m:den>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4</m:t>
                                        </m:r>
                                      </m:e>
                                    </m:rad>
                                  </m:den>
                                </m:f>
                                <m:r>
                                  <a:rPr lang="en-AU" sz="2000" b="0" i="1" smtClean="0">
                                    <a:effectLst/>
                                    <a:latin typeface="Cambria Math" panose="02040503050406030204" pitchFamily="18" charset="0"/>
                                    <a:ea typeface="Calibri" panose="020F0502020204030204" pitchFamily="34" charset="0"/>
                                    <a:cs typeface="Arial" panose="020B0604020202020204" pitchFamily="34" charset="0"/>
                                  </a:rPr>
                                  <m:t>=</m:t>
                                </m:r>
                                <m:f>
                                  <m:fPr>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AU" sz="2000" b="0" i="1" smtClean="0">
                                            <a:effectLst/>
                                            <a:latin typeface="Cambria Math" panose="02040503050406030204" pitchFamily="18" charset="0"/>
                                            <a:ea typeface="Calibri" panose="020F0502020204030204" pitchFamily="34" charset="0"/>
                                            <a:cs typeface="Arial" panose="020B0604020202020204" pitchFamily="34" charset="0"/>
                                          </a:rPr>
                                        </m:ctrlPr>
                                      </m:radPr>
                                      <m:deg/>
                                      <m:e>
                                        <m:r>
                                          <a:rPr lang="en-AU" sz="2000" b="0" i="1" smtClean="0">
                                            <a:effectLst/>
                                            <a:latin typeface="Cambria Math" panose="02040503050406030204" pitchFamily="18" charset="0"/>
                                            <a:ea typeface="Calibri" panose="020F0502020204030204" pitchFamily="34" charset="0"/>
                                            <a:cs typeface="Arial" panose="020B0604020202020204" pitchFamily="34" charset="0"/>
                                          </a:rPr>
                                          <m:t>3</m:t>
                                        </m:r>
                                      </m:e>
                                    </m:rad>
                                  </m:num>
                                  <m:den>
                                    <m:r>
                                      <a:rPr lang="en-AU" sz="2000" b="0" i="1" smtClean="0">
                                        <a:effectLst/>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71190607"/>
                      </a:ext>
                    </a:extLst>
                  </a:tr>
                </a:tbl>
              </a:graphicData>
            </a:graphic>
          </p:graphicFrame>
        </mc:Choice>
        <mc:Fallback xmlns="">
          <p:graphicFrame>
            <p:nvGraphicFramePr>
              <p:cNvPr id="8" name="Table 7">
                <a:extLst>
                  <a:ext uri="{FF2B5EF4-FFF2-40B4-BE49-F238E27FC236}">
                    <a16:creationId xmlns:a16="http://schemas.microsoft.com/office/drawing/2014/main" id="{484A1632-A859-022F-7036-FE1D65E3D0EB}"/>
                  </a:ext>
                </a:extLst>
              </p:cNvPr>
              <p:cNvGraphicFramePr>
                <a:graphicFrameLocks noGrp="1"/>
              </p:cNvGraphicFramePr>
              <p:nvPr>
                <p:extLst>
                  <p:ext uri="{D42A27DB-BD31-4B8C-83A1-F6EECF244321}">
                    <p14:modId xmlns:p14="http://schemas.microsoft.com/office/powerpoint/2010/main" val="1904996152"/>
                  </p:ext>
                </p:extLst>
              </p:nvPr>
            </p:nvGraphicFramePr>
            <p:xfrm>
              <a:off x="755651" y="1428808"/>
              <a:ext cx="10680699" cy="5100042"/>
            </p:xfrm>
            <a:graphic>
              <a:graphicData uri="http://schemas.openxmlformats.org/drawingml/2006/table">
                <a:tbl>
                  <a:tblPr firstRow="1" firstCol="1" bandRow="1">
                    <a:tableStyleId>{B301B821-A1FF-4177-AEE7-76D212191A09}</a:tableStyleId>
                  </a:tblPr>
                  <a:tblGrid>
                    <a:gridCol w="2555217">
                      <a:extLst>
                        <a:ext uri="{9D8B030D-6E8A-4147-A177-3AD203B41FA5}">
                          <a16:colId xmlns:a16="http://schemas.microsoft.com/office/drawing/2014/main" val="2956693263"/>
                        </a:ext>
                      </a:extLst>
                    </a:gridCol>
                    <a:gridCol w="2329860">
                      <a:extLst>
                        <a:ext uri="{9D8B030D-6E8A-4147-A177-3AD203B41FA5}">
                          <a16:colId xmlns:a16="http://schemas.microsoft.com/office/drawing/2014/main" val="3086473318"/>
                        </a:ext>
                      </a:extLst>
                    </a:gridCol>
                    <a:gridCol w="3314493">
                      <a:extLst>
                        <a:ext uri="{9D8B030D-6E8A-4147-A177-3AD203B41FA5}">
                          <a16:colId xmlns:a16="http://schemas.microsoft.com/office/drawing/2014/main" val="257547126"/>
                        </a:ext>
                      </a:extLst>
                    </a:gridCol>
                    <a:gridCol w="2481129">
                      <a:extLst>
                        <a:ext uri="{9D8B030D-6E8A-4147-A177-3AD203B41FA5}">
                          <a16:colId xmlns:a16="http://schemas.microsoft.com/office/drawing/2014/main" val="1715386444"/>
                        </a:ext>
                      </a:extLst>
                    </a:gridCol>
                  </a:tblGrid>
                  <a:tr h="720000">
                    <a:tc>
                      <a:txBody>
                        <a:bodyPr/>
                        <a:lstStyle/>
                        <a:p>
                          <a:pPr algn="l">
                            <a:lnSpc>
                              <a:spcPct val="100000"/>
                            </a:lnSpc>
                            <a:spcBef>
                              <a:spcPts val="600"/>
                            </a:spcBef>
                            <a:spcAft>
                              <a:spcPts val="600"/>
                            </a:spcAft>
                          </a:pPr>
                          <a:r>
                            <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rPr>
                            <a:t>Question</a:t>
                          </a:r>
                        </a:p>
                      </a:txBody>
                      <a:tcPr marL="68580" marR="68580" marT="0" marB="0" anchor="ctr" anchorCtr="1"/>
                    </a:tc>
                    <a:tc>
                      <a:txBody>
                        <a:bodyPr/>
                        <a:lstStyle/>
                        <a:p>
                          <a:pPr algn="l">
                            <a:lnSpc>
                              <a:spcPct val="100000"/>
                            </a:lnSpc>
                            <a:spcBef>
                              <a:spcPts val="600"/>
                            </a:spcBef>
                            <a:spcAft>
                              <a:spcPts val="600"/>
                            </a:spcAft>
                          </a:pPr>
                          <a:r>
                            <a:rPr lang="en-AU" sz="2000" b="0" dirty="0">
                              <a:effectLst/>
                              <a:highlight>
                                <a:srgbClr val="002664"/>
                              </a:highlight>
                              <a:latin typeface="Arial" panose="020B0604020202020204" pitchFamily="34" charset="0"/>
                              <a:cs typeface="Arial" panose="020B0604020202020204" pitchFamily="34" charset="0"/>
                            </a:rPr>
                            <a:t>Answer as a decimal</a:t>
                          </a:r>
                          <a:endParaRPr lang="en-AU" sz="2000" b="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tc>
                    <a:tc>
                      <a:txBody>
                        <a:bodyPr/>
                        <a:lstStyle/>
                        <a:p>
                          <a:endParaRPr lang="en-US"/>
                        </a:p>
                      </a:txBody>
                      <a:tcPr marL="68580" marR="68580" marT="0" marB="0" anchor="ctr" anchorCtr="1">
                        <a:blipFill>
                          <a:blip r:embed="rId3"/>
                          <a:stretch>
                            <a:fillRect l="-147339" t="-2542" r="-75046" b="-611864"/>
                          </a:stretch>
                        </a:blipFill>
                      </a:tcPr>
                    </a:tc>
                    <a:tc>
                      <a:txBody>
                        <a:bodyPr/>
                        <a:lstStyle/>
                        <a:p>
                          <a:endParaRPr lang="en-US"/>
                        </a:p>
                      </a:txBody>
                      <a:tcPr marL="68580" marR="68580" marT="0" marB="0" anchor="ctr" anchorCtr="1">
                        <a:blipFill>
                          <a:blip r:embed="rId3"/>
                          <a:stretch>
                            <a:fillRect l="-331204" t="-2542" r="-491" b="-611864"/>
                          </a:stretch>
                        </a:blipFill>
                      </a:tcPr>
                    </a:tc>
                    <a:extLst>
                      <a:ext uri="{0D108BD9-81ED-4DB2-BD59-A6C34878D82A}">
                        <a16:rowId xmlns:a16="http://schemas.microsoft.com/office/drawing/2014/main" val="3300244153"/>
                      </a:ext>
                    </a:extLst>
                  </a:tr>
                  <a:tr h="1125030">
                    <a:tc>
                      <a:txBody>
                        <a:bodyPr/>
                        <a:lstStyle/>
                        <a:p>
                          <a:endParaRPr lang="en-US"/>
                        </a:p>
                      </a:txBody>
                      <a:tcPr marL="0" marR="0" marT="0" marB="0" anchor="ctr">
                        <a:lnR w="12700" cap="flat" cmpd="sng" algn="ctr">
                          <a:solidFill>
                            <a:schemeClr val="tx1"/>
                          </a:solidFill>
                          <a:prstDash val="solid"/>
                          <a:round/>
                          <a:headEnd type="none" w="med" len="med"/>
                          <a:tailEnd type="none" w="med" len="med"/>
                        </a:lnR>
                        <a:blipFill>
                          <a:blip r:embed="rId3"/>
                          <a:stretch>
                            <a:fillRect l="-238" t="-65405" r="-318095" b="-290270"/>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10209" t="-65405" r="-249738" b="-290270"/>
                          </a:stretch>
                        </a:blipFill>
                      </a:tcPr>
                    </a:tc>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47339" t="-65405" r="-75046" b="-290270"/>
                          </a:stretch>
                        </a:blipFill>
                      </a:tcPr>
                    </a:tc>
                    <a:tc>
                      <a:txBody>
                        <a:bodyPr/>
                        <a:lstStyle/>
                        <a:p>
                          <a:endParaRPr lang="en-US"/>
                        </a:p>
                      </a:txBody>
                      <a:tcPr marL="0" marR="0" marT="0" marB="0">
                        <a:lnL w="12700" cap="flat" cmpd="sng" algn="ctr">
                          <a:solidFill>
                            <a:schemeClr val="tx1"/>
                          </a:solidFill>
                          <a:prstDash val="solid"/>
                          <a:round/>
                          <a:headEnd type="none" w="med" len="med"/>
                          <a:tailEnd type="none" w="med" len="med"/>
                        </a:lnL>
                        <a:blipFill>
                          <a:blip r:embed="rId3"/>
                          <a:stretch>
                            <a:fillRect l="-331204" t="-65405" r="-491" b="-290270"/>
                          </a:stretch>
                        </a:blipFill>
                      </a:tcPr>
                    </a:tc>
                    <a:extLst>
                      <a:ext uri="{0D108BD9-81ED-4DB2-BD59-A6C34878D82A}">
                        <a16:rowId xmlns:a16="http://schemas.microsoft.com/office/drawing/2014/main" val="2421725747"/>
                      </a:ext>
                    </a:extLst>
                  </a:tr>
                  <a:tr h="1008000">
                    <a:tc>
                      <a:txBody>
                        <a:bodyPr/>
                        <a:lstStyle/>
                        <a:p>
                          <a:endParaRPr lang="en-US"/>
                        </a:p>
                      </a:txBody>
                      <a:tcPr marL="36000" marR="36000" marT="0" marB="0" anchor="ctr">
                        <a:lnR w="12700" cap="flat" cmpd="sng" algn="ctr">
                          <a:solidFill>
                            <a:schemeClr val="tx1"/>
                          </a:solidFill>
                          <a:prstDash val="solid"/>
                          <a:round/>
                          <a:headEnd type="none" w="med" len="med"/>
                          <a:tailEnd type="none" w="med" len="med"/>
                        </a:lnR>
                        <a:blipFill>
                          <a:blip r:embed="rId3"/>
                          <a:stretch>
                            <a:fillRect l="-238" t="-184337" r="-318095" b="-223494"/>
                          </a:stretch>
                        </a:blipFill>
                      </a:tcPr>
                    </a:tc>
                    <a:tc>
                      <a:txBody>
                        <a:bodyPr/>
                        <a:lstStyle/>
                        <a:p>
                          <a:endParaRPr lang="en-US"/>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10209" t="-184337" r="-249738" b="-223494"/>
                          </a:stretch>
                        </a:blipFill>
                      </a:tcPr>
                    </a:tc>
                    <a:tc>
                      <a:txBody>
                        <a:bodyPr/>
                        <a:lstStyle/>
                        <a:p>
                          <a:endParaRPr lang="en-US"/>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47339" t="-184337" r="-75046" b="-223494"/>
                          </a:stretch>
                        </a:blipFill>
                      </a:tcPr>
                    </a:tc>
                    <a:tc>
                      <a:txBody>
                        <a:bodyPr/>
                        <a:lstStyle/>
                        <a:p>
                          <a:endParaRPr lang="en-US"/>
                        </a:p>
                      </a:txBody>
                      <a:tcPr marL="36000" marR="36000" marT="0" marB="0" anchor="ctr">
                        <a:lnL w="12700" cap="flat" cmpd="sng" algn="ctr">
                          <a:solidFill>
                            <a:schemeClr val="tx1"/>
                          </a:solidFill>
                          <a:prstDash val="solid"/>
                          <a:round/>
                          <a:headEnd type="none" w="med" len="med"/>
                          <a:tailEnd type="none" w="med" len="med"/>
                        </a:lnL>
                        <a:blipFill>
                          <a:blip r:embed="rId3"/>
                          <a:stretch>
                            <a:fillRect l="-331204" t="-184337" r="-491" b="-223494"/>
                          </a:stretch>
                        </a:blipFill>
                      </a:tcPr>
                    </a:tc>
                    <a:extLst>
                      <a:ext uri="{0D108BD9-81ED-4DB2-BD59-A6C34878D82A}">
                        <a16:rowId xmlns:a16="http://schemas.microsoft.com/office/drawing/2014/main" val="360738489"/>
                      </a:ext>
                    </a:extLst>
                  </a:tr>
                  <a:tr h="1123506">
                    <a:tc>
                      <a:txBody>
                        <a:bodyPr/>
                        <a:lstStyle/>
                        <a:p>
                          <a:endParaRPr lang="en-US"/>
                        </a:p>
                      </a:txBody>
                      <a:tcPr marL="36000" marR="36000" marT="0" marB="0" anchor="ctr">
                        <a:lnR w="12700" cap="flat" cmpd="sng" algn="ctr">
                          <a:solidFill>
                            <a:schemeClr val="tx1"/>
                          </a:solidFill>
                          <a:prstDash val="solid"/>
                          <a:round/>
                          <a:headEnd type="none" w="med" len="med"/>
                          <a:tailEnd type="none" w="med" len="med"/>
                        </a:lnR>
                        <a:blipFill>
                          <a:blip r:embed="rId3"/>
                          <a:stretch>
                            <a:fillRect l="-238" t="-256522" r="-318095" b="-101630"/>
                          </a:stretch>
                        </a:blipFill>
                      </a:tcPr>
                    </a:tc>
                    <a:tc>
                      <a:txBody>
                        <a:bodyPr/>
                        <a:lstStyle/>
                        <a:p>
                          <a:endParaRPr lang="en-US"/>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10209" t="-256522" r="-249738" b="-101630"/>
                          </a:stretch>
                        </a:blipFill>
                      </a:tcPr>
                    </a:tc>
                    <a:tc>
                      <a:txBody>
                        <a:bodyPr/>
                        <a:lstStyle/>
                        <a:p>
                          <a:endParaRPr lang="en-US"/>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47339" t="-256522" r="-75046" b="-101630"/>
                          </a:stretch>
                        </a:blipFill>
                      </a:tcPr>
                    </a:tc>
                    <a:tc>
                      <a:txBody>
                        <a:bodyPr/>
                        <a:lstStyle/>
                        <a:p>
                          <a:endParaRPr lang="en-US"/>
                        </a:p>
                      </a:txBody>
                      <a:tcPr marL="36000" marR="36000" marT="0" marB="0" anchor="ctr">
                        <a:lnL w="12700" cap="flat" cmpd="sng" algn="ctr">
                          <a:solidFill>
                            <a:schemeClr val="tx1"/>
                          </a:solidFill>
                          <a:prstDash val="solid"/>
                          <a:round/>
                          <a:headEnd type="none" w="med" len="med"/>
                          <a:tailEnd type="none" w="med" len="med"/>
                        </a:lnL>
                        <a:blipFill>
                          <a:blip r:embed="rId3"/>
                          <a:stretch>
                            <a:fillRect l="-331204" t="-256522" r="-491" b="-101630"/>
                          </a:stretch>
                        </a:blipFill>
                      </a:tcPr>
                    </a:tc>
                    <a:extLst>
                      <a:ext uri="{0D108BD9-81ED-4DB2-BD59-A6C34878D82A}">
                        <a16:rowId xmlns:a16="http://schemas.microsoft.com/office/drawing/2014/main" val="3437653280"/>
                      </a:ext>
                    </a:extLst>
                  </a:tr>
                  <a:tr h="1123506">
                    <a:tc>
                      <a:txBody>
                        <a:bodyPr/>
                        <a:lstStyle/>
                        <a:p>
                          <a:endParaRPr lang="en-US"/>
                        </a:p>
                      </a:txBody>
                      <a:tcPr marL="36000" marR="36000" marT="0" marB="0" anchor="ctr">
                        <a:lnR w="12700" cap="flat" cmpd="sng" algn="ctr">
                          <a:solidFill>
                            <a:schemeClr val="tx1"/>
                          </a:solidFill>
                          <a:prstDash val="solid"/>
                          <a:round/>
                          <a:headEnd type="none" w="med" len="med"/>
                          <a:tailEnd type="none" w="med" len="med"/>
                        </a:lnR>
                        <a:blipFill>
                          <a:blip r:embed="rId3"/>
                          <a:stretch>
                            <a:fillRect l="-238" t="-354595" r="-318095" b="-1081"/>
                          </a:stretch>
                        </a:blipFill>
                      </a:tcPr>
                    </a:tc>
                    <a:tc>
                      <a:txBody>
                        <a:bodyPr/>
                        <a:lstStyle/>
                        <a:p>
                          <a:endParaRPr lang="en-US"/>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10209" t="-354595" r="-249738" b="-1081"/>
                          </a:stretch>
                        </a:blipFill>
                      </a:tcPr>
                    </a:tc>
                    <a:tc>
                      <a:txBody>
                        <a:bodyPr/>
                        <a:lstStyle/>
                        <a:p>
                          <a:endParaRPr lang="en-US"/>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47339" t="-354595" r="-75046" b="-1081"/>
                          </a:stretch>
                        </a:blipFill>
                      </a:tcPr>
                    </a:tc>
                    <a:tc>
                      <a:txBody>
                        <a:bodyPr/>
                        <a:lstStyle/>
                        <a:p>
                          <a:endParaRPr lang="en-US"/>
                        </a:p>
                      </a:txBody>
                      <a:tcPr marL="36000" marR="36000" marT="0" marB="0" anchor="ctr">
                        <a:lnL w="12700" cap="flat" cmpd="sng" algn="ctr">
                          <a:solidFill>
                            <a:schemeClr val="tx1"/>
                          </a:solidFill>
                          <a:prstDash val="solid"/>
                          <a:round/>
                          <a:headEnd type="none" w="med" len="med"/>
                          <a:tailEnd type="none" w="med" len="med"/>
                        </a:lnL>
                        <a:blipFill>
                          <a:blip r:embed="rId3"/>
                          <a:stretch>
                            <a:fillRect l="-331204" t="-354595" r="-491" b="-1081"/>
                          </a:stretch>
                        </a:blipFill>
                      </a:tcPr>
                    </a:tc>
                    <a:extLst>
                      <a:ext uri="{0D108BD9-81ED-4DB2-BD59-A6C34878D82A}">
                        <a16:rowId xmlns:a16="http://schemas.microsoft.com/office/drawing/2014/main" val="2471190607"/>
                      </a:ext>
                    </a:extLst>
                  </a:tr>
                </a:tbl>
              </a:graphicData>
            </a:graphic>
          </p:graphicFrame>
        </mc:Fallback>
      </mc:AlternateContent>
      <p:sp>
        <p:nvSpPr>
          <p:cNvPr id="2" name="Slide Number Placeholder 1">
            <a:extLst>
              <a:ext uri="{FF2B5EF4-FFF2-40B4-BE49-F238E27FC236}">
                <a16:creationId xmlns:a16="http://schemas.microsoft.com/office/drawing/2014/main" id="{2D29B9EC-737F-53B6-D353-B00759A84A07}"/>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25748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t>Mathematics 7-10 © Syllabus NSW Education Standards Authority (NESA) for and on behalf of the Crown in right of the State of New South Wales, 2025.</a:t>
            </a:r>
          </a:p>
        </p:txBody>
      </p:sp>
      <p:sp>
        <p:nvSpPr>
          <p:cNvPr id="2" name="Slide Number Placeholder 1">
            <a:extLst>
              <a:ext uri="{FF2B5EF4-FFF2-40B4-BE49-F238E27FC236}">
                <a16:creationId xmlns:a16="http://schemas.microsoft.com/office/drawing/2014/main" id="{48223418-AC99-D403-B6BA-7F5E5111A87A}"/>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a:t>
            </a:r>
            <a:r>
              <a:rPr lang="en-AU" sz="1200" i="1" dirty="0">
                <a:solidFill>
                  <a:schemeClr val="bg1"/>
                </a:solidFill>
                <a:latin typeface="Arial" panose="020B0604020202020204" pitchFamily="34" charset="0"/>
                <a:cs typeface="Arial" panose="020B0604020202020204" pitchFamily="34" charset="0"/>
              </a:rPr>
              <a:t>Copyright Act 1968</a:t>
            </a:r>
            <a:r>
              <a:rPr lang="en-AU" sz="1200" dirty="0">
                <a:solidFill>
                  <a:schemeClr val="bg1"/>
                </a:solidFill>
                <a:latin typeface="Arial" panose="020B0604020202020204" pitchFamily="34" charset="0"/>
                <a:cs typeface="Arial" panose="020B0604020202020204" pitchFamily="34" charset="0"/>
              </a:rPr>
              <a:t>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licence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2025.</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7EE7-2175-D18D-5200-55EB44CAFC46}"/>
              </a:ext>
            </a:extLst>
          </p:cNvPr>
          <p:cNvSpPr>
            <a:spLocks noGrp="1"/>
          </p:cNvSpPr>
          <p:nvPr>
            <p:ph type="ctrTitle"/>
          </p:nvPr>
        </p:nvSpPr>
        <p:spPr/>
        <p:txBody>
          <a:bodyPr/>
          <a:lstStyle/>
          <a:p>
            <a:r>
              <a:rPr lang="en-US" dirty="0"/>
              <a:t>Launch</a:t>
            </a:r>
          </a:p>
        </p:txBody>
      </p:sp>
    </p:spTree>
    <p:extLst>
      <p:ext uri="{BB962C8B-B14F-4D97-AF65-F5344CB8AC3E}">
        <p14:creationId xmlns:p14="http://schemas.microsoft.com/office/powerpoint/2010/main" val="25952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1D598824-533C-7BEF-6F91-3E96A6EFAA65}"/>
              </a:ext>
            </a:extLst>
          </p:cNvPr>
          <p:cNvSpPr>
            <a:spLocks noGrp="1"/>
          </p:cNvSpPr>
          <p:nvPr>
            <p:ph type="title"/>
          </p:nvPr>
        </p:nvSpPr>
        <p:spPr/>
        <p:txBody>
          <a:bodyPr/>
          <a:lstStyle/>
          <a:p>
            <a:r>
              <a:rPr lang="en-AU" dirty="0"/>
              <a:t>Bridge (1)</a:t>
            </a:r>
          </a:p>
        </p:txBody>
      </p:sp>
      <p:sp>
        <p:nvSpPr>
          <p:cNvPr id="5" name="Text Placeholder 4">
            <a:extLst>
              <a:ext uri="{FF2B5EF4-FFF2-40B4-BE49-F238E27FC236}">
                <a16:creationId xmlns:a16="http://schemas.microsoft.com/office/drawing/2014/main" id="{7A4C1CC2-8A71-F538-D7DE-F193D0CC5399}"/>
              </a:ext>
            </a:extLst>
          </p:cNvPr>
          <p:cNvSpPr>
            <a:spLocks noGrp="1"/>
          </p:cNvSpPr>
          <p:nvPr>
            <p:ph type="body" sz="quarter" idx="18"/>
          </p:nvPr>
        </p:nvSpPr>
        <p:spPr/>
        <p:txBody>
          <a:bodyPr/>
          <a:lstStyle/>
          <a:p>
            <a:r>
              <a:rPr lang="en-US" dirty="0"/>
              <a:t>Nepean River</a:t>
            </a:r>
          </a:p>
        </p:txBody>
      </p:sp>
      <p:pic>
        <p:nvPicPr>
          <p:cNvPr id="1030" name="Picture 6" descr="Railway Bridge - Nepean River - Penrith NSW | Railway Bridge… | Flickr">
            <a:extLst>
              <a:ext uri="{FF2B5EF4-FFF2-40B4-BE49-F238E27FC236}">
                <a16:creationId xmlns:a16="http://schemas.microsoft.com/office/drawing/2014/main" id="{584E8630-D2AD-A1F8-B441-360B08DF7D8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2002139" y="1522931"/>
            <a:ext cx="8187723" cy="46050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4"/>
            <a:extLst>
              <a:ext uri="{FF2B5EF4-FFF2-40B4-BE49-F238E27FC236}">
                <a16:creationId xmlns:a16="http://schemas.microsoft.com/office/drawing/2014/main" id="{562AF58F-16FA-B210-5B9F-4FAE4775D342}"/>
              </a:ext>
            </a:extLst>
          </p:cNvPr>
          <p:cNvSpPr txBox="1"/>
          <p:nvPr/>
        </p:nvSpPr>
        <p:spPr>
          <a:xfrm>
            <a:off x="2002140" y="6238636"/>
            <a:ext cx="8925394" cy="310015"/>
          </a:xfrm>
          <a:prstGeom prst="rect">
            <a:avLst/>
          </a:prstGeom>
          <a:noFill/>
        </p:spPr>
        <p:txBody>
          <a:bodyPr wrap="square" lIns="0" tIns="0" rIns="0" bIns="0" rtlCol="0">
            <a:noAutofit/>
          </a:bodyPr>
          <a:lstStyle/>
          <a:p>
            <a:pPr algn="l"/>
            <a:r>
              <a:rPr lang="en-AU" sz="1200" i="0" dirty="0">
                <a:solidFill>
                  <a:srgbClr val="146CFD"/>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‘Railway Bridge - Nepean River - Penrith NSW’ </a:t>
            </a:r>
            <a:r>
              <a:rPr lang="en-AU" sz="1200" dirty="0">
                <a:latin typeface="Arial" panose="020B0604020202020204" pitchFamily="34" charset="0"/>
                <a:cs typeface="Arial" panose="020B0604020202020204" pitchFamily="34" charset="0"/>
              </a:rPr>
              <a:t>by </a:t>
            </a:r>
            <a:r>
              <a:rPr lang="en-AU" sz="1200" dirty="0">
                <a:solidFill>
                  <a:srgbClr val="146CFD"/>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sv1ambo</a:t>
            </a:r>
            <a:r>
              <a:rPr lang="en-AU" sz="1200" dirty="0">
                <a:latin typeface="Arial" panose="020B0604020202020204" pitchFamily="34" charset="0"/>
                <a:cs typeface="Arial" panose="020B0604020202020204" pitchFamily="34" charset="0"/>
              </a:rPr>
              <a:t> is licensed under </a:t>
            </a:r>
            <a:r>
              <a:rPr lang="en-AU" sz="1200" dirty="0">
                <a:solidFill>
                  <a:srgbClr val="146CFD"/>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CC BY-SA 2.0</a:t>
            </a:r>
            <a:endParaRPr lang="en-AU" sz="1200" dirty="0">
              <a:solidFill>
                <a:srgbClr val="146CFD"/>
              </a:solidFill>
              <a:latin typeface="Arial" panose="020B0604020202020204" pitchFamily="34" charset="0"/>
              <a:cs typeface="Arial" panose="020B0604020202020204" pitchFamily="34" charset="0"/>
            </a:endParaRPr>
          </a:p>
        </p:txBody>
      </p:sp>
      <p:sp>
        <p:nvSpPr>
          <p:cNvPr id="12" name="Slide Number Placeholder 1">
            <a:extLst>
              <a:ext uri="{FF2B5EF4-FFF2-40B4-BE49-F238E27FC236}">
                <a16:creationId xmlns:a16="http://schemas.microsoft.com/office/drawing/2014/main" id="{12E6FE3D-FC55-2CDF-D009-6031B2A1B897}"/>
              </a:ext>
            </a:extLst>
          </p:cNvPr>
          <p:cNvSpPr txBox="1">
            <a:spLocks/>
          </p:cNvSpPr>
          <p:nvPr/>
        </p:nvSpPr>
        <p:spPr>
          <a:xfrm>
            <a:off x="11112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29994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95B7F132-DD40-47EC-BBFA-1CF64E294B26}"/>
              </a:ext>
            </a:extLst>
          </p:cNvPr>
          <p:cNvSpPr>
            <a:spLocks noGrp="1"/>
          </p:cNvSpPr>
          <p:nvPr>
            <p:ph type="title"/>
          </p:nvPr>
        </p:nvSpPr>
        <p:spPr/>
        <p:txBody>
          <a:bodyPr/>
          <a:lstStyle/>
          <a:p>
            <a:r>
              <a:rPr lang="en-AU" dirty="0"/>
              <a:t>Bridge (2)</a:t>
            </a:r>
          </a:p>
        </p:txBody>
      </p:sp>
      <p:sp>
        <p:nvSpPr>
          <p:cNvPr id="5" name="Text Placeholder 12">
            <a:extLst>
              <a:ext uri="{FF2B5EF4-FFF2-40B4-BE49-F238E27FC236}">
                <a16:creationId xmlns:a16="http://schemas.microsoft.com/office/drawing/2014/main" id="{525DB919-EA5A-FACF-3133-6A6A6C3ACB16}"/>
              </a:ext>
            </a:extLst>
          </p:cNvPr>
          <p:cNvSpPr>
            <a:spLocks noGrp="1"/>
          </p:cNvSpPr>
          <p:nvPr>
            <p:ph type="body" sz="quarter" idx="18"/>
          </p:nvPr>
        </p:nvSpPr>
        <p:spPr/>
        <p:txBody>
          <a:bodyPr/>
          <a:lstStyle/>
          <a:p>
            <a:r>
              <a:rPr lang="en-AU" dirty="0"/>
              <a:t>Bellingen River</a:t>
            </a:r>
          </a:p>
        </p:txBody>
      </p:sp>
      <p:pic>
        <p:nvPicPr>
          <p:cNvPr id="1032" name="Picture 8" descr="Bellinger River Bridges | Pacific Hwy and North Coast Railwa… | Flickr">
            <a:extLst>
              <a:ext uri="{FF2B5EF4-FFF2-40B4-BE49-F238E27FC236}">
                <a16:creationId xmlns:a16="http://schemas.microsoft.com/office/drawing/2014/main" id="{C4445078-16D1-6C46-D903-5E2666DF4E76}"/>
              </a:ext>
            </a:extLst>
          </p:cNvPr>
          <p:cNvPicPr>
            <a:picLocks noGrp="1" noChangeAspect="1" noChangeArrowheads="1"/>
          </p:cNvPicPr>
          <p:nvPr>
            <p:ph type="pic" sz="quarter" idx="4294967295"/>
          </p:nvPr>
        </p:nvPicPr>
        <p:blipFill>
          <a:blip r:embed="rId3" cstate="screen">
            <a:extLst>
              <a:ext uri="{28A0092B-C50C-407E-A947-70E740481C1C}">
                <a14:useLocalDpi xmlns:a14="http://schemas.microsoft.com/office/drawing/2010/main"/>
              </a:ext>
            </a:extLst>
          </a:blip>
          <a:srcRect/>
          <a:stretch/>
        </p:blipFill>
        <p:spPr bwMode="auto">
          <a:xfrm>
            <a:off x="2002137" y="1527939"/>
            <a:ext cx="8187723" cy="46054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hlinkClick r:id="rId4"/>
            <a:extLst>
              <a:ext uri="{FF2B5EF4-FFF2-40B4-BE49-F238E27FC236}">
                <a16:creationId xmlns:a16="http://schemas.microsoft.com/office/drawing/2014/main" id="{9CBC5103-F74D-3CE5-32FF-2EC30EE918D2}"/>
              </a:ext>
            </a:extLst>
          </p:cNvPr>
          <p:cNvSpPr txBox="1"/>
          <p:nvPr/>
        </p:nvSpPr>
        <p:spPr>
          <a:xfrm>
            <a:off x="2002137" y="6246444"/>
            <a:ext cx="10567447" cy="725864"/>
          </a:xfrm>
          <a:prstGeom prst="rect">
            <a:avLst/>
          </a:prstGeom>
          <a:noFill/>
        </p:spPr>
        <p:txBody>
          <a:bodyPr wrap="square" lIns="0" tIns="0" rIns="0" bIns="0" rtlCol="0">
            <a:noAutofit/>
          </a:bodyPr>
          <a:lstStyle/>
          <a:p>
            <a:pPr algn="l"/>
            <a:r>
              <a:rPr lang="en-AU" sz="1200" dirty="0">
                <a:latin typeface="Arial" panose="020B0604020202020204" pitchFamily="34" charset="0"/>
                <a:cs typeface="Arial" panose="020B0604020202020204" pitchFamily="34" charset="0"/>
                <a:hlinkClick r:id="rId4"/>
              </a:rPr>
              <a:t>‘Bellingen River bridges’ </a:t>
            </a:r>
            <a:r>
              <a:rPr lang="en-AU" sz="1200" dirty="0">
                <a:latin typeface="Arial" panose="020B0604020202020204" pitchFamily="34" charset="0"/>
                <a:cs typeface="Arial" panose="020B0604020202020204" pitchFamily="34" charset="0"/>
              </a:rPr>
              <a:t>by </a:t>
            </a:r>
            <a:r>
              <a:rPr lang="en-AU" sz="1200" dirty="0">
                <a:latin typeface="Arial" panose="020B0604020202020204" pitchFamily="34" charset="0"/>
                <a:cs typeface="Arial" panose="020B0604020202020204" pitchFamily="34" charset="0"/>
                <a:hlinkClick r:id="rId5"/>
              </a:rPr>
              <a:t>Andrew S </a:t>
            </a:r>
            <a:r>
              <a:rPr lang="en-AU" sz="1200" dirty="0">
                <a:latin typeface="Arial" panose="020B0604020202020204" pitchFamily="34" charset="0"/>
                <a:cs typeface="Arial" panose="020B0604020202020204" pitchFamily="34" charset="0"/>
              </a:rPr>
              <a:t> is licensed under </a:t>
            </a:r>
            <a:r>
              <a:rPr lang="en-AU" sz="1200" dirty="0">
                <a:latin typeface="Arial" panose="020B0604020202020204" pitchFamily="34" charset="0"/>
                <a:cs typeface="Arial" panose="020B0604020202020204" pitchFamily="34" charset="0"/>
                <a:hlinkClick r:id="rId6"/>
              </a:rPr>
              <a:t>CC BY-SA 2.0</a:t>
            </a:r>
            <a:endParaRPr lang="en-AU" sz="1200" dirty="0">
              <a:latin typeface="Arial" panose="020B0604020202020204" pitchFamily="34" charset="0"/>
              <a:cs typeface="Arial" panose="020B0604020202020204" pitchFamily="34" charset="0"/>
            </a:endParaRPr>
          </a:p>
        </p:txBody>
      </p:sp>
      <p:sp>
        <p:nvSpPr>
          <p:cNvPr id="16" name="Slide Number Placeholder 1">
            <a:extLst>
              <a:ext uri="{FF2B5EF4-FFF2-40B4-BE49-F238E27FC236}">
                <a16:creationId xmlns:a16="http://schemas.microsoft.com/office/drawing/2014/main" id="{C602E800-780C-B6BD-8B69-4F9DB585CB00}"/>
              </a:ext>
            </a:extLst>
          </p:cNvPr>
          <p:cNvSpPr txBox="1">
            <a:spLocks/>
          </p:cNvSpPr>
          <p:nvPr/>
        </p:nvSpPr>
        <p:spPr>
          <a:xfrm>
            <a:off x="11112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84903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F0028662-566E-0235-DB5D-AC2668DA97C5}"/>
              </a:ext>
            </a:extLst>
          </p:cNvPr>
          <p:cNvSpPr>
            <a:spLocks noGrp="1"/>
          </p:cNvSpPr>
          <p:nvPr>
            <p:ph type="title"/>
          </p:nvPr>
        </p:nvSpPr>
        <p:spPr/>
        <p:txBody>
          <a:bodyPr/>
          <a:lstStyle/>
          <a:p>
            <a:r>
              <a:rPr lang="en-AU" dirty="0"/>
              <a:t>Bridge (3)</a:t>
            </a:r>
          </a:p>
        </p:txBody>
      </p:sp>
      <p:sp>
        <p:nvSpPr>
          <p:cNvPr id="4" name="Text Placeholder 12">
            <a:extLst>
              <a:ext uri="{FF2B5EF4-FFF2-40B4-BE49-F238E27FC236}">
                <a16:creationId xmlns:a16="http://schemas.microsoft.com/office/drawing/2014/main" id="{790FFEC4-F43C-6520-F8A2-9A3FFD058DD2}"/>
              </a:ext>
            </a:extLst>
          </p:cNvPr>
          <p:cNvSpPr>
            <a:spLocks noGrp="1"/>
          </p:cNvSpPr>
          <p:nvPr>
            <p:ph type="body" sz="quarter" idx="18"/>
          </p:nvPr>
        </p:nvSpPr>
        <p:spPr/>
        <p:txBody>
          <a:bodyPr/>
          <a:lstStyle/>
          <a:p>
            <a:r>
              <a:rPr lang="en-AU" dirty="0"/>
              <a:t>Macquarie River</a:t>
            </a:r>
          </a:p>
        </p:txBody>
      </p:sp>
      <p:pic>
        <p:nvPicPr>
          <p:cNvPr id="3074" name="Picture 2" descr="Shibble bridge and Dundulimal Railway bridge over the Macquarie river.">
            <a:extLst>
              <a:ext uri="{FF2B5EF4-FFF2-40B4-BE49-F238E27FC236}">
                <a16:creationId xmlns:a16="http://schemas.microsoft.com/office/drawing/2014/main" id="{9CBA2689-E2BD-7903-1A08-11080E529624}"/>
              </a:ext>
            </a:extLst>
          </p:cNvPr>
          <p:cNvPicPr>
            <a:picLocks noGrp="1" noChangeAspect="1" noChangeArrowheads="1"/>
          </p:cNvPicPr>
          <p:nvPr>
            <p:ph type="pic" sz="quarter" idx="4294967295"/>
          </p:nvPr>
        </p:nvPicPr>
        <p:blipFill>
          <a:blip r:embed="rId3" cstate="screen">
            <a:extLst>
              <a:ext uri="{28A0092B-C50C-407E-A947-70E740481C1C}">
                <a14:useLocalDpi xmlns:a14="http://schemas.microsoft.com/office/drawing/2010/main"/>
              </a:ext>
            </a:extLst>
          </a:blip>
          <a:srcRect/>
          <a:stretch/>
        </p:blipFill>
        <p:spPr bwMode="auto">
          <a:xfrm>
            <a:off x="2002137" y="1549887"/>
            <a:ext cx="8187722" cy="4606701"/>
          </a:xfrm>
          <a:prstGeom prst="rect">
            <a:avLst/>
          </a:prstGeom>
          <a:solidFill>
            <a:srgbClr val="FFFFFF"/>
          </a:solidFill>
        </p:spPr>
      </p:pic>
      <p:sp>
        <p:nvSpPr>
          <p:cNvPr id="8" name="TextBox 7">
            <a:extLst>
              <a:ext uri="{FF2B5EF4-FFF2-40B4-BE49-F238E27FC236}">
                <a16:creationId xmlns:a16="http://schemas.microsoft.com/office/drawing/2014/main" id="{DFFA5887-34B2-7E21-7968-3EBF1E9C9C9D}"/>
              </a:ext>
            </a:extLst>
          </p:cNvPr>
          <p:cNvSpPr txBox="1"/>
          <p:nvPr/>
        </p:nvSpPr>
        <p:spPr>
          <a:xfrm>
            <a:off x="2002138" y="6254134"/>
            <a:ext cx="8339292" cy="725864"/>
          </a:xfrm>
          <a:prstGeom prst="rect">
            <a:avLst/>
          </a:prstGeom>
          <a:noFill/>
        </p:spPr>
        <p:txBody>
          <a:bodyPr wrap="square" lIns="0" tIns="0" rIns="0" bIns="0" rtlCol="0" anchor="t">
            <a:noAutofit/>
          </a:bodyPr>
          <a:lstStyle/>
          <a:p>
            <a:pPr algn="l"/>
            <a:r>
              <a:rPr lang="en-AU" sz="1200" dirty="0">
                <a:latin typeface="Arial" panose="020B0604020202020204" pitchFamily="34" charset="0"/>
                <a:cs typeface="Arial" panose="020B0604020202020204" pitchFamily="34" charset="0"/>
                <a:hlinkClick r:id="rId4"/>
              </a:rPr>
              <a:t>‘Shibble Bridge and Dundullimal Railway Bridge over the Macquarie River’ </a:t>
            </a:r>
            <a:r>
              <a:rPr lang="en-AU" sz="1200" dirty="0">
                <a:latin typeface="Arial" panose="020B0604020202020204" pitchFamily="34" charset="0"/>
                <a:cs typeface="Arial" panose="020B0604020202020204" pitchFamily="34" charset="0"/>
              </a:rPr>
              <a:t>by </a:t>
            </a:r>
            <a:r>
              <a:rPr lang="en-AU" sz="1200" dirty="0">
                <a:latin typeface="Arial" panose="020B0604020202020204" pitchFamily="34" charset="0"/>
                <a:cs typeface="Arial" panose="020B0604020202020204" pitchFamily="34" charset="0"/>
                <a:hlinkClick r:id="rId5"/>
              </a:rPr>
              <a:t>Bridgee</a:t>
            </a:r>
            <a:r>
              <a:rPr lang="en-AU" sz="1200" dirty="0">
                <a:latin typeface="Arial" panose="020B0604020202020204" pitchFamily="34" charset="0"/>
                <a:cs typeface="Arial" panose="020B0604020202020204" pitchFamily="34" charset="0"/>
              </a:rPr>
              <a:t> is licensed under </a:t>
            </a:r>
            <a:r>
              <a:rPr lang="en-AU" sz="1200" dirty="0">
                <a:latin typeface="Arial" panose="020B0604020202020204" pitchFamily="34" charset="0"/>
                <a:cs typeface="Arial" panose="020B0604020202020204" pitchFamily="34" charset="0"/>
                <a:hlinkClick r:id="rId6"/>
              </a:rPr>
              <a:t>CC BY-SA 3.0</a:t>
            </a:r>
            <a:r>
              <a:rPr lang="en-AU" sz="1200" dirty="0">
                <a:latin typeface="Arial" panose="020B0604020202020204" pitchFamily="34" charset="0"/>
                <a:cs typeface="Arial" panose="020B0604020202020204" pitchFamily="34" charset="0"/>
              </a:rPr>
              <a:t>s</a:t>
            </a:r>
          </a:p>
        </p:txBody>
      </p:sp>
      <p:sp>
        <p:nvSpPr>
          <p:cNvPr id="7" name="Slide Number Placeholder 1">
            <a:extLst>
              <a:ext uri="{FF2B5EF4-FFF2-40B4-BE49-F238E27FC236}">
                <a16:creationId xmlns:a16="http://schemas.microsoft.com/office/drawing/2014/main" id="{6DC009B5-263A-183A-6D34-D1181D5EED4B}"/>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194969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Explore</a:t>
            </a:r>
          </a:p>
        </p:txBody>
      </p:sp>
    </p:spTree>
    <p:extLst>
      <p:ext uri="{BB962C8B-B14F-4D97-AF65-F5344CB8AC3E}">
        <p14:creationId xmlns:p14="http://schemas.microsoft.com/office/powerpoint/2010/main" val="31005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14:m>
                  <m:oMath xmlns:m="http://schemas.openxmlformats.org/officeDocument/2006/math">
                    <m:r>
                      <a:rPr lang="en-AU" b="0" i="1" smtClean="0">
                        <a:latin typeface="Cambria Math" panose="02040503050406030204" pitchFamily="18" charset="0"/>
                      </a:rPr>
                      <m:t>45° </m:t>
                    </m:r>
                  </m:oMath>
                </a14:m>
                <a:r>
                  <a:rPr lang="en-AU" dirty="0"/>
                  <a:t>Triangle (1)</a:t>
                </a:r>
              </a:p>
            </p:txBody>
          </p:sp>
        </mc:Choice>
        <mc:Fallback xmlns="">
          <p:sp>
            <p:nvSpPr>
              <p:cNvPr id="6" name="Title 5">
                <a:extLst>
                  <a:ext uri="{FF2B5EF4-FFF2-40B4-BE49-F238E27FC236}">
                    <a16:creationId xmlns:a16="http://schemas.microsoft.com/office/drawing/2014/main" id="{5C69B4ED-C190-0D50-D68B-A624ABE6A280}"/>
                  </a:ext>
                </a:extLst>
              </p:cNvPr>
              <p:cNvSpPr>
                <a:spLocks noGrp="1" noRot="1" noChangeAspect="1" noMove="1" noResize="1" noEditPoints="1" noAdjustHandles="1" noChangeArrowheads="1" noChangeShapeType="1" noTextEdit="1"/>
              </p:cNvSpPr>
              <p:nvPr>
                <p:ph type="title"/>
              </p:nvPr>
            </p:nvSpPr>
            <p:spPr>
              <a:blipFill>
                <a:blip r:embed="rId3"/>
                <a:stretch>
                  <a:fillRect l="-1436" t="-34091" b="-40909"/>
                </a:stretch>
              </a:blipFill>
            </p:spPr>
            <p:txBody>
              <a:bodyPr/>
              <a:lstStyle/>
              <a:p>
                <a:r>
                  <a:rPr lang="en-US">
                    <a:noFill/>
                  </a:rPr>
                  <a:t> </a:t>
                </a:r>
              </a:p>
            </p:txBody>
          </p:sp>
        </mc:Fallback>
      </mc:AlternateContent>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t>Exact values</a:t>
            </a:r>
          </a:p>
        </p:txBody>
      </p:sp>
      <p:pic>
        <p:nvPicPr>
          <p:cNvPr id="7" name="Picture 6" descr="Right angled isosceles triangle with sides 1, 1 and root 2.">
            <a:extLst>
              <a:ext uri="{FF2B5EF4-FFF2-40B4-BE49-F238E27FC236}">
                <a16:creationId xmlns:a16="http://schemas.microsoft.com/office/drawing/2014/main" id="{FC674CA3-FB15-0DAF-44CD-5149A6CDF8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7088" y="1930190"/>
            <a:ext cx="3577824" cy="3632365"/>
          </a:xfrm>
          <a:prstGeom prst="rect">
            <a:avLst/>
          </a:prstGeom>
        </p:spPr>
      </p:pic>
      <p:sp>
        <p:nvSpPr>
          <p:cNvPr id="2" name="Slide Number Placeholder 1">
            <a:extLst>
              <a:ext uri="{FF2B5EF4-FFF2-40B4-BE49-F238E27FC236}">
                <a16:creationId xmlns:a16="http://schemas.microsoft.com/office/drawing/2014/main" id="{E9B076CA-71E0-AD90-CD8E-813CE7213A40}"/>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14:m>
                  <m:oMath xmlns:m="http://schemas.openxmlformats.org/officeDocument/2006/math">
                    <m:r>
                      <a:rPr lang="en-AU" b="0" i="1" smtClean="0">
                        <a:latin typeface="Cambria Math" panose="02040503050406030204" pitchFamily="18" charset="0"/>
                      </a:rPr>
                      <m:t>60° 30°</m:t>
                    </m:r>
                  </m:oMath>
                </a14:m>
                <a:r>
                  <a:rPr lang="en-AU" dirty="0"/>
                  <a:t> Triangle (1)</a:t>
                </a:r>
              </a:p>
            </p:txBody>
          </p:sp>
        </mc:Choice>
        <mc:Fallback xmlns="">
          <p:sp>
            <p:nvSpPr>
              <p:cNvPr id="6" name="Title 5">
                <a:extLst>
                  <a:ext uri="{FF2B5EF4-FFF2-40B4-BE49-F238E27FC236}">
                    <a16:creationId xmlns:a16="http://schemas.microsoft.com/office/drawing/2014/main" id="{5C69B4ED-C190-0D50-D68B-A624ABE6A280}"/>
                  </a:ext>
                </a:extLst>
              </p:cNvPr>
              <p:cNvSpPr>
                <a:spLocks noGrp="1" noRot="1" noChangeAspect="1" noMove="1" noResize="1" noEditPoints="1" noAdjustHandles="1" noChangeArrowheads="1" noChangeShapeType="1" noTextEdit="1"/>
              </p:cNvSpPr>
              <p:nvPr>
                <p:ph type="title"/>
              </p:nvPr>
            </p:nvSpPr>
            <p:spPr>
              <a:blipFill>
                <a:blip r:embed="rId3"/>
                <a:stretch>
                  <a:fillRect l="-1326" t="-34091" b="-40909"/>
                </a:stretch>
              </a:blipFill>
            </p:spPr>
            <p:txBody>
              <a:bodyPr/>
              <a:lstStyle/>
              <a:p>
                <a:r>
                  <a:rPr lang="en-US">
                    <a:noFill/>
                  </a:rPr>
                  <a:t> </a:t>
                </a:r>
              </a:p>
            </p:txBody>
          </p:sp>
        </mc:Fallback>
      </mc:AlternateContent>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t>Exact values</a:t>
            </a:r>
          </a:p>
        </p:txBody>
      </p:sp>
      <p:pic>
        <p:nvPicPr>
          <p:cNvPr id="5" name="Picture 4" descr="An equalateral triangle is bisected with a perpendicular bisector leaving two triangles with angles, 90, 60 and 30 and sides, 2, 1 and root 3.">
            <a:extLst>
              <a:ext uri="{FF2B5EF4-FFF2-40B4-BE49-F238E27FC236}">
                <a16:creationId xmlns:a16="http://schemas.microsoft.com/office/drawing/2014/main" id="{ACD5C21A-4D85-0AFE-AE18-DACD733850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03914" y="1994302"/>
            <a:ext cx="3984172" cy="3750513"/>
          </a:xfrm>
          <a:prstGeom prst="rect">
            <a:avLst/>
          </a:prstGeom>
        </p:spPr>
      </p:pic>
      <p:sp>
        <p:nvSpPr>
          <p:cNvPr id="2" name="Slide Number Placeholder 1">
            <a:extLst>
              <a:ext uri="{FF2B5EF4-FFF2-40B4-BE49-F238E27FC236}">
                <a16:creationId xmlns:a16="http://schemas.microsoft.com/office/drawing/2014/main" id="{E9B076CA-71E0-AD90-CD8E-813CE7213A40}"/>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5378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Summarise</a:t>
            </a:r>
          </a:p>
        </p:txBody>
      </p:sp>
    </p:spTree>
    <p:extLst>
      <p:ext uri="{BB962C8B-B14F-4D97-AF65-F5344CB8AC3E}">
        <p14:creationId xmlns:p14="http://schemas.microsoft.com/office/powerpoint/2010/main" val="77947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2d03496e235b9d817491fa7cea2b6e4e">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1621bbbc198d165ad4696d5eadb2c4b9"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documentManagement>
</p:properties>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A6967A8C-6D8B-4AD3-A56C-85AB2EFF7C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80DAA2-907E-4CB5-B016-D0DA35A045BF}">
  <ds:schemaRefs>
    <ds:schemaRef ds:uri="http://schemas.microsoft.com/office/2006/documentManagement/types"/>
    <ds:schemaRef ds:uri="http://schemas.microsoft.com/office/2006/metadata/properties"/>
    <ds:schemaRef ds:uri="http://purl.org/dc/dcmitype/"/>
    <ds:schemaRef ds:uri="7e763d47-3c66-4c58-9425-1477fd3ccd1e"/>
    <ds:schemaRef ds:uri="http://purl.org/dc/terms/"/>
    <ds:schemaRef ds:uri="http://purl.org/dc/elements/1.1/"/>
    <ds:schemaRef ds:uri="60129b06-f64b-40a8-96e2-c5b2f86112b1"/>
    <ds:schemaRef ds:uri="http://schemas.microsoft.com/office/infopath/2007/PartnerControls"/>
    <ds:schemaRef ds:uri="http://schemas.openxmlformats.org/package/2006/metadata/core-properties"/>
    <ds:schemaRef ds:uri="http://www.w3.org/XML/1998/namespace"/>
    <ds:schemaRef ds:uri="98740c54-966f-451d-a76c-e38eb7fddd55"/>
    <ds:schemaRef ds:uri="094ce8ca-8c20-4eb0-bb23-b47a1c76b753"/>
  </ds:schemaRefs>
</ds:datastoreItem>
</file>

<file path=docProps/app.xml><?xml version="1.0" encoding="utf-8"?>
<Properties xmlns="http://schemas.openxmlformats.org/officeDocument/2006/extended-properties" xmlns:vt="http://schemas.openxmlformats.org/officeDocument/2006/docPropsVTypes">
  <Template>Stage 5 - Elective - The unit circle - Lesson 02 - exact ratios</Template>
  <TotalTime>4570</TotalTime>
  <Words>846</Words>
  <Application>Microsoft Office PowerPoint</Application>
  <PresentationFormat>Widescreen</PresentationFormat>
  <Paragraphs>141</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Public Sans Light</vt:lpstr>
      <vt:lpstr>Public Sans</vt:lpstr>
      <vt:lpstr>Cambria Math</vt:lpstr>
      <vt:lpstr>Times New Roman</vt:lpstr>
      <vt:lpstr>NSWG Corporate</vt:lpstr>
      <vt:lpstr>Exact ratios</vt:lpstr>
      <vt:lpstr>Launch</vt:lpstr>
      <vt:lpstr>Bridge (1)</vt:lpstr>
      <vt:lpstr>Bridge (2)</vt:lpstr>
      <vt:lpstr>Bridge (3)</vt:lpstr>
      <vt:lpstr>Explore</vt:lpstr>
      <vt:lpstr>45° Triangle (1)</vt:lpstr>
      <vt:lpstr>60° 30° Triangle (1)</vt:lpstr>
      <vt:lpstr>Summarise</vt:lpstr>
      <vt:lpstr>45° Triangle (2)</vt:lpstr>
      <vt:lpstr>60° 30° Triangle (2)</vt:lpstr>
      <vt:lpstr>Exact values (1)</vt:lpstr>
      <vt:lpstr>Exact values (2)</vt:lpstr>
      <vt:lpstr>Exact values (3)</vt:lpstr>
      <vt:lpstr>Exact values (4)</vt:lpstr>
      <vt:lpstr>References</vt:lpstr>
      <vt:lpstr>Copyright</vt:lpstr>
    </vt:vector>
  </TitlesOfParts>
  <Manager/>
  <Company>NSW Department of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Exact ratios – elective – the unit circle, Lesson 3</dc:title>
  <dc:subject>Maths</dc:subject>
  <dc:creator>NSW Department of Education</dc:creator>
  <cp:keywords/>
  <dc:description/>
  <dcterms:created xsi:type="dcterms:W3CDTF">2024-08-06T08:18:01Z</dcterms:created>
  <dcterms:modified xsi:type="dcterms:W3CDTF">2025-02-10T04:36:29Z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