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3"/>
  </p:notesMasterIdLst>
  <p:handoutMasterIdLst>
    <p:handoutMasterId r:id="rId14"/>
  </p:handoutMasterIdLst>
  <p:sldIdLst>
    <p:sldId id="266" r:id="rId5"/>
    <p:sldId id="26396" r:id="rId6"/>
    <p:sldId id="289" r:id="rId7"/>
    <p:sldId id="26393" r:id="rId8"/>
    <p:sldId id="26397" r:id="rId9"/>
    <p:sldId id="26394" r:id="rId10"/>
    <p:sldId id="26395"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77"/>
      <p:regular r:id="rId16"/>
      <p:bold r:id="rId17"/>
      <p:italic r:id="rId18"/>
      <p:boldItalic r:id="rId19"/>
    </p:embeddedFont>
    <p:embeddedFont>
      <p:font typeface="Public Sans Light" pitchFamily="2" charset="77"/>
      <p:regular r:id="rId20"/>
      <p: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7C51E-D6EA-594A-A953-15C67C40D67F}" v="2" dt="2025-02-11T01:22:38.78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1"/>
    <p:restoredTop sz="95962"/>
  </p:normalViewPr>
  <p:slideViewPr>
    <p:cSldViewPr snapToGrid="0">
      <p:cViewPr varScale="1">
        <p:scale>
          <a:sx n="105" d="100"/>
          <a:sy n="105" d="100"/>
        </p:scale>
        <p:origin x="192" y="50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Talevski" userId="d6e11cb9-f322-4b55-8697-8583fee17812" providerId="ADAL" clId="{17392F33-5C55-8045-9B1C-DFAB4DDE20D8}"/>
    <pc:docChg chg="modSld">
      <pc:chgData name="Natasha Talevski" userId="d6e11cb9-f322-4b55-8697-8583fee17812" providerId="ADAL" clId="{17392F33-5C55-8045-9B1C-DFAB4DDE20D8}" dt="2025-02-11T02:20:38.632" v="15" actId="13244"/>
      <pc:docMkLst>
        <pc:docMk/>
      </pc:docMkLst>
      <pc:sldChg chg="modSp mod">
        <pc:chgData name="Natasha Talevski" userId="d6e11cb9-f322-4b55-8697-8583fee17812" providerId="ADAL" clId="{17392F33-5C55-8045-9B1C-DFAB4DDE20D8}" dt="2025-02-11T02:19:50.115" v="6" actId="13244"/>
        <pc:sldMkLst>
          <pc:docMk/>
          <pc:sldMk cId="325416802" sldId="26393"/>
        </pc:sldMkLst>
        <pc:spChg chg="ord">
          <ac:chgData name="Natasha Talevski" userId="d6e11cb9-f322-4b55-8697-8583fee17812" providerId="ADAL" clId="{17392F33-5C55-8045-9B1C-DFAB4DDE20D8}" dt="2025-02-11T02:19:50.115" v="6" actId="13244"/>
          <ac:spMkLst>
            <pc:docMk/>
            <pc:sldMk cId="325416802" sldId="26393"/>
            <ac:spMk id="3" creationId="{29857EE9-3066-32FD-277A-0349DC739562}"/>
          </ac:spMkLst>
        </pc:spChg>
        <pc:spChg chg="ord">
          <ac:chgData name="Natasha Talevski" userId="d6e11cb9-f322-4b55-8697-8583fee17812" providerId="ADAL" clId="{17392F33-5C55-8045-9B1C-DFAB4DDE20D8}" dt="2025-02-11T02:19:40.852" v="4" actId="13244"/>
          <ac:spMkLst>
            <pc:docMk/>
            <pc:sldMk cId="325416802" sldId="26393"/>
            <ac:spMk id="10" creationId="{B6A68305-6C47-F988-FBB2-E405563343E0}"/>
          </ac:spMkLst>
        </pc:spChg>
        <pc:picChg chg="mod">
          <ac:chgData name="Natasha Talevski" userId="d6e11cb9-f322-4b55-8697-8583fee17812" providerId="ADAL" clId="{17392F33-5C55-8045-9B1C-DFAB4DDE20D8}" dt="2025-02-11T02:19:32.305" v="2" actId="962"/>
          <ac:picMkLst>
            <pc:docMk/>
            <pc:sldMk cId="325416802" sldId="26393"/>
            <ac:picMk id="9" creationId="{05D13E6C-A612-A105-B617-CF9030334217}"/>
          </ac:picMkLst>
        </pc:picChg>
      </pc:sldChg>
      <pc:sldChg chg="modSp mod">
        <pc:chgData name="Natasha Talevski" userId="d6e11cb9-f322-4b55-8697-8583fee17812" providerId="ADAL" clId="{17392F33-5C55-8045-9B1C-DFAB4DDE20D8}" dt="2025-02-11T02:20:38.632" v="15" actId="13244"/>
        <pc:sldMkLst>
          <pc:docMk/>
          <pc:sldMk cId="1773845093" sldId="26394"/>
        </pc:sldMkLst>
        <pc:spChg chg="ord">
          <ac:chgData name="Natasha Talevski" userId="d6e11cb9-f322-4b55-8697-8583fee17812" providerId="ADAL" clId="{17392F33-5C55-8045-9B1C-DFAB4DDE20D8}" dt="2025-02-11T02:20:38.632" v="15" actId="13244"/>
          <ac:spMkLst>
            <pc:docMk/>
            <pc:sldMk cId="1773845093" sldId="26394"/>
            <ac:spMk id="2" creationId="{2DCAE52B-FF93-3068-D5DA-FFC7082C6046}"/>
          </ac:spMkLst>
        </pc:spChg>
        <pc:picChg chg="mod ord">
          <ac:chgData name="Natasha Talevski" userId="d6e11cb9-f322-4b55-8697-8583fee17812" providerId="ADAL" clId="{17392F33-5C55-8045-9B1C-DFAB4DDE20D8}" dt="2025-02-11T02:20:35.646" v="14" actId="13244"/>
          <ac:picMkLst>
            <pc:docMk/>
            <pc:sldMk cId="1773845093" sldId="26394"/>
            <ac:picMk id="8" creationId="{647674A6-D0D9-267B-F280-8BB61779A140}"/>
          </ac:picMkLst>
        </pc:picChg>
      </pc:sldChg>
      <pc:sldChg chg="modSp mod">
        <pc:chgData name="Natasha Talevski" userId="d6e11cb9-f322-4b55-8697-8583fee17812" providerId="ADAL" clId="{17392F33-5C55-8045-9B1C-DFAB4DDE20D8}" dt="2025-02-11T02:20:26.030" v="13" actId="13244"/>
        <pc:sldMkLst>
          <pc:docMk/>
          <pc:sldMk cId="1433108488" sldId="26395"/>
        </pc:sldMkLst>
        <pc:picChg chg="mod ord">
          <ac:chgData name="Natasha Talevski" userId="d6e11cb9-f322-4b55-8697-8583fee17812" providerId="ADAL" clId="{17392F33-5C55-8045-9B1C-DFAB4DDE20D8}" dt="2025-02-11T02:20:26.030" v="13" actId="13244"/>
          <ac:picMkLst>
            <pc:docMk/>
            <pc:sldMk cId="1433108488" sldId="26395"/>
            <ac:picMk id="8" creationId="{647674A6-D0D9-267B-F280-8BB61779A140}"/>
          </ac:picMkLst>
        </pc:picChg>
      </pc:sldChg>
    </pc:docChg>
  </pc:docChgLst>
  <pc:docChgLst>
    <pc:chgData name="Amy Laker" userId="4c439f8b-4024-428a-85a1-35f7d1063bbc" providerId="ADAL" clId="{4C77C51E-D6EA-594A-A953-15C67C40D67F}"/>
    <pc:docChg chg="custSel modSld delSection">
      <pc:chgData name="Amy Laker" userId="4c439f8b-4024-428a-85a1-35f7d1063bbc" providerId="ADAL" clId="{4C77C51E-D6EA-594A-A953-15C67C40D67F}" dt="2025-02-11T01:23:02.195" v="3" actId="17853"/>
      <pc:docMkLst>
        <pc:docMk/>
      </pc:docMkLst>
      <pc:sldChg chg="delSp mod">
        <pc:chgData name="Amy Laker" userId="4c439f8b-4024-428a-85a1-35f7d1063bbc" providerId="ADAL" clId="{4C77C51E-D6EA-594A-A953-15C67C40D67F}" dt="2025-02-11T01:22:12.834" v="0" actId="478"/>
        <pc:sldMkLst>
          <pc:docMk/>
          <pc:sldMk cId="3218114721" sldId="266"/>
        </pc:sldMkLst>
        <pc:spChg chg="del">
          <ac:chgData name="Amy Laker" userId="4c439f8b-4024-428a-85a1-35f7d1063bbc" providerId="ADAL" clId="{4C77C51E-D6EA-594A-A953-15C67C40D67F}" dt="2025-02-11T01:22:12.834" v="0" actId="478"/>
          <ac:spMkLst>
            <pc:docMk/>
            <pc:sldMk cId="3218114721" sldId="266"/>
            <ac:spMk id="4" creationId="{D29D8D77-F52E-4967-8EBD-E6CA2CC630F8}"/>
          </ac:spMkLst>
        </pc:spChg>
        <pc:spChg chg="del">
          <ac:chgData name="Amy Laker" userId="4c439f8b-4024-428a-85a1-35f7d1063bbc" providerId="ADAL" clId="{4C77C51E-D6EA-594A-A953-15C67C40D67F}" dt="2025-02-11T01:22:12.834" v="0" actId="478"/>
          <ac:spMkLst>
            <pc:docMk/>
            <pc:sldMk cId="3218114721" sldId="266"/>
            <ac:spMk id="8" creationId="{9AB1D8F6-C07D-41A5-64F9-503ABE80FF0B}"/>
          </ac:spMkLst>
        </pc:spChg>
      </pc:sldChg>
      <pc:sldChg chg="modSp">
        <pc:chgData name="Amy Laker" userId="4c439f8b-4024-428a-85a1-35f7d1063bbc" providerId="ADAL" clId="{4C77C51E-D6EA-594A-A953-15C67C40D67F}" dt="2025-02-11T01:22:38.781" v="2" actId="166"/>
        <pc:sldMkLst>
          <pc:docMk/>
          <pc:sldMk cId="325416802" sldId="26393"/>
        </pc:sldMkLst>
        <pc:spChg chg="mod">
          <ac:chgData name="Amy Laker" userId="4c439f8b-4024-428a-85a1-35f7d1063bbc" providerId="ADAL" clId="{4C77C51E-D6EA-594A-A953-15C67C40D67F}" dt="2025-02-11T01:22:33.767" v="1" actId="166"/>
          <ac:spMkLst>
            <pc:docMk/>
            <pc:sldMk cId="325416802" sldId="26393"/>
            <ac:spMk id="10" creationId="{B6A68305-6C47-F988-FBB2-E405563343E0}"/>
          </ac:spMkLst>
        </pc:spChg>
        <pc:spChg chg="mod">
          <ac:chgData name="Amy Laker" userId="4c439f8b-4024-428a-85a1-35f7d1063bbc" providerId="ADAL" clId="{4C77C51E-D6EA-594A-A953-15C67C40D67F}" dt="2025-02-11T01:22:38.781" v="2" actId="166"/>
          <ac:spMkLst>
            <pc:docMk/>
            <pc:sldMk cId="325416802" sldId="26393"/>
            <ac:spMk id="19" creationId="{EF9B2E47-C558-820A-9905-274227B4DF9B}"/>
          </ac:spMkLst>
        </pc:spChg>
        <pc:spChg chg="mod">
          <ac:chgData name="Amy Laker" userId="4c439f8b-4024-428a-85a1-35f7d1063bbc" providerId="ADAL" clId="{4C77C51E-D6EA-594A-A953-15C67C40D67F}" dt="2025-02-11T01:22:38.781" v="2" actId="166"/>
          <ac:spMkLst>
            <pc:docMk/>
            <pc:sldMk cId="325416802" sldId="26393"/>
            <ac:spMk id="20" creationId="{9E89325E-E8CD-59F8-ABD9-F4A2731E41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46" r:id="rId6"/>
    <p:sldLayoutId id="2147483725"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ea typeface="Times New Roman" panose="02020603050405020304" pitchFamily="18" charset="0"/>
              </a:rPr>
              <a:t>Special trigonometric relationships</a:t>
            </a:r>
            <a:endParaRPr lang="en-AU"/>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The Unit circle</a:t>
            </a:r>
          </a:p>
        </p:txBody>
      </p:sp>
      <p:pic>
        <p:nvPicPr>
          <p:cNvPr id="13" name="Picture Placeholder 5">
            <a:extLst>
              <a:ext uri="{FF2B5EF4-FFF2-40B4-BE49-F238E27FC236}">
                <a16:creationId xmlns:a16="http://schemas.microsoft.com/office/drawing/2014/main" id="{9C35C9F0-1A6B-67AE-1D70-8A42D26D57AA}"/>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0132-640F-E650-BD0B-B53B451EE054}"/>
              </a:ext>
            </a:extLst>
          </p:cNvPr>
          <p:cNvSpPr>
            <a:spLocks noGrp="1"/>
          </p:cNvSpPr>
          <p:nvPr>
            <p:ph type="ctrTitle"/>
          </p:nvPr>
        </p:nvSpPr>
        <p:spPr>
          <a:xfrm>
            <a:off x="540000" y="3028660"/>
            <a:ext cx="11291998" cy="800681"/>
          </a:xfrm>
        </p:spPr>
        <p:txBody>
          <a:bodyPr/>
          <a:lstStyle/>
          <a:p>
            <a:r>
              <a:rPr lang="en-AU" dirty="0"/>
              <a:t>Summarise</a:t>
            </a:r>
          </a:p>
        </p:txBody>
      </p:sp>
    </p:spTree>
    <p:extLst>
      <p:ext uri="{BB962C8B-B14F-4D97-AF65-F5344CB8AC3E}">
        <p14:creationId xmlns:p14="http://schemas.microsoft.com/office/powerpoint/2010/main" val="29586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effectLst/>
                <a:ea typeface="Times New Roman" panose="02020603050405020304" pitchFamily="18" charset="0"/>
              </a:rPr>
              <a:t>Special trigonometric relationships (1)</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US" dirty="0"/>
              <a:t>Complementary angle relationships</a:t>
            </a:r>
            <a:endParaRPr lang="en-AU" dirty="0"/>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2640513"/>
                <a:ext cx="11484000" cy="2117018"/>
              </a:xfrm>
            </p:spPr>
            <p:txBody>
              <a:bodyPr/>
              <a:lstStyle/>
              <a:p>
                <a:pPr/>
                <a14:m>
                  <m:oMathPara xmlns:m="http://schemas.openxmlformats.org/officeDocument/2006/math">
                    <m:oMathParaPr>
                      <m:jc m:val="centerGroup"/>
                    </m:oMathParaPr>
                    <m:oMath xmlns:m="http://schemas.openxmlformats.org/officeDocument/2006/math">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sin</m:t>
                          </m:r>
                        </m:fName>
                        <m:e>
                          <m:r>
                            <a:rPr lang="en-AU" sz="3600" b="0" i="1" smtClean="0">
                              <a:latin typeface="Cambria Math" panose="02040503050406030204" pitchFamily="18" charset="0"/>
                            </a:rPr>
                            <m:t>𝐴</m:t>
                          </m:r>
                        </m:e>
                      </m:func>
                      <m:r>
                        <a:rPr lang="en-AU" sz="3600" b="0" i="1" smtClean="0">
                          <a:latin typeface="Cambria Math" panose="02040503050406030204" pitchFamily="18" charset="0"/>
                        </a:rPr>
                        <m:t>=</m:t>
                      </m:r>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cos</m:t>
                          </m:r>
                        </m:fName>
                        <m:e>
                          <m:r>
                            <a:rPr lang="en-AU" sz="3600" b="0" i="1" smtClean="0">
                              <a:latin typeface="Cambria Math" panose="02040503050406030204" pitchFamily="18" charset="0"/>
                            </a:rPr>
                            <m:t>(90°−</m:t>
                          </m:r>
                          <m:r>
                            <a:rPr lang="en-AU" sz="3600" b="0" i="1" smtClean="0">
                              <a:latin typeface="Cambria Math" panose="02040503050406030204" pitchFamily="18" charset="0"/>
                            </a:rPr>
                            <m:t>𝐴</m:t>
                          </m:r>
                          <m:r>
                            <a:rPr lang="en-AU" sz="3600" b="0" i="1" smtClean="0">
                              <a:latin typeface="Cambria Math" panose="02040503050406030204" pitchFamily="18" charset="0"/>
                            </a:rPr>
                            <m:t>)</m:t>
                          </m:r>
                        </m:e>
                      </m:func>
                    </m:oMath>
                  </m:oMathPara>
                </a14:m>
                <a:endParaRPr lang="en-AU" sz="3600" dirty="0"/>
              </a:p>
              <a:p>
                <a:pPr/>
                <a14:m>
                  <m:oMathPara xmlns:m="http://schemas.openxmlformats.org/officeDocument/2006/math">
                    <m:oMathParaPr>
                      <m:jc m:val="centerGroup"/>
                    </m:oMathParaPr>
                    <m:oMath xmlns:m="http://schemas.openxmlformats.org/officeDocument/2006/math">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cos</m:t>
                          </m:r>
                        </m:fName>
                        <m:e>
                          <m:r>
                            <a:rPr lang="en-AU" sz="3600" b="0" i="1" smtClean="0">
                              <a:latin typeface="Cambria Math" panose="02040503050406030204" pitchFamily="18" charset="0"/>
                            </a:rPr>
                            <m:t>𝐴</m:t>
                          </m:r>
                          <m:r>
                            <a:rPr lang="en-AU" sz="3600" b="0" i="1" smtClean="0">
                              <a:latin typeface="Cambria Math" panose="02040503050406030204" pitchFamily="18" charset="0"/>
                            </a:rPr>
                            <m:t>=</m:t>
                          </m:r>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sin</m:t>
                              </m:r>
                            </m:fName>
                            <m:e>
                              <m:r>
                                <a:rPr lang="en-AU" sz="3600" b="0" i="1" smtClean="0">
                                  <a:latin typeface="Cambria Math" panose="02040503050406030204" pitchFamily="18" charset="0"/>
                                </a:rPr>
                                <m:t>(90°−</m:t>
                              </m:r>
                              <m:r>
                                <a:rPr lang="en-AU" sz="3600" b="0" i="1" smtClean="0">
                                  <a:latin typeface="Cambria Math" panose="02040503050406030204" pitchFamily="18" charset="0"/>
                                </a:rPr>
                                <m:t>𝐴</m:t>
                              </m:r>
                              <m:r>
                                <a:rPr lang="en-AU" sz="3600" b="0" i="1" smtClean="0">
                                  <a:latin typeface="Cambria Math" panose="02040503050406030204" pitchFamily="18" charset="0"/>
                                </a:rPr>
                                <m:t>)</m:t>
                              </m:r>
                            </m:e>
                          </m:func>
                        </m:e>
                      </m:func>
                    </m:oMath>
                  </m:oMathPara>
                </a14:m>
                <a:endParaRPr lang="en-AU" sz="3600" dirty="0"/>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60000" y="2640513"/>
                <a:ext cx="11484000" cy="2117018"/>
              </a:xfrm>
              <a:blipFill>
                <a:blip r:embed="rId2"/>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effectLst/>
                <a:ea typeface="Times New Roman" panose="02020603050405020304" pitchFamily="18" charset="0"/>
              </a:rPr>
              <a:t>Special trigonometric relationships (2)</a:t>
            </a:r>
            <a:endParaRPr lang="en-AU"/>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US" dirty="0"/>
                  <a:t>Complementary angles </a:t>
                </a:r>
                <a14:m>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r>
                          <a:rPr lang="en-US" b="0" i="1" dirty="0" smtClean="0">
                            <a:latin typeface="Cambria Math" panose="02040503050406030204" pitchFamily="18" charset="0"/>
                          </a:rPr>
                          <m:t>𝐴</m:t>
                        </m:r>
                      </m:e>
                    </m:func>
                  </m:oMath>
                </a14:m>
                <a:r>
                  <a:rPr lang="en-AU" dirty="0"/>
                  <a:t> and </a:t>
                </a:r>
                <a14:m>
                  <m:oMath xmlns:m="http://schemas.openxmlformats.org/officeDocument/2006/math">
                    <m:func>
                      <m:funcPr>
                        <m:ctrlPr>
                          <a:rPr lang="en-AU" i="1" smtClean="0">
                            <a:latin typeface="Cambria Math" panose="02040503050406030204" pitchFamily="18" charset="0"/>
                          </a:rPr>
                        </m:ctrlPr>
                      </m:funcPr>
                      <m:fName>
                        <m:r>
                          <m:rPr>
                            <m:sty m:val="p"/>
                          </m:rPr>
                          <a:rPr lang="en-AU" i="0" smtClean="0">
                            <a:latin typeface="Cambria Math" panose="02040503050406030204" pitchFamily="18" charset="0"/>
                          </a:rPr>
                          <m:t>cos</m:t>
                        </m:r>
                      </m:fName>
                      <m:e>
                        <m:r>
                          <a:rPr lang="en-US" b="0" i="1" smtClean="0">
                            <a:latin typeface="Cambria Math" panose="02040503050406030204" pitchFamily="18" charset="0"/>
                          </a:rPr>
                          <m:t>𝐴</m:t>
                        </m:r>
                      </m:e>
                    </m:func>
                  </m:oMath>
                </a14:m>
                <a:endParaRPr lang="en-AU" dirty="0"/>
              </a:p>
            </p:txBody>
          </p:sp>
        </mc:Choice>
        <mc:Fallback xmlns="">
          <p:sp>
            <p:nvSpPr>
              <p:cNvPr id="13" name="Text Placeholder 12">
                <a:extLst>
                  <a:ext uri="{FF2B5EF4-FFF2-40B4-BE49-F238E27FC236}">
                    <a16:creationId xmlns:a16="http://schemas.microsoft.com/office/drawing/2014/main" id="{8AAB25FA-A5B5-093F-A0C9-EAE7963EEB09}"/>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6780" b="-42373"/>
                </a:stretch>
              </a:blipFill>
            </p:spPr>
            <p:txBody>
              <a:bodyPr/>
              <a:lstStyle/>
              <a:p>
                <a:r>
                  <a:rPr lang="en-US">
                    <a:noFill/>
                  </a:rPr>
                  <a:t> </a:t>
                </a:r>
              </a:p>
            </p:txBody>
          </p:sp>
        </mc:Fallback>
      </mc:AlternateContent>
      <p:pic>
        <p:nvPicPr>
          <p:cNvPr id="9" name="Picture 8" descr="A right-angled triangle with angles 90, 90-A and A. Side z is opposite angle 90, y opposite angle ">
            <a:extLst>
              <a:ext uri="{FF2B5EF4-FFF2-40B4-BE49-F238E27FC236}">
                <a16:creationId xmlns:a16="http://schemas.microsoft.com/office/drawing/2014/main" id="{05D13E6C-A612-A105-B617-CF9030334217}"/>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909603" y="2049763"/>
            <a:ext cx="3952485" cy="4032895"/>
          </a:xfrm>
          <a:prstGeom prst="rect">
            <a:avLst/>
          </a:prstGeom>
        </p:spPr>
      </p:pic>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B6A68305-6C47-F988-FBB2-E405563343E0}"/>
                  </a:ext>
                </a:extLst>
              </p:cNvPr>
              <p:cNvSpPr/>
              <p:nvPr/>
            </p:nvSpPr>
            <p:spPr>
              <a:xfrm>
                <a:off x="479268" y="3313467"/>
                <a:ext cx="2939382" cy="1470582"/>
              </a:xfrm>
              <a:prstGeom prst="wedgeRoundRectCallout">
                <a:avLst>
                  <a:gd name="adj1" fmla="val 68771"/>
                  <a:gd name="adj2" fmla="val 817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t>How do we know that this angle is </a:t>
                </a:r>
                <a14:m>
                  <m:oMath xmlns:m="http://schemas.openxmlformats.org/officeDocument/2006/math">
                    <m:r>
                      <a:rPr lang="en-AU" b="0" i="1" smtClean="0">
                        <a:latin typeface="Cambria Math" panose="02040503050406030204" pitchFamily="18" charset="0"/>
                      </a:rPr>
                      <m:t>90°−</m:t>
                    </m:r>
                    <m:r>
                      <a:rPr lang="en-AU" b="0" i="1" smtClean="0">
                        <a:latin typeface="Cambria Math" panose="02040503050406030204" pitchFamily="18" charset="0"/>
                      </a:rPr>
                      <m:t>𝐴</m:t>
                    </m:r>
                  </m:oMath>
                </a14:m>
                <a:r>
                  <a:rPr lang="en-AU" dirty="0"/>
                  <a:t>?</a:t>
                </a:r>
              </a:p>
            </p:txBody>
          </p:sp>
        </mc:Choice>
        <mc:Fallback xmlns="">
          <p:sp>
            <p:nvSpPr>
              <p:cNvPr id="10" name="Speech Bubble: Rectangle with Corners Rounded 9">
                <a:extLst>
                  <a:ext uri="{FF2B5EF4-FFF2-40B4-BE49-F238E27FC236}">
                    <a16:creationId xmlns:a16="http://schemas.microsoft.com/office/drawing/2014/main" id="{B6A68305-6C47-F988-FBB2-E405563343E0}"/>
                  </a:ext>
                </a:extLst>
              </p:cNvPr>
              <p:cNvSpPr>
                <a:spLocks noRot="1" noChangeAspect="1" noMove="1" noResize="1" noEditPoints="1" noAdjustHandles="1" noChangeArrowheads="1" noChangeShapeType="1" noTextEdit="1"/>
              </p:cNvSpPr>
              <p:nvPr/>
            </p:nvSpPr>
            <p:spPr>
              <a:xfrm>
                <a:off x="479268" y="3313467"/>
                <a:ext cx="2939382" cy="1470582"/>
              </a:xfrm>
              <a:prstGeom prst="wedgeRoundRectCallout">
                <a:avLst>
                  <a:gd name="adj1" fmla="val 68771"/>
                  <a:gd name="adj2" fmla="val 81731"/>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Speech Bubble: Rectangle with Corners Rounded 18">
                <a:extLst>
                  <a:ext uri="{FF2B5EF4-FFF2-40B4-BE49-F238E27FC236}">
                    <a16:creationId xmlns:a16="http://schemas.microsoft.com/office/drawing/2014/main" id="{EF9B2E47-C558-820A-9905-274227B4DF9B}"/>
                  </a:ext>
                </a:extLst>
              </p:cNvPr>
              <p:cNvSpPr/>
              <p:nvPr/>
            </p:nvSpPr>
            <p:spPr>
              <a:xfrm>
                <a:off x="7296417" y="1635833"/>
                <a:ext cx="4380113" cy="1470582"/>
              </a:xfrm>
              <a:prstGeom prst="wedgeRoundRectCallout">
                <a:avLst>
                  <a:gd name="adj1" fmla="val -62811"/>
                  <a:gd name="adj2" fmla="val 394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t>Can you prove that </a:t>
                </a:r>
                <a:br>
                  <a:rPr lang="en-AU" dirty="0"/>
                </a:b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r>
                          <a:rPr lang="en-AU" b="0" i="0" smtClean="0">
                            <a:latin typeface="Cambria Math" panose="02040503050406030204" pitchFamily="18" charset="0"/>
                          </a:rPr>
                          <m:t> </m:t>
                        </m:r>
                      </m:fName>
                      <m:e>
                        <m:r>
                          <a:rPr lang="en-AU" i="1">
                            <a:latin typeface="Cambria Math" panose="02040503050406030204" pitchFamily="18" charset="0"/>
                          </a:rPr>
                          <m:t>(90°−</m:t>
                        </m:r>
                        <m:r>
                          <a:rPr lang="en-AU" i="1">
                            <a:latin typeface="Cambria Math" panose="02040503050406030204" pitchFamily="18" charset="0"/>
                          </a:rPr>
                          <m:t>𝐴</m:t>
                        </m:r>
                        <m:r>
                          <a:rPr lang="en-AU" i="1">
                            <a:latin typeface="Cambria Math" panose="02040503050406030204" pitchFamily="18" charset="0"/>
                          </a:rPr>
                          <m:t>)</m:t>
                        </m:r>
                      </m:e>
                    </m:func>
                  </m:oMath>
                </a14:m>
                <a:r>
                  <a:rPr lang="en-AU" dirty="0"/>
                  <a:t>?</a:t>
                </a:r>
              </a:p>
            </p:txBody>
          </p:sp>
        </mc:Choice>
        <mc:Fallback xmlns="">
          <p:sp>
            <p:nvSpPr>
              <p:cNvPr id="19" name="Speech Bubble: Rectangle with Corners Rounded 18">
                <a:extLst>
                  <a:ext uri="{FF2B5EF4-FFF2-40B4-BE49-F238E27FC236}">
                    <a16:creationId xmlns:a16="http://schemas.microsoft.com/office/drawing/2014/main" id="{EF9B2E47-C558-820A-9905-274227B4DF9B}"/>
                  </a:ext>
                </a:extLst>
              </p:cNvPr>
              <p:cNvSpPr>
                <a:spLocks noRot="1" noChangeAspect="1" noMove="1" noResize="1" noEditPoints="1" noAdjustHandles="1" noChangeArrowheads="1" noChangeShapeType="1" noTextEdit="1"/>
              </p:cNvSpPr>
              <p:nvPr/>
            </p:nvSpPr>
            <p:spPr>
              <a:xfrm>
                <a:off x="7296417" y="1635833"/>
                <a:ext cx="4380113" cy="1470582"/>
              </a:xfrm>
              <a:prstGeom prst="wedgeRoundRectCallout">
                <a:avLst>
                  <a:gd name="adj1" fmla="val -62811"/>
                  <a:gd name="adj2" fmla="val 39424"/>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9E89325E-E8CD-59F8-ABD9-F4A2731E411E}"/>
                  </a:ext>
                </a:extLst>
              </p:cNvPr>
              <p:cNvSpPr/>
              <p:nvPr/>
            </p:nvSpPr>
            <p:spPr>
              <a:xfrm>
                <a:off x="7330878" y="3805569"/>
                <a:ext cx="4380113" cy="1470582"/>
              </a:xfrm>
              <a:prstGeom prst="wedgeRoundRectCallout">
                <a:avLst>
                  <a:gd name="adj1" fmla="val -65179"/>
                  <a:gd name="adj2" fmla="val 182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t>Can you prove that </a:t>
                </a:r>
                <a:br>
                  <a:rPr lang="en-AU" dirty="0"/>
                </a:br>
                <a14:m>
                  <m:oMath xmlns:m="http://schemas.openxmlformats.org/officeDocument/2006/math">
                    <m:func>
                      <m:funcPr>
                        <m:ctrlPr>
                          <a:rPr lang="en-AU" i="1">
                            <a:latin typeface="Cambria Math" panose="02040503050406030204" pitchFamily="18" charset="0"/>
                          </a:rPr>
                        </m:ctrlPr>
                      </m:funcPr>
                      <m:fName>
                        <m:r>
                          <a:rPr lang="en-AU" b="0" i="1" smtClean="0">
                            <a:latin typeface="Cambria Math" panose="02040503050406030204" pitchFamily="18" charset="0"/>
                          </a:rPr>
                          <m:t>𝑐𝑜𝑠</m:t>
                        </m:r>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b="0" i="0" smtClean="0">
                            <a:latin typeface="Cambria Math" panose="02040503050406030204" pitchFamily="18" charset="0"/>
                          </a:rPr>
                          <m:t>sin</m:t>
                        </m:r>
                        <m:r>
                          <a:rPr lang="en-AU" b="0" i="0" smtClean="0">
                            <a:latin typeface="Cambria Math" panose="02040503050406030204" pitchFamily="18" charset="0"/>
                          </a:rPr>
                          <m:t> </m:t>
                        </m:r>
                      </m:fName>
                      <m:e>
                        <m:r>
                          <a:rPr lang="en-AU" i="1">
                            <a:latin typeface="Cambria Math" panose="02040503050406030204" pitchFamily="18" charset="0"/>
                          </a:rPr>
                          <m:t>(90°−</m:t>
                        </m:r>
                        <m:r>
                          <a:rPr lang="en-AU" i="1">
                            <a:latin typeface="Cambria Math" panose="02040503050406030204" pitchFamily="18" charset="0"/>
                          </a:rPr>
                          <m:t>𝐴</m:t>
                        </m:r>
                        <m:r>
                          <a:rPr lang="en-AU" i="1">
                            <a:latin typeface="Cambria Math" panose="02040503050406030204" pitchFamily="18" charset="0"/>
                          </a:rPr>
                          <m:t>)</m:t>
                        </m:r>
                      </m:e>
                    </m:func>
                  </m:oMath>
                </a14:m>
                <a:r>
                  <a:rPr lang="en-AU" dirty="0"/>
                  <a:t>?</a:t>
                </a:r>
              </a:p>
            </p:txBody>
          </p:sp>
        </mc:Choice>
        <mc:Fallback xmlns="">
          <p:sp>
            <p:nvSpPr>
              <p:cNvPr id="20" name="Speech Bubble: Rectangle with Corners Rounded 19">
                <a:extLst>
                  <a:ext uri="{FF2B5EF4-FFF2-40B4-BE49-F238E27FC236}">
                    <a16:creationId xmlns:a16="http://schemas.microsoft.com/office/drawing/2014/main" id="{9E89325E-E8CD-59F8-ABD9-F4A2731E411E}"/>
                  </a:ext>
                </a:extLst>
              </p:cNvPr>
              <p:cNvSpPr>
                <a:spLocks noRot="1" noChangeAspect="1" noMove="1" noResize="1" noEditPoints="1" noAdjustHandles="1" noChangeArrowheads="1" noChangeShapeType="1" noTextEdit="1"/>
              </p:cNvSpPr>
              <p:nvPr/>
            </p:nvSpPr>
            <p:spPr>
              <a:xfrm>
                <a:off x="7330878" y="3805569"/>
                <a:ext cx="4380113" cy="1470582"/>
              </a:xfrm>
              <a:prstGeom prst="wedgeRoundRectCallout">
                <a:avLst>
                  <a:gd name="adj1" fmla="val -65179"/>
                  <a:gd name="adj2" fmla="val 18269"/>
                  <a:gd name="adj3" fmla="val 16667"/>
                </a:avLst>
              </a:prstGeom>
              <a:blipFill>
                <a:blip r:embed="rId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2541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effectLst/>
                <a:latin typeface="Arial"/>
                <a:ea typeface="Times New Roman" panose="02020603050405020304" pitchFamily="18" charset="0"/>
                <a:cs typeface="Arial"/>
              </a:rPr>
              <a:t>Special trigonometric relationships (</a:t>
            </a:r>
            <a:r>
              <a:rPr lang="en-AU" dirty="0">
                <a:latin typeface="Arial"/>
                <a:ea typeface="Times New Roman" panose="02020603050405020304" pitchFamily="18" charset="0"/>
                <a:cs typeface="Arial"/>
              </a:rPr>
              <a:t>3</a:t>
            </a:r>
            <a:r>
              <a:rPr lang="en-AU" dirty="0">
                <a:effectLst/>
                <a:latin typeface="Arial"/>
                <a:ea typeface="Times New Roman" panose="02020603050405020304" pitchFamily="18" charset="0"/>
                <a:cs typeface="Arial"/>
              </a:rPr>
              <a:t>)</a:t>
            </a:r>
            <a:endParaRPr lang="en-AU" dirty="0">
              <a:latin typeface="Arial"/>
              <a:cs typeface="Arial"/>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US">
                <a:latin typeface="Arial"/>
                <a:cs typeface="Arial"/>
              </a:rPr>
              <a:t>Tangent relationship</a:t>
            </a:r>
            <a:endParaRPr lang="en-AU">
              <a:latin typeface="Arial"/>
              <a:cs typeface="Arial"/>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233000" y="2854941"/>
                <a:ext cx="11484000" cy="1906628"/>
              </a:xfrm>
            </p:spPr>
            <p:txBody>
              <a:bodyPr/>
              <a:lstStyle/>
              <a:p>
                <a:pPr/>
                <a14:m>
                  <m:oMathPara xmlns:m="http://schemas.openxmlformats.org/officeDocument/2006/math">
                    <m:oMathParaPr>
                      <m:jc m:val="centerGroup"/>
                    </m:oMathParaPr>
                    <m:oMath xmlns:m="http://schemas.openxmlformats.org/officeDocument/2006/math">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tan</m:t>
                          </m:r>
                        </m:fName>
                        <m:e>
                          <m:r>
                            <a:rPr lang="en-AU" sz="3600" b="0" i="1" smtClean="0">
                              <a:latin typeface="Cambria Math" panose="02040503050406030204" pitchFamily="18" charset="0"/>
                            </a:rPr>
                            <m:t>𝐴</m:t>
                          </m:r>
                          <m:r>
                            <a:rPr lang="en-AU" sz="3600" b="0" i="1" smtClean="0">
                              <a:latin typeface="Cambria Math" panose="02040503050406030204" pitchFamily="18" charset="0"/>
                            </a:rPr>
                            <m:t>=</m:t>
                          </m:r>
                          <m:f>
                            <m:fPr>
                              <m:ctrlPr>
                                <a:rPr lang="en-AU" sz="3600" b="0" i="1" smtClean="0">
                                  <a:latin typeface="Cambria Math" panose="02040503050406030204" pitchFamily="18" charset="0"/>
                                </a:rPr>
                              </m:ctrlPr>
                            </m:fPr>
                            <m:num>
                              <m:func>
                                <m:funcPr>
                                  <m:ctrlPr>
                                    <a:rPr lang="en-AU" sz="3600" i="1">
                                      <a:latin typeface="Cambria Math" panose="02040503050406030204" pitchFamily="18" charset="0"/>
                                    </a:rPr>
                                  </m:ctrlPr>
                                </m:funcPr>
                                <m:fName>
                                  <m:r>
                                    <m:rPr>
                                      <m:sty m:val="p"/>
                                    </m:rPr>
                                    <a:rPr lang="en-AU" sz="3600">
                                      <a:latin typeface="Cambria Math" panose="02040503050406030204" pitchFamily="18" charset="0"/>
                                    </a:rPr>
                                    <m:t>sin</m:t>
                                  </m:r>
                                </m:fName>
                                <m:e>
                                  <m:r>
                                    <a:rPr lang="en-AU" sz="3600" i="1">
                                      <a:latin typeface="Cambria Math" panose="02040503050406030204" pitchFamily="18" charset="0"/>
                                    </a:rPr>
                                    <m:t>𝐴</m:t>
                                  </m:r>
                                </m:e>
                              </m:func>
                            </m:num>
                            <m:den>
                              <m:func>
                                <m:funcPr>
                                  <m:ctrlPr>
                                    <a:rPr lang="en-AU" sz="3600" b="0" i="1" smtClean="0">
                                      <a:latin typeface="Cambria Math" panose="02040503050406030204" pitchFamily="18" charset="0"/>
                                    </a:rPr>
                                  </m:ctrlPr>
                                </m:funcPr>
                                <m:fName>
                                  <m:r>
                                    <m:rPr>
                                      <m:sty m:val="p"/>
                                    </m:rPr>
                                    <a:rPr lang="en-AU" sz="3600" b="0" i="0" smtClean="0">
                                      <a:latin typeface="Cambria Math" panose="02040503050406030204" pitchFamily="18" charset="0"/>
                                    </a:rPr>
                                    <m:t>cos</m:t>
                                  </m:r>
                                </m:fName>
                                <m:e>
                                  <m:r>
                                    <a:rPr lang="en-AU" sz="3600" b="0" i="1" smtClean="0">
                                      <a:latin typeface="Cambria Math" panose="02040503050406030204" pitchFamily="18" charset="0"/>
                                    </a:rPr>
                                    <m:t>𝐴</m:t>
                                  </m:r>
                                </m:e>
                              </m:func>
                            </m:den>
                          </m:f>
                        </m:e>
                      </m:func>
                    </m:oMath>
                  </m:oMathPara>
                </a14:m>
                <a:endParaRPr lang="en-AU" sz="3600" dirty="0"/>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233000" y="2854941"/>
                <a:ext cx="11484000" cy="1906628"/>
              </a:xfrm>
              <a:blipFill>
                <a:blip r:embed="rId2"/>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7835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A0E3BB7-0C69-E02F-E778-04FF3E4F0984}"/>
                  </a:ext>
                </a:extLst>
              </p:cNvPr>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m:rPr>
                          <m:nor/>
                        </m:rPr>
                        <a:rPr lang="en-AU">
                          <a:ea typeface="Times New Roman" panose="02020603050405020304" pitchFamily="18" charset="0"/>
                        </a:rPr>
                        <m:t>Special</m:t>
                      </m:r>
                      <m:r>
                        <m:rPr>
                          <m:nor/>
                        </m:rPr>
                        <a:rPr lang="en-AU">
                          <a:ea typeface="Times New Roman" panose="02020603050405020304" pitchFamily="18" charset="0"/>
                        </a:rPr>
                        <m:t> </m:t>
                      </m:r>
                      <m:r>
                        <m:rPr>
                          <m:nor/>
                        </m:rPr>
                        <a:rPr lang="en-AU">
                          <a:ea typeface="Times New Roman" panose="02020603050405020304" pitchFamily="18" charset="0"/>
                        </a:rPr>
                        <m:t>trigonometric</m:t>
                      </m:r>
                      <m:r>
                        <m:rPr>
                          <m:nor/>
                        </m:rPr>
                        <a:rPr lang="en-AU">
                          <a:ea typeface="Times New Roman" panose="02020603050405020304" pitchFamily="18" charset="0"/>
                        </a:rPr>
                        <m:t> </m:t>
                      </m:r>
                      <m:r>
                        <m:rPr>
                          <m:nor/>
                        </m:rPr>
                        <a:rPr lang="en-AU">
                          <a:ea typeface="Times New Roman" panose="02020603050405020304" pitchFamily="18" charset="0"/>
                        </a:rPr>
                        <m:t>relationships</m:t>
                      </m:r>
                      <m:r>
                        <m:rPr>
                          <m:nor/>
                        </m:rPr>
                        <a:rPr lang="en-AU">
                          <a:ea typeface="Times New Roman" panose="02020603050405020304" pitchFamily="18" charset="0"/>
                        </a:rPr>
                        <m:t> (4)</m:t>
                      </m:r>
                    </m:oMath>
                  </m:oMathPara>
                </a14:m>
                <a:endParaRPr lang="en-AU" dirty="0"/>
              </a:p>
            </p:txBody>
          </p:sp>
        </mc:Choice>
        <mc:Fallback xmlns="">
          <p:sp>
            <p:nvSpPr>
              <p:cNvPr id="3" name="Title 2">
                <a:extLst>
                  <a:ext uri="{FF2B5EF4-FFF2-40B4-BE49-F238E27FC236}">
                    <a16:creationId xmlns:a16="http://schemas.microsoft.com/office/drawing/2014/main" id="{CA0E3BB7-0C69-E02F-E778-04FF3E4F0984}"/>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
        <p:nvSpPr>
          <p:cNvPr id="4" name="Text Placeholder 12">
            <a:extLst>
              <a:ext uri="{FF2B5EF4-FFF2-40B4-BE49-F238E27FC236}">
                <a16:creationId xmlns:a16="http://schemas.microsoft.com/office/drawing/2014/main" id="{5A03ED27-53F8-2C27-4AB0-FED59491355C}"/>
              </a:ext>
            </a:extLst>
          </p:cNvPr>
          <p:cNvSpPr>
            <a:spLocks noGrp="1"/>
          </p:cNvSpPr>
          <p:nvPr>
            <p:ph type="body" sz="quarter" idx="18"/>
          </p:nvPr>
        </p:nvSpPr>
        <p:spPr>
          <a:xfrm>
            <a:off x="360000" y="982520"/>
            <a:ext cx="11483998" cy="356423"/>
          </a:xfrm>
        </p:spPr>
        <p:txBody>
          <a:bodyPr/>
          <a:lstStyle/>
          <a:p>
            <a:r>
              <a:rPr lang="en-AU" dirty="0"/>
              <a:t>Tangent relationship</a:t>
            </a:r>
          </a:p>
        </p:txBody>
      </p:sp>
      <p:pic>
        <p:nvPicPr>
          <p:cNvPr id="8" name="Picture 7" descr="A right-angled triangle with the other 2 angles labelled A and B. The hypotenuse is labelled z and x is opposite angle A and y is opposite angle B. ">
            <a:extLst>
              <a:ext uri="{FF2B5EF4-FFF2-40B4-BE49-F238E27FC236}">
                <a16:creationId xmlns:a16="http://schemas.microsoft.com/office/drawing/2014/main" id="{647674A6-D0D9-267B-F280-8BB61779A14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384300" y="2146430"/>
            <a:ext cx="3937052" cy="4010872"/>
          </a:xfrm>
          <a:prstGeom prst="rect">
            <a:avLst/>
          </a:prstGeom>
        </p:spPr>
      </p:pic>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6CDADE40-BE74-E3F3-805F-5E3A5E99AD0F}"/>
                  </a:ext>
                </a:extLst>
              </p:cNvPr>
              <p:cNvSpPr/>
              <p:nvPr/>
            </p:nvSpPr>
            <p:spPr>
              <a:xfrm>
                <a:off x="7177148" y="1338943"/>
                <a:ext cx="4380113" cy="1470582"/>
              </a:xfrm>
              <a:prstGeom prst="wedgeRoundRectCallout">
                <a:avLst>
                  <a:gd name="adj1" fmla="val -95575"/>
                  <a:gd name="adj2" fmla="val 618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t>Can you prove that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𝐴</m:t>
                        </m:r>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b="0" i="1" smtClean="0">
                                    <a:latin typeface="Cambria Math" panose="02040503050406030204" pitchFamily="18" charset="0"/>
                                  </a:rPr>
                                  <m:t>𝐴</m:t>
                                </m:r>
                                <m:r>
                                  <a:rPr lang="en-AU" i="1">
                                    <a:latin typeface="Cambria Math" panose="02040503050406030204" pitchFamily="18" charset="0"/>
                                  </a:rPr>
                                  <m:t> </m:t>
                                </m:r>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b="0" i="1" smtClean="0">
                                    <a:latin typeface="Cambria Math" panose="02040503050406030204" pitchFamily="18" charset="0"/>
                                  </a:rPr>
                                  <m:t>𝐴</m:t>
                                </m:r>
                              </m:e>
                            </m:func>
                          </m:den>
                        </m:f>
                      </m:e>
                    </m:func>
                  </m:oMath>
                </a14:m>
                <a:r>
                  <a:rPr lang="en-AU" dirty="0"/>
                  <a:t> using trigonometry?</a:t>
                </a:r>
              </a:p>
            </p:txBody>
          </p:sp>
        </mc:Choice>
        <mc:Fallback xmlns="">
          <p:sp>
            <p:nvSpPr>
              <p:cNvPr id="9" name="Speech Bubble: Rectangle with Corners Rounded 8">
                <a:extLst>
                  <a:ext uri="{FF2B5EF4-FFF2-40B4-BE49-F238E27FC236}">
                    <a16:creationId xmlns:a16="http://schemas.microsoft.com/office/drawing/2014/main" id="{6CDADE40-BE74-E3F3-805F-5E3A5E99AD0F}"/>
                  </a:ext>
                </a:extLst>
              </p:cNvPr>
              <p:cNvSpPr>
                <a:spLocks noRot="1" noChangeAspect="1" noMove="1" noResize="1" noEditPoints="1" noAdjustHandles="1" noChangeArrowheads="1" noChangeShapeType="1" noTextEdit="1"/>
              </p:cNvSpPr>
              <p:nvPr/>
            </p:nvSpPr>
            <p:spPr>
              <a:xfrm>
                <a:off x="7177148" y="1338943"/>
                <a:ext cx="4380113" cy="1470582"/>
              </a:xfrm>
              <a:prstGeom prst="wedgeRoundRectCallout">
                <a:avLst>
                  <a:gd name="adj1" fmla="val -95575"/>
                  <a:gd name="adj2" fmla="val 61878"/>
                  <a:gd name="adj3" fmla="val 16667"/>
                </a:avLst>
              </a:prstGeom>
              <a:blipFill>
                <a:blip r:embed="rId5"/>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342D5E97-F3EC-1290-583D-1CFC9D5C9948}"/>
              </a:ext>
            </a:extLst>
          </p:cNvPr>
          <p:cNvSpPr/>
          <p:nvPr/>
        </p:nvSpPr>
        <p:spPr>
          <a:xfrm>
            <a:off x="7177148" y="3523343"/>
            <a:ext cx="4380113" cy="1470582"/>
          </a:xfrm>
          <a:prstGeom prst="wedgeRoundRectCallout">
            <a:avLst>
              <a:gd name="adj1" fmla="val -90646"/>
              <a:gd name="adj2" fmla="val 558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t>Would the proof be different for angle B?</a:t>
            </a:r>
          </a:p>
        </p:txBody>
      </p:sp>
      <p:sp>
        <p:nvSpPr>
          <p:cNvPr id="2" name="Slide Number Placeholder 1">
            <a:extLst>
              <a:ext uri="{FF2B5EF4-FFF2-40B4-BE49-F238E27FC236}">
                <a16:creationId xmlns:a16="http://schemas.microsoft.com/office/drawing/2014/main" id="{2DCAE52B-FF93-3068-D5DA-FFC7082C60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77384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A0E3BB7-0C69-E02F-E778-04FF3E4F0984}"/>
                  </a:ext>
                </a:extLst>
              </p:cNvPr>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m:rPr>
                          <m:nor/>
                        </m:rPr>
                        <a:rPr lang="en-AU">
                          <a:ea typeface="Times New Roman" panose="02020603050405020304" pitchFamily="18" charset="0"/>
                        </a:rPr>
                        <m:t>Special</m:t>
                      </m:r>
                      <m:r>
                        <m:rPr>
                          <m:nor/>
                        </m:rPr>
                        <a:rPr lang="en-AU">
                          <a:ea typeface="Times New Roman" panose="02020603050405020304" pitchFamily="18" charset="0"/>
                        </a:rPr>
                        <m:t> </m:t>
                      </m:r>
                      <m:r>
                        <m:rPr>
                          <m:nor/>
                        </m:rPr>
                        <a:rPr lang="en-AU">
                          <a:ea typeface="Times New Roman" panose="02020603050405020304" pitchFamily="18" charset="0"/>
                        </a:rPr>
                        <m:t>trigonometric</m:t>
                      </m:r>
                      <m:r>
                        <m:rPr>
                          <m:nor/>
                        </m:rPr>
                        <a:rPr lang="en-AU">
                          <a:ea typeface="Times New Roman" panose="02020603050405020304" pitchFamily="18" charset="0"/>
                        </a:rPr>
                        <m:t> </m:t>
                      </m:r>
                      <m:r>
                        <m:rPr>
                          <m:nor/>
                        </m:rPr>
                        <a:rPr lang="en-AU">
                          <a:ea typeface="Times New Roman" panose="02020603050405020304" pitchFamily="18" charset="0"/>
                        </a:rPr>
                        <m:t>relationships</m:t>
                      </m:r>
                      <m:r>
                        <m:rPr>
                          <m:nor/>
                        </m:rPr>
                        <a:rPr lang="en-AU">
                          <a:ea typeface="Times New Roman" panose="02020603050405020304" pitchFamily="18" charset="0"/>
                        </a:rPr>
                        <m:t> (5)</m:t>
                      </m:r>
                    </m:oMath>
                  </m:oMathPara>
                </a14:m>
                <a:endParaRPr lang="en-AU" dirty="0"/>
              </a:p>
            </p:txBody>
          </p:sp>
        </mc:Choice>
        <mc:Fallback xmlns="">
          <p:sp>
            <p:nvSpPr>
              <p:cNvPr id="3" name="Title 2">
                <a:extLst>
                  <a:ext uri="{FF2B5EF4-FFF2-40B4-BE49-F238E27FC236}">
                    <a16:creationId xmlns:a16="http://schemas.microsoft.com/office/drawing/2014/main" id="{CA0E3BB7-0C69-E02F-E778-04FF3E4F0984}"/>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7" name="Text Placeholder 12">
            <a:extLst>
              <a:ext uri="{FF2B5EF4-FFF2-40B4-BE49-F238E27FC236}">
                <a16:creationId xmlns:a16="http://schemas.microsoft.com/office/drawing/2014/main" id="{C04A71DB-1B8A-8E79-62AB-C3D9633694DF}"/>
              </a:ext>
            </a:extLst>
          </p:cNvPr>
          <p:cNvSpPr>
            <a:spLocks noGrp="1"/>
          </p:cNvSpPr>
          <p:nvPr>
            <p:ph type="body" sz="quarter" idx="18"/>
          </p:nvPr>
        </p:nvSpPr>
        <p:spPr>
          <a:xfrm>
            <a:off x="354001" y="1048148"/>
            <a:ext cx="11483998" cy="356423"/>
          </a:xfrm>
        </p:spPr>
        <p:txBody>
          <a:bodyPr/>
          <a:lstStyle/>
          <a:p>
            <a:r>
              <a:rPr lang="en-US" dirty="0"/>
              <a:t>Tangent relationships</a:t>
            </a:r>
            <a:endParaRPr lang="en-AU" dirty="0"/>
          </a:p>
        </p:txBody>
      </p:sp>
      <p:pic>
        <p:nvPicPr>
          <p:cNvPr id="8" name="Picture 7" descr="A right-angled triangle with the other 2 angles labelled A and B. The hypotenuse is labelled z and x is opposite angle A and y is opposite angle B. ">
            <a:extLst>
              <a:ext uri="{FF2B5EF4-FFF2-40B4-BE49-F238E27FC236}">
                <a16:creationId xmlns:a16="http://schemas.microsoft.com/office/drawing/2014/main" id="{647674A6-D0D9-267B-F280-8BB61779A14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63748" y="2146430"/>
            <a:ext cx="3937052" cy="401087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A90B381-60DA-86EF-09EE-0DDEFC036695}"/>
                  </a:ext>
                </a:extLst>
              </p:cNvPr>
              <p:cNvSpPr txBox="1"/>
              <p:nvPr/>
            </p:nvSpPr>
            <p:spPr>
              <a:xfrm>
                <a:off x="6959600" y="1084950"/>
                <a:ext cx="1778000" cy="5251701"/>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𝑦</m:t>
                              </m:r>
                            </m:den>
                          </m:f>
                        </m:e>
                      </m:func>
                    </m:oMath>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𝑧</m:t>
                              </m:r>
                            </m:den>
                          </m:f>
                        </m:e>
                      </m:func>
                    </m:oMath>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𝐴</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𝑦</m:t>
                              </m:r>
                            </m:num>
                            <m:den>
                              <m:r>
                                <a:rPr lang="en-AU" sz="1800" b="0" i="1" smtClean="0">
                                  <a:latin typeface="Cambria Math" panose="02040503050406030204" pitchFamily="18" charset="0"/>
                                </a:rPr>
                                <m:t>𝑧</m:t>
                              </m:r>
                            </m:den>
                          </m:f>
                        </m:e>
                      </m:func>
                    </m:oMath>
                    <m:oMath xmlns:m="http://schemas.openxmlformats.org/officeDocument/2006/math">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𝐴</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𝐴</m:t>
                              </m:r>
                            </m:e>
                          </m:func>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𝑧</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𝑦</m:t>
                          </m:r>
                        </m:num>
                        <m:den>
                          <m:r>
                            <a:rPr lang="en-AU" sz="1800" b="0" i="1" smtClean="0">
                              <a:latin typeface="Cambria Math" panose="02040503050406030204" pitchFamily="18" charset="0"/>
                              <a:ea typeface="Cambria Math" panose="02040503050406030204" pitchFamily="18" charset="0"/>
                            </a:rPr>
                            <m:t>𝑧</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𝑥</m:t>
                          </m:r>
                        </m:num>
                        <m:den>
                          <m:r>
                            <a:rPr lang="en-AU" sz="1800" b="0" i="1" smtClean="0">
                              <a:latin typeface="Cambria Math" panose="02040503050406030204" pitchFamily="18" charset="0"/>
                              <a:ea typeface="Cambria Math" panose="02040503050406030204" pitchFamily="18" charset="0"/>
                            </a:rPr>
                            <m:t>𝑧</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𝑧</m:t>
                          </m:r>
                        </m:num>
                        <m:den>
                          <m:r>
                            <a:rPr lang="en-AU" sz="1800" b="0" i="1" smtClean="0">
                              <a:latin typeface="Cambria Math" panose="02040503050406030204" pitchFamily="18" charset="0"/>
                              <a:ea typeface="Cambria Math" panose="02040503050406030204" pitchFamily="18" charset="0"/>
                            </a:rPr>
                            <m:t>𝑦</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𝑥</m:t>
                          </m:r>
                        </m:num>
                        <m:den>
                          <m:r>
                            <a:rPr lang="en-AU" sz="1800" b="0" i="1" smtClean="0">
                              <a:latin typeface="Cambria Math" panose="02040503050406030204" pitchFamily="18" charset="0"/>
                              <a:ea typeface="Cambria Math" panose="02040503050406030204" pitchFamily="18" charset="0"/>
                            </a:rPr>
                            <m:t>𝑦</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r>
                            <m:rPr>
                              <m:sty m:val="p"/>
                            </m:rPr>
                            <a:rPr lang="en-AU" sz="1800" b="0" i="0" smtClean="0">
                              <a:latin typeface="Cambria Math" panose="02040503050406030204" pitchFamily="18" charset="0"/>
                              <a:ea typeface="Cambria Math" panose="02040503050406030204" pitchFamily="18" charset="0"/>
                            </a:rPr>
                            <m:t>tan</m:t>
                          </m:r>
                        </m:fName>
                        <m:e>
                          <m:r>
                            <a:rPr lang="en-AU" sz="1800" b="0" i="1" smtClean="0">
                              <a:latin typeface="Cambria Math" panose="02040503050406030204" pitchFamily="18" charset="0"/>
                              <a:ea typeface="Cambria Math" panose="02040503050406030204" pitchFamily="18" charset="0"/>
                            </a:rPr>
                            <m:t>𝐴</m:t>
                          </m:r>
                        </m:e>
                      </m:func>
                    </m:oMath>
                  </m:oMathPara>
                </a14:m>
                <a:br>
                  <a:rPr lang="en-AU" sz="1800" dirty="0"/>
                </a:br>
                <a:endParaRPr lang="en-AU" sz="1800" dirty="0"/>
              </a:p>
            </p:txBody>
          </p:sp>
        </mc:Choice>
        <mc:Fallback xmlns="">
          <p:sp>
            <p:nvSpPr>
              <p:cNvPr id="4" name="TextBox 3">
                <a:extLst>
                  <a:ext uri="{FF2B5EF4-FFF2-40B4-BE49-F238E27FC236}">
                    <a16:creationId xmlns:a16="http://schemas.microsoft.com/office/drawing/2014/main" id="{FA90B381-60DA-86EF-09EE-0DDEFC036695}"/>
                  </a:ext>
                </a:extLst>
              </p:cNvPr>
              <p:cNvSpPr txBox="1">
                <a:spLocks noRot="1" noChangeAspect="1" noMove="1" noResize="1" noEditPoints="1" noAdjustHandles="1" noChangeArrowheads="1" noChangeShapeType="1" noTextEdit="1"/>
              </p:cNvSpPr>
              <p:nvPr/>
            </p:nvSpPr>
            <p:spPr>
              <a:xfrm>
                <a:off x="6959600" y="1084950"/>
                <a:ext cx="1778000" cy="5251701"/>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DCAE52B-FF93-3068-D5DA-FFC7082C60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4331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2025.</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Props1.xml><?xml version="1.0" encoding="utf-8"?>
<ds:datastoreItem xmlns:ds="http://schemas.openxmlformats.org/officeDocument/2006/customXml" ds:itemID="{1AA0FE93-F910-4BB9-BD6F-4FEE1731E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2006/documentManagement/types"/>
    <ds:schemaRef ds:uri="http://purl.org/dc/elements/1.1/"/>
    <ds:schemaRef ds:uri="98740c54-966f-451d-a76c-e38eb7fddd55"/>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094ce8ca-8c20-4eb0-bb23-b47a1c76b753"/>
  </ds:schemaRefs>
</ds:datastoreItem>
</file>

<file path=docProps/app.xml><?xml version="1.0" encoding="utf-8"?>
<Properties xmlns="http://schemas.openxmlformats.org/officeDocument/2006/extended-properties" xmlns:vt="http://schemas.openxmlformats.org/officeDocument/2006/docPropsVTypes">
  <Template/>
  <TotalTime>0</TotalTime>
  <Words>459</Words>
  <Application>Microsoft Macintosh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Times New Roman</vt:lpstr>
      <vt:lpstr>Cambria Math</vt:lpstr>
      <vt:lpstr>Public Sans Light</vt:lpstr>
      <vt:lpstr>Public Sans</vt:lpstr>
      <vt:lpstr>NSWG Corporate</vt:lpstr>
      <vt:lpstr>Special trigonometric relationships</vt:lpstr>
      <vt:lpstr>Summarise</vt:lpstr>
      <vt:lpstr>Special trigonometric relationships (1)</vt:lpstr>
      <vt:lpstr>Special trigonometric relationships (2)</vt:lpstr>
      <vt:lpstr>Special trigonometric relationships (3)</vt:lpstr>
      <vt:lpstr>"Special trigonometric relationships (4)"</vt:lpstr>
      <vt:lpstr>"Special trigonometric relationships (5)"</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trignometric relationships – elective – the unit circle, Lesson 4</dc:title>
  <dc:subject/>
  <dc:creator/>
  <cp:keywords/>
  <dc:description/>
  <dcterms:created xsi:type="dcterms:W3CDTF">2022-12-14T10:07:55Z</dcterms:created>
  <dcterms:modified xsi:type="dcterms:W3CDTF">2025-02-11T02:20:39Z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