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1"/>
  </p:sldMasterIdLst>
  <p:notesMasterIdLst>
    <p:notesMasterId r:id="rId20"/>
  </p:notesMasterIdLst>
  <p:handoutMasterIdLst>
    <p:handoutMasterId r:id="rId21"/>
  </p:handoutMasterIdLst>
  <p:sldIdLst>
    <p:sldId id="257" r:id="rId2"/>
    <p:sldId id="375" r:id="rId3"/>
    <p:sldId id="391" r:id="rId4"/>
    <p:sldId id="392" r:id="rId5"/>
    <p:sldId id="390" r:id="rId6"/>
    <p:sldId id="366" r:id="rId7"/>
    <p:sldId id="378" r:id="rId8"/>
    <p:sldId id="379" r:id="rId9"/>
    <p:sldId id="388" r:id="rId10"/>
    <p:sldId id="368" r:id="rId11"/>
    <p:sldId id="381" r:id="rId12"/>
    <p:sldId id="382" r:id="rId13"/>
    <p:sldId id="389" r:id="rId14"/>
    <p:sldId id="385" r:id="rId15"/>
    <p:sldId id="384" r:id="rId16"/>
    <p:sldId id="386" r:id="rId17"/>
    <p:sldId id="387" r:id="rId18"/>
    <p:sldId id="372"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
      <p:font typeface="Public Sans SemiBold" pitchFamily="2" charset="0"/>
      <p:regular r:id="rId29"/>
      <p:bold r:id="rId30"/>
      <p:italic r:id="rId31"/>
      <p:bold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7A105-D04F-4932-895E-2CD9D520B505}" v="3" dt="2024-04-24T04:07:21.731"/>
    <p1510:client id="{9B5505DA-C594-40FB-955A-47D9C1EBFE36}" v="10" dt="2024-04-24T04:00:28.08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9"/>
    <p:restoredTop sz="94696"/>
  </p:normalViewPr>
  <p:slideViewPr>
    <p:cSldViewPr snapToGrid="0">
      <p:cViewPr varScale="1">
        <p:scale>
          <a:sx n="52" d="100"/>
          <a:sy n="52" d="100"/>
        </p:scale>
        <p:origin x="648" y="36"/>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24/04/2024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24/04/2024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18185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63709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80762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94644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34610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40601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24599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7449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282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55099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0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08069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090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34056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9332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11613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85905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899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761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6643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2554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864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23451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63526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057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66540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6391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256952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272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429225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707932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Average from the average</a:t>
            </a:r>
          </a:p>
        </p:txBody>
      </p:sp>
      <p:sp>
        <p:nvSpPr>
          <p:cNvPr id="4" name="Text Placeholder 3">
            <a:extLst>
              <a:ext uri="{FF2B5EF4-FFF2-40B4-BE49-F238E27FC236}">
                <a16:creationId xmlns:a16="http://schemas.microsoft.com/office/drawing/2014/main" id="{A7EF6029-FF15-D8A0-924D-6EEE95EAA5AF}"/>
              </a:ext>
            </a:extLst>
          </p:cNvPr>
          <p:cNvSpPr>
            <a:spLocks noGrp="1"/>
          </p:cNvSpPr>
          <p:nvPr>
            <p:ph type="body" sz="quarter" idx="14"/>
          </p:nvPr>
        </p:nvSpPr>
        <p:spPr/>
        <p:txBody>
          <a:bodyPr/>
          <a:lstStyle/>
          <a:p>
            <a:r>
              <a:rPr lang="en-AU" dirty="0"/>
              <a:t>Explicit teaching</a:t>
            </a:r>
          </a:p>
          <a:p>
            <a:endParaRPr lang="en-US"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Average from the average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r>
              <a:rPr lang="en-US" sz="1600" dirty="0"/>
              <a:t>Find the standard deviation of the dataset: 1, 3, 5, 7, 9</a:t>
            </a:r>
          </a:p>
          <a:p>
            <a:endParaRPr lang="en-AU"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BBAC-78F6-6705-0221-C0A2EEB8B4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F6AAB1-5522-B3EA-2A30-49B8AE96E977}"/>
              </a:ext>
            </a:extLst>
          </p:cNvPr>
          <p:cNvSpPr>
            <a:spLocks noGrp="1"/>
          </p:cNvSpPr>
          <p:nvPr>
            <p:ph type="title"/>
          </p:nvPr>
        </p:nvSpPr>
        <p:spPr/>
        <p:txBody>
          <a:bodyPr/>
          <a:lstStyle/>
          <a:p>
            <a:r>
              <a:rPr lang="en-AU" dirty="0"/>
              <a:t>Average from the average (5)</a:t>
            </a:r>
          </a:p>
        </p:txBody>
      </p:sp>
      <p:sp>
        <p:nvSpPr>
          <p:cNvPr id="6" name="Text Placeholder 5">
            <a:extLst>
              <a:ext uri="{FF2B5EF4-FFF2-40B4-BE49-F238E27FC236}">
                <a16:creationId xmlns:a16="http://schemas.microsoft.com/office/drawing/2014/main" id="{7A71351C-7DA3-E5EA-3BAE-4E73C1417B67}"/>
              </a:ext>
            </a:extLst>
          </p:cNvPr>
          <p:cNvSpPr>
            <a:spLocks noGrp="1"/>
          </p:cNvSpPr>
          <p:nvPr>
            <p:ph type="body" sz="quarter" idx="18"/>
          </p:nvPr>
        </p:nvSpPr>
        <p:spPr/>
        <p:txBody>
          <a:bodyPr/>
          <a:lstStyle/>
          <a:p>
            <a:r>
              <a:rPr lang="en-AU" dirty="0"/>
              <a:t>Your turn – question 1 solution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E9DDE55-38AD-0E17-4FFA-0D0983ED3966}"/>
                  </a:ext>
                </a:extLst>
              </p:cNvPr>
              <p:cNvSpPr>
                <a:spLocks noGrp="1"/>
              </p:cNvSpPr>
              <p:nvPr>
                <p:ph idx="1"/>
              </p:nvPr>
            </p:nvSpPr>
            <p:spPr/>
            <p:txBody>
              <a:bodyPr/>
              <a:lstStyle/>
              <a:p>
                <a:r>
                  <a:rPr lang="en-US" sz="1600" dirty="0"/>
                  <a:t>Find the standard deviation of the dataset: 1, 3, 5, 7, 9</a:t>
                </a:r>
              </a:p>
              <a:p>
                <a:pPr lvl="2"/>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AU" sz="1600" b="0" i="1" smtClean="0">
                            <a:latin typeface="Cambria Math" panose="02040503050406030204" pitchFamily="18" charset="0"/>
                          </a:rPr>
                          <m:t>1+3+5+7+9</m:t>
                        </m:r>
                      </m:num>
                      <m:den>
                        <m:r>
                          <a:rPr lang="en-US" sz="1600" b="0" i="1" smtClean="0">
                            <a:latin typeface="Cambria Math" panose="02040503050406030204" pitchFamily="18" charset="0"/>
                          </a:rPr>
                          <m:t>5</m:t>
                        </m:r>
                      </m:den>
                    </m:f>
                  </m:oMath>
                </a14:m>
                <a:r>
                  <a:rPr lang="en-AU" sz="1600" b="0" i="1" dirty="0"/>
                  <a:t> </a:t>
                </a:r>
              </a:p>
              <a:p>
                <a:pPr lvl="2"/>
                <a:r>
                  <a:rPr lang="en-AU" sz="1600" i="1"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25</m:t>
                        </m:r>
                      </m:num>
                      <m:den>
                        <m:r>
                          <a:rPr lang="en-US" sz="1600" b="0" i="1" smtClean="0">
                            <a:latin typeface="Cambria Math" panose="02040503050406030204" pitchFamily="18" charset="0"/>
                          </a:rPr>
                          <m:t>5</m:t>
                        </m:r>
                      </m:den>
                    </m:f>
                  </m:oMath>
                </a14:m>
                <a:r>
                  <a:rPr lang="en-US" sz="1600" b="0" dirty="0"/>
                  <a:t> </a:t>
                </a:r>
                <a:endParaRPr lang="en-US" sz="1600" dirty="0"/>
              </a:p>
              <a:p>
                <a:pPr lvl="2"/>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r>
                      <a:rPr lang="en-AU" sz="1600" b="0" i="1" smtClean="0">
                        <a:latin typeface="Cambria Math" panose="02040503050406030204" pitchFamily="18" charset="0"/>
                      </a:rPr>
                      <m:t>5</m:t>
                    </m:r>
                  </m:oMath>
                </a14:m>
                <a:endParaRPr lang="en-AU" sz="1600" b="0" dirty="0"/>
              </a:p>
              <a:p>
                <a:pPr lvl="2"/>
                <a:r>
                  <a:rPr lang="en-US" sz="1600" dirty="0"/>
                  <a:t>Differences from the mean: 4, 2, 0, 2, 4</a:t>
                </a:r>
              </a:p>
              <a:p>
                <a:pPr lvl="2"/>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4+</m:t>
                        </m:r>
                        <m:r>
                          <a:rPr lang="en-US" sz="1600" b="0" i="1" smtClean="0">
                            <a:latin typeface="Cambria Math" panose="02040503050406030204" pitchFamily="18" charset="0"/>
                            <a:ea typeface="Cambria Math" panose="02040503050406030204" pitchFamily="18" charset="0"/>
                          </a:rPr>
                          <m:t>2</m:t>
                        </m:r>
                        <m:r>
                          <a:rPr lang="en-AU" sz="1600" b="0" i="1" smtClean="0">
                            <a:latin typeface="Cambria Math" panose="02040503050406030204" pitchFamily="18" charset="0"/>
                            <a:ea typeface="Cambria Math" panose="02040503050406030204" pitchFamily="18" charset="0"/>
                          </a:rPr>
                          <m:t>+0+2+4</m:t>
                        </m:r>
                      </m:num>
                      <m:den>
                        <m:r>
                          <a:rPr lang="en-US" sz="1600" b="0" i="1" smtClean="0">
                            <a:latin typeface="Cambria Math" panose="02040503050406030204" pitchFamily="18" charset="0"/>
                            <a:ea typeface="Cambria Math" panose="02040503050406030204" pitchFamily="18" charset="0"/>
                          </a:rPr>
                          <m:t>5</m:t>
                        </m:r>
                      </m:den>
                    </m:f>
                  </m:oMath>
                </a14:m>
                <a:endParaRPr lang="en-AU" sz="1600" b="0" i="1" dirty="0">
                  <a:ea typeface="Cambria Math" panose="02040503050406030204" pitchFamily="18" charset="0"/>
                </a:endParaRPr>
              </a:p>
              <a:p>
                <a:pPr lvl="2"/>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12</m:t>
                        </m:r>
                      </m:num>
                      <m:den>
                        <m:r>
                          <a:rPr lang="en-US" sz="1600" b="0" i="1" smtClean="0">
                            <a:latin typeface="Cambria Math" panose="02040503050406030204" pitchFamily="18" charset="0"/>
                            <a:ea typeface="Cambria Math" panose="02040503050406030204" pitchFamily="18" charset="0"/>
                          </a:rPr>
                          <m:t>5</m:t>
                        </m:r>
                      </m:den>
                    </m:f>
                  </m:oMath>
                </a14:m>
                <a:endParaRPr lang="en-AU" sz="1600" b="0" i="1" dirty="0">
                  <a:ea typeface="Cambria Math" panose="02040503050406030204" pitchFamily="18" charset="0"/>
                </a:endParaRPr>
              </a:p>
              <a:p>
                <a:pPr lvl="2"/>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=2.4</m:t>
                    </m:r>
                  </m:oMath>
                </a14:m>
                <a:endParaRPr lang="en-US" sz="1600" dirty="0"/>
              </a:p>
              <a:p>
                <a:endParaRPr lang="en-AU" dirty="0"/>
              </a:p>
            </p:txBody>
          </p:sp>
        </mc:Choice>
        <mc:Fallback xmlns="">
          <p:sp>
            <p:nvSpPr>
              <p:cNvPr id="5" name="Content Placeholder 4">
                <a:extLst>
                  <a:ext uri="{FF2B5EF4-FFF2-40B4-BE49-F238E27FC236}">
                    <a16:creationId xmlns:a16="http://schemas.microsoft.com/office/drawing/2014/main" id="{DE9DDE55-38AD-0E17-4FFA-0D0983ED3966}"/>
                  </a:ext>
                </a:extLst>
              </p:cNvPr>
              <p:cNvSpPr>
                <a:spLocks noGrp="1" noRot="1" noChangeAspect="1" noMove="1" noResize="1" noEditPoints="1" noAdjustHandles="1" noChangeArrowheads="1" noChangeShapeType="1" noTextEdit="1"/>
              </p:cNvSpPr>
              <p:nvPr>
                <p:ph idx="1"/>
              </p:nvPr>
            </p:nvSpPr>
            <p:spPr>
              <a:blipFill>
                <a:blip r:embed="rId2"/>
                <a:stretch>
                  <a:fillRect l="-1105"/>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3CF48AD0-7559-929C-B736-9D275F8410D1}"/>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2973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845C-1E72-1E9A-C6AA-86F4CCEF06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A69012-F18F-F314-2249-C54535DCAF5C}"/>
              </a:ext>
            </a:extLst>
          </p:cNvPr>
          <p:cNvSpPr>
            <a:spLocks noGrp="1"/>
          </p:cNvSpPr>
          <p:nvPr>
            <p:ph type="title"/>
          </p:nvPr>
        </p:nvSpPr>
        <p:spPr/>
        <p:txBody>
          <a:bodyPr/>
          <a:lstStyle/>
          <a:p>
            <a:r>
              <a:rPr lang="en-AU" dirty="0"/>
              <a:t>Average from the average (6)</a:t>
            </a:r>
          </a:p>
        </p:txBody>
      </p:sp>
      <p:sp>
        <p:nvSpPr>
          <p:cNvPr id="6" name="Text Placeholder 5">
            <a:extLst>
              <a:ext uri="{FF2B5EF4-FFF2-40B4-BE49-F238E27FC236}">
                <a16:creationId xmlns:a16="http://schemas.microsoft.com/office/drawing/2014/main" id="{8870E233-F4A6-70C1-C311-F7EC0FBE73C9}"/>
              </a:ext>
            </a:extLst>
          </p:cNvPr>
          <p:cNvSpPr>
            <a:spLocks noGrp="1"/>
          </p:cNvSpPr>
          <p:nvPr>
            <p:ph type="body" sz="quarter" idx="18"/>
          </p:nvPr>
        </p:nvSpPr>
        <p:spPr/>
        <p:txBody>
          <a:bodyPr/>
          <a:lstStyle/>
          <a:p>
            <a:r>
              <a:rPr lang="en-AU" dirty="0"/>
              <a:t>Example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6FEA037-3266-8A0E-5D19-F4DD5AFB75DF}"/>
                  </a:ext>
                </a:extLst>
              </p:cNvPr>
              <p:cNvSpPr>
                <a:spLocks noGrp="1"/>
              </p:cNvSpPr>
              <p:nvPr>
                <p:ph idx="1"/>
              </p:nvPr>
            </p:nvSpPr>
            <p:spPr>
              <a:xfrm>
                <a:off x="360000" y="1574280"/>
                <a:ext cx="11484000" cy="4536000"/>
              </a:xfrm>
            </p:spPr>
            <p:txBody>
              <a:bodyPr/>
              <a:lstStyle/>
              <a:p>
                <a:r>
                  <a:rPr lang="en-US" sz="1600" dirty="0"/>
                  <a:t>Find the standard deviation of the dataset: 0, 1, 2, 2, 8, 9, 18, 20</a:t>
                </a:r>
                <a:endParaRPr lang="en-AU" sz="160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0</m:t>
                        </m:r>
                        <m:r>
                          <a:rPr lang="en-AU" sz="1600" b="0" i="1" smtClean="0">
                            <a:latin typeface="Cambria Math" panose="02040503050406030204" pitchFamily="18" charset="0"/>
                          </a:rPr>
                          <m:t>+1+2+2+8+9+18+20</m:t>
                        </m:r>
                      </m:num>
                      <m:den>
                        <m:r>
                          <a:rPr lang="en-US" sz="1600" b="0" i="1" smtClean="0">
                            <a:latin typeface="Cambria Math" panose="02040503050406030204" pitchFamily="18" charset="0"/>
                          </a:rPr>
                          <m:t>8</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60</m:t>
                        </m:r>
                      </m:num>
                      <m:den>
                        <m:r>
                          <a:rPr lang="en-US" sz="1600" b="0" i="1" smtClean="0">
                            <a:latin typeface="Cambria Math" panose="02040503050406030204" pitchFamily="18" charset="0"/>
                          </a:rPr>
                          <m:t>8</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=7.5</m:t>
                    </m:r>
                  </m:oMath>
                </a14:m>
                <a:endParaRPr lang="en-US" sz="1600" dirty="0"/>
              </a:p>
              <a:p>
                <a:r>
                  <a:rPr lang="en-US" sz="1600" dirty="0"/>
                  <a:t>Differences from the mean: 7.5, 6.5, 5.5, 5.5, 0.5, 1.5, 10.5, 12.5</a:t>
                </a:r>
              </a:p>
              <a:p>
                <a:r>
                  <a:rPr lang="en-US" sz="1600" dirty="0"/>
                  <a:t>				</a:t>
                </a:r>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7.5+6.5+5.5+0.5+1.5+10.5+12.5</m:t>
                        </m:r>
                      </m:num>
                      <m:den>
                        <m:r>
                          <a:rPr lang="en-US" sz="1600" b="0" i="1" smtClean="0">
                            <a:latin typeface="Cambria Math" panose="02040503050406030204" pitchFamily="18" charset="0"/>
                            <a:ea typeface="Cambria Math" panose="02040503050406030204" pitchFamily="18" charset="0"/>
                          </a:rPr>
                          <m:t>8</m:t>
                        </m:r>
                      </m:den>
                    </m:f>
                  </m:oMath>
                </a14:m>
                <a:endParaRPr lang="en-US" sz="1600" dirty="0"/>
              </a:p>
              <a:p>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50</m:t>
                        </m:r>
                      </m:num>
                      <m:den>
                        <m:r>
                          <a:rPr lang="en-US" sz="1600" b="0" i="1" smtClean="0">
                            <a:latin typeface="Cambria Math" panose="02040503050406030204" pitchFamily="18" charset="0"/>
                            <a:ea typeface="Cambria Math" panose="02040503050406030204" pitchFamily="18" charset="0"/>
                          </a:rPr>
                          <m:t>8</m:t>
                        </m:r>
                      </m:den>
                    </m:f>
                  </m:oMath>
                </a14:m>
                <a:endParaRPr lang="en-AU" sz="1600" b="0" i="1"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=6.25</m:t>
                    </m:r>
                  </m:oMath>
                </a14:m>
                <a:endParaRPr lang="en-US" sz="1600" dirty="0"/>
              </a:p>
            </p:txBody>
          </p:sp>
        </mc:Choice>
        <mc:Fallback xmlns="">
          <p:sp>
            <p:nvSpPr>
              <p:cNvPr id="5" name="Content Placeholder 4">
                <a:extLst>
                  <a:ext uri="{FF2B5EF4-FFF2-40B4-BE49-F238E27FC236}">
                    <a16:creationId xmlns:a16="http://schemas.microsoft.com/office/drawing/2014/main" id="{06FEA037-3266-8A0E-5D19-F4DD5AFB75DF}"/>
                  </a:ext>
                </a:extLst>
              </p:cNvPr>
              <p:cNvSpPr>
                <a:spLocks noGrp="1" noRot="1" noChangeAspect="1" noMove="1" noResize="1" noEditPoints="1" noAdjustHandles="1" noChangeArrowheads="1" noChangeShapeType="1" noTextEdit="1"/>
              </p:cNvSpPr>
              <p:nvPr>
                <p:ph idx="1"/>
              </p:nvPr>
            </p:nvSpPr>
            <p:spPr>
              <a:xfrm>
                <a:off x="360000" y="1574280"/>
                <a:ext cx="11484000" cy="4536000"/>
              </a:xfrm>
              <a:blipFill>
                <a:blip r:embed="rId2"/>
                <a:stretch>
                  <a:fillRect l="-1105" b="-167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518930C8-F014-E139-1159-A6784ACFD5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414090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845C-1E72-1E9A-C6AA-86F4CCEF06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A69012-F18F-F314-2249-C54535DCAF5C}"/>
              </a:ext>
            </a:extLst>
          </p:cNvPr>
          <p:cNvSpPr>
            <a:spLocks noGrp="1"/>
          </p:cNvSpPr>
          <p:nvPr>
            <p:ph type="title"/>
          </p:nvPr>
        </p:nvSpPr>
        <p:spPr/>
        <p:txBody>
          <a:bodyPr/>
          <a:lstStyle/>
          <a:p>
            <a:r>
              <a:rPr lang="en-AU" dirty="0"/>
              <a:t>Average from the average (7)</a:t>
            </a:r>
          </a:p>
        </p:txBody>
      </p:sp>
      <p:sp>
        <p:nvSpPr>
          <p:cNvPr id="6" name="Text Placeholder 5">
            <a:extLst>
              <a:ext uri="{FF2B5EF4-FFF2-40B4-BE49-F238E27FC236}">
                <a16:creationId xmlns:a16="http://schemas.microsoft.com/office/drawing/2014/main" id="{8870E233-F4A6-70C1-C311-F7EC0FBE73C9}"/>
              </a:ext>
            </a:extLst>
          </p:cNvPr>
          <p:cNvSpPr>
            <a:spLocks noGrp="1"/>
          </p:cNvSpPr>
          <p:nvPr>
            <p:ph type="body" sz="quarter" idx="18"/>
          </p:nvPr>
        </p:nvSpPr>
        <p:spPr/>
        <p:txBody>
          <a:bodyPr/>
          <a:lstStyle/>
          <a:p>
            <a:r>
              <a:rPr lang="en-AU" dirty="0"/>
              <a:t>Example 2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6FEA037-3266-8A0E-5D19-F4DD5AFB75DF}"/>
                  </a:ext>
                </a:extLst>
              </p:cNvPr>
              <p:cNvSpPr>
                <a:spLocks noGrp="1"/>
              </p:cNvSpPr>
              <p:nvPr>
                <p:ph idx="1"/>
              </p:nvPr>
            </p:nvSpPr>
            <p:spPr>
              <a:xfrm>
                <a:off x="360000" y="1565136"/>
                <a:ext cx="11484000" cy="4536000"/>
              </a:xfrm>
            </p:spPr>
            <p:txBody>
              <a:bodyPr/>
              <a:lstStyle/>
              <a:p>
                <a:r>
                  <a:rPr lang="en-US" sz="1600" dirty="0"/>
                  <a:t>Find the standard deviation of the dataset: 0, 1, 2, 2, 8, 9, 18, 20</a:t>
                </a:r>
                <a:endParaRPr lang="en-AU" sz="160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0</m:t>
                        </m:r>
                        <m:r>
                          <a:rPr lang="en-AU" sz="1600" b="0" i="1" smtClean="0">
                            <a:latin typeface="Cambria Math" panose="02040503050406030204" pitchFamily="18" charset="0"/>
                          </a:rPr>
                          <m:t>+1+2+2+8+9+18+20</m:t>
                        </m:r>
                      </m:num>
                      <m:den>
                        <m:r>
                          <a:rPr lang="en-US" sz="1600" b="0" i="1" smtClean="0">
                            <a:latin typeface="Cambria Math" panose="02040503050406030204" pitchFamily="18" charset="0"/>
                          </a:rPr>
                          <m:t>8</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60</m:t>
                        </m:r>
                      </m:num>
                      <m:den>
                        <m:r>
                          <a:rPr lang="en-US" sz="1600" b="0" i="1" smtClean="0">
                            <a:latin typeface="Cambria Math" panose="02040503050406030204" pitchFamily="18" charset="0"/>
                          </a:rPr>
                          <m:t>8</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=7.5</m:t>
                    </m:r>
                  </m:oMath>
                </a14:m>
                <a:endParaRPr lang="en-US" sz="1600" dirty="0"/>
              </a:p>
              <a:p>
                <a:r>
                  <a:rPr lang="en-US" sz="1600" dirty="0"/>
                  <a:t>Differences from the mean: 7.5, 6.5, 5.5, 5.5, 0.5, 1.5, 10.5, 12.5</a:t>
                </a:r>
              </a:p>
              <a:p>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7.5+6.5+5.5+0.5+1.5+10.5+12.5</m:t>
                        </m:r>
                      </m:num>
                      <m:den>
                        <m:r>
                          <a:rPr lang="en-US" sz="1600" b="0" i="1" smtClean="0">
                            <a:latin typeface="Cambria Math" panose="02040503050406030204" pitchFamily="18" charset="0"/>
                            <a:ea typeface="Cambria Math" panose="02040503050406030204" pitchFamily="18" charset="0"/>
                          </a:rPr>
                          <m:t>8</m:t>
                        </m:r>
                      </m:den>
                    </m:f>
                  </m:oMath>
                </a14:m>
                <a:endParaRPr lang="en-US" sz="1600" dirty="0"/>
              </a:p>
              <a:p>
                <a:r>
                  <a:rPr lang="en-US" sz="1600" dirty="0"/>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50</m:t>
                        </m:r>
                      </m:num>
                      <m:den>
                        <m:r>
                          <a:rPr lang="en-US" sz="1600" b="0" i="1" smtClean="0">
                            <a:latin typeface="Cambria Math" panose="02040503050406030204" pitchFamily="18" charset="0"/>
                            <a:ea typeface="Cambria Math" panose="02040503050406030204" pitchFamily="18" charset="0"/>
                          </a:rPr>
                          <m:t>8</m:t>
                        </m:r>
                      </m:den>
                    </m:f>
                  </m:oMath>
                </a14:m>
                <a:endParaRPr lang="en-AU" sz="1600" b="0" i="1"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=6.25</m:t>
                    </m:r>
                  </m:oMath>
                </a14:m>
                <a:endParaRPr lang="en-US" sz="1600" dirty="0"/>
              </a:p>
            </p:txBody>
          </p:sp>
        </mc:Choice>
        <mc:Fallback xmlns="">
          <p:sp>
            <p:nvSpPr>
              <p:cNvPr id="5" name="Content Placeholder 4">
                <a:extLst>
                  <a:ext uri="{FF2B5EF4-FFF2-40B4-BE49-F238E27FC236}">
                    <a16:creationId xmlns:a16="http://schemas.microsoft.com/office/drawing/2014/main" id="{06FEA037-3266-8A0E-5D19-F4DD5AFB75DF}"/>
                  </a:ext>
                </a:extLst>
              </p:cNvPr>
              <p:cNvSpPr>
                <a:spLocks noGrp="1" noRot="1" noChangeAspect="1" noMove="1" noResize="1" noEditPoints="1" noAdjustHandles="1" noChangeArrowheads="1" noChangeShapeType="1" noTextEdit="1"/>
              </p:cNvSpPr>
              <p:nvPr>
                <p:ph idx="1"/>
              </p:nvPr>
            </p:nvSpPr>
            <p:spPr>
              <a:xfrm>
                <a:off x="360000" y="1565136"/>
                <a:ext cx="11484000" cy="4536000"/>
              </a:xfrm>
              <a:blipFill>
                <a:blip r:embed="rId2"/>
                <a:stretch>
                  <a:fillRect l="-1105" b="-1397"/>
                </a:stretch>
              </a:blipFill>
            </p:spPr>
            <p:txBody>
              <a:bodyPr/>
              <a:lstStyle/>
              <a:p>
                <a:r>
                  <a:rPr lang="en-US">
                    <a:noFill/>
                  </a:rPr>
                  <a:t> </a:t>
                </a:r>
              </a:p>
            </p:txBody>
          </p:sp>
        </mc:Fallback>
      </mc:AlternateContent>
      <p:sp>
        <p:nvSpPr>
          <p:cNvPr id="7" name="Speech Bubble: Oval 6">
            <a:extLst>
              <a:ext uri="{FF2B5EF4-FFF2-40B4-BE49-F238E27FC236}">
                <a16:creationId xmlns:a16="http://schemas.microsoft.com/office/drawing/2014/main" id="{D05971F8-A2A5-4ECF-3D15-C406A9C684A6}"/>
              </a:ext>
            </a:extLst>
          </p:cNvPr>
          <p:cNvSpPr/>
          <p:nvPr/>
        </p:nvSpPr>
        <p:spPr>
          <a:xfrm>
            <a:off x="7169911" y="1952070"/>
            <a:ext cx="3531953" cy="894312"/>
          </a:xfrm>
          <a:prstGeom prst="wedgeRoundRectCallout">
            <a:avLst>
              <a:gd name="adj1" fmla="val -124711"/>
              <a:gd name="adj2" fmla="val -5363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What is the effect of 0 on the mean and the standard deviation?</a:t>
            </a:r>
          </a:p>
        </p:txBody>
      </p:sp>
      <p:sp>
        <p:nvSpPr>
          <p:cNvPr id="3" name="Speech Bubble: Oval 2">
            <a:extLst>
              <a:ext uri="{FF2B5EF4-FFF2-40B4-BE49-F238E27FC236}">
                <a16:creationId xmlns:a16="http://schemas.microsoft.com/office/drawing/2014/main" id="{21D7055D-69CB-5DB6-D479-EB73B46221B7}"/>
              </a:ext>
            </a:extLst>
          </p:cNvPr>
          <p:cNvSpPr/>
          <p:nvPr/>
        </p:nvSpPr>
        <p:spPr>
          <a:xfrm>
            <a:off x="7169912" y="3694177"/>
            <a:ext cx="3531953" cy="894312"/>
          </a:xfrm>
          <a:prstGeom prst="wedgeRoundRectCallout">
            <a:avLst>
              <a:gd name="adj1" fmla="val -75168"/>
              <a:gd name="adj2" fmla="val 64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r>
              <a:rPr lang="en-AU" sz="1600" dirty="0"/>
              <a:t>How were the numbers 7.5, 8.5, 5.5 ... calculated?</a:t>
            </a:r>
          </a:p>
        </p:txBody>
      </p:sp>
      <p:sp>
        <p:nvSpPr>
          <p:cNvPr id="2" name="Slide Number Placeholder 1">
            <a:extLst>
              <a:ext uri="{FF2B5EF4-FFF2-40B4-BE49-F238E27FC236}">
                <a16:creationId xmlns:a16="http://schemas.microsoft.com/office/drawing/2014/main" id="{518930C8-F014-E139-1159-A6784ACFD5A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20289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8487-382C-78A0-45DF-5737EAC577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21F67F-3405-899C-B96F-3649331DD4AC}"/>
              </a:ext>
            </a:extLst>
          </p:cNvPr>
          <p:cNvSpPr>
            <a:spLocks noGrp="1"/>
          </p:cNvSpPr>
          <p:nvPr>
            <p:ph type="title"/>
          </p:nvPr>
        </p:nvSpPr>
        <p:spPr/>
        <p:txBody>
          <a:bodyPr/>
          <a:lstStyle/>
          <a:p>
            <a:r>
              <a:rPr lang="en-AU" dirty="0"/>
              <a:t>Average from the average (8)</a:t>
            </a:r>
          </a:p>
        </p:txBody>
      </p:sp>
      <p:sp>
        <p:nvSpPr>
          <p:cNvPr id="6" name="Text Placeholder 5">
            <a:extLst>
              <a:ext uri="{FF2B5EF4-FFF2-40B4-BE49-F238E27FC236}">
                <a16:creationId xmlns:a16="http://schemas.microsoft.com/office/drawing/2014/main" id="{292F3680-858C-3344-9AAB-316BE2AD1602}"/>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66E8CC2E-594E-86C9-F6D5-0F503DE346C6}"/>
              </a:ext>
            </a:extLst>
          </p:cNvPr>
          <p:cNvSpPr>
            <a:spLocks noGrp="1"/>
          </p:cNvSpPr>
          <p:nvPr>
            <p:ph idx="1"/>
          </p:nvPr>
        </p:nvSpPr>
        <p:spPr/>
        <p:txBody>
          <a:bodyPr/>
          <a:lstStyle/>
          <a:p>
            <a:r>
              <a:rPr lang="en-US" sz="1600" dirty="0"/>
              <a:t>Find the standard deviation of the dataset: 0, 0, 5, 7, 10, 13, 56</a:t>
            </a:r>
            <a:endParaRPr lang="en-AU" sz="1600" dirty="0"/>
          </a:p>
        </p:txBody>
      </p:sp>
      <p:sp>
        <p:nvSpPr>
          <p:cNvPr id="2" name="Slide Number Placeholder 1">
            <a:extLst>
              <a:ext uri="{FF2B5EF4-FFF2-40B4-BE49-F238E27FC236}">
                <a16:creationId xmlns:a16="http://schemas.microsoft.com/office/drawing/2014/main" id="{D634D011-DB76-6249-C149-CFBB0B2486E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06384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5B941-95FD-85DB-FEAE-4F96B88376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56BC8DE-7042-8E47-6B7D-BD2D941CB009}"/>
              </a:ext>
            </a:extLst>
          </p:cNvPr>
          <p:cNvSpPr>
            <a:spLocks noGrp="1"/>
          </p:cNvSpPr>
          <p:nvPr>
            <p:ph type="title"/>
          </p:nvPr>
        </p:nvSpPr>
        <p:spPr/>
        <p:txBody>
          <a:bodyPr/>
          <a:lstStyle/>
          <a:p>
            <a:r>
              <a:rPr lang="en-AU" dirty="0"/>
              <a:t>Average from the average (9)</a:t>
            </a:r>
          </a:p>
        </p:txBody>
      </p:sp>
      <p:sp>
        <p:nvSpPr>
          <p:cNvPr id="6" name="Text Placeholder 5">
            <a:extLst>
              <a:ext uri="{FF2B5EF4-FFF2-40B4-BE49-F238E27FC236}">
                <a16:creationId xmlns:a16="http://schemas.microsoft.com/office/drawing/2014/main" id="{95A31ADF-81A7-6A61-5D87-3C7C3F19928A}"/>
              </a:ext>
            </a:extLst>
          </p:cNvPr>
          <p:cNvSpPr>
            <a:spLocks noGrp="1"/>
          </p:cNvSpPr>
          <p:nvPr>
            <p:ph type="body" sz="quarter" idx="18"/>
          </p:nvPr>
        </p:nvSpPr>
        <p:spPr/>
        <p:txBody>
          <a:bodyPr/>
          <a:lstStyle/>
          <a:p>
            <a:r>
              <a:rPr lang="en-AU" dirty="0"/>
              <a:t>Your turn – question 2 solution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D69D03B-8289-7AC5-B805-E441C59494A0}"/>
                  </a:ext>
                </a:extLst>
              </p:cNvPr>
              <p:cNvSpPr>
                <a:spLocks noGrp="1"/>
              </p:cNvSpPr>
              <p:nvPr>
                <p:ph idx="1"/>
              </p:nvPr>
            </p:nvSpPr>
            <p:spPr>
              <a:xfrm>
                <a:off x="360000" y="1565136"/>
                <a:ext cx="11484000" cy="4536000"/>
              </a:xfrm>
            </p:spPr>
            <p:txBody>
              <a:bodyPr/>
              <a:lstStyle/>
              <a:p>
                <a:r>
                  <a:rPr lang="en-US" sz="1600" dirty="0"/>
                  <a:t>Find the standard deviation of the dataset: 0, 0, 5, 7, 10, 13, 56</a:t>
                </a:r>
                <a:endParaRPr lang="en-AU" sz="1600" dirty="0"/>
              </a:p>
              <a:p>
                <a:r>
                  <a:rPr lang="en-US" sz="1600" i="1"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AU" sz="1600" b="0" i="1" smtClean="0">
                            <a:latin typeface="Cambria Math" panose="02040503050406030204" pitchFamily="18" charset="0"/>
                          </a:rPr>
                          <m:t>0+0+5+7+10+13+56</m:t>
                        </m:r>
                      </m:num>
                      <m:den>
                        <m:r>
                          <a:rPr lang="en-US" sz="1600" b="0" i="1" smtClean="0">
                            <a:latin typeface="Cambria Math" panose="02040503050406030204" pitchFamily="18" charset="0"/>
                          </a:rPr>
                          <m:t>7</m:t>
                        </m:r>
                      </m:den>
                    </m:f>
                  </m:oMath>
                </a14:m>
                <a:endParaRPr lang="en-US" sz="1600" i="1" dirty="0"/>
              </a:p>
              <a:p>
                <a:r>
                  <a:rPr lang="en-US" sz="1600" i="1"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91</m:t>
                        </m:r>
                      </m:num>
                      <m:den>
                        <m:r>
                          <a:rPr lang="en-US" sz="1600" b="0" i="1" smtClean="0">
                            <a:latin typeface="Cambria Math" panose="02040503050406030204" pitchFamily="18" charset="0"/>
                          </a:rPr>
                          <m:t>7</m:t>
                        </m:r>
                      </m:den>
                    </m:f>
                  </m:oMath>
                </a14:m>
                <a:endParaRPr lang="en-US" sz="1600" b="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=13</m:t>
                    </m:r>
                  </m:oMath>
                </a14:m>
                <a:endParaRPr lang="en-US" sz="1600" dirty="0"/>
              </a:p>
              <a:p>
                <a:r>
                  <a:rPr lang="en-US" sz="1600" dirty="0"/>
                  <a:t>Differences from the mean: 13, 13, 8, 6, 3, 0, 43</a:t>
                </a: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13+13+8+6+3+0+43</m:t>
                        </m:r>
                      </m:num>
                      <m:den>
                        <m:r>
                          <a:rPr lang="en-US" sz="1600" b="0" i="1" smtClean="0">
                            <a:latin typeface="Cambria Math" panose="02040503050406030204" pitchFamily="18" charset="0"/>
                            <a:ea typeface="Cambria Math" panose="02040503050406030204" pitchFamily="18" charset="0"/>
                          </a:rPr>
                          <m:t>7</m:t>
                        </m:r>
                      </m:den>
                    </m:f>
                  </m:oMath>
                </a14:m>
                <a:endParaRPr lang="en-AU" sz="1600" b="0" i="1"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89</m:t>
                        </m:r>
                      </m:num>
                      <m:den>
                        <m:r>
                          <a:rPr lang="en-US" sz="1600" b="0" i="1" smtClean="0">
                            <a:latin typeface="Cambria Math" panose="02040503050406030204" pitchFamily="18" charset="0"/>
                            <a:ea typeface="Cambria Math" panose="02040503050406030204" pitchFamily="18" charset="0"/>
                          </a:rPr>
                          <m:t>7</m:t>
                        </m:r>
                      </m:den>
                    </m:f>
                  </m:oMath>
                </a14:m>
                <a:endParaRPr lang="en-US" sz="1600" b="0"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=11.125</m:t>
                    </m:r>
                  </m:oMath>
                </a14:m>
                <a:endParaRPr lang="en-US" sz="1600" dirty="0"/>
              </a:p>
            </p:txBody>
          </p:sp>
        </mc:Choice>
        <mc:Fallback xmlns="">
          <p:sp>
            <p:nvSpPr>
              <p:cNvPr id="5" name="Content Placeholder 4">
                <a:extLst>
                  <a:ext uri="{FF2B5EF4-FFF2-40B4-BE49-F238E27FC236}">
                    <a16:creationId xmlns:a16="http://schemas.microsoft.com/office/drawing/2014/main" id="{0D69D03B-8289-7AC5-B805-E441C59494A0}"/>
                  </a:ext>
                </a:extLst>
              </p:cNvPr>
              <p:cNvSpPr>
                <a:spLocks noGrp="1" noRot="1" noChangeAspect="1" noMove="1" noResize="1" noEditPoints="1" noAdjustHandles="1" noChangeArrowheads="1" noChangeShapeType="1" noTextEdit="1"/>
              </p:cNvSpPr>
              <p:nvPr>
                <p:ph idx="1"/>
              </p:nvPr>
            </p:nvSpPr>
            <p:spPr>
              <a:xfrm>
                <a:off x="360000" y="1565136"/>
                <a:ext cx="11484000" cy="4536000"/>
              </a:xfrm>
              <a:blipFill>
                <a:blip r:embed="rId2"/>
                <a:stretch>
                  <a:fillRect l="-1105" b="-838"/>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D77F3433-6FF0-BF8C-95A7-BBFB61B3E70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427309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D4F2E-1FC1-A51E-CE2D-02AA9D68824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0F9E6CF-495A-A004-7411-DA9689197288}"/>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1C17496B-AA04-C27F-7168-287E2F4B976F}"/>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351897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A474-8D00-85A4-F302-06E74C9424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2C7232-80CC-74BF-2DB8-28233EF8D0D7}"/>
              </a:ext>
            </a:extLst>
          </p:cNvPr>
          <p:cNvSpPr>
            <a:spLocks noGrp="1"/>
          </p:cNvSpPr>
          <p:nvPr>
            <p:ph type="title"/>
          </p:nvPr>
        </p:nvSpPr>
        <p:spPr/>
        <p:txBody>
          <a:bodyPr/>
          <a:lstStyle/>
          <a:p>
            <a:r>
              <a:rPr lang="en-AU" dirty="0"/>
              <a:t>Average from the average (10)</a:t>
            </a:r>
          </a:p>
        </p:txBody>
      </p:sp>
      <p:sp>
        <p:nvSpPr>
          <p:cNvPr id="6" name="Text Placeholder 5">
            <a:extLst>
              <a:ext uri="{FF2B5EF4-FFF2-40B4-BE49-F238E27FC236}">
                <a16:creationId xmlns:a16="http://schemas.microsoft.com/office/drawing/2014/main" id="{C8DDB6A1-DA83-6474-F20E-6AB0DD395498}"/>
              </a:ext>
            </a:extLst>
          </p:cNvPr>
          <p:cNvSpPr>
            <a:spLocks noGrp="1"/>
          </p:cNvSpPr>
          <p:nvPr>
            <p:ph type="body" sz="quarter" idx="18"/>
          </p:nvPr>
        </p:nvSpPr>
        <p:spPr/>
        <p:txBody>
          <a:bodyPr/>
          <a:lstStyle/>
          <a:p>
            <a:r>
              <a:rPr lang="en-AU" dirty="0"/>
              <a:t>Polygons</a:t>
            </a:r>
          </a:p>
        </p:txBody>
      </p:sp>
      <p:sp>
        <p:nvSpPr>
          <p:cNvPr id="5" name="Content Placeholder 4">
            <a:extLst>
              <a:ext uri="{FF2B5EF4-FFF2-40B4-BE49-F238E27FC236}">
                <a16:creationId xmlns:a16="http://schemas.microsoft.com/office/drawing/2014/main" id="{D8F876CB-F6E2-2383-4AB9-DB2DC05A743C}"/>
              </a:ext>
            </a:extLst>
          </p:cNvPr>
          <p:cNvSpPr>
            <a:spLocks noGrp="1"/>
          </p:cNvSpPr>
          <p:nvPr>
            <p:ph idx="1"/>
          </p:nvPr>
        </p:nvSpPr>
        <p:spPr/>
        <p:txBody>
          <a:bodyPr/>
          <a:lstStyle/>
          <a:p>
            <a:pPr marL="342900" indent="-342900">
              <a:spcBef>
                <a:spcPts val="1200"/>
              </a:spcBef>
              <a:spcAft>
                <a:spcPts val="600"/>
              </a:spcAft>
              <a:buFont typeface="Arial" panose="020B0604020202020204" pitchFamily="34" charset="0"/>
              <a:buChar char="•"/>
            </a:pPr>
            <a:r>
              <a:rPr lang="en-AU" sz="1600" dirty="0">
                <a:ea typeface="Calibri" panose="020F0502020204030204" pitchFamily="34" charset="0"/>
                <a:cs typeface="Times New Roman" panose="02020603050405020304" pitchFamily="18" charset="0"/>
              </a:rPr>
              <a:t>Draw a polygon with side lengths that have a standard deviation of 0.</a:t>
            </a:r>
          </a:p>
          <a:p>
            <a:pPr marL="342900" indent="-342900">
              <a:spcBef>
                <a:spcPts val="1200"/>
              </a:spcBef>
              <a:spcAft>
                <a:spcPts val="600"/>
              </a:spcAft>
              <a:buFont typeface="Arial" panose="020B0604020202020204" pitchFamily="34" charset="0"/>
              <a:buChar char="•"/>
            </a:pPr>
            <a:r>
              <a:rPr lang="en-AU" sz="1600" dirty="0">
                <a:ea typeface="Calibri" panose="020F0502020204030204" pitchFamily="34" charset="0"/>
                <a:cs typeface="Times New Roman" panose="02020603050405020304" pitchFamily="18" charset="0"/>
              </a:rPr>
              <a:t>Draw a rectangle with side lengths that have a standard deviation of 5.</a:t>
            </a:r>
          </a:p>
          <a:p>
            <a:pPr marL="342900" lvl="0" indent="-34290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cs typeface="Times New Roman" panose="02020603050405020304" pitchFamily="18" charset="0"/>
              </a:rPr>
              <a:t>Draw a triangle with side lengths that have a standard deviation greater than 5. </a:t>
            </a:r>
          </a:p>
          <a:p>
            <a:pPr marL="342900" lvl="0" indent="-34290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cs typeface="Times New Roman" panose="02020603050405020304" pitchFamily="18" charset="0"/>
              </a:rPr>
              <a:t>Draw a triangle with side lengths that have a standard deviation between 1 and 2.</a:t>
            </a:r>
          </a:p>
        </p:txBody>
      </p:sp>
      <p:sp>
        <p:nvSpPr>
          <p:cNvPr id="2" name="Slide Number Placeholder 1">
            <a:extLst>
              <a:ext uri="{FF2B5EF4-FFF2-40B4-BE49-F238E27FC236}">
                <a16:creationId xmlns:a16="http://schemas.microsoft.com/office/drawing/2014/main" id="{7E680ED3-3A98-D655-1757-85A6FA3EA64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615861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48374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4 polygons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Which one doesn’t belong?</a:t>
            </a:r>
          </a:p>
        </p:txBody>
      </p:sp>
      <p:pic>
        <p:nvPicPr>
          <p:cNvPr id="1027" name="Picture 1965361459" descr="4 polygons. The top left polygon is a quadrilateral that is almost a rhombus, the top right is a quadrilateral that is almost a kite, the bottom left polygon is almost a rectangle, the bottom right polygon is a triangle.">
            <a:extLst>
              <a:ext uri="{FF2B5EF4-FFF2-40B4-BE49-F238E27FC236}">
                <a16:creationId xmlns:a16="http://schemas.microsoft.com/office/drawing/2014/main" id="{AE6F7677-0FFB-0C22-8CDE-647932C5D19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70048" y="1711837"/>
            <a:ext cx="6620256" cy="4076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a:extLst>
              <a:ext uri="{FF2B5EF4-FFF2-40B4-BE49-F238E27FC236}">
                <a16:creationId xmlns:a16="http://schemas.microsoft.com/office/drawing/2014/main" id="{79219070-7F19-5A2F-7312-5662B90188F2}"/>
              </a:ext>
            </a:extLst>
          </p:cNvPr>
          <p:cNvSpPr>
            <a:spLocks noChangeArrowheads="1"/>
          </p:cNvSpPr>
          <p:nvPr/>
        </p:nvSpPr>
        <p:spPr bwMode="auto">
          <a:xfrm>
            <a:off x="280719" y="5971868"/>
            <a:ext cx="249529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dirty="0">
                <a:ln>
                  <a:noFill/>
                </a:ln>
                <a:solidFill>
                  <a:srgbClr val="002664"/>
                </a:solidFill>
                <a:effectLst/>
                <a:ea typeface="Calibri" panose="020F0502020204030204" pitchFamily="34" charset="0"/>
                <a:cs typeface="Arial" panose="020B0604020202020204" pitchFamily="34" charset="0"/>
              </a:rPr>
              <a:t>Figure 1: 4 polygons</a:t>
            </a:r>
            <a:endParaRPr kumimoji="0" lang="en-AU"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68146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4 polygons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Which one doesn’t belong?</a:t>
            </a:r>
          </a:p>
        </p:txBody>
      </p:sp>
      <p:pic>
        <p:nvPicPr>
          <p:cNvPr id="3" name="Picture 2" descr="4 polygons. The top left polygon is a quadrilateral that is almost a rhombus with side lengths 7.07, 7.07, 7.07, 7.25, the top right is a quadrilateral that is almost a kite with side lengths 5.02, 18.89, 12.79, 7.09, the bottom left polygon is almost a rectangle with side lengths 25, 24.96, 5.16, 24.96, 5.16, the bottom right polygon is a triangle with side lengths 7.07, 25, 20.62.">
            <a:extLst>
              <a:ext uri="{FF2B5EF4-FFF2-40B4-BE49-F238E27FC236}">
                <a16:creationId xmlns:a16="http://schemas.microsoft.com/office/drawing/2014/main" id="{53F14387-83AD-1E1A-2809-049AC9B78166}"/>
              </a:ext>
            </a:extLst>
          </p:cNvPr>
          <p:cNvPicPr>
            <a:picLocks noChangeAspect="1"/>
          </p:cNvPicPr>
          <p:nvPr/>
        </p:nvPicPr>
        <p:blipFill>
          <a:blip r:embed="rId2"/>
          <a:stretch>
            <a:fillRect/>
          </a:stretch>
        </p:blipFill>
        <p:spPr>
          <a:xfrm>
            <a:off x="1956855" y="1443732"/>
            <a:ext cx="7392097" cy="4761683"/>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32406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18318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Average from the average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Hair length instructions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p:txBody>
              <a:bodyPr/>
              <a:lstStyle/>
              <a:p>
                <a:pPr marL="342900" lvl="0" indent="-34290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cs typeface="Times New Roman" panose="02020603050405020304" pitchFamily="18" charset="0"/>
                  </a:rPr>
                  <a:t>Calculate the mean hair length for your group. This is represented as </a:t>
                </a:r>
                <a14:m>
                  <m:oMath xmlns:m="http://schemas.openxmlformats.org/officeDocument/2006/math">
                    <m:acc>
                      <m:accPr>
                        <m:chr m:val="̅"/>
                        <m:ctrlPr>
                          <a:rPr lang="en-AU" sz="1600" i="1">
                            <a:effectLst/>
                            <a:latin typeface="Cambria Math" panose="02040503050406030204" pitchFamily="18" charset="0"/>
                            <a:ea typeface="Calibri" panose="020F0502020204030204" pitchFamily="34" charset="0"/>
                            <a:cs typeface="Times New Roman" panose="02020603050405020304" pitchFamily="18" charset="0"/>
                          </a:rPr>
                        </m:ctrlPr>
                      </m:accPr>
                      <m:e>
                        <m:r>
                          <a:rPr lang="en-AU" sz="1600" i="1">
                            <a:effectLst/>
                            <a:latin typeface="Cambria Math" panose="02040503050406030204" pitchFamily="18" charset="0"/>
                            <a:ea typeface="Calibri" panose="020F0502020204030204" pitchFamily="34" charset="0"/>
                            <a:cs typeface="Times New Roman" panose="02020603050405020304" pitchFamily="18" charset="0"/>
                          </a:rPr>
                          <m:t>𝑥</m:t>
                        </m:r>
                      </m:e>
                    </m:acc>
                  </m:oMath>
                </a14:m>
                <a:r>
                  <a:rPr lang="en-AU" sz="1600" dirty="0">
                    <a:effectLst/>
                    <a:ea typeface="Calibri" panose="020F0502020204030204" pitchFamily="34" charset="0"/>
                    <a:cs typeface="Times New Roman" panose="02020603050405020304" pitchFamily="18" charset="0"/>
                  </a:rPr>
                  <a:t>.</a:t>
                </a:r>
              </a:p>
              <a:p>
                <a:pPr marL="342900" lvl="0" indent="-34290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cs typeface="Times New Roman" panose="02020603050405020304" pitchFamily="18" charset="0"/>
                  </a:rPr>
                  <a:t>Find the difference between the mean length and each hair length.</a:t>
                </a:r>
              </a:p>
              <a:p>
                <a:pPr marL="342900" lvl="0" indent="-342900">
                  <a:lnSpc>
                    <a:spcPct val="150000"/>
                  </a:lnSpc>
                  <a:spcBef>
                    <a:spcPts val="1200"/>
                  </a:spcBef>
                  <a:spcAft>
                    <a:spcPts val="600"/>
                  </a:spcAft>
                  <a:buFont typeface="Arial" panose="020B0604020202020204" pitchFamily="34" charset="0"/>
                  <a:buChar char="•"/>
                </a:pPr>
                <a:r>
                  <a:rPr lang="en-AU" sz="1600" dirty="0">
                    <a:effectLst/>
                    <a:ea typeface="Calibri" panose="020F0502020204030204" pitchFamily="34" charset="0"/>
                  </a:rPr>
                  <a:t>Find the mean of the differences found above. This is called ‘mean difference’.</a:t>
                </a:r>
                <a:endParaRPr lang="en-AU" sz="1600" dirty="0"/>
              </a:p>
            </p:txBody>
          </p:sp>
        </mc:Choice>
        <mc:Fallback xmlns="">
          <p:sp>
            <p:nvSpPr>
              <p:cNvPr id="5" name="Content Placeholder 4">
                <a:extLst>
                  <a:ext uri="{FF2B5EF4-FFF2-40B4-BE49-F238E27FC236}">
                    <a16:creationId xmlns:a16="http://schemas.microsoft.com/office/drawing/2014/main" id="{A94E55D6-2F4E-BB7B-7428-674C32E4640D}"/>
                  </a:ext>
                </a:extLst>
              </p:cNvPr>
              <p:cNvSpPr>
                <a:spLocks noGrp="1" noRot="1" noChangeAspect="1" noMove="1" noResize="1" noEditPoints="1" noAdjustHandles="1" noChangeArrowheads="1" noChangeShapeType="1" noTextEdit="1"/>
              </p:cNvSpPr>
              <p:nvPr>
                <p:ph idx="1"/>
              </p:nvPr>
            </p:nvSpPr>
            <p:spPr>
              <a:blipFill>
                <a:blip r:embed="rId2"/>
                <a:stretch>
                  <a:fillRect l="-994"/>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F7CEF-A38B-70DB-296A-A3B44DF48A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47F26F-C53B-8B85-803F-876BEA7206B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0848B69C-A915-8B70-708E-05345ED29262}"/>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7967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9B25-E3BF-7F5D-4AAD-E0EE9DD26B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F750F3-DD14-8226-3211-D1FFDB566D2C}"/>
              </a:ext>
            </a:extLst>
          </p:cNvPr>
          <p:cNvSpPr>
            <a:spLocks noGrp="1"/>
          </p:cNvSpPr>
          <p:nvPr>
            <p:ph type="title"/>
          </p:nvPr>
        </p:nvSpPr>
        <p:spPr/>
        <p:txBody>
          <a:bodyPr/>
          <a:lstStyle/>
          <a:p>
            <a:r>
              <a:rPr lang="en-AU" dirty="0"/>
              <a:t>Average from the average (2)</a:t>
            </a:r>
          </a:p>
        </p:txBody>
      </p:sp>
      <p:sp>
        <p:nvSpPr>
          <p:cNvPr id="6" name="Text Placeholder 5">
            <a:extLst>
              <a:ext uri="{FF2B5EF4-FFF2-40B4-BE49-F238E27FC236}">
                <a16:creationId xmlns:a16="http://schemas.microsoft.com/office/drawing/2014/main" id="{45620682-B94D-5631-A85F-B2ED91A1FB69}"/>
              </a:ext>
            </a:extLst>
          </p:cNvPr>
          <p:cNvSpPr>
            <a:spLocks noGrp="1"/>
          </p:cNvSpPr>
          <p:nvPr>
            <p:ph type="body" sz="quarter" idx="18"/>
          </p:nvPr>
        </p:nvSpPr>
        <p:spPr/>
        <p:txBody>
          <a:bodyPr/>
          <a:lstStyle/>
          <a:p>
            <a:r>
              <a:rPr lang="en-AU" dirty="0"/>
              <a:t>Example 1</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E18E46F-1C91-56D9-C048-4E511FF11035}"/>
                  </a:ext>
                </a:extLst>
              </p:cNvPr>
              <p:cNvSpPr>
                <a:spLocks noGrp="1"/>
              </p:cNvSpPr>
              <p:nvPr>
                <p:ph idx="1"/>
              </p:nvPr>
            </p:nvSpPr>
            <p:spPr>
              <a:xfrm>
                <a:off x="360000" y="1519416"/>
                <a:ext cx="11484000" cy="4536000"/>
              </a:xfrm>
            </p:spPr>
            <p:txBody>
              <a:bodyPr/>
              <a:lstStyle/>
              <a:p>
                <a:r>
                  <a:rPr lang="en-US" sz="1600" dirty="0"/>
                  <a:t>Find the standard deviation of the dataset: 1, 2, 3, 4, 5</a:t>
                </a:r>
                <a:endParaRPr lang="en-AU" sz="160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AU" sz="1600" b="0" i="1" smtClean="0">
                            <a:latin typeface="Cambria Math" panose="02040503050406030204" pitchFamily="18" charset="0"/>
                          </a:rPr>
                          <m:t>+2+3+4+</m:t>
                        </m:r>
                        <m:r>
                          <a:rPr lang="en-US" sz="1600" b="0" i="1" smtClean="0">
                            <a:latin typeface="Cambria Math" panose="02040503050406030204" pitchFamily="18" charset="0"/>
                          </a:rPr>
                          <m:t>5</m:t>
                        </m:r>
                      </m:num>
                      <m:den>
                        <m:r>
                          <a:rPr lang="en-US" sz="1600" b="0" i="1" smtClean="0">
                            <a:latin typeface="Cambria Math" panose="02040503050406030204" pitchFamily="18" charset="0"/>
                          </a:rPr>
                          <m:t>5</m:t>
                        </m:r>
                      </m:den>
                    </m:f>
                  </m:oMath>
                </a14:m>
                <a:endParaRPr lang="en-AU" sz="1600" b="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15</m:t>
                        </m:r>
                      </m:num>
                      <m:den>
                        <m:r>
                          <a:rPr lang="en-US" sz="1600" b="0" i="1" smtClean="0">
                            <a:latin typeface="Cambria Math" panose="02040503050406030204" pitchFamily="18" charset="0"/>
                          </a:rPr>
                          <m:t>5</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=3</m:t>
                    </m:r>
                  </m:oMath>
                </a14:m>
                <a:endParaRPr lang="en-US" sz="1600" dirty="0"/>
              </a:p>
              <a:p>
                <a:r>
                  <a:rPr lang="en-US" sz="1600" dirty="0"/>
                  <a:t>Differences from the mean: 2, 1, 0, 1, 2</a:t>
                </a:r>
              </a:p>
              <a:p>
                <a14:m>
                  <m:oMath xmlns:m="http://schemas.openxmlformats.org/officeDocument/2006/math">
                    <m:r>
                      <a:rPr lang="en-AU" sz="1600" b="0" i="1" smtClean="0">
                        <a:latin typeface="Cambria Math" panose="02040503050406030204" pitchFamily="18" charset="0"/>
                        <a:ea typeface="Cambria Math" panose="02040503050406030204" pitchFamily="18" charset="0"/>
                      </a:rPr>
                      <m:t> </m:t>
                    </m:r>
                  </m:oMath>
                </a14:m>
                <a:r>
                  <a:rPr lang="en-US" sz="1600" b="0" dirty="0">
                    <a:ea typeface="Cambria Math" panose="02040503050406030204" pitchFamily="18" charset="0"/>
                  </a:rPr>
                  <a:t>				</a:t>
                </a:r>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𝜎</m:t>
                    </m:r>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AU" sz="1600" i="1">
                            <a:latin typeface="Cambria Math" panose="02040503050406030204" pitchFamily="18" charset="0"/>
                            <a:ea typeface="Cambria Math" panose="02040503050406030204" pitchFamily="18" charset="0"/>
                          </a:rPr>
                          <m:t>2+1+0+1+2</m:t>
                        </m:r>
                      </m:num>
                      <m:den>
                        <m:r>
                          <a:rPr lang="en-US" sz="1600" i="1">
                            <a:latin typeface="Cambria Math" panose="02040503050406030204" pitchFamily="18" charset="0"/>
                            <a:ea typeface="Cambria Math" panose="02040503050406030204" pitchFamily="18" charset="0"/>
                          </a:rPr>
                          <m:t>5</m:t>
                        </m:r>
                      </m:den>
                    </m:f>
                  </m:oMath>
                </a14:m>
                <a:r>
                  <a:rPr lang="en-US" sz="1600" dirty="0">
                    <a:ea typeface="Cambria Math" panose="02040503050406030204" pitchFamily="18" charset="0"/>
                  </a:rPr>
                  <a:t> </a:t>
                </a:r>
              </a:p>
              <a:p>
                <a:r>
                  <a:rPr lang="en-US" sz="1600" b="0" dirty="0">
                    <a:ea typeface="Cambria Math" panose="02040503050406030204" pitchFamily="18" charset="0"/>
                  </a:rPr>
                  <a:t>				</a:t>
                </a:r>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5</m:t>
                        </m:r>
                      </m:den>
                    </m:f>
                  </m:oMath>
                </a14:m>
                <a:r>
                  <a:rPr lang="en-US" sz="1600" b="0" dirty="0">
                    <a:ea typeface="Cambria Math" panose="02040503050406030204" pitchFamily="18" charset="0"/>
                  </a:rPr>
                  <a:t> </a:t>
                </a:r>
                <a:endParaRPr lang="en-US" sz="1600"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=1.2</m:t>
                    </m:r>
                  </m:oMath>
                </a14:m>
                <a:endParaRPr lang="en-US" sz="1600" dirty="0"/>
              </a:p>
            </p:txBody>
          </p:sp>
        </mc:Choice>
        <mc:Fallback xmlns="">
          <p:sp>
            <p:nvSpPr>
              <p:cNvPr id="5" name="Content Placeholder 4">
                <a:extLst>
                  <a:ext uri="{FF2B5EF4-FFF2-40B4-BE49-F238E27FC236}">
                    <a16:creationId xmlns:a16="http://schemas.microsoft.com/office/drawing/2014/main" id="{9E18E46F-1C91-56D9-C048-4E511FF11035}"/>
                  </a:ext>
                </a:extLst>
              </p:cNvPr>
              <p:cNvSpPr>
                <a:spLocks noGrp="1" noRot="1" noChangeAspect="1" noMove="1" noResize="1" noEditPoints="1" noAdjustHandles="1" noChangeArrowheads="1" noChangeShapeType="1" noTextEdit="1"/>
              </p:cNvSpPr>
              <p:nvPr>
                <p:ph idx="1"/>
              </p:nvPr>
            </p:nvSpPr>
            <p:spPr>
              <a:xfrm>
                <a:off x="360000" y="1519416"/>
                <a:ext cx="11484000" cy="4536000"/>
              </a:xfrm>
              <a:blipFill>
                <a:blip r:embed="rId2"/>
                <a:stretch>
                  <a:fillRect l="-1105" b="-1397"/>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C39F9884-0917-C3D1-DCDF-1767AFEDCE1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07826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29B25-E3BF-7F5D-4AAD-E0EE9DD26B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F750F3-DD14-8226-3211-D1FFDB566D2C}"/>
              </a:ext>
            </a:extLst>
          </p:cNvPr>
          <p:cNvSpPr>
            <a:spLocks noGrp="1"/>
          </p:cNvSpPr>
          <p:nvPr>
            <p:ph type="title"/>
          </p:nvPr>
        </p:nvSpPr>
        <p:spPr/>
        <p:txBody>
          <a:bodyPr/>
          <a:lstStyle/>
          <a:p>
            <a:r>
              <a:rPr lang="en-AU" dirty="0"/>
              <a:t>Average from the average (3)</a:t>
            </a:r>
          </a:p>
        </p:txBody>
      </p:sp>
      <p:sp>
        <p:nvSpPr>
          <p:cNvPr id="6" name="Text Placeholder 5">
            <a:extLst>
              <a:ext uri="{FF2B5EF4-FFF2-40B4-BE49-F238E27FC236}">
                <a16:creationId xmlns:a16="http://schemas.microsoft.com/office/drawing/2014/main" id="{45620682-B94D-5631-A85F-B2ED91A1FB69}"/>
              </a:ext>
            </a:extLst>
          </p:cNvPr>
          <p:cNvSpPr>
            <a:spLocks noGrp="1"/>
          </p:cNvSpPr>
          <p:nvPr>
            <p:ph type="body" sz="quarter" idx="18"/>
          </p:nvPr>
        </p:nvSpPr>
        <p:spPr/>
        <p:txBody>
          <a:bodyPr/>
          <a:lstStyle/>
          <a:p>
            <a:r>
              <a:rPr lang="en-AU" dirty="0"/>
              <a:t>Example 1 – self-explanation prompts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E18E46F-1C91-56D9-C048-4E511FF11035}"/>
                  </a:ext>
                </a:extLst>
              </p:cNvPr>
              <p:cNvSpPr>
                <a:spLocks noGrp="1"/>
              </p:cNvSpPr>
              <p:nvPr>
                <p:ph idx="1"/>
              </p:nvPr>
            </p:nvSpPr>
            <p:spPr>
              <a:xfrm>
                <a:off x="360000" y="1519416"/>
                <a:ext cx="11484000" cy="4536000"/>
              </a:xfrm>
            </p:spPr>
            <p:txBody>
              <a:bodyPr/>
              <a:lstStyle/>
              <a:p>
                <a:r>
                  <a:rPr lang="en-US" sz="1600" dirty="0"/>
                  <a:t>Find the standard deviation of the dataset: 1, 2, 3, 4, 5.</a:t>
                </a:r>
                <a:endParaRPr lang="en-AU" sz="160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AU" sz="1600" b="0" i="1" smtClean="0">
                            <a:latin typeface="Cambria Math" panose="02040503050406030204" pitchFamily="18" charset="0"/>
                          </a:rPr>
                          <m:t>+2+3+4+</m:t>
                        </m:r>
                        <m:r>
                          <a:rPr lang="en-US" sz="1600" b="0" i="1" smtClean="0">
                            <a:latin typeface="Cambria Math" panose="02040503050406030204" pitchFamily="18" charset="0"/>
                          </a:rPr>
                          <m:t>5</m:t>
                        </m:r>
                      </m:num>
                      <m:den>
                        <m:r>
                          <a:rPr lang="en-US" sz="1600" b="0" i="1" smtClean="0">
                            <a:latin typeface="Cambria Math" panose="02040503050406030204" pitchFamily="18" charset="0"/>
                          </a:rPr>
                          <m:t>5</m:t>
                        </m:r>
                      </m:den>
                    </m:f>
                  </m:oMath>
                </a14:m>
                <a:endParaRPr lang="en-AU" sz="1600" b="0"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15</m:t>
                        </m:r>
                      </m:num>
                      <m:den>
                        <m:r>
                          <a:rPr lang="en-US" sz="1600" b="0" i="1" smtClean="0">
                            <a:latin typeface="Cambria Math" panose="02040503050406030204" pitchFamily="18" charset="0"/>
                          </a:rPr>
                          <m:t>5</m:t>
                        </m:r>
                      </m:den>
                    </m:f>
                  </m:oMath>
                </a14:m>
                <a:endParaRPr lang="en-AU" sz="1600" b="0" i="1" dirty="0"/>
              </a:p>
              <a:p>
                <a:r>
                  <a:rPr lang="en-US" sz="1600" dirty="0"/>
                  <a:t>				</a:t>
                </a:r>
                <a14:m>
                  <m:oMath xmlns:m="http://schemas.openxmlformats.org/officeDocument/2006/math">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𝑥</m:t>
                        </m:r>
                      </m:e>
                    </m:acc>
                    <m:r>
                      <a:rPr lang="en-US" sz="1600" b="0" i="1" smtClean="0">
                        <a:latin typeface="Cambria Math" panose="02040503050406030204" pitchFamily="18" charset="0"/>
                      </a:rPr>
                      <m:t>=3</m:t>
                    </m:r>
                  </m:oMath>
                </a14:m>
                <a:endParaRPr lang="en-US" sz="1600" dirty="0"/>
              </a:p>
              <a:p>
                <a:r>
                  <a:rPr lang="en-US" sz="1600" dirty="0"/>
                  <a:t>Differences from the mean: 2, 1, 0, 1, 2</a:t>
                </a:r>
              </a:p>
              <a:p>
                <a14:m>
                  <m:oMath xmlns:m="http://schemas.openxmlformats.org/officeDocument/2006/math">
                    <m:r>
                      <a:rPr lang="en-AU" sz="1600" b="0" i="1" smtClean="0">
                        <a:latin typeface="Cambria Math" panose="02040503050406030204" pitchFamily="18" charset="0"/>
                        <a:ea typeface="Cambria Math" panose="02040503050406030204" pitchFamily="18" charset="0"/>
                      </a:rPr>
                      <m:t> </m:t>
                    </m:r>
                  </m:oMath>
                </a14:m>
                <a:r>
                  <a:rPr lang="en-US" sz="1600" b="0" dirty="0">
                    <a:ea typeface="Cambria Math" panose="02040503050406030204" pitchFamily="18" charset="0"/>
                  </a:rPr>
                  <a:t>				</a:t>
                </a:r>
                <a:r>
                  <a:rPr lang="en-US" sz="1600" dirty="0">
                    <a:ea typeface="Cambria Math" panose="02040503050406030204" pitchFamily="18" charset="0"/>
                  </a:rPr>
                  <a:t> </a:t>
                </a:r>
                <a14:m>
                  <m:oMath xmlns:m="http://schemas.openxmlformats.org/officeDocument/2006/math">
                    <m:r>
                      <a:rPr lang="en-US" sz="1600" i="1">
                        <a:latin typeface="Cambria Math" panose="02040503050406030204" pitchFamily="18" charset="0"/>
                        <a:ea typeface="Cambria Math" panose="02040503050406030204" pitchFamily="18" charset="0"/>
                      </a:rPr>
                      <m:t>𝜎</m:t>
                    </m:r>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AU" sz="1600" i="1">
                            <a:latin typeface="Cambria Math" panose="02040503050406030204" pitchFamily="18" charset="0"/>
                            <a:ea typeface="Cambria Math" panose="02040503050406030204" pitchFamily="18" charset="0"/>
                          </a:rPr>
                          <m:t>2+1+0+1+2</m:t>
                        </m:r>
                      </m:num>
                      <m:den>
                        <m:r>
                          <a:rPr lang="en-US" sz="1600" i="1">
                            <a:latin typeface="Cambria Math" panose="02040503050406030204" pitchFamily="18" charset="0"/>
                            <a:ea typeface="Cambria Math" panose="02040503050406030204" pitchFamily="18" charset="0"/>
                          </a:rPr>
                          <m:t>5</m:t>
                        </m:r>
                      </m:den>
                    </m:f>
                  </m:oMath>
                </a14:m>
                <a:r>
                  <a:rPr lang="en-US" sz="1600" dirty="0">
                    <a:ea typeface="Cambria Math" panose="02040503050406030204" pitchFamily="18" charset="0"/>
                  </a:rPr>
                  <a:t> </a:t>
                </a:r>
              </a:p>
              <a:p>
                <a:r>
                  <a:rPr lang="en-US" sz="1600" b="0" dirty="0">
                    <a:ea typeface="Cambria Math" panose="02040503050406030204" pitchFamily="18" charset="0"/>
                  </a:rPr>
                  <a:t>				</a:t>
                </a:r>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AU" sz="1600" b="0" i="1" smtClean="0">
                            <a:latin typeface="Cambria Math" panose="02040503050406030204" pitchFamily="18" charset="0"/>
                            <a:ea typeface="Cambria Math" panose="02040503050406030204" pitchFamily="18" charset="0"/>
                          </a:rPr>
                          <m:t>6</m:t>
                        </m:r>
                      </m:num>
                      <m:den>
                        <m:r>
                          <a:rPr lang="en-US" sz="1600" b="0" i="1" smtClean="0">
                            <a:latin typeface="Cambria Math" panose="02040503050406030204" pitchFamily="18" charset="0"/>
                            <a:ea typeface="Cambria Math" panose="02040503050406030204" pitchFamily="18" charset="0"/>
                          </a:rPr>
                          <m:t>5</m:t>
                        </m:r>
                      </m:den>
                    </m:f>
                  </m:oMath>
                </a14:m>
                <a:r>
                  <a:rPr lang="en-US" sz="1600" b="0" dirty="0">
                    <a:ea typeface="Cambria Math" panose="02040503050406030204" pitchFamily="18" charset="0"/>
                  </a:rPr>
                  <a:t> </a:t>
                </a:r>
                <a:endParaRPr lang="en-US" sz="1600" dirty="0">
                  <a:ea typeface="Cambria Math" panose="02040503050406030204" pitchFamily="18" charset="0"/>
                </a:endParaRPr>
              </a:p>
              <a:p>
                <a:r>
                  <a:rPr lang="en-US" sz="1600" dirty="0">
                    <a:ea typeface="Cambria Math" panose="02040503050406030204" pitchFamily="18" charset="0"/>
                  </a:rPr>
                  <a:t>				</a:t>
                </a:r>
                <a14:m>
                  <m:oMath xmlns:m="http://schemas.openxmlformats.org/officeDocument/2006/math">
                    <m:r>
                      <a:rPr lang="en-US" sz="1600" i="1" smtClean="0">
                        <a:latin typeface="Cambria Math" panose="02040503050406030204" pitchFamily="18" charset="0"/>
                        <a:ea typeface="Cambria Math" panose="02040503050406030204" pitchFamily="18" charset="0"/>
                      </a:rPr>
                      <m:t>𝜎</m:t>
                    </m:r>
                    <m:r>
                      <a:rPr lang="en-US" sz="1600" b="0" i="1" smtClean="0">
                        <a:latin typeface="Cambria Math" panose="02040503050406030204" pitchFamily="18" charset="0"/>
                        <a:ea typeface="Cambria Math" panose="02040503050406030204" pitchFamily="18" charset="0"/>
                      </a:rPr>
                      <m:t>=1.2</m:t>
                    </m:r>
                  </m:oMath>
                </a14:m>
                <a:endParaRPr lang="en-US" sz="1600" dirty="0"/>
              </a:p>
            </p:txBody>
          </p:sp>
        </mc:Choice>
        <mc:Fallback xmlns="">
          <p:sp>
            <p:nvSpPr>
              <p:cNvPr id="5" name="Content Placeholder 4">
                <a:extLst>
                  <a:ext uri="{FF2B5EF4-FFF2-40B4-BE49-F238E27FC236}">
                    <a16:creationId xmlns:a16="http://schemas.microsoft.com/office/drawing/2014/main" id="{9E18E46F-1C91-56D9-C048-4E511FF11035}"/>
                  </a:ext>
                </a:extLst>
              </p:cNvPr>
              <p:cNvSpPr>
                <a:spLocks noGrp="1" noRot="1" noChangeAspect="1" noMove="1" noResize="1" noEditPoints="1" noAdjustHandles="1" noChangeArrowheads="1" noChangeShapeType="1" noTextEdit="1"/>
              </p:cNvSpPr>
              <p:nvPr>
                <p:ph idx="1"/>
              </p:nvPr>
            </p:nvSpPr>
            <p:spPr>
              <a:xfrm>
                <a:off x="360000" y="1519416"/>
                <a:ext cx="11484000" cy="4536000"/>
              </a:xfrm>
              <a:blipFill>
                <a:blip r:embed="rId2"/>
                <a:stretch>
                  <a:fillRect l="-1105" b="-1397"/>
                </a:stretch>
              </a:blipFill>
            </p:spPr>
            <p:txBody>
              <a:bodyPr/>
              <a:lstStyle/>
              <a:p>
                <a:r>
                  <a:rPr lang="en-US">
                    <a:noFill/>
                  </a:rPr>
                  <a:t> </a:t>
                </a:r>
              </a:p>
            </p:txBody>
          </p:sp>
        </mc:Fallback>
      </mc:AlternateContent>
      <p:sp>
        <p:nvSpPr>
          <p:cNvPr id="3" name="Speech Bubble: Oval 2">
            <a:extLst>
              <a:ext uri="{FF2B5EF4-FFF2-40B4-BE49-F238E27FC236}">
                <a16:creationId xmlns:a16="http://schemas.microsoft.com/office/drawing/2014/main" id="{19FADEA2-8A85-AC45-6D7A-DBC853BABF38}"/>
              </a:ext>
            </a:extLst>
          </p:cNvPr>
          <p:cNvSpPr/>
          <p:nvPr/>
        </p:nvSpPr>
        <p:spPr>
          <a:xfrm>
            <a:off x="6366111" y="2763425"/>
            <a:ext cx="4240103" cy="950977"/>
          </a:xfrm>
          <a:prstGeom prst="wedgeRoundRectCallout">
            <a:avLst>
              <a:gd name="adj1" fmla="val -106095"/>
              <a:gd name="adj2" fmla="val 91864"/>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Why don’t we say that 1 has a difference of </a:t>
            </a:r>
            <a:r>
              <a:rPr lang="en-AU" sz="1600" dirty="0">
                <a:effectLst/>
              </a:rPr>
              <a:t>−</a:t>
            </a:r>
            <a:r>
              <a:rPr lang="en-AU" sz="1600" dirty="0"/>
              <a:t>2 from the mean?</a:t>
            </a:r>
          </a:p>
        </p:txBody>
      </p:sp>
      <p:sp>
        <p:nvSpPr>
          <p:cNvPr id="8" name="Speech Bubble: Oval 7">
            <a:extLst>
              <a:ext uri="{FF2B5EF4-FFF2-40B4-BE49-F238E27FC236}">
                <a16:creationId xmlns:a16="http://schemas.microsoft.com/office/drawing/2014/main" id="{290D063E-60A7-A8D0-673F-B955055FCEFC}"/>
              </a:ext>
            </a:extLst>
          </p:cNvPr>
          <p:cNvSpPr/>
          <p:nvPr/>
        </p:nvSpPr>
        <p:spPr>
          <a:xfrm>
            <a:off x="6366111" y="5160884"/>
            <a:ext cx="4240103" cy="950977"/>
          </a:xfrm>
          <a:prstGeom prst="wedgeRoundRectCallout">
            <a:avLst>
              <a:gd name="adj1" fmla="val -86434"/>
              <a:gd name="adj2" fmla="val 31636"/>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600" dirty="0"/>
              <a:t>What does a standard deviation of 1.2 tell us about the spread of data?</a:t>
            </a:r>
          </a:p>
        </p:txBody>
      </p:sp>
      <p:sp>
        <p:nvSpPr>
          <p:cNvPr id="2" name="Slide Number Placeholder 1">
            <a:extLst>
              <a:ext uri="{FF2B5EF4-FFF2-40B4-BE49-F238E27FC236}">
                <a16:creationId xmlns:a16="http://schemas.microsoft.com/office/drawing/2014/main" id="{C39F9884-0917-C3D1-DCDF-1767AFEDCE1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15302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1176</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Public Sans</vt:lpstr>
      <vt:lpstr>Public Sans Light</vt:lpstr>
      <vt:lpstr>Calibri</vt:lpstr>
      <vt:lpstr>Times New Roman</vt:lpstr>
      <vt:lpstr>Public Sans SemiBold</vt:lpstr>
      <vt:lpstr>Arial</vt:lpstr>
      <vt:lpstr>Cambria Math</vt:lpstr>
      <vt:lpstr>1_NSWG Corporate</vt:lpstr>
      <vt:lpstr>Average from the average</vt:lpstr>
      <vt:lpstr>Launch</vt:lpstr>
      <vt:lpstr>4 polygons (1)</vt:lpstr>
      <vt:lpstr>4 polygons (2)</vt:lpstr>
      <vt:lpstr>Explore</vt:lpstr>
      <vt:lpstr>Average from the average (1)</vt:lpstr>
      <vt:lpstr>Summarise</vt:lpstr>
      <vt:lpstr>Average from the average (2)</vt:lpstr>
      <vt:lpstr>Average from the average (3)</vt:lpstr>
      <vt:lpstr>Average from the average (4)</vt:lpstr>
      <vt:lpstr>Average from the average (5)</vt:lpstr>
      <vt:lpstr>Average from the average (6)</vt:lpstr>
      <vt:lpstr>Average from the average (7)</vt:lpstr>
      <vt:lpstr>Average from the average (8)</vt:lpstr>
      <vt:lpstr>Average from the average (9)</vt:lpstr>
      <vt:lpstr>Apply</vt:lpstr>
      <vt:lpstr>Average from the average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Average from the average slideshow</dc:title>
  <dc:subject/>
  <dc:creator>NSW Department of Education</dc:creator>
  <cp:keywords/>
  <cp:lastModifiedBy>Renee Cobcroft</cp:lastModifiedBy>
  <cp:revision>1</cp:revision>
  <dcterms:created xsi:type="dcterms:W3CDTF">2024-04-24T03:59:59Z</dcterms:created>
  <dcterms:modified xsi:type="dcterms:W3CDTF">2024-04-24T04:07:27Z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2024-04-24T04:00:08Z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a0481671-2e7d-4976-bcc4-673ae1316383</vt:lpwstr>
  </property>
  <property fmtid="{D5CDD505-2E9C-101B-9397-08002B2CF9AE}" pid="8" name="MSIP_Label_b603dfd7-d93a-4381-a340-2995d8282205_ContentBits">
    <vt:lpwstr>0</vt:lpwstr>
  </property>
</Properties>
</file>