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8"/>
  </p:notesMasterIdLst>
  <p:handoutMasterIdLst>
    <p:handoutMasterId r:id="rId9"/>
  </p:handoutMasterIdLst>
  <p:sldIdLst>
    <p:sldId id="257" r:id="rId2"/>
    <p:sldId id="272" r:id="rId3"/>
    <p:sldId id="376" r:id="rId4"/>
    <p:sldId id="377" r:id="rId5"/>
    <p:sldId id="378" r:id="rId6"/>
    <p:sldId id="372" r:id="rId7"/>
  </p:sldIdLst>
  <p:sldSz cx="12192000" cy="6858000"/>
  <p:notesSz cx="6858000" cy="9144000"/>
  <p:embeddedFontLst>
    <p:embeddedFont>
      <p:font typeface="Public Sans" pitchFamily="2" charset="0"/>
      <p:regular r:id="rId10"/>
      <p:bold r:id="rId11"/>
      <p:italic r:id="rId12"/>
      <p:boldItalic r:id="rId13"/>
    </p:embeddedFont>
    <p:embeddedFont>
      <p:font typeface="Public Sans Light" pitchFamily="2" charset="0"/>
      <p:regular r:id="rId14"/>
      <p:italic r:id="rId15"/>
    </p:embeddedFont>
    <p:embeddedFont>
      <p:font typeface="Public Sans SemiBold" pitchFamily="2" charset="0"/>
      <p:regular r:id="rId16"/>
      <p:bold r:id="rId17"/>
      <p:italic r:id="rId18"/>
      <p:boldItalic r:id="rId19"/>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C01E6E-D1F0-4816-9AD1-0937121CF86E}" v="1" dt="2024-04-24T04:06:23.149"/>
    <p1510:client id="{A9EA5CF5-8E58-46DB-B962-7AE91B66886C}" v="10" dt="2024-04-24T04:03:39.938"/>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38" autoAdjust="0"/>
    <p:restoredTop sz="86221" autoAdjust="0"/>
  </p:normalViewPr>
  <p:slideViewPr>
    <p:cSldViewPr snapToGrid="0">
      <p:cViewPr varScale="1">
        <p:scale>
          <a:sx n="48" d="100"/>
          <a:sy n="48" d="100"/>
        </p:scale>
        <p:origin x="801" y="30"/>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24/04/2024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24/04/2024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240003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GB"/>
              <a:t>Click to edit Master title style</a:t>
            </a:r>
            <a:endParaRPr lang="en-US"/>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GB"/>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GB"/>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77786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71314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350098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err="1"/>
          </a:p>
        </p:txBody>
      </p:sp>
    </p:spTree>
    <p:extLst>
      <p:ext uri="{BB962C8B-B14F-4D97-AF65-F5344CB8AC3E}">
        <p14:creationId xmlns:p14="http://schemas.microsoft.com/office/powerpoint/2010/main" val="834102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7603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a:latin typeface="+mn-lt"/>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GB"/>
              <a:t>Click icon to add picture</a:t>
            </a:r>
            <a:endParaRPr lang="en-AU" dirty="0"/>
          </a:p>
        </p:txBody>
      </p:sp>
    </p:spTree>
    <p:extLst>
      <p:ext uri="{BB962C8B-B14F-4D97-AF65-F5344CB8AC3E}">
        <p14:creationId xmlns:p14="http://schemas.microsoft.com/office/powerpoint/2010/main" val="156000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345045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4"/>
              </a:solidFill>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826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dirty="0">
                <a:solidFill>
                  <a:srgbClr val="CDD3D6"/>
                </a:solidFill>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kern="1200" dirty="0" smtClean="0">
                <a:solidFill>
                  <a:schemeClr val="accent1"/>
                </a:solidFill>
                <a:latin typeface="+mj-lt"/>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kern="1200" dirty="0" smtClean="0">
                <a:solidFill>
                  <a:schemeClr val="accent1"/>
                </a:solidFill>
                <a:latin typeface="+mj-lt"/>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kern="1200" dirty="0" smtClean="0">
                <a:solidFill>
                  <a:schemeClr val="tx1"/>
                </a:solidFill>
                <a:latin typeface="+mj-lt"/>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59005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734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GB"/>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5347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GB"/>
              <a:t>Click to edit Master title style</a:t>
            </a:r>
            <a:endParaRPr lang="en-US"/>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066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09145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GB"/>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Tree>
    <p:extLst>
      <p:ext uri="{BB962C8B-B14F-4D97-AF65-F5344CB8AC3E}">
        <p14:creationId xmlns:p14="http://schemas.microsoft.com/office/powerpoint/2010/main" val="121615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189018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GB"/>
              <a:t>Click icon to add picture</a:t>
            </a:r>
            <a:endParaRPr lang="en-AU"/>
          </a:p>
        </p:txBody>
      </p:sp>
    </p:spTree>
    <p:extLst>
      <p:ext uri="{BB962C8B-B14F-4D97-AF65-F5344CB8AC3E}">
        <p14:creationId xmlns:p14="http://schemas.microsoft.com/office/powerpoint/2010/main" val="14830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GB"/>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6050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GB"/>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98833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GB"/>
              <a:t>Click to edit Master title style</a:t>
            </a:r>
            <a:endParaRPr lang="en-US"/>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2168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2108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mn-lt"/>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837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GB"/>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1">
                <a:solidFill>
                  <a:schemeClr val="accent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305603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3778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bg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150816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a:solidFill>
                  <a:schemeClr val="accent1"/>
                </a:solidFill>
                <a:latin typeface="+mj-lt"/>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accent1"/>
                </a:solidFill>
                <a:latin typeface="+mj-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accent1"/>
                </a:solidFill>
                <a:latin typeface="+mj-lt"/>
              </a:defRPr>
            </a:lvl1pPr>
          </a:lstStyle>
          <a:p>
            <a:pPr lvl="0"/>
            <a:r>
              <a:rPr lang="en-US"/>
              <a:t>Presenter title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accent1"/>
                </a:solidFill>
                <a:latin typeface="+mj-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407246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4124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91571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bg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4"/>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84022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AU"/>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a:solidFill>
                  <a:schemeClr val="accent1"/>
                </a:solidFill>
                <a:latin typeface="+mj-lt"/>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GB"/>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a:solidFill>
                  <a:schemeClr val="accent2"/>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4134"/>
          <a:stretch/>
        </p:blipFill>
        <p:spPr>
          <a:xfrm>
            <a:off x="6134780" y="359998"/>
            <a:ext cx="661191" cy="723198"/>
          </a:xfrm>
          <a:prstGeom prst="rect">
            <a:avLst/>
          </a:prstGeom>
        </p:spPr>
      </p:pic>
    </p:spTree>
    <p:extLst>
      <p:ext uri="{BB962C8B-B14F-4D97-AF65-F5344CB8AC3E}">
        <p14:creationId xmlns:p14="http://schemas.microsoft.com/office/powerpoint/2010/main" val="2803073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GB" sz="1800" b="0" i="0" u="none" strike="noStrike" kern="1200" cap="none" spc="0" normalizeH="0" baseline="0" noProof="0">
                <a:ln>
                  <a:noFill/>
                </a:ln>
                <a:solidFill>
                  <a:srgbClr val="22272B"/>
                </a:solidFill>
                <a:effectLst/>
                <a:uLnTx/>
                <a:uFillTx/>
                <a:latin typeface="Public Sans Light"/>
                <a:ea typeface="+mn-ea"/>
                <a:cs typeface="+mn-cs"/>
              </a:rPr>
              <a:t>Fifth level</a:t>
            </a:r>
            <a:endParaRPr kumimoji="0" lang="en-US" sz="1800" b="0" i="0" u="none" strike="noStrike" kern="1200" cap="none" spc="0" normalizeH="0" baseline="0" noProof="0" dirty="0">
              <a:ln>
                <a:noFill/>
              </a:ln>
              <a:solidFill>
                <a:srgbClr val="22272B"/>
              </a:solidFill>
              <a:effectLst/>
              <a:uLnTx/>
              <a:uFillTx/>
              <a:latin typeface="Public Sans Light"/>
              <a:ea typeface="+mn-ea"/>
              <a:cs typeface="+mn-cs"/>
            </a:endParaRP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363750978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t>IQR and box plots</a:t>
            </a:r>
          </a:p>
        </p:txBody>
      </p:sp>
      <p:sp>
        <p:nvSpPr>
          <p:cNvPr id="3" name="Footer Placeholder 2">
            <a:extLst>
              <a:ext uri="{FF2B5EF4-FFF2-40B4-BE49-F238E27FC236}">
                <a16:creationId xmlns:a16="http://schemas.microsoft.com/office/drawing/2014/main" id="{8396F773-FCED-2CBE-9BE7-2C35CA2E1C29}"/>
              </a:ext>
            </a:extLst>
          </p:cNvPr>
          <p:cNvSpPr>
            <a:spLocks noGrp="1"/>
          </p:cNvSpPr>
          <p:nvPr>
            <p:ph type="ftr" sz="quarter" idx="3"/>
          </p:nvPr>
        </p:nvSpPr>
        <p:spPr/>
        <p:txBody>
          <a:bodyPr/>
          <a:lstStyle/>
          <a:p>
            <a:r>
              <a:rPr lang="en-US" dirty="0"/>
              <a:t>NSW Department of Education</a:t>
            </a:r>
            <a:endParaRPr lang="en-AU" dirty="0"/>
          </a:p>
        </p:txBody>
      </p:sp>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dirty="0"/>
              <a:t>Explore</a:t>
            </a:r>
          </a:p>
        </p:txBody>
      </p:sp>
      <p:sp>
        <p:nvSpPr>
          <p:cNvPr id="2" name="Footer Placeholder 1">
            <a:extLst>
              <a:ext uri="{FF2B5EF4-FFF2-40B4-BE49-F238E27FC236}">
                <a16:creationId xmlns:a16="http://schemas.microsoft.com/office/drawing/2014/main" id="{B3064B89-FD5D-4106-EDB2-BE8E84902761}"/>
              </a:ext>
            </a:extLst>
          </p:cNvPr>
          <p:cNvSpPr>
            <a:spLocks noGrp="1"/>
          </p:cNvSpPr>
          <p:nvPr>
            <p:ph type="ftr" sz="quarter" idx="3"/>
          </p:nvPr>
        </p:nvSpPr>
        <p:spPr/>
        <p:txBody>
          <a:bodyPr/>
          <a:lstStyle/>
          <a:p>
            <a:r>
              <a:rPr lang="en-AU" dirty="0"/>
              <a:t>NSW Department of Education</a:t>
            </a:r>
          </a:p>
          <a:p>
            <a:endParaRPr lang="en-AU" dirty="0"/>
          </a:p>
        </p:txBody>
      </p:sp>
    </p:spTree>
    <p:extLst>
      <p:ext uri="{BB962C8B-B14F-4D97-AF65-F5344CB8AC3E}">
        <p14:creationId xmlns:p14="http://schemas.microsoft.com/office/powerpoint/2010/main" val="16776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t>IQR and box plots (1)</a:t>
            </a:r>
          </a:p>
        </p:txBody>
      </p:sp>
      <p:sp>
        <p:nvSpPr>
          <p:cNvPr id="6" name="Text Placeholder 5">
            <a:extLst>
              <a:ext uri="{FF2B5EF4-FFF2-40B4-BE49-F238E27FC236}">
                <a16:creationId xmlns:a16="http://schemas.microsoft.com/office/drawing/2014/main" id="{09E8F95C-E9B2-C872-3924-E38C255A662C}"/>
              </a:ext>
            </a:extLst>
          </p:cNvPr>
          <p:cNvSpPr>
            <a:spLocks noGrp="1"/>
          </p:cNvSpPr>
          <p:nvPr>
            <p:ph type="body" sz="quarter" idx="18"/>
          </p:nvPr>
        </p:nvSpPr>
        <p:spPr/>
        <p:txBody>
          <a:bodyPr/>
          <a:lstStyle/>
          <a:p>
            <a:r>
              <a:rPr lang="en-US" dirty="0"/>
              <a:t>Country’s household waste (2021) </a:t>
            </a:r>
            <a:r>
              <a:rPr lang="en-AU" dirty="0"/>
              <a:t>–</a:t>
            </a:r>
            <a:r>
              <a:rPr lang="en-US" dirty="0"/>
              <a:t> box plot</a:t>
            </a:r>
            <a:endParaRPr lang="en-AU" dirty="0"/>
          </a:p>
        </p:txBody>
      </p:sp>
      <p:pic>
        <p:nvPicPr>
          <p:cNvPr id="3" name="Picture 2" descr="Box and Whisker plot displaying the 5-number summary 0.5, 5.05, 13.1, 32.9, 285.2&#10;">
            <a:extLst>
              <a:ext uri="{FF2B5EF4-FFF2-40B4-BE49-F238E27FC236}">
                <a16:creationId xmlns:a16="http://schemas.microsoft.com/office/drawing/2014/main" id="{7EE9BAC4-9A88-4B24-3CC3-B1AC75F21E7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85498" y="1430414"/>
            <a:ext cx="7821003" cy="5023588"/>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2964FEE-DE22-A102-B710-145ECD0C87A9}"/>
              </a:ext>
            </a:extLst>
          </p:cNvPr>
          <p:cNvSpPr>
            <a:spLocks noGrp="1"/>
          </p:cNvSpPr>
          <p:nvPr>
            <p:ph type="ctrTitle"/>
          </p:nvPr>
        </p:nvSpPr>
        <p:spPr/>
        <p:txBody>
          <a:bodyPr/>
          <a:lstStyle/>
          <a:p>
            <a:r>
              <a:rPr lang="en-AU" dirty="0"/>
              <a:t>Summarise</a:t>
            </a:r>
          </a:p>
        </p:txBody>
      </p:sp>
      <p:sp>
        <p:nvSpPr>
          <p:cNvPr id="2" name="Footer Placeholder 1">
            <a:extLst>
              <a:ext uri="{FF2B5EF4-FFF2-40B4-BE49-F238E27FC236}">
                <a16:creationId xmlns:a16="http://schemas.microsoft.com/office/drawing/2014/main" id="{081C6A18-E149-900A-6979-DA6FC74F6A78}"/>
              </a:ext>
            </a:extLst>
          </p:cNvPr>
          <p:cNvSpPr>
            <a:spLocks noGrp="1"/>
          </p:cNvSpPr>
          <p:nvPr>
            <p:ph type="ftr" sz="quarter" idx="3"/>
          </p:nvPr>
        </p:nvSpPr>
        <p:spPr/>
        <p:txBody>
          <a:bodyPr/>
          <a:lstStyle/>
          <a:p>
            <a:r>
              <a:rPr lang="en-AU" dirty="0"/>
              <a:t>NSW Department of Education</a:t>
            </a:r>
          </a:p>
          <a:p>
            <a:endParaRPr lang="en-AU" dirty="0"/>
          </a:p>
        </p:txBody>
      </p:sp>
    </p:spTree>
    <p:extLst>
      <p:ext uri="{BB962C8B-B14F-4D97-AF65-F5344CB8AC3E}">
        <p14:creationId xmlns:p14="http://schemas.microsoft.com/office/powerpoint/2010/main" val="291834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1C28429-04A9-CDD9-72A6-0605E128773C}"/>
              </a:ext>
            </a:extLst>
          </p:cNvPr>
          <p:cNvSpPr>
            <a:spLocks noGrp="1"/>
          </p:cNvSpPr>
          <p:nvPr>
            <p:ph type="title"/>
          </p:nvPr>
        </p:nvSpPr>
        <p:spPr/>
        <p:txBody>
          <a:bodyPr/>
          <a:lstStyle/>
          <a:p>
            <a:r>
              <a:rPr lang="en-US" dirty="0"/>
              <a:t>Two datasets</a:t>
            </a:r>
          </a:p>
        </p:txBody>
      </p:sp>
      <p:pic>
        <p:nvPicPr>
          <p:cNvPr id="9" name="Picture 8" descr="2 sets of cards &#10;Set 1: King, queen, 9, 9 and Queen&#10;Set 2: Jack, 7, 6, 7, J, 5, 4 and Ace">
            <a:extLst>
              <a:ext uri="{FF2B5EF4-FFF2-40B4-BE49-F238E27FC236}">
                <a16:creationId xmlns:a16="http://schemas.microsoft.com/office/drawing/2014/main" id="{D457AD77-D2EA-D7B8-275D-95D5EB75CA48}"/>
              </a:ext>
            </a:extLst>
          </p:cNvPr>
          <p:cNvPicPr>
            <a:picLocks noChangeAspect="1"/>
          </p:cNvPicPr>
          <p:nvPr/>
        </p:nvPicPr>
        <p:blipFill>
          <a:blip r:embed="rId2"/>
          <a:stretch>
            <a:fillRect/>
          </a:stretch>
        </p:blipFill>
        <p:spPr>
          <a:xfrm>
            <a:off x="124120" y="1438507"/>
            <a:ext cx="12032749" cy="4549698"/>
          </a:xfrm>
          <a:prstGeom prst="rect">
            <a:avLst/>
          </a:prstGeom>
        </p:spPr>
      </p:pic>
      <p:sp>
        <p:nvSpPr>
          <p:cNvPr id="13" name="Slide Number Placeholder 3">
            <a:extLst>
              <a:ext uri="{FF2B5EF4-FFF2-40B4-BE49-F238E27FC236}">
                <a16:creationId xmlns:a16="http://schemas.microsoft.com/office/drawing/2014/main" id="{C1E1970B-6D3C-3139-6820-F9BE7483F80A}"/>
              </a:ext>
              <a:ext uri="{C183D7F6-B498-43B3-948B-1728B52AA6E4}">
                <adec:decorative xmlns:adec="http://schemas.microsoft.com/office/drawing/2017/decorative" val="1"/>
              </a:ext>
            </a:extLst>
          </p:cNvPr>
          <p:cNvSpPr>
            <a:spLocks noGrp="1"/>
          </p:cNvSpPr>
          <p:nvPr>
            <p:ph type="sldNum" sz="quarter" idx="12"/>
          </p:nvPr>
        </p:nvSpPr>
        <p:spPr/>
        <p:txBody>
          <a:bodyPr/>
          <a:lstStyle/>
          <a:p>
            <a:pPr>
              <a:spcAft>
                <a:spcPts val="600"/>
              </a:spcAft>
            </a:pPr>
            <a:fld id="{10A01DC5-1685-4615-8240-15192985C6A2}" type="slidenum">
              <a:rPr lang="en-AU" smtClean="0"/>
              <a:pPr>
                <a:spcAft>
                  <a:spcPts val="600"/>
                </a:spcAft>
              </a:pPr>
              <a:t>5</a:t>
            </a:fld>
            <a:endParaRPr lang="en-AU"/>
          </a:p>
        </p:txBody>
      </p:sp>
    </p:spTree>
    <p:extLst>
      <p:ext uri="{BB962C8B-B14F-4D97-AF65-F5344CB8AC3E}">
        <p14:creationId xmlns:p14="http://schemas.microsoft.com/office/powerpoint/2010/main" val="1703473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State of New South Wales (Department of Education), 2024</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(Cth).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Lst>
          </p:cNvPr>
          <p:cNvSpPr>
            <a:spLocks noGrp="1"/>
          </p:cNvSpPr>
          <p:nvPr>
            <p:ph type="sldNum" sz="quarter" idx="12"/>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48374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template-2023" id="{FFE7B814-862F-4F0A-8C67-F76A1D8691FF}" vid="{8C10FAA1-8129-4E43-B462-F460E4186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362</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Public Sans</vt:lpstr>
      <vt:lpstr>Public Sans SemiBold</vt:lpstr>
      <vt:lpstr>Times New Roman</vt:lpstr>
      <vt:lpstr>Public Sans Light</vt:lpstr>
      <vt:lpstr>Arial</vt:lpstr>
      <vt:lpstr>1_NSWG Corporate</vt:lpstr>
      <vt:lpstr>IQR and box plots</vt:lpstr>
      <vt:lpstr>Explore</vt:lpstr>
      <vt:lpstr>IQR and box plots (1)</vt:lpstr>
      <vt:lpstr>Summarise</vt:lpstr>
      <vt:lpstr>Two datasets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IQR and box plots slideshow</dc:title>
  <dc:subject/>
  <dc:creator>NSW Department of Education</dc:creator>
  <cp:keywords/>
  <dcterms:created xsi:type="dcterms:W3CDTF">2024-04-24T04:03:28Z</dcterms:created>
  <dcterms:modified xsi:type="dcterms:W3CDTF">2024-04-24T04:06:27Z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2024-04-24T04:03:39Z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9393623c-c58c-4649-af64-d3b1901f21a1</vt:lpwstr>
  </property>
  <property fmtid="{D5CDD505-2E9C-101B-9397-08002B2CF9AE}" pid="8" name="MSIP_Label_b603dfd7-d93a-4381-a340-2995d8282205_ContentBits">
    <vt:lpwstr>0</vt:lpwstr>
  </property>
</Properties>
</file>