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4" r:id="rId1"/>
  </p:sldMasterIdLst>
  <p:notesMasterIdLst>
    <p:notesMasterId r:id="rId8"/>
  </p:notesMasterIdLst>
  <p:handoutMasterIdLst>
    <p:handoutMasterId r:id="rId9"/>
  </p:handoutMasterIdLst>
  <p:sldIdLst>
    <p:sldId id="257" r:id="rId2"/>
    <p:sldId id="272" r:id="rId3"/>
    <p:sldId id="376" r:id="rId4"/>
    <p:sldId id="378" r:id="rId5"/>
    <p:sldId id="377" r:id="rId6"/>
    <p:sldId id="372" r:id="rId7"/>
  </p:sldIdLst>
  <p:sldSz cx="12192000" cy="6858000"/>
  <p:notesSz cx="6858000" cy="9144000"/>
  <p:embeddedFontLst>
    <p:embeddedFont>
      <p:font typeface="Public Sans" pitchFamily="2" charset="0"/>
      <p:regular r:id="rId10"/>
      <p:bold r:id="rId11"/>
      <p:italic r:id="rId12"/>
      <p:boldItalic r:id="rId13"/>
    </p:embeddedFont>
    <p:embeddedFont>
      <p:font typeface="Public Sans Light" pitchFamily="2" charset="0"/>
      <p:regular r:id="rId14"/>
      <p:italic r:id="rId15"/>
    </p:embeddedFont>
    <p:embeddedFont>
      <p:font typeface="Public Sans SemiBold" pitchFamily="2" charset="0"/>
      <p:regular r:id="rId16"/>
      <p:bold r:id="rId17"/>
      <p:italic r:id="rId18"/>
      <p:boldItalic r:id="rId19"/>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77A0C-80CF-40F6-9949-57085F0534B9}" v="8" dt="2024-04-26T01:05:14.292"/>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2" autoAdjust="0"/>
    <p:restoredTop sz="86281" autoAdjust="0"/>
  </p:normalViewPr>
  <p:slideViewPr>
    <p:cSldViewPr snapToGrid="0">
      <p:cViewPr varScale="1">
        <p:scale>
          <a:sx n="101" d="100"/>
          <a:sy n="101" d="100"/>
        </p:scale>
        <p:origin x="903" y="75"/>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26/04/2024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26/04/2024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52289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5897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746835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68790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027053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20108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427596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268741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152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8574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29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72205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564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1074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3666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40765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14194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9328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35781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7730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64569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0866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21495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3353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260856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44592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78179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282630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01052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12700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6989500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762" r:id="rId18"/>
    <p:sldLayoutId id="2147483763" r:id="rId19"/>
    <p:sldLayoutId id="2147483764" r:id="rId20"/>
    <p:sldLayoutId id="2147483765" r:id="rId21"/>
    <p:sldLayoutId id="2147483766" r:id="rId22"/>
    <p:sldLayoutId id="2147483767" r:id="rId23"/>
    <p:sldLayoutId id="2147483768" r:id="rId24"/>
    <p:sldLayoutId id="2147483769" r:id="rId25"/>
    <p:sldLayoutId id="2147483770" r:id="rId26"/>
    <p:sldLayoutId id="2147483771" r:id="rId27"/>
    <p:sldLayoutId id="2147483772" r:id="rId28"/>
    <p:sldLayoutId id="2147483773" r:id="rId29"/>
    <p:sldLayoutId id="2147483774"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hyperlink" Target="https://www.abs.gov.au/statistics/people/people-and-communities/service-australian-defence-force-census/2021" TargetMode="External"/><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a:xfrm>
            <a:off x="359998" y="360000"/>
            <a:ext cx="11484001" cy="1125900"/>
          </a:xfrm>
        </p:spPr>
        <p:txBody>
          <a:bodyPr/>
          <a:lstStyle/>
          <a:p>
            <a:r>
              <a:rPr lang="en-AU" dirty="0"/>
              <a:t>What is the data telling us?</a:t>
            </a:r>
          </a:p>
        </p:txBody>
      </p:sp>
      <p:sp>
        <p:nvSpPr>
          <p:cNvPr id="4" name="Text Placeholder 3">
            <a:extLst>
              <a:ext uri="{FF2B5EF4-FFF2-40B4-BE49-F238E27FC236}">
                <a16:creationId xmlns:a16="http://schemas.microsoft.com/office/drawing/2014/main" id="{E9291253-97BF-892F-D88A-7E05801913BC}"/>
              </a:ext>
            </a:extLst>
          </p:cNvPr>
          <p:cNvSpPr>
            <a:spLocks noGrp="1"/>
          </p:cNvSpPr>
          <p:nvPr>
            <p:ph type="body" sz="quarter" idx="14"/>
          </p:nvPr>
        </p:nvSpPr>
        <p:spPr/>
        <p:txBody>
          <a:bodyPr/>
          <a:lstStyle/>
          <a:p>
            <a:r>
              <a:rPr lang="en-AU" dirty="0"/>
              <a:t>Explicit teaching</a:t>
            </a:r>
          </a:p>
          <a:p>
            <a:endParaRPr lang="en-US" dirty="0"/>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dirty="0"/>
              <a:t>Launch</a:t>
            </a:r>
          </a:p>
        </p:txBody>
      </p:sp>
      <p:sp>
        <p:nvSpPr>
          <p:cNvPr id="2" name="Footer Placeholder 1">
            <a:extLst>
              <a:ext uri="{FF2B5EF4-FFF2-40B4-BE49-F238E27FC236}">
                <a16:creationId xmlns:a16="http://schemas.microsoft.com/office/drawing/2014/main" id="{B3064B89-FD5D-4106-EDB2-BE8E84902761}"/>
              </a:ext>
            </a:extLst>
          </p:cNvPr>
          <p:cNvSpPr>
            <a:spLocks noGrp="1"/>
          </p:cNvSpPr>
          <p:nvPr>
            <p:ph type="ftr" sz="quarter" idx="3"/>
          </p:nvPr>
        </p:nvSpPr>
        <p:spPr/>
        <p:txBody>
          <a:bodyPr/>
          <a:lstStyle/>
          <a:p>
            <a:r>
              <a:rPr lang="en-AU" dirty="0"/>
              <a:t>NSW Department of Education</a:t>
            </a:r>
          </a:p>
          <a:p>
            <a:endParaRPr lang="en-AU" dirty="0"/>
          </a:p>
        </p:txBody>
      </p:sp>
    </p:spTree>
    <p:extLst>
      <p:ext uri="{BB962C8B-B14F-4D97-AF65-F5344CB8AC3E}">
        <p14:creationId xmlns:p14="http://schemas.microsoft.com/office/powerpoint/2010/main" val="16776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Slow reveal graph (1)</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What do you notice and wonder?</a:t>
            </a:r>
          </a:p>
        </p:txBody>
      </p:sp>
      <p:pic>
        <p:nvPicPr>
          <p:cNvPr id="5" name="Content Placeholder 2" descr="A column graph with vertical axis values of 25,000, 50,000, 75,000 and 100, 000.&#10;There are 15 horizontal categories, beginning at 15 to 19 years, then 20 to 24 years, and progressing to 85 years and over. There is a possibility for 3 columns in each category. There is a blue column, a dark blue column and an orange column. The blue column peaks in the 20 to 24 years at about 10,000 and then gradually becomes smaller until it disappears for 65 to 69 years. The dark blue column is a similar height throughout, at a value of about 1,000, starting at 20 to 24 years and then disappears in the 65 to 69 years. The orange column slowly grows from almost nothing in 15 to 19 years, to a peak of more than 75,000 in the 70 to 74 years and then hovers in the 40,000 range.">
            <a:extLst>
              <a:ext uri="{FF2B5EF4-FFF2-40B4-BE49-F238E27FC236}">
                <a16:creationId xmlns:a16="http://schemas.microsoft.com/office/drawing/2014/main" id="{BDB3EDCD-A0D7-7D13-C02E-D97CB443E9D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915886" y="1597322"/>
            <a:ext cx="10360229" cy="4657174"/>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Slow reveal graph (2)</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What do you notice and wonder?</a:t>
            </a:r>
          </a:p>
        </p:txBody>
      </p:sp>
      <p:pic>
        <p:nvPicPr>
          <p:cNvPr id="3" name="Content Placeholder 2" descr="A column graph with a heading 'Service in the Australian Defence Force(a) by age(b), 2021 Census'. The vertical axis has values of 25,000, 50,000, 75,000 and 100, 000.&#10;The horizontal axis has a title 'Age'.&#10;There are 15 horizontal categories, beginning at 15 to 19 years, then 20 to 24 years, and progressing to 85 years and over. There is a possibility for 3 columns in each category. There is a blue column, a dark blue column and an orange column. The blue column peaks in the 20 to 24 years at about 10,000 and then gradually becomes smaller until it disappears for 65 to 69 years. The dark blue column is a similar height throughout, at a value of about 1,000, starting at 20 to 24 years and then disappears in the 65 to 69 years. The orange column slowly grows from almost nothing in 15 to 19 years, to a peak of more than 75,000 in the 70 to 74 years and then hovers in the 40,000 range.">
            <a:extLst>
              <a:ext uri="{FF2B5EF4-FFF2-40B4-BE49-F238E27FC236}">
                <a16:creationId xmlns:a16="http://schemas.microsoft.com/office/drawing/2014/main" id="{CC3C1C21-61AE-E39F-5E20-D296A1421C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17668" y="1483549"/>
            <a:ext cx="9156665" cy="4844099"/>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249287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Slow reveal graph (3)</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What do you notice and wonder</a:t>
            </a:r>
          </a:p>
        </p:txBody>
      </p:sp>
      <p:pic>
        <p:nvPicPr>
          <p:cNvPr id="7" name="Content Placeholder 2" descr="A column graph with a heading 'Service in the Australian Defence Force(a) by age(b), 2021 Census'. The vertical axis has values of 25,000, 50,000, 75,000 and 100, 000.&#10;The horizontal axis has a title 'Age'.&#10;There are 15 horizontal categories, beginning at 15 to 19 years, then 20 to 24 years, and progressing to 85 years and over. There is a possibility for 3 columns in each category. There is a blue column, a dark blue column and an orange column. The blue column peaks in the 20 to 24 years at about 10,000 and then gradually becomes smaller until it disappears for 65 to 69 years. The dark blue column is a similar height throughout, at a value of about 1,000, starting at 20 to 24 years and then disappears in the 65 to 69 years. The orange column slowly grows from almost nothing in 15 to 19 years, to a peak of more than 75,000 in the 70 to 74 years and then hovers in the 40,000 range.&#10;A legend below the graph indicates the blue columns represent 'Currently serving in the regular services' The dark blue columns indicate 'Currently serving in the reserves service'. The orange columns represent 'Previously served and not currently serving(c)'.">
            <a:extLst>
              <a:ext uri="{FF2B5EF4-FFF2-40B4-BE49-F238E27FC236}">
                <a16:creationId xmlns:a16="http://schemas.microsoft.com/office/drawing/2014/main" id="{DE8F7CB2-510C-9C44-5273-BB65C80D81C8}"/>
              </a:ext>
            </a:extLst>
          </p:cNvPr>
          <p:cNvPicPr>
            <a:picLocks noChangeAspect="1"/>
          </p:cNvPicPr>
          <p:nvPr/>
        </p:nvPicPr>
        <p:blipFill>
          <a:blip r:embed="rId2"/>
          <a:stretch>
            <a:fillRect/>
          </a:stretch>
        </p:blipFill>
        <p:spPr>
          <a:xfrm>
            <a:off x="2222900" y="1448894"/>
            <a:ext cx="7746200" cy="4735279"/>
          </a:xfrm>
          <a:prstGeom prst="rect">
            <a:avLst/>
          </a:prstGeom>
        </p:spPr>
      </p:pic>
      <p:sp>
        <p:nvSpPr>
          <p:cNvPr id="5" name="TextBox 4">
            <a:extLst>
              <a:ext uri="{FF2B5EF4-FFF2-40B4-BE49-F238E27FC236}">
                <a16:creationId xmlns:a16="http://schemas.microsoft.com/office/drawing/2014/main" id="{2936E939-DF48-5853-E804-4EFF94CDA141}"/>
              </a:ext>
            </a:extLst>
          </p:cNvPr>
          <p:cNvSpPr txBox="1"/>
          <p:nvPr/>
        </p:nvSpPr>
        <p:spPr>
          <a:xfrm>
            <a:off x="625099" y="6297271"/>
            <a:ext cx="10941803" cy="310015"/>
          </a:xfrm>
          <a:prstGeom prst="rect">
            <a:avLst/>
          </a:prstGeom>
          <a:noFill/>
        </p:spPr>
        <p:txBody>
          <a:bodyPr wrap="square" lIns="0" tIns="0" rIns="0" bIns="0" rtlCol="0">
            <a:noAutofit/>
          </a:bodyPr>
          <a:lstStyle/>
          <a:p>
            <a:pPr algn="ctr"/>
            <a:r>
              <a:rPr lang="en-AU" sz="1200" b="0" i="0" dirty="0">
                <a:solidFill>
                  <a:srgbClr val="000000"/>
                </a:solidFill>
                <a:effectLst/>
              </a:rPr>
              <a:t>Australian Bureau of Statistics (2021) </a:t>
            </a:r>
            <a:r>
              <a:rPr lang="en-AU" sz="1200" b="0" i="1" dirty="0">
                <a:effectLst/>
                <a:hlinkClick r:id="rId3"/>
              </a:rPr>
              <a:t>Service with the Australian Defence Force: Census</a:t>
            </a:r>
            <a:r>
              <a:rPr lang="en-AU" sz="1200" b="0" i="0" dirty="0">
                <a:solidFill>
                  <a:srgbClr val="000000"/>
                </a:solidFill>
                <a:effectLst/>
              </a:rPr>
              <a:t>, ABS Website, accessed 27 February 2024.</a:t>
            </a:r>
            <a:endParaRPr lang="en-AU" sz="1200" dirty="0"/>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dirty="0"/>
          </a:p>
        </p:txBody>
      </p:sp>
    </p:spTree>
    <p:extLst>
      <p:ext uri="{BB962C8B-B14F-4D97-AF65-F5344CB8AC3E}">
        <p14:creationId xmlns:p14="http://schemas.microsoft.com/office/powerpoint/2010/main" val="158784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Lst>
          </p:cNvPr>
          <p:cNvSpPr>
            <a:spLocks noGrp="1"/>
          </p:cNvSpPr>
          <p:nvPr>
            <p:ph type="sldNum" sz="quarter" idx="12"/>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48374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407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Public Sans SemiBold</vt:lpstr>
      <vt:lpstr>Public Sans</vt:lpstr>
      <vt:lpstr>Public Sans Light</vt:lpstr>
      <vt:lpstr>Times New Roman</vt:lpstr>
      <vt:lpstr>1_NSWG Corporate</vt:lpstr>
      <vt:lpstr>What is the data telling us?</vt:lpstr>
      <vt:lpstr>Launch</vt:lpstr>
      <vt:lpstr>Slow reveal graph (1)</vt:lpstr>
      <vt:lpstr>Slow reveal graph (2)</vt:lpstr>
      <vt:lpstr>Slow reveal graph (3)</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data telling us?' slideshow</dc:title>
  <dc:creator>NSW Department of Education</dc:creator>
  <cp:keywords/>
  <dcterms:created xsi:type="dcterms:W3CDTF">2024-04-26T01:04:49Z</dcterms:created>
  <dcterms:modified xsi:type="dcterms:W3CDTF">2024-04-26T01:05:27Z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2024-04-26T01:04:59Z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0218d47d-deb4-4ded-9149-9d4518fe1d77</vt:lpwstr>
  </property>
  <property fmtid="{D5CDD505-2E9C-101B-9397-08002B2CF9AE}" pid="8" name="MSIP_Label_b603dfd7-d93a-4381-a340-2995d8282205_ContentBits">
    <vt:lpwstr>0</vt:lpwstr>
  </property>
</Properties>
</file>