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9"/>
  </p:notesMasterIdLst>
  <p:handoutMasterIdLst>
    <p:handoutMasterId r:id="rId20"/>
  </p:handoutMasterIdLst>
  <p:sldIdLst>
    <p:sldId id="257" r:id="rId2"/>
    <p:sldId id="272" r:id="rId3"/>
    <p:sldId id="376" r:id="rId4"/>
    <p:sldId id="377" r:id="rId5"/>
    <p:sldId id="392" r:id="rId6"/>
    <p:sldId id="385" r:id="rId7"/>
    <p:sldId id="387" r:id="rId8"/>
    <p:sldId id="375" r:id="rId9"/>
    <p:sldId id="370" r:id="rId10"/>
    <p:sldId id="371" r:id="rId11"/>
    <p:sldId id="372" r:id="rId12"/>
    <p:sldId id="373" r:id="rId13"/>
    <p:sldId id="380" r:id="rId14"/>
    <p:sldId id="391" r:id="rId15"/>
    <p:sldId id="381" r:id="rId16"/>
    <p:sldId id="39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
      <p:font typeface="Public Sans Light" pitchFamily="2" charset="0"/>
      <p:regular r:id="rId26"/>
      <p: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15D3C655-FA0C-37E3-0AF9-B42F82485347}" name="Lee Hyland" initials="LH" userId="S::LESLEE.HYLAND@det.nsw.edu.au::236b8219-96ed-46a5-92bf-a10e6892f95f" providerId="AD"/>
  <p188:author id="{C461638E-F1F5-7186-9758-0B4A52497F93}" name="Meagan Rodda" initials="MR" userId="S::Meagan.Rodda@det.nsw.edu.au::efecb8de-290d-42b5-96ee-00df0648c086" providerId="AD"/>
  <p188:author id="{F6A5708F-C57C-9878-4BD1-7490923A900F}" name="Colleen Worton" initials="CW" userId="S::colleen.worton1@det.nsw.edu.au::a6748734-c10b-4b5d-9295-d5dfe3f3f624" providerId="AD"/>
  <p188:author id="{C25A559F-B1DB-14E4-86C7-DB877BD15D7B}" name="Corinne Towns" initials="CT" userId="S::Corinne.Vingerhoed1@det.nsw.edu.au::552e047b-3ad6-49ed-9d6e-f028379f5a0b" providerId="AD"/>
  <p188:author id="{34CBB4B3-3397-45FC-769A-8FC378E8FA1C}" name="Kim McGown" initials="KM" userId="S::Kim.McGown@det.nsw.edu.au::918567f1-a53d-4ed9-b182-ffed37b95916" providerId="AD"/>
  <p188:author id="{D84E49CE-2BCD-8431-0782-D52A02898A5C}" name="Meagan Rodda" initials="MR" userId="S::meagan.rodda@det.nsw.edu.au::efecb8de-290d-42b5-96ee-00df0648c086"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48"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377870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21736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796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82313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3385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64833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063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10320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04272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562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458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1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0270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96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64079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41619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0260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3643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6230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6742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504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7558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23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9994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37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52779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8595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35022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24545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25708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7637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69868485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5" Type="http://schemas.openxmlformats.org/officeDocument/2006/relationships/hyperlink" Target="https://www.csiro.au/en/about/Policies/Legal/Copyright" TargetMode="External"/><Relationship Id="rId4" Type="http://schemas.openxmlformats.org/officeDocument/2006/relationships/hyperlink" Target="https://blog.csiro.au/epaddock-farm-mapping-softw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Traverse survey</a:t>
            </a:r>
          </a:p>
        </p:txBody>
      </p:sp>
      <p:sp>
        <p:nvSpPr>
          <p:cNvPr id="4" name="Text Placeholder 3">
            <a:extLst>
              <a:ext uri="{FF2B5EF4-FFF2-40B4-BE49-F238E27FC236}">
                <a16:creationId xmlns:a16="http://schemas.microsoft.com/office/drawing/2014/main" id="{C187F6D7-17ED-588E-01B2-54367B851402}"/>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Traverse survey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1 self-explanation prompts</a:t>
            </a:r>
          </a:p>
        </p:txBody>
      </p:sp>
      <p:sp>
        <p:nvSpPr>
          <p:cNvPr id="5" name="TextBox 4">
            <a:extLst>
              <a:ext uri="{FF2B5EF4-FFF2-40B4-BE49-F238E27FC236}">
                <a16:creationId xmlns:a16="http://schemas.microsoft.com/office/drawing/2014/main" id="{1FE2E892-0188-8815-987F-E5C9D8582291}"/>
              </a:ext>
            </a:extLst>
          </p:cNvPr>
          <p:cNvSpPr txBox="1"/>
          <p:nvPr/>
        </p:nvSpPr>
        <p:spPr>
          <a:xfrm>
            <a:off x="360000" y="1492358"/>
            <a:ext cx="3911276" cy="369332"/>
          </a:xfrm>
          <a:prstGeom prst="rect">
            <a:avLst/>
          </a:prstGeom>
          <a:noFill/>
        </p:spPr>
        <p:txBody>
          <a:bodyPr wrap="square">
            <a:spAutoFit/>
          </a:bodyPr>
          <a:lstStyle/>
          <a:p>
            <a:pPr algn="l"/>
            <a:r>
              <a:rPr lang="en-AU" sz="1800" dirty="0">
                <a:cs typeface="Arial" panose="020B0604020202020204" pitchFamily="34" charset="0"/>
              </a:rPr>
              <a:t>Find the area of this figure.</a:t>
            </a:r>
          </a:p>
        </p:txBody>
      </p:sp>
      <p:pic>
        <p:nvPicPr>
          <p:cNvPr id="20" name="Picture 19" descr="A traverse survey made up on the left by a green triangle with length 90 and perpendicular height 45, and on the right from bottom to top a blue right-angled triangle with length 20 and height 70, a pink trapezium with parallel sides 65 and 70 and height 55, and a yellow right-angled triangle with a length of 15 and height of 65.">
            <a:extLst>
              <a:ext uri="{FF2B5EF4-FFF2-40B4-BE49-F238E27FC236}">
                <a16:creationId xmlns:a16="http://schemas.microsoft.com/office/drawing/2014/main" id="{89F09178-95D7-5DC1-9119-C6583078218C}"/>
              </a:ext>
            </a:extLst>
          </p:cNvPr>
          <p:cNvPicPr>
            <a:picLocks noChangeAspect="1"/>
          </p:cNvPicPr>
          <p:nvPr/>
        </p:nvPicPr>
        <p:blipFill>
          <a:blip r:embed="rId2"/>
          <a:stretch>
            <a:fillRect/>
          </a:stretch>
        </p:blipFill>
        <p:spPr>
          <a:xfrm>
            <a:off x="360000" y="2207975"/>
            <a:ext cx="4242018" cy="3321221"/>
          </a:xfrm>
          <a:prstGeom prst="rect">
            <a:avLst/>
          </a:prstGeom>
        </p:spPr>
      </p:pic>
      <p:sp>
        <p:nvSpPr>
          <p:cNvPr id="10" name="TextBox 9">
            <a:extLst>
              <a:ext uri="{FF2B5EF4-FFF2-40B4-BE49-F238E27FC236}">
                <a16:creationId xmlns:a16="http://schemas.microsoft.com/office/drawing/2014/main" id="{06091267-606D-4C14-39BC-AB1402B94CC9}"/>
              </a:ext>
            </a:extLst>
          </p:cNvPr>
          <p:cNvSpPr txBox="1"/>
          <p:nvPr/>
        </p:nvSpPr>
        <p:spPr>
          <a:xfrm>
            <a:off x="360000" y="5875480"/>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p:sp>
        <p:nvSpPr>
          <p:cNvPr id="7" name="Speech Bubble: Rectangle with Corners Rounded 6" descr="What shape is this?">
            <a:extLst>
              <a:ext uri="{FF2B5EF4-FFF2-40B4-BE49-F238E27FC236}">
                <a16:creationId xmlns:a16="http://schemas.microsoft.com/office/drawing/2014/main" id="{D2263880-9FB7-BBD4-8AD3-76444AD5B3CE}"/>
              </a:ext>
            </a:extLst>
          </p:cNvPr>
          <p:cNvSpPr/>
          <p:nvPr/>
        </p:nvSpPr>
        <p:spPr>
          <a:xfrm>
            <a:off x="4369661" y="2599992"/>
            <a:ext cx="1726339" cy="829007"/>
          </a:xfrm>
          <a:prstGeom prst="wedgeRoundRectCallout">
            <a:avLst>
              <a:gd name="adj1" fmla="val -67536"/>
              <a:gd name="adj2" fmla="val 2264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shape is this?</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4A2A8A-FE81-8AF3-20E3-BA7E6FC73F47}"/>
                  </a:ext>
                </a:extLst>
              </p:cNvPr>
              <p:cNvSpPr txBox="1"/>
              <p:nvPr/>
            </p:nvSpPr>
            <p:spPr>
              <a:xfrm>
                <a:off x="6557004" y="1453881"/>
                <a:ext cx="5335624" cy="4733364"/>
              </a:xfrm>
              <a:prstGeom prst="rect">
                <a:avLst/>
              </a:prstGeom>
              <a:noFill/>
            </p:spPr>
            <p:txBody>
              <a:bodyPr wrap="none" lIns="0" tIns="0" rIns="0" bIns="0" rtlCol="0">
                <a:noAutofit/>
              </a:bodyPr>
              <a:lstStyle/>
              <a:p>
                <a:pPr>
                  <a:lnSpc>
                    <a:spcPct val="130000"/>
                  </a:lnSpc>
                </a:pPr>
                <a14:m>
                  <m:oMathPara xmlns:m="http://schemas.openxmlformats.org/officeDocument/2006/math">
                    <m:oMathParaPr>
                      <m:jc m:val="left"/>
                    </m:oMathParaPr>
                    <m:oMath xmlns:m="http://schemas.openxmlformats.org/officeDocument/2006/math">
                      <m:r>
                        <m:rPr>
                          <m:nor/>
                        </m:rPr>
                        <a:rPr lang="en-AU" sz="1800" dirty="0" smtClean="0">
                          <a:latin typeface="Cambria Math" panose="02040503050406030204" pitchFamily="18" charset="0"/>
                          <a:cs typeface="Arial" panose="020B0604020202020204" pitchFamily="34" charset="0"/>
                        </a:rPr>
                        <m:t>Green</m:t>
                      </m:r>
                      <m:r>
                        <m:rPr>
                          <m:nor/>
                        </m:rPr>
                        <a:rPr lang="en-AU" sz="1800" dirty="0" smtClean="0">
                          <a:latin typeface="Cambria Math" panose="02040503050406030204" pitchFamily="18" charset="0"/>
                          <a:cs typeface="Arial" panose="020B0604020202020204" pitchFamily="34" charset="0"/>
                        </a:rPr>
                        <m:t> </m:t>
                      </m:r>
                      <m:r>
                        <m:rPr>
                          <m:nor/>
                        </m:rPr>
                        <a:rPr lang="en-AU" sz="1800" dirty="0" smtClean="0">
                          <a:latin typeface="Cambria Math" panose="02040503050406030204" pitchFamily="18" charset="0"/>
                          <a:cs typeface="Arial" panose="020B0604020202020204" pitchFamily="34" charset="0"/>
                        </a:rPr>
                        <m:t>area</m:t>
                      </m:r>
                      <m:r>
                        <m:rPr>
                          <m:nor/>
                        </m:rPr>
                        <a:rPr lang="en-AU" sz="1800" dirty="0" smtClean="0">
                          <a:latin typeface="Cambria Math" panose="02040503050406030204" pitchFamily="18" charset="0"/>
                          <a:cs typeface="Arial" panose="020B0604020202020204" pitchFamily="34" charset="0"/>
                        </a:rPr>
                        <m:t>	</m:t>
                      </m:r>
                      <m:r>
                        <a:rPr lang="en-AU" sz="1800" i="1" dirty="0">
                          <a:latin typeface="Cambria Math" panose="02040503050406030204" pitchFamily="18" charset="0"/>
                          <a:cs typeface="Arial" panose="020B0604020202020204" pitchFamily="34" charset="0"/>
                        </a:rPr>
                        <m:t>    </m:t>
                      </m:r>
                      <m:r>
                        <a:rPr lang="en-AU" sz="1800" i="1">
                          <a:latin typeface="Cambria Math" panose="02040503050406030204" pitchFamily="18" charset="0"/>
                          <a:cs typeface="Arial" panose="020B0604020202020204" pitchFamily="34" charset="0"/>
                        </a:rPr>
                        <m:t>𝐴</m:t>
                      </m:r>
                      <m:r>
                        <m:rPr>
                          <m:aln/>
                        </m:rPr>
                        <a:rPr lang="en-AU" sz="1800" i="1">
                          <a:latin typeface="Cambria Math" panose="02040503050406030204" pitchFamily="18" charset="0"/>
                          <a:cs typeface="Arial" panose="020B0604020202020204" pitchFamily="34" charset="0"/>
                        </a:rPr>
                        <m:t>=</m:t>
                      </m:r>
                      <m:f>
                        <m:fPr>
                          <m:ctrlPr>
                            <a:rPr lang="en-AU" sz="1800" i="1">
                              <a:latin typeface="Cambria Math" panose="02040503050406030204" pitchFamily="18" charset="0"/>
                              <a:cs typeface="Arial" panose="020B0604020202020204" pitchFamily="34" charset="0"/>
                            </a:rPr>
                          </m:ctrlPr>
                        </m:fPr>
                        <m:num>
                          <m:r>
                            <a:rPr lang="en-AU" sz="1800" i="1">
                              <a:latin typeface="Cambria Math" panose="02040503050406030204" pitchFamily="18" charset="0"/>
                              <a:cs typeface="Arial" panose="020B0604020202020204" pitchFamily="34" charset="0"/>
                            </a:rPr>
                            <m:t>1</m:t>
                          </m:r>
                        </m:num>
                        <m:den>
                          <m:r>
                            <a:rPr lang="en-AU" sz="1800" i="1">
                              <a:latin typeface="Cambria Math" panose="02040503050406030204" pitchFamily="18" charset="0"/>
                              <a:cs typeface="Arial" panose="020B0604020202020204" pitchFamily="34" charset="0"/>
                            </a:rPr>
                            <m:t>2</m:t>
                          </m:r>
                        </m:den>
                      </m:f>
                      <m:r>
                        <a:rPr lang="en-AU" sz="1800" i="1">
                          <a:latin typeface="Cambria Math" panose="02040503050406030204" pitchFamily="18" charset="0"/>
                          <a:ea typeface="Cambria Math" panose="02040503050406030204" pitchFamily="18" charset="0"/>
                          <a:cs typeface="Arial" panose="020B0604020202020204" pitchFamily="34" charset="0"/>
                        </a:rPr>
                        <m:t>×45×90</m:t>
                      </m:r>
                    </m:oMath>
                    <m:oMath xmlns:m="http://schemas.openxmlformats.org/officeDocument/2006/math">
                      <m:r>
                        <m:rPr>
                          <m:aln/>
                        </m:rPr>
                        <a:rPr lang="en-AU" sz="1800" i="1">
                          <a:latin typeface="Cambria Math" panose="02040503050406030204" pitchFamily="18" charset="0"/>
                          <a:ea typeface="Cambria Math" panose="02040503050406030204" pitchFamily="18" charset="0"/>
                          <a:cs typeface="Arial" panose="020B0604020202020204" pitchFamily="34" charset="0"/>
                        </a:rPr>
                        <m:t>=</m:t>
                      </m:r>
                      <m:r>
                        <a:rPr lang="en-AU" sz="1800" i="1">
                          <a:latin typeface="Cambria Math" panose="02040503050406030204" pitchFamily="18" charset="0"/>
                          <a:ea typeface="Cambria Math" panose="02040503050406030204" pitchFamily="18" charset="0"/>
                          <a:cs typeface="Arial" panose="020B0604020202020204" pitchFamily="34" charset="0"/>
                        </a:rPr>
                        <m:t>2025</m:t>
                      </m:r>
                    </m:oMath>
                    <m:oMath xmlns:m="http://schemas.openxmlformats.org/officeDocument/2006/math">
                      <m:r>
                        <m:rPr>
                          <m:nor/>
                        </m:rPr>
                        <a:rPr lang="en-AU" sz="1800" dirty="0">
                          <a:latin typeface="Cambria Math" panose="02040503050406030204" pitchFamily="18" charset="0"/>
                          <a:cs typeface="Arial" panose="020B0604020202020204" pitchFamily="34" charset="0"/>
                        </a:rPr>
                        <m:t>Blue</m:t>
                      </m:r>
                      <m:r>
                        <m:rPr>
                          <m:nor/>
                        </m:rPr>
                        <a:rPr lang="en-AU" sz="1800" dirty="0">
                          <a:latin typeface="Cambria Math" panose="02040503050406030204" pitchFamily="18" charset="0"/>
                          <a:cs typeface="Arial" panose="020B0604020202020204" pitchFamily="34" charset="0"/>
                        </a:rPr>
                        <m:t> </m:t>
                      </m:r>
                      <m:r>
                        <m:rPr>
                          <m:nor/>
                        </m:rPr>
                        <a:rPr lang="en-AU" sz="1800" dirty="0">
                          <a:latin typeface="Cambria Math" panose="02040503050406030204" pitchFamily="18" charset="0"/>
                          <a:cs typeface="Arial" panose="020B0604020202020204" pitchFamily="34" charset="0"/>
                        </a:rPr>
                        <m:t>area</m:t>
                      </m:r>
                      <m:r>
                        <m:rPr>
                          <m:nor/>
                        </m:rPr>
                        <a:rPr lang="en-AU" sz="1800" dirty="0">
                          <a:latin typeface="Cambria Math" panose="02040503050406030204" pitchFamily="18" charset="0"/>
                          <a:cs typeface="Arial" panose="020B0604020202020204" pitchFamily="34" charset="0"/>
                        </a:rPr>
                        <m:t>     	</m:t>
                      </m:r>
                      <m:r>
                        <a:rPr lang="en-AU" sz="1800" i="1">
                          <a:latin typeface="Cambria Math" panose="02040503050406030204" pitchFamily="18" charset="0"/>
                          <a:cs typeface="Arial" panose="020B0604020202020204" pitchFamily="34" charset="0"/>
                        </a:rPr>
                        <m:t>𝐴</m:t>
                      </m:r>
                      <m:r>
                        <m:rPr>
                          <m:aln/>
                        </m:rPr>
                        <a:rPr lang="en-AU" sz="1800" i="1">
                          <a:latin typeface="Cambria Math" panose="02040503050406030204" pitchFamily="18" charset="0"/>
                          <a:cs typeface="Arial" panose="020B0604020202020204" pitchFamily="34" charset="0"/>
                        </a:rPr>
                        <m:t>=</m:t>
                      </m:r>
                      <m:f>
                        <m:fPr>
                          <m:ctrlPr>
                            <a:rPr lang="en-AU" sz="1800" i="1">
                              <a:latin typeface="Cambria Math" panose="02040503050406030204" pitchFamily="18" charset="0"/>
                              <a:cs typeface="Arial" panose="020B0604020202020204" pitchFamily="34" charset="0"/>
                            </a:rPr>
                          </m:ctrlPr>
                        </m:fPr>
                        <m:num>
                          <m:r>
                            <a:rPr lang="en-AU" sz="1800" i="1">
                              <a:latin typeface="Cambria Math" panose="02040503050406030204" pitchFamily="18" charset="0"/>
                              <a:cs typeface="Arial" panose="020B0604020202020204" pitchFamily="34" charset="0"/>
                            </a:rPr>
                            <m:t>1</m:t>
                          </m:r>
                        </m:num>
                        <m:den>
                          <m:r>
                            <a:rPr lang="en-AU" sz="1800" i="1">
                              <a:latin typeface="Cambria Math" panose="02040503050406030204" pitchFamily="18" charset="0"/>
                              <a:cs typeface="Arial" panose="020B0604020202020204" pitchFamily="34" charset="0"/>
                            </a:rPr>
                            <m:t>2</m:t>
                          </m:r>
                        </m:den>
                      </m:f>
                      <m:r>
                        <a:rPr lang="en-AU" sz="1800" i="1">
                          <a:latin typeface="Cambria Math" panose="02040503050406030204" pitchFamily="18" charset="0"/>
                          <a:ea typeface="Cambria Math" panose="02040503050406030204" pitchFamily="18" charset="0"/>
                          <a:cs typeface="Arial" panose="020B0604020202020204" pitchFamily="34" charset="0"/>
                        </a:rPr>
                        <m:t>×20×70</m:t>
                      </m:r>
                    </m:oMath>
                    <m:oMath xmlns:m="http://schemas.openxmlformats.org/officeDocument/2006/math">
                      <m:r>
                        <m:rPr>
                          <m:aln/>
                        </m:rPr>
                        <a:rPr lang="en-AU" sz="1800" i="1">
                          <a:latin typeface="Cambria Math" panose="02040503050406030204" pitchFamily="18" charset="0"/>
                          <a:ea typeface="Cambria Math" panose="02040503050406030204" pitchFamily="18" charset="0"/>
                          <a:cs typeface="Arial" panose="020B0604020202020204" pitchFamily="34" charset="0"/>
                        </a:rPr>
                        <m:t>=</m:t>
                      </m:r>
                      <m:r>
                        <a:rPr lang="en-AU" sz="1800" i="1">
                          <a:latin typeface="Cambria Math" panose="02040503050406030204" pitchFamily="18" charset="0"/>
                          <a:ea typeface="Cambria Math" panose="02040503050406030204" pitchFamily="18" charset="0"/>
                          <a:cs typeface="Arial" panose="020B0604020202020204" pitchFamily="34" charset="0"/>
                        </a:rPr>
                        <m:t>700</m:t>
                      </m:r>
                    </m:oMath>
                    <m:oMath xmlns:m="http://schemas.openxmlformats.org/officeDocument/2006/math">
                      <m:r>
                        <m:rPr>
                          <m:nor/>
                        </m:rPr>
                        <a:rPr lang="en-AU" sz="1800" dirty="0">
                          <a:latin typeface="Cambria Math" panose="02040503050406030204" pitchFamily="18" charset="0"/>
                          <a:ea typeface="Cambria Math" panose="02040503050406030204" pitchFamily="18" charset="0"/>
                          <a:cs typeface="Arial" panose="020B0604020202020204" pitchFamily="34" charset="0"/>
                        </a:rPr>
                        <m:t>Pink</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 </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area</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    	</m:t>
                      </m:r>
                      <m:r>
                        <a:rPr lang="en-AU" sz="1800" i="1">
                          <a:latin typeface="Cambria Math" panose="02040503050406030204" pitchFamily="18" charset="0"/>
                          <a:ea typeface="Cambria Math" panose="02040503050406030204" pitchFamily="18" charset="0"/>
                          <a:cs typeface="Arial" panose="020B0604020202020204" pitchFamily="34" charset="0"/>
                        </a:rPr>
                        <m:t>𝐴</m:t>
                      </m:r>
                      <m:r>
                        <m:rPr>
                          <m:aln/>
                        </m:rPr>
                        <a:rPr lang="en-AU" sz="1800" i="1">
                          <a:latin typeface="Cambria Math" panose="02040503050406030204" pitchFamily="18" charset="0"/>
                          <a:ea typeface="Cambria Math" panose="02040503050406030204" pitchFamily="18" charset="0"/>
                          <a:cs typeface="Arial" panose="020B0604020202020204" pitchFamily="34" charset="0"/>
                        </a:rPr>
                        <m:t>=</m:t>
                      </m:r>
                      <m:f>
                        <m:fPr>
                          <m:ctrlPr>
                            <a:rPr lang="en-AU" sz="1800" i="1">
                              <a:latin typeface="Cambria Math" panose="02040503050406030204" pitchFamily="18" charset="0"/>
                              <a:ea typeface="Cambria Math" panose="02040503050406030204" pitchFamily="18" charset="0"/>
                              <a:cs typeface="Arial" panose="020B0604020202020204" pitchFamily="34" charset="0"/>
                            </a:rPr>
                          </m:ctrlPr>
                        </m:fPr>
                        <m:num>
                          <m:r>
                            <a:rPr lang="en-AU" sz="1800" i="1">
                              <a:latin typeface="Cambria Math" panose="02040503050406030204" pitchFamily="18" charset="0"/>
                              <a:ea typeface="Cambria Math" panose="02040503050406030204" pitchFamily="18" charset="0"/>
                              <a:cs typeface="Arial" panose="020B0604020202020204" pitchFamily="34" charset="0"/>
                            </a:rPr>
                            <m:t>1</m:t>
                          </m:r>
                        </m:num>
                        <m:den>
                          <m:r>
                            <a:rPr lang="en-AU" sz="1800" i="1">
                              <a:latin typeface="Cambria Math" panose="02040503050406030204" pitchFamily="18" charset="0"/>
                              <a:ea typeface="Cambria Math" panose="02040503050406030204" pitchFamily="18" charset="0"/>
                              <a:cs typeface="Arial" panose="020B0604020202020204" pitchFamily="34" charset="0"/>
                            </a:rPr>
                            <m:t>2</m:t>
                          </m:r>
                        </m:den>
                      </m:f>
                      <m:r>
                        <a:rPr lang="en-AU" sz="1800" i="1">
                          <a:latin typeface="Cambria Math" panose="02040503050406030204" pitchFamily="18" charset="0"/>
                          <a:ea typeface="Cambria Math" panose="02040503050406030204" pitchFamily="18" charset="0"/>
                          <a:cs typeface="Arial" panose="020B0604020202020204" pitchFamily="34" charset="0"/>
                        </a:rPr>
                        <m:t>×55×</m:t>
                      </m:r>
                      <m:d>
                        <m:dPr>
                          <m:ctrlPr>
                            <a:rPr lang="en-AU" sz="1800" i="1">
                              <a:latin typeface="Cambria Math" panose="02040503050406030204" pitchFamily="18" charset="0"/>
                              <a:ea typeface="Cambria Math" panose="02040503050406030204" pitchFamily="18" charset="0"/>
                              <a:cs typeface="Arial" panose="020B0604020202020204" pitchFamily="34" charset="0"/>
                            </a:rPr>
                          </m:ctrlPr>
                        </m:dPr>
                        <m:e>
                          <m:r>
                            <a:rPr lang="en-AU" sz="1800" i="1">
                              <a:latin typeface="Cambria Math" panose="02040503050406030204" pitchFamily="18" charset="0"/>
                              <a:ea typeface="Cambria Math" panose="02040503050406030204" pitchFamily="18" charset="0"/>
                              <a:cs typeface="Arial" panose="020B0604020202020204" pitchFamily="34" charset="0"/>
                            </a:rPr>
                            <m:t>65+70</m:t>
                          </m:r>
                        </m:e>
                      </m:d>
                    </m:oMath>
                    <m:oMath xmlns:m="http://schemas.openxmlformats.org/officeDocument/2006/math">
                      <m:r>
                        <m:rPr>
                          <m:aln/>
                        </m:rPr>
                        <a:rPr lang="en-AU" sz="1800" i="1">
                          <a:latin typeface="Cambria Math" panose="02040503050406030204" pitchFamily="18" charset="0"/>
                          <a:ea typeface="Cambria Math" panose="02040503050406030204" pitchFamily="18" charset="0"/>
                          <a:cs typeface="Arial" panose="020B0604020202020204" pitchFamily="34" charset="0"/>
                        </a:rPr>
                        <m:t>=</m:t>
                      </m:r>
                      <m:r>
                        <a:rPr lang="en-AU" sz="1800" i="1">
                          <a:latin typeface="Cambria Math" panose="02040503050406030204" pitchFamily="18" charset="0"/>
                          <a:ea typeface="Cambria Math" panose="02040503050406030204" pitchFamily="18" charset="0"/>
                          <a:cs typeface="Arial" panose="020B0604020202020204" pitchFamily="34" charset="0"/>
                        </a:rPr>
                        <m:t>3712.5</m:t>
                      </m:r>
                    </m:oMath>
                    <m:oMath xmlns:m="http://schemas.openxmlformats.org/officeDocument/2006/math">
                      <m:r>
                        <m:rPr>
                          <m:nor/>
                        </m:rPr>
                        <a:rPr lang="en-AU" sz="1800" dirty="0">
                          <a:latin typeface="Cambria Math" panose="02040503050406030204" pitchFamily="18" charset="0"/>
                          <a:ea typeface="Cambria Math" panose="02040503050406030204" pitchFamily="18" charset="0"/>
                          <a:cs typeface="Arial" panose="020B0604020202020204" pitchFamily="34" charset="0"/>
                        </a:rPr>
                        <m:t>Yellow</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 </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area</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	   </m:t>
                      </m:r>
                      <m:r>
                        <a:rPr lang="en-AU" sz="1800" i="1">
                          <a:latin typeface="Cambria Math" panose="02040503050406030204" pitchFamily="18" charset="0"/>
                          <a:ea typeface="Cambria Math" panose="02040503050406030204" pitchFamily="18" charset="0"/>
                          <a:cs typeface="Arial" panose="020B0604020202020204" pitchFamily="34" charset="0"/>
                        </a:rPr>
                        <m:t>𝐴</m:t>
                      </m:r>
                      <m:r>
                        <m:rPr>
                          <m:aln/>
                        </m:rPr>
                        <a:rPr lang="en-AU" sz="1800" i="1">
                          <a:latin typeface="Cambria Math" panose="02040503050406030204" pitchFamily="18" charset="0"/>
                          <a:ea typeface="Cambria Math" panose="02040503050406030204" pitchFamily="18" charset="0"/>
                          <a:cs typeface="Arial" panose="020B0604020202020204" pitchFamily="34" charset="0"/>
                        </a:rPr>
                        <m:t>=</m:t>
                      </m:r>
                      <m:f>
                        <m:fPr>
                          <m:ctrlPr>
                            <a:rPr lang="en-AU" sz="1800" i="1">
                              <a:latin typeface="Cambria Math" panose="02040503050406030204" pitchFamily="18" charset="0"/>
                              <a:ea typeface="Cambria Math" panose="02040503050406030204" pitchFamily="18" charset="0"/>
                              <a:cs typeface="Arial" panose="020B0604020202020204" pitchFamily="34" charset="0"/>
                            </a:rPr>
                          </m:ctrlPr>
                        </m:fPr>
                        <m:num>
                          <m:r>
                            <a:rPr lang="en-AU" sz="1800" i="1">
                              <a:latin typeface="Cambria Math" panose="02040503050406030204" pitchFamily="18" charset="0"/>
                              <a:ea typeface="Cambria Math" panose="02040503050406030204" pitchFamily="18" charset="0"/>
                              <a:cs typeface="Arial" panose="020B0604020202020204" pitchFamily="34" charset="0"/>
                            </a:rPr>
                            <m:t>1</m:t>
                          </m:r>
                        </m:num>
                        <m:den>
                          <m:r>
                            <a:rPr lang="en-AU" sz="1800" i="1">
                              <a:latin typeface="Cambria Math" panose="02040503050406030204" pitchFamily="18" charset="0"/>
                              <a:ea typeface="Cambria Math" panose="02040503050406030204" pitchFamily="18" charset="0"/>
                              <a:cs typeface="Arial" panose="020B0604020202020204" pitchFamily="34" charset="0"/>
                            </a:rPr>
                            <m:t>2</m:t>
                          </m:r>
                        </m:den>
                      </m:f>
                      <m:r>
                        <a:rPr lang="en-AU" sz="1800" i="1">
                          <a:latin typeface="Cambria Math" panose="02040503050406030204" pitchFamily="18" charset="0"/>
                          <a:ea typeface="Cambria Math" panose="02040503050406030204" pitchFamily="18" charset="0"/>
                          <a:cs typeface="Arial" panose="020B0604020202020204" pitchFamily="34" charset="0"/>
                        </a:rPr>
                        <m:t>×15×65</m:t>
                      </m:r>
                    </m:oMath>
                    <m:oMath xmlns:m="http://schemas.openxmlformats.org/officeDocument/2006/math">
                      <m:r>
                        <m:rPr>
                          <m:aln/>
                        </m:rPr>
                        <a:rPr lang="en-AU" sz="1800" i="1">
                          <a:latin typeface="Cambria Math" panose="02040503050406030204" pitchFamily="18" charset="0"/>
                          <a:ea typeface="Cambria Math" panose="02040503050406030204" pitchFamily="18" charset="0"/>
                          <a:cs typeface="Arial" panose="020B0604020202020204" pitchFamily="34" charset="0"/>
                        </a:rPr>
                        <m:t>=</m:t>
                      </m:r>
                      <m:r>
                        <a:rPr lang="en-AU" sz="1800" i="1">
                          <a:latin typeface="Cambria Math" panose="02040503050406030204" pitchFamily="18" charset="0"/>
                          <a:ea typeface="Cambria Math" panose="02040503050406030204" pitchFamily="18" charset="0"/>
                          <a:cs typeface="Arial" panose="020B0604020202020204" pitchFamily="34" charset="0"/>
                        </a:rPr>
                        <m:t>487.5</m:t>
                      </m:r>
                    </m:oMath>
                    <m:oMath xmlns:m="http://schemas.openxmlformats.org/officeDocument/2006/math">
                      <m:r>
                        <m:rPr>
                          <m:nor/>
                        </m:rPr>
                        <a:rPr lang="en-AU" sz="1800" dirty="0">
                          <a:latin typeface="Cambria Math" panose="02040503050406030204" pitchFamily="18" charset="0"/>
                          <a:ea typeface="Cambria Math" panose="02040503050406030204" pitchFamily="18" charset="0"/>
                          <a:cs typeface="Arial" panose="020B0604020202020204" pitchFamily="34" charset="0"/>
                        </a:rPr>
                        <m:t>Area</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 </m:t>
                      </m:r>
                      <m:r>
                        <m:rPr>
                          <m:nor/>
                        </m:rPr>
                        <a:rPr lang="en-AU" sz="1800" dirty="0">
                          <a:latin typeface="Cambria Math" panose="02040503050406030204" pitchFamily="18" charset="0"/>
                          <a:ea typeface="Cambria Math" panose="02040503050406030204" pitchFamily="18" charset="0"/>
                          <a:cs typeface="Arial" panose="020B0604020202020204" pitchFamily="34" charset="0"/>
                        </a:rPr>
                        <m:t>total</m:t>
                      </m:r>
                      <m:r>
                        <a:rPr lang="en-AU" sz="1800" i="1" dirty="0">
                          <a:latin typeface="Cambria Math" panose="02040503050406030204" pitchFamily="18" charset="0"/>
                          <a:ea typeface="Cambria Math" panose="02040503050406030204" pitchFamily="18" charset="0"/>
                          <a:cs typeface="Arial" panose="020B0604020202020204" pitchFamily="34" charset="0"/>
                        </a:rPr>
                        <m:t>    </m:t>
                      </m:r>
                      <m:r>
                        <a:rPr lang="en-AU" sz="1800" i="1">
                          <a:latin typeface="Cambria Math" panose="02040503050406030204" pitchFamily="18" charset="0"/>
                          <a:ea typeface="Cambria Math" panose="02040503050406030204" pitchFamily="18" charset="0"/>
                          <a:cs typeface="Arial" panose="020B0604020202020204" pitchFamily="34" charset="0"/>
                        </a:rPr>
                        <m:t>𝐴</m:t>
                      </m:r>
                      <m:r>
                        <m:rPr>
                          <m:aln/>
                        </m:rPr>
                        <a:rPr lang="en-AU" sz="1800" i="1">
                          <a:latin typeface="Cambria Math" panose="02040503050406030204" pitchFamily="18" charset="0"/>
                          <a:ea typeface="Cambria Math" panose="02040503050406030204" pitchFamily="18" charset="0"/>
                          <a:cs typeface="Arial" panose="020B0604020202020204" pitchFamily="34" charset="0"/>
                        </a:rPr>
                        <m:t>=</m:t>
                      </m:r>
                      <m:r>
                        <a:rPr lang="en-AU" sz="1800" i="1">
                          <a:latin typeface="Cambria Math" panose="02040503050406030204" pitchFamily="18" charset="0"/>
                          <a:ea typeface="Cambria Math" panose="02040503050406030204" pitchFamily="18" charset="0"/>
                          <a:cs typeface="Arial" panose="020B0604020202020204" pitchFamily="34" charset="0"/>
                        </a:rPr>
                        <m:t>2025+700+3712.5+487.5</m:t>
                      </m:r>
                    </m:oMath>
                    <m:oMath xmlns:m="http://schemas.openxmlformats.org/officeDocument/2006/math">
                      <m:r>
                        <m:rPr>
                          <m:aln/>
                        </m:rPr>
                        <a:rPr lang="en-AU" sz="1800" i="1">
                          <a:latin typeface="Cambria Math" panose="02040503050406030204" pitchFamily="18" charset="0"/>
                          <a:ea typeface="Cambria Math" panose="02040503050406030204" pitchFamily="18" charset="0"/>
                          <a:cs typeface="Arial" panose="020B0604020202020204" pitchFamily="34" charset="0"/>
                        </a:rPr>
                        <m:t>=</m:t>
                      </m:r>
                      <m:r>
                        <a:rPr lang="en-AU" sz="1800" i="1">
                          <a:latin typeface="Cambria Math" panose="02040503050406030204" pitchFamily="18" charset="0"/>
                          <a:ea typeface="Cambria Math" panose="02040503050406030204" pitchFamily="18" charset="0"/>
                          <a:cs typeface="Arial" panose="020B0604020202020204" pitchFamily="34" charset="0"/>
                        </a:rPr>
                        <m:t>6925</m:t>
                      </m:r>
                      <m:r>
                        <a:rPr lang="en-AU" sz="1800" b="0" i="1" smtClean="0">
                          <a:latin typeface="Cambria Math" panose="02040503050406030204" pitchFamily="18" charset="0"/>
                          <a:ea typeface="Cambria Math" panose="02040503050406030204" pitchFamily="18" charset="0"/>
                          <a:cs typeface="Arial" panose="020B0604020202020204" pitchFamily="34" charset="0"/>
                        </a:rPr>
                        <m:t> </m:t>
                      </m:r>
                      <m:r>
                        <a:rPr lang="en-AU" sz="1800" i="1">
                          <a:latin typeface="Cambria Math" panose="02040503050406030204" pitchFamily="18" charset="0"/>
                          <a:ea typeface="Cambria Math" panose="02040503050406030204" pitchFamily="18" charset="0"/>
                          <a:cs typeface="Arial" panose="020B0604020202020204" pitchFamily="34" charset="0"/>
                        </a:rPr>
                        <m:t>𝑚</m:t>
                      </m:r>
                      <m:r>
                        <a:rPr lang="en-AU" sz="1800" i="1" baseline="30000">
                          <a:latin typeface="Cambria Math" panose="02040503050406030204" pitchFamily="18" charset="0"/>
                          <a:ea typeface="Cambria Math" panose="02040503050406030204" pitchFamily="18" charset="0"/>
                          <a:cs typeface="Arial" panose="020B0604020202020204" pitchFamily="34" charset="0"/>
                        </a:rPr>
                        <m:t>2</m:t>
                      </m:r>
                    </m:oMath>
                  </m:oMathPara>
                </a14:m>
                <a:endParaRPr lang="en-AU" sz="1800" baseline="300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464A2A8A-FE81-8AF3-20E3-BA7E6FC73F47}"/>
                  </a:ext>
                </a:extLst>
              </p:cNvPr>
              <p:cNvSpPr txBox="1">
                <a:spLocks noRot="1" noChangeAspect="1" noMove="1" noResize="1" noEditPoints="1" noAdjustHandles="1" noChangeArrowheads="1" noChangeShapeType="1" noTextEdit="1"/>
              </p:cNvSpPr>
              <p:nvPr/>
            </p:nvSpPr>
            <p:spPr>
              <a:xfrm>
                <a:off x="6557004" y="1453881"/>
                <a:ext cx="5335624" cy="4733364"/>
              </a:xfrm>
              <a:prstGeom prst="rect">
                <a:avLst/>
              </a:prstGeom>
              <a:blipFill>
                <a:blip r:embed="rId3"/>
                <a:stretch>
                  <a:fillRect l="-114" b="-1287"/>
                </a:stretch>
              </a:blipFill>
            </p:spPr>
            <p:txBody>
              <a:bodyPr/>
              <a:lstStyle/>
              <a:p>
                <a:r>
                  <a:rPr lang="en-AU">
                    <a:noFill/>
                  </a:rPr>
                  <a:t> </a:t>
                </a:r>
              </a:p>
            </p:txBody>
          </p:sp>
        </mc:Fallback>
      </mc:AlternateContent>
      <p:sp>
        <p:nvSpPr>
          <p:cNvPr id="16" name="Speech Bubble: Rectangle with Corners Rounded 15" descr="How do we know this is 90?">
            <a:extLst>
              <a:ext uri="{FF2B5EF4-FFF2-40B4-BE49-F238E27FC236}">
                <a16:creationId xmlns:a16="http://schemas.microsoft.com/office/drawing/2014/main" id="{DB00991D-76EB-37AC-C2B2-D93FA666A3F3}"/>
              </a:ext>
            </a:extLst>
          </p:cNvPr>
          <p:cNvSpPr/>
          <p:nvPr/>
        </p:nvSpPr>
        <p:spPr>
          <a:xfrm>
            <a:off x="9845525" y="1551732"/>
            <a:ext cx="2120333" cy="1093716"/>
          </a:xfrm>
          <a:prstGeom prst="wedgeRoundRectCallout">
            <a:avLst>
              <a:gd name="adj1" fmla="val -59785"/>
              <a:gd name="adj2" fmla="val -2164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 we know this is 90?</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4252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Traverse survey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1</a:t>
            </a:r>
          </a:p>
        </p:txBody>
      </p:sp>
      <p:sp>
        <p:nvSpPr>
          <p:cNvPr id="3" name="TextBox 2">
            <a:extLst>
              <a:ext uri="{FF2B5EF4-FFF2-40B4-BE49-F238E27FC236}">
                <a16:creationId xmlns:a16="http://schemas.microsoft.com/office/drawing/2014/main" id="{A6D83845-4C07-A7FE-DBC1-1E9E5AA9C3B3}"/>
              </a:ext>
            </a:extLst>
          </p:cNvPr>
          <p:cNvSpPr txBox="1"/>
          <p:nvPr/>
        </p:nvSpPr>
        <p:spPr>
          <a:xfrm>
            <a:off x="360000" y="1655672"/>
            <a:ext cx="3911276" cy="369332"/>
          </a:xfrm>
          <a:prstGeom prst="rect">
            <a:avLst/>
          </a:prstGeom>
          <a:noFill/>
        </p:spPr>
        <p:txBody>
          <a:bodyPr wrap="square">
            <a:spAutoFit/>
          </a:bodyPr>
          <a:lstStyle/>
          <a:p>
            <a:pPr algn="l"/>
            <a:r>
              <a:rPr lang="en-AU" sz="1800" dirty="0">
                <a:cs typeface="Arial" panose="020B0604020202020204" pitchFamily="34" charset="0"/>
              </a:rPr>
              <a:t>Find the area of this figure.</a:t>
            </a:r>
          </a:p>
        </p:txBody>
      </p:sp>
      <p:pic>
        <p:nvPicPr>
          <p:cNvPr id="24" name="Picture 23" descr="A traverse survey made from a triangle on the left with a length of 60 and perpendicular height of 45, and on the right,  from bottom to top, a right-angled triangle with length 25 and height 30, a trapezium with parallel sides 30 and 40 and height 25, and a right-angled triangle with a length of 10 and height of 40.">
            <a:extLst>
              <a:ext uri="{FF2B5EF4-FFF2-40B4-BE49-F238E27FC236}">
                <a16:creationId xmlns:a16="http://schemas.microsoft.com/office/drawing/2014/main" id="{F626CDC6-3A6E-359B-4E21-24B81D5200B6}"/>
              </a:ext>
            </a:extLst>
          </p:cNvPr>
          <p:cNvPicPr>
            <a:picLocks noChangeAspect="1"/>
          </p:cNvPicPr>
          <p:nvPr/>
        </p:nvPicPr>
        <p:blipFill rotWithShape="1">
          <a:blip r:embed="rId2"/>
          <a:srcRect l="11595"/>
          <a:stretch/>
        </p:blipFill>
        <p:spPr>
          <a:xfrm>
            <a:off x="360000" y="2298790"/>
            <a:ext cx="3691812" cy="3401116"/>
          </a:xfrm>
          <a:prstGeom prst="rect">
            <a:avLst/>
          </a:prstGeom>
        </p:spPr>
      </p:pic>
      <p:sp>
        <p:nvSpPr>
          <p:cNvPr id="10" name="TextBox 9">
            <a:extLst>
              <a:ext uri="{FF2B5EF4-FFF2-40B4-BE49-F238E27FC236}">
                <a16:creationId xmlns:a16="http://schemas.microsoft.com/office/drawing/2014/main" id="{4CBE1B5D-D59D-77A6-7B33-E6DCFE59E7D4}"/>
              </a:ext>
            </a:extLst>
          </p:cNvPr>
          <p:cNvSpPr txBox="1"/>
          <p:nvPr/>
        </p:nvSpPr>
        <p:spPr>
          <a:xfrm>
            <a:off x="360000" y="5973691"/>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7224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Traverse survey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solution 1</a:t>
            </a:r>
          </a:p>
        </p:txBody>
      </p:sp>
      <p:sp>
        <p:nvSpPr>
          <p:cNvPr id="7" name="TextBox 6">
            <a:extLst>
              <a:ext uri="{FF2B5EF4-FFF2-40B4-BE49-F238E27FC236}">
                <a16:creationId xmlns:a16="http://schemas.microsoft.com/office/drawing/2014/main" id="{AA4FB8B8-0C3C-4438-BF3A-83F36D2BC006}"/>
              </a:ext>
            </a:extLst>
          </p:cNvPr>
          <p:cNvSpPr txBox="1"/>
          <p:nvPr/>
        </p:nvSpPr>
        <p:spPr>
          <a:xfrm>
            <a:off x="360000" y="1544167"/>
            <a:ext cx="3911276" cy="369332"/>
          </a:xfrm>
          <a:prstGeom prst="rect">
            <a:avLst/>
          </a:prstGeom>
          <a:noFill/>
        </p:spPr>
        <p:txBody>
          <a:bodyPr wrap="square">
            <a:spAutoFit/>
          </a:bodyPr>
          <a:lstStyle/>
          <a:p>
            <a:pPr algn="l"/>
            <a:r>
              <a:rPr lang="en-AU" sz="1800" dirty="0">
                <a:cs typeface="Arial" panose="020B0604020202020204" pitchFamily="34" charset="0"/>
              </a:rPr>
              <a:t>Find the area of this figure.</a:t>
            </a:r>
          </a:p>
        </p:txBody>
      </p:sp>
      <p:pic>
        <p:nvPicPr>
          <p:cNvPr id="18" name="Picture 17" descr="A traverse survey made from a green triangle on the left with a length of 60 and perpendicular height of 45, and on the right,  from bottom to top, a blue right-angled triangle with length 25 and height 30, a pink trapezium with parallel sides 30 and 40 and height 25, and a yellow right-angled triangle with a length of 10 and height of 40.">
            <a:extLst>
              <a:ext uri="{FF2B5EF4-FFF2-40B4-BE49-F238E27FC236}">
                <a16:creationId xmlns:a16="http://schemas.microsoft.com/office/drawing/2014/main" id="{4B27338F-366B-7ADF-E124-4229422EDB5B}"/>
              </a:ext>
            </a:extLst>
          </p:cNvPr>
          <p:cNvPicPr>
            <a:picLocks noChangeAspect="1"/>
          </p:cNvPicPr>
          <p:nvPr/>
        </p:nvPicPr>
        <p:blipFill rotWithShape="1">
          <a:blip r:embed="rId2"/>
          <a:srcRect l="11049"/>
          <a:stretch/>
        </p:blipFill>
        <p:spPr>
          <a:xfrm>
            <a:off x="360000" y="2165131"/>
            <a:ext cx="3869316" cy="3543482"/>
          </a:xfrm>
          <a:prstGeom prst="rect">
            <a:avLst/>
          </a:prstGeom>
        </p:spPr>
      </p:pic>
      <p:sp>
        <p:nvSpPr>
          <p:cNvPr id="9" name="TextBox 8">
            <a:extLst>
              <a:ext uri="{FF2B5EF4-FFF2-40B4-BE49-F238E27FC236}">
                <a16:creationId xmlns:a16="http://schemas.microsoft.com/office/drawing/2014/main" id="{7BDDFD47-F229-5371-4952-F7E51B5DCD6C}"/>
              </a:ext>
            </a:extLst>
          </p:cNvPr>
          <p:cNvSpPr txBox="1"/>
          <p:nvPr/>
        </p:nvSpPr>
        <p:spPr>
          <a:xfrm>
            <a:off x="360000" y="5960244"/>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68A824-0B4F-7D42-F40A-DFAFE6E4F48F}"/>
                  </a:ext>
                </a:extLst>
              </p:cNvPr>
              <p:cNvSpPr txBox="1"/>
              <p:nvPr/>
            </p:nvSpPr>
            <p:spPr>
              <a:xfrm>
                <a:off x="5996748" y="1431504"/>
                <a:ext cx="5335624" cy="4733364"/>
              </a:xfrm>
              <a:prstGeom prst="rect">
                <a:avLst/>
              </a:prstGeom>
              <a:noFill/>
            </p:spPr>
            <p:txBody>
              <a:bodyPr wrap="none" lIns="0" tIns="0" rIns="0" bIns="0" rtlCol="0">
                <a:noAutofit/>
              </a:bodyPr>
              <a:lstStyle/>
              <a:p>
                <a:pPr algn="l">
                  <a:lnSpc>
                    <a:spcPct val="120000"/>
                  </a:lnSpc>
                </a:pPr>
                <a14:m>
                  <m:oMathPara xmlns:m="http://schemas.openxmlformats.org/officeDocument/2006/math">
                    <m:oMathParaPr>
                      <m:jc m:val="centerGroup"/>
                    </m:oMathParaPr>
                    <m:oMath xmlns:m="http://schemas.openxmlformats.org/officeDocument/2006/math">
                      <m:r>
                        <m:rPr>
                          <m:nor/>
                        </m:rPr>
                        <a:rPr lang="en-AU" sz="1800" i="0" dirty="0" smtClean="0">
                          <a:latin typeface="Cambria Math" panose="02040503050406030204" pitchFamily="18" charset="0"/>
                          <a:cs typeface="Arial" panose="020B0604020202020204" pitchFamily="34" charset="0"/>
                        </a:rPr>
                        <m:t>Green</m:t>
                      </m:r>
                      <m:r>
                        <m:rPr>
                          <m:nor/>
                        </m:rPr>
                        <a:rPr lang="en-AU" sz="1800" i="0" dirty="0" smtClean="0">
                          <a:latin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cs typeface="Arial" panose="020B0604020202020204" pitchFamily="34" charset="0"/>
                        </a:rPr>
                        <m:t>area</m:t>
                      </m:r>
                      <m:r>
                        <m:rPr>
                          <m:nor/>
                        </m:rPr>
                        <a:rPr lang="en-AU" sz="1800" i="0" dirty="0" smtClean="0">
                          <a:latin typeface="Cambria Math" panose="02040503050406030204" pitchFamily="18" charset="0"/>
                          <a:cs typeface="Arial" panose="020B0604020202020204" pitchFamily="34" charset="0"/>
                        </a:rPr>
                        <m:t>	</m:t>
                      </m:r>
                      <m:r>
                        <a:rPr lang="en-AU" sz="1800" b="0" i="1" dirty="0"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×45×60 </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1350</m:t>
                      </m:r>
                    </m:oMath>
                    <m:oMath xmlns:m="http://schemas.openxmlformats.org/officeDocument/2006/math">
                      <m:r>
                        <m:rPr>
                          <m:nor/>
                        </m:rPr>
                        <a:rPr lang="en-AU" sz="1800" i="0" dirty="0" smtClean="0">
                          <a:latin typeface="Cambria Math" panose="02040503050406030204" pitchFamily="18" charset="0"/>
                          <a:cs typeface="Arial" panose="020B0604020202020204" pitchFamily="34" charset="0"/>
                        </a:rPr>
                        <m:t>Blue</m:t>
                      </m:r>
                      <m:r>
                        <m:rPr>
                          <m:nor/>
                        </m:rPr>
                        <a:rPr lang="en-AU" sz="1800" i="0" dirty="0" smtClean="0">
                          <a:latin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cs typeface="Arial" panose="020B0604020202020204" pitchFamily="34" charset="0"/>
                        </a:rPr>
                        <m:t>area</m:t>
                      </m:r>
                      <m:r>
                        <a:rPr lang="en-AU" sz="1800" b="0" i="1" dirty="0"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×25×30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375</m:t>
                      </m:r>
                    </m:oMath>
                    <m:oMath xmlns:m="http://schemas.openxmlformats.org/officeDocument/2006/math">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Pink</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area</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a:rPr lang="en-AU" sz="1800" b="0" i="1" dirty="0" smtClean="0">
                          <a:latin typeface="Cambria Math" panose="02040503050406030204" pitchFamily="18" charset="0"/>
                          <a:ea typeface="Cambria Math" panose="02040503050406030204" pitchFamily="18" charset="0"/>
                          <a:cs typeface="Arial" panose="020B0604020202020204" pitchFamily="34" charset="0"/>
                        </a:rPr>
                        <m:t>    </m:t>
                      </m:r>
                      <m:r>
                        <a:rPr lang="en-AU" sz="1800" b="0" i="1" smtClean="0">
                          <a:latin typeface="Cambria Math" panose="02040503050406030204" pitchFamily="18" charset="0"/>
                          <a:ea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ea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ea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ea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×25×</m:t>
                      </m:r>
                      <m:d>
                        <m:dPr>
                          <m:ctrlPr>
                            <a:rPr lang="en-AU" sz="1800" b="0" i="1" smtClean="0">
                              <a:latin typeface="Cambria Math" panose="02040503050406030204" pitchFamily="18" charset="0"/>
                              <a:ea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ea typeface="Cambria Math" panose="02040503050406030204" pitchFamily="18" charset="0"/>
                              <a:cs typeface="Arial" panose="020B0604020202020204" pitchFamily="34" charset="0"/>
                            </a:rPr>
                            <m:t>30+40</m:t>
                          </m:r>
                        </m:e>
                      </m:d>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875</m:t>
                      </m:r>
                    </m:oMath>
                    <m:oMath xmlns:m="http://schemas.openxmlformats.org/officeDocument/2006/math">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Yellow</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area</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a:rPr lang="en-AU" sz="1800" b="0" i="1" smtClean="0">
                          <a:latin typeface="Cambria Math" panose="02040503050406030204" pitchFamily="18" charset="0"/>
                          <a:ea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ea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ea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ea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×10×40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200</m:t>
                      </m:r>
                    </m:oMath>
                    <m:oMath xmlns:m="http://schemas.openxmlformats.org/officeDocument/2006/math">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Area</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total</m:t>
                      </m:r>
                      <m:r>
                        <a:rPr lang="en-AU" sz="1800" b="0" i="1" dirty="0" smtClean="0">
                          <a:latin typeface="Cambria Math" panose="02040503050406030204" pitchFamily="18" charset="0"/>
                          <a:ea typeface="Cambria Math" panose="02040503050406030204" pitchFamily="18" charset="0"/>
                          <a:cs typeface="Arial" panose="020B0604020202020204" pitchFamily="34" charset="0"/>
                        </a:rPr>
                        <m:t>    </m:t>
                      </m:r>
                      <m:r>
                        <a:rPr lang="en-AU" sz="1800" b="0" i="1" smtClean="0">
                          <a:latin typeface="Cambria Math" panose="02040503050406030204" pitchFamily="18" charset="0"/>
                          <a:ea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1350+375+875+200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2800 </m:t>
                      </m:r>
                      <m:r>
                        <a:rPr lang="en-AU" sz="1800" b="0" i="1" smtClean="0">
                          <a:latin typeface="Cambria Math" panose="02040503050406030204" pitchFamily="18" charset="0"/>
                          <a:ea typeface="Cambria Math" panose="02040503050406030204" pitchFamily="18" charset="0"/>
                          <a:cs typeface="Arial" panose="020B0604020202020204" pitchFamily="34" charset="0"/>
                        </a:rPr>
                        <m:t>𝑚</m:t>
                      </m:r>
                      <m:r>
                        <a:rPr lang="en-AU" sz="1800" b="0" i="1" baseline="30000" smtClean="0">
                          <a:latin typeface="Cambria Math" panose="02040503050406030204" pitchFamily="18" charset="0"/>
                          <a:ea typeface="Cambria Math" panose="02040503050406030204" pitchFamily="18" charset="0"/>
                          <a:cs typeface="Arial" panose="020B0604020202020204" pitchFamily="34" charset="0"/>
                        </a:rPr>
                        <m:t>2</m:t>
                      </m:r>
                    </m:oMath>
                  </m:oMathPara>
                </a14:m>
                <a:endParaRPr lang="en-AU" sz="1800" b="0" baseline="300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D68A824-0B4F-7D42-F40A-DFAFE6E4F48F}"/>
                  </a:ext>
                </a:extLst>
              </p:cNvPr>
              <p:cNvSpPr txBox="1">
                <a:spLocks noRot="1" noChangeAspect="1" noMove="1" noResize="1" noEditPoints="1" noAdjustHandles="1" noChangeArrowheads="1" noChangeShapeType="1" noTextEdit="1"/>
              </p:cNvSpPr>
              <p:nvPr/>
            </p:nvSpPr>
            <p:spPr>
              <a:xfrm>
                <a:off x="5996748" y="1431504"/>
                <a:ext cx="5335624" cy="4733364"/>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81962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6E1C-D457-641B-0452-A94CD5D79A86}"/>
              </a:ext>
            </a:extLst>
          </p:cNvPr>
          <p:cNvSpPr>
            <a:spLocks noGrp="1"/>
          </p:cNvSpPr>
          <p:nvPr>
            <p:ph type="title"/>
          </p:nvPr>
        </p:nvSpPr>
        <p:spPr/>
        <p:txBody>
          <a:bodyPr/>
          <a:lstStyle/>
          <a:p>
            <a:r>
              <a:rPr lang="en-AU" dirty="0"/>
              <a:t>Traverse survey (9)</a:t>
            </a:r>
          </a:p>
        </p:txBody>
      </p:sp>
      <p:sp>
        <p:nvSpPr>
          <p:cNvPr id="5" name="Text Placeholder 4">
            <a:extLst>
              <a:ext uri="{FF2B5EF4-FFF2-40B4-BE49-F238E27FC236}">
                <a16:creationId xmlns:a16="http://schemas.microsoft.com/office/drawing/2014/main" id="{A480EC05-241E-4FFE-5126-5A5CCE2CAD5F}"/>
              </a:ext>
            </a:extLst>
          </p:cNvPr>
          <p:cNvSpPr>
            <a:spLocks noGrp="1"/>
          </p:cNvSpPr>
          <p:nvPr>
            <p:ph type="body" sz="quarter" idx="18"/>
          </p:nvPr>
        </p:nvSpPr>
        <p:spPr>
          <a:xfrm>
            <a:off x="360000" y="982520"/>
            <a:ext cx="10080000" cy="310015"/>
          </a:xfrm>
        </p:spPr>
        <p:txBody>
          <a:bodyPr/>
          <a:lstStyle/>
          <a:p>
            <a:r>
              <a:rPr lang="en-AU" dirty="0"/>
              <a:t>Example 2 </a:t>
            </a:r>
          </a:p>
        </p:txBody>
      </p:sp>
      <p:sp>
        <p:nvSpPr>
          <p:cNvPr id="15" name="TextBox 14">
            <a:extLst>
              <a:ext uri="{FF2B5EF4-FFF2-40B4-BE49-F238E27FC236}">
                <a16:creationId xmlns:a16="http://schemas.microsoft.com/office/drawing/2014/main" id="{16B19D88-D73C-2CAD-7656-2B6BF93EEF7E}"/>
              </a:ext>
            </a:extLst>
          </p:cNvPr>
          <p:cNvSpPr txBox="1"/>
          <p:nvPr/>
        </p:nvSpPr>
        <p:spPr>
          <a:xfrm>
            <a:off x="360000" y="1658653"/>
            <a:ext cx="3339585" cy="452820"/>
          </a:xfrm>
          <a:prstGeom prst="rect">
            <a:avLst/>
          </a:prstGeom>
          <a:noFill/>
        </p:spPr>
        <p:txBody>
          <a:bodyPr wrap="none" lIns="0" tIns="0" rIns="0" bIns="0" rtlCol="0">
            <a:noAutofit/>
          </a:bodyPr>
          <a:lstStyle/>
          <a:p>
            <a:r>
              <a:rPr lang="en-AU" sz="1800" dirty="0">
                <a:cs typeface="Arial" panose="020B0604020202020204" pitchFamily="34" charset="0"/>
              </a:rPr>
              <a:t>Find the perimeter of this figure.</a:t>
            </a:r>
          </a:p>
          <a:p>
            <a:pPr algn="l"/>
            <a:endParaRPr lang="en-AU" sz="1800" dirty="0"/>
          </a:p>
        </p:txBody>
      </p:sp>
      <p:pic>
        <p:nvPicPr>
          <p:cNvPr id="26" name="Picture 25" descr="An irregular polygon ABDEC, with a centreline from A to E.&#10;When the centreline is perpendicular to B to length is 40, and the length from the centreline to B is 45.&#10;When the centreline is perpendicular to C to length is 50, and the length from the centreline to C is 70.&#10;When the centreline is perpendicular to D to length from E is 30, and the length from the centreline to D is 60.&#10;The total length from A to E is 110.">
            <a:extLst>
              <a:ext uri="{FF2B5EF4-FFF2-40B4-BE49-F238E27FC236}">
                <a16:creationId xmlns:a16="http://schemas.microsoft.com/office/drawing/2014/main" id="{85759E5D-2749-A8F8-FBCF-2AFF62399912}"/>
              </a:ext>
            </a:extLst>
          </p:cNvPr>
          <p:cNvPicPr>
            <a:picLocks noChangeAspect="1"/>
          </p:cNvPicPr>
          <p:nvPr/>
        </p:nvPicPr>
        <p:blipFill>
          <a:blip r:embed="rId2"/>
          <a:stretch>
            <a:fillRect/>
          </a:stretch>
        </p:blipFill>
        <p:spPr>
          <a:xfrm>
            <a:off x="360000" y="1977458"/>
            <a:ext cx="4515082" cy="3759393"/>
          </a:xfrm>
          <a:prstGeom prst="rect">
            <a:avLst/>
          </a:prstGeom>
        </p:spPr>
      </p:pic>
      <p:sp>
        <p:nvSpPr>
          <p:cNvPr id="9" name="TextBox 8">
            <a:extLst>
              <a:ext uri="{FF2B5EF4-FFF2-40B4-BE49-F238E27FC236}">
                <a16:creationId xmlns:a16="http://schemas.microsoft.com/office/drawing/2014/main" id="{A9B4CC50-D15A-BB52-E6F5-08EC5FFB9666}"/>
              </a:ext>
            </a:extLst>
          </p:cNvPr>
          <p:cNvSpPr txBox="1"/>
          <p:nvPr/>
        </p:nvSpPr>
        <p:spPr>
          <a:xfrm>
            <a:off x="360000" y="5966968"/>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10B7230-238A-4AD9-6023-22331DE2C67C}"/>
                  </a:ext>
                </a:extLst>
              </p:cNvPr>
              <p:cNvSpPr txBox="1"/>
              <p:nvPr/>
            </p:nvSpPr>
            <p:spPr>
              <a:xfrm>
                <a:off x="5384331" y="1369453"/>
                <a:ext cx="3064371" cy="4997729"/>
              </a:xfrm>
              <a:prstGeom prst="rect">
                <a:avLst/>
              </a:prstGeom>
              <a:noFill/>
            </p:spPr>
            <p:txBody>
              <a:bodyPr wrap="none" lIns="0" tIns="0" rIns="0" bIns="0" rtlCol="0">
                <a:noAutofit/>
              </a:bodyPr>
              <a:lstStyle/>
              <a:p>
                <a:pPr>
                  <a:spcAft>
                    <a:spcPts val="600"/>
                  </a:spcAft>
                </a:pPr>
                <a:r>
                  <a:rPr lang="en-AU" sz="1600" dirty="0">
                    <a:cs typeface="Arial" panose="020B0604020202020204" pitchFamily="34" charset="0"/>
                  </a:rPr>
                  <a:t>Length DE</a:t>
                </a:r>
              </a:p>
              <a:p>
                <a:pPr>
                  <a:spcAft>
                    <a:spcPts val="600"/>
                  </a:spcAft>
                </a:pPr>
                <a14:m>
                  <m:oMathPara xmlns:m="http://schemas.openxmlformats.org/officeDocument/2006/math">
                    <m:oMathParaPr>
                      <m:jc m:val="center"/>
                    </m:oMathParaPr>
                    <m:oMath xmlns:m="http://schemas.openxmlformats.org/officeDocument/2006/math">
                      <m:r>
                        <a:rPr lang="en-AU" sz="1600" b="0" i="1" smtClean="0">
                          <a:latin typeface="Cambria Math" panose="02040503050406030204" pitchFamily="18" charset="0"/>
                          <a:cs typeface="Arial" panose="020B0604020202020204" pitchFamily="34" charset="0"/>
                        </a:rPr>
                        <m:t>𝑙</m:t>
                      </m:r>
                      <m:r>
                        <m:rPr>
                          <m:aln/>
                        </m:rPr>
                        <a:rPr lang="en-AU" sz="1600" b="0" i="1" smtClean="0">
                          <a:latin typeface="Cambria Math" panose="02040503050406030204" pitchFamily="18" charset="0"/>
                          <a:cs typeface="Arial" panose="020B0604020202020204" pitchFamily="34" charset="0"/>
                        </a:rPr>
                        <m:t>=</m:t>
                      </m:r>
                      <m:rad>
                        <m:radPr>
                          <m:degHide m:val="on"/>
                          <m:ctrlPr>
                            <a:rPr lang="en-AU" sz="1600" b="0" i="1" smtClean="0">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60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30</m:t>
                              </m:r>
                            </m:e>
                            <m:sup>
                              <m:r>
                                <a:rPr lang="en-AU" sz="1600" b="0" i="1" smtClean="0">
                                  <a:latin typeface="Cambria Math" panose="02040503050406030204" pitchFamily="18" charset="0"/>
                                  <a:cs typeface="Arial" panose="020B0604020202020204" pitchFamily="34" charset="0"/>
                                </a:rPr>
                                <m:t>2</m:t>
                              </m:r>
                            </m:sup>
                          </m:sSup>
                        </m:e>
                      </m:rad>
                    </m:oMath>
                  </m:oMathPara>
                </a14:m>
                <a:endParaRPr lang="en-AU" sz="1600" b="0" i="1" dirty="0">
                  <a:latin typeface="Cambria Math" panose="02040503050406030204" pitchFamily="18" charset="0"/>
                  <a:cs typeface="Arial" panose="020B0604020202020204" pitchFamily="34" charset="0"/>
                </a:endParaRPr>
              </a:p>
              <a:p>
                <a:pPr>
                  <a:spcAft>
                    <a:spcPts val="600"/>
                  </a:spcAft>
                </a:pPr>
                <a14:m>
                  <m:oMathPara xmlns:m="http://schemas.openxmlformats.org/officeDocument/2006/math">
                    <m:oMathParaPr>
                      <m:jc m:val="center"/>
                    </m:oMathParaPr>
                    <m:oMath xmlns:m="http://schemas.openxmlformats.org/officeDocument/2006/math">
                      <m:r>
                        <m:rPr>
                          <m:aln/>
                        </m:rPr>
                        <a:rPr lang="en-AU" sz="1600" i="1">
                          <a:latin typeface="Cambria Math" panose="02040503050406030204" pitchFamily="18" charset="0"/>
                          <a:ea typeface="Cambria Math" panose="02040503050406030204" pitchFamily="18" charset="0"/>
                          <a:cs typeface="Arial" panose="020B0604020202020204" pitchFamily="34" charset="0"/>
                        </a:rPr>
                        <m:t>=</m:t>
                      </m:r>
                      <m:r>
                        <a:rPr lang="en-AU" sz="1600" b="0" i="1" smtClean="0">
                          <a:latin typeface="Cambria Math" panose="02040503050406030204" pitchFamily="18" charset="0"/>
                          <a:ea typeface="Cambria Math" panose="02040503050406030204" pitchFamily="18" charset="0"/>
                          <a:cs typeface="Arial" panose="020B0604020202020204" pitchFamily="34" charset="0"/>
                        </a:rPr>
                        <m:t>   </m:t>
                      </m:r>
                      <m:r>
                        <a:rPr lang="en-AU" sz="1600" b="0" i="1" smtClean="0">
                          <a:latin typeface="Cambria Math" panose="02040503050406030204" pitchFamily="18" charset="0"/>
                          <a:cs typeface="Arial" panose="020B0604020202020204" pitchFamily="34" charset="0"/>
                        </a:rPr>
                        <m:t>67.082…</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cs typeface="Arial" panose="020B0604020202020204" pitchFamily="34" charset="0"/>
                  </a:rPr>
                  <a:t>Length BD</a:t>
                </a:r>
                <a:r>
                  <a:rPr lang="en-AU" sz="1600" dirty="0">
                    <a:latin typeface="Arial" panose="020B0604020202020204" pitchFamily="34"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15</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i="1" dirty="0" smtClean="0">
                          <a:latin typeface="Cambria Math" panose="02040503050406030204" pitchFamily="18" charset="0"/>
                          <a:ea typeface="Cambria Math" panose="02040503050406030204" pitchFamily="18" charset="0"/>
                          <a:cs typeface="Arial" panose="020B0604020202020204" pitchFamily="34" charset="0"/>
                        </a:rPr>
                        <m:t>=</m:t>
                      </m:r>
                      <m:r>
                        <a:rPr lang="en-AU" sz="1600" i="1">
                          <a:latin typeface="Cambria Math" panose="02040503050406030204" pitchFamily="18" charset="0"/>
                          <a:ea typeface="Cambria Math" panose="02040503050406030204" pitchFamily="18" charset="0"/>
                          <a:cs typeface="Arial" panose="020B0604020202020204" pitchFamily="34" charset="0"/>
                        </a:rPr>
                        <m:t> </m:t>
                      </m:r>
                      <m:r>
                        <a:rPr lang="en-AU" sz="1600" b="0" i="1" smtClean="0">
                          <a:latin typeface="Cambria Math" panose="02040503050406030204" pitchFamily="18" charset="0"/>
                          <a:cs typeface="Arial" panose="020B0604020202020204" pitchFamily="34" charset="0"/>
                        </a:rPr>
                        <m:t>42.720…</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AB</a:t>
                </a:r>
                <a:r>
                  <a:rPr lang="en-AU" sz="1600" dirty="0">
                    <a:latin typeface="Arial" panose="020B0604020202020204" pitchFamily="34" charset="0"/>
                    <a:ea typeface="Cambria Math" panose="02040503050406030204" pitchFamily="18"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45</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i="1" dirty="0" smtClean="0">
                          <a:latin typeface="Cambria Math" panose="02040503050406030204" pitchFamily="18" charset="0"/>
                          <a:ea typeface="Cambria Math" panose="02040503050406030204" pitchFamily="18" charset="0"/>
                          <a:cs typeface="Arial" panose="020B0604020202020204" pitchFamily="34" charset="0"/>
                        </a:rPr>
                        <m:t>=</m:t>
                      </m:r>
                      <m:r>
                        <a:rPr lang="en-AU" sz="1600" i="1">
                          <a:latin typeface="Cambria Math" panose="02040503050406030204" pitchFamily="18" charset="0"/>
                          <a:ea typeface="Cambria Math" panose="02040503050406030204" pitchFamily="18" charset="0"/>
                          <a:cs typeface="Arial" panose="020B0604020202020204" pitchFamily="34" charset="0"/>
                        </a:rPr>
                        <m:t>60.207…</m:t>
                      </m:r>
                    </m:oMath>
                  </m:oMathPara>
                </a14:m>
                <a:endParaRPr lang="en-AU" sz="1600" b="0" dirty="0">
                  <a:latin typeface="Arial" panose="020B0604020202020204" pitchFamily="34"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AC </a:t>
                </a:r>
                <a:r>
                  <a:rPr lang="en-AU" sz="1600" dirty="0">
                    <a:latin typeface="Arial" panose="020B0604020202020204" pitchFamily="34" charset="0"/>
                    <a:ea typeface="Cambria Math" panose="02040503050406030204" pitchFamily="18"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70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50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i="1" dirty="0" smtClean="0">
                          <a:latin typeface="Cambria Math" panose="02040503050406030204" pitchFamily="18" charset="0"/>
                          <a:ea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86.023…</m:t>
                      </m:r>
                    </m:oMath>
                  </m:oMathPara>
                </a14:m>
                <a:br>
                  <a:rPr lang="en-AU" sz="1600" b="0" dirty="0">
                    <a:latin typeface="Arial" panose="020B0604020202020204" pitchFamily="34" charset="0"/>
                    <a:ea typeface="Cambria Math" panose="02040503050406030204" pitchFamily="18" charset="0"/>
                    <a:cs typeface="Arial" panose="020B0604020202020204" pitchFamily="34" charset="0"/>
                  </a:rPr>
                </a:br>
                <a:endParaRPr lang="en-AU" sz="1600" b="0" dirty="0">
                  <a:latin typeface="Arial" panose="020B0604020202020204" pitchFamily="34"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CE </a:t>
                </a:r>
                <a:r>
                  <a:rPr lang="en-AU" sz="1600" dirty="0">
                    <a:latin typeface="Arial" panose="020B0604020202020204" pitchFamily="34" charset="0"/>
                    <a:ea typeface="Cambria Math" panose="02040503050406030204" pitchFamily="18"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70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60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i="1" dirty="0" smtClean="0">
                          <a:latin typeface="Cambria Math" panose="02040503050406030204" pitchFamily="18" charset="0"/>
                          <a:ea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92.195…</m:t>
                      </m:r>
                    </m:oMath>
                  </m:oMathPara>
                </a14:m>
                <a:br>
                  <a:rPr lang="en-AU" sz="1600" b="0" dirty="0">
                    <a:latin typeface="Arial" panose="020B0604020202020204" pitchFamily="34" charset="0"/>
                    <a:ea typeface="Cambria Math" panose="02040503050406030204" pitchFamily="18" charset="0"/>
                    <a:cs typeface="Arial" panose="020B0604020202020204" pitchFamily="34" charset="0"/>
                  </a:rPr>
                </a:br>
                <a:endParaRPr lang="en-AU" sz="16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110B7230-238A-4AD9-6023-22331DE2C67C}"/>
                  </a:ext>
                </a:extLst>
              </p:cNvPr>
              <p:cNvSpPr txBox="1">
                <a:spLocks noRot="1" noChangeAspect="1" noMove="1" noResize="1" noEditPoints="1" noAdjustHandles="1" noChangeArrowheads="1" noChangeShapeType="1" noTextEdit="1"/>
              </p:cNvSpPr>
              <p:nvPr/>
            </p:nvSpPr>
            <p:spPr>
              <a:xfrm>
                <a:off x="5384331" y="1369453"/>
                <a:ext cx="3064371" cy="4997729"/>
              </a:xfrm>
              <a:prstGeom prst="rect">
                <a:avLst/>
              </a:prstGeom>
              <a:blipFill>
                <a:blip r:embed="rId3"/>
                <a:stretch>
                  <a:fillRect l="-3976" t="-146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descr="Where do the 40 and 15 come from?">
                <a:extLst>
                  <a:ext uri="{FF2B5EF4-FFF2-40B4-BE49-F238E27FC236}">
                    <a16:creationId xmlns:a16="http://schemas.microsoft.com/office/drawing/2014/main" id="{6E41B98A-2BD8-0AF0-B02E-969E7E8D1A47}"/>
                  </a:ext>
                </a:extLst>
              </p:cNvPr>
              <p:cNvSpPr txBox="1"/>
              <p:nvPr/>
            </p:nvSpPr>
            <p:spPr>
              <a:xfrm>
                <a:off x="8957950" y="3062072"/>
                <a:ext cx="2886050" cy="1612490"/>
              </a:xfrm>
              <a:prstGeom prst="rect">
                <a:avLst/>
              </a:prstGeom>
              <a:noFill/>
            </p:spPr>
            <p:txBody>
              <a:bodyPr wrap="none" lIns="0" tIns="0" rIns="0" bIns="0" rtlCol="0">
                <a:noAutofit/>
              </a:bodyPr>
              <a:lstStyle/>
              <a:p>
                <a:pPr>
                  <a:spcAft>
                    <a:spcPts val="600"/>
                  </a:spcAft>
                </a:pPr>
                <a:r>
                  <a:rPr lang="en-AU" sz="1600" dirty="0">
                    <a:ea typeface="Cambria Math" panose="02040503050406030204" pitchFamily="18" charset="0"/>
                    <a:cs typeface="Arial" panose="020B0604020202020204" pitchFamily="34" charset="0"/>
                  </a:rPr>
                  <a:t>Perimeter</a:t>
                </a:r>
              </a:p>
              <a:p>
                <a:pPr>
                  <a:spcAft>
                    <a:spcPts val="600"/>
                  </a:spcAft>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cs typeface="Arial" panose="020B0604020202020204" pitchFamily="34" charset="0"/>
                        </a:rPr>
                        <m:t>𝑙</m:t>
                      </m:r>
                      <m:r>
                        <a:rPr lang="en-AU" sz="1600" b="0" i="1" smtClean="0">
                          <a:latin typeface="Cambria Math" panose="02040503050406030204" pitchFamily="18" charset="0"/>
                          <a:ea typeface="Cambria Math" panose="02040503050406030204" pitchFamily="18" charset="0"/>
                          <a:cs typeface="Arial" panose="020B0604020202020204" pitchFamily="34" charset="0"/>
                        </a:rPr>
                        <m:t>=67.082+42.720</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ea typeface="Cambria Math" panose="02040503050406030204" pitchFamily="18" charset="0"/>
                          <a:cs typeface="Arial" panose="020B0604020202020204" pitchFamily="34" charset="0"/>
                        </a:rPr>
                        <m:t>+60.207+86.023+</m:t>
                      </m:r>
                      <m:r>
                        <a:rPr lang="en-AU" sz="1600" b="0" i="0" smtClean="0">
                          <a:latin typeface="Cambria Math" panose="02040503050406030204" pitchFamily="18" charset="0"/>
                          <a:ea typeface="Cambria Math" panose="02040503050406030204" pitchFamily="18" charset="0"/>
                          <a:cs typeface="Arial" panose="020B0604020202020204" pitchFamily="34" charset="0"/>
                        </a:rPr>
                        <m:t>92.195</m:t>
                      </m:r>
                    </m:oMath>
                  </m:oMathPara>
                </a14:m>
                <a:endParaRPr lang="en-AU" sz="1600" b="0" i="0"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cs typeface="Arial" panose="020B0604020202020204" pitchFamily="34" charset="0"/>
                  </a:rPr>
                  <a:t>  </a:t>
                </a:r>
                <a14:m>
                  <m:oMath xmlns:m="http://schemas.openxmlformats.org/officeDocument/2006/math">
                    <m:r>
                      <a:rPr lang="en-AU" sz="1600" i="1">
                        <a:latin typeface="Cambria Math" panose="02040503050406030204" pitchFamily="18" charset="0"/>
                        <a:cs typeface="Arial" panose="020B0604020202020204" pitchFamily="34" charset="0"/>
                      </a:rPr>
                      <m:t> =348.227…</m:t>
                    </m:r>
                  </m:oMath>
                </a14:m>
                <a:endParaRPr lang="en-AU" sz="1600" b="0" dirty="0">
                  <a:ea typeface="Cambria Math" panose="02040503050406030204" pitchFamily="18" charset="0"/>
                  <a:cs typeface="Arial" panose="020B0604020202020204" pitchFamily="34" charset="0"/>
                </a:endParaRPr>
              </a:p>
              <a:p>
                <a:pPr>
                  <a:spcAft>
                    <a:spcPts val="600"/>
                  </a:spcAft>
                </a:pPr>
                <a:r>
                  <a:rPr lang="en-AU" sz="1600" dirty="0">
                    <a:cs typeface="Arial" panose="020B0604020202020204" pitchFamily="34" charset="0"/>
                  </a:rPr>
                  <a:t>   </a:t>
                </a:r>
                <a14:m>
                  <m:oMath xmlns:m="http://schemas.openxmlformats.org/officeDocument/2006/math">
                    <m:r>
                      <a:rPr lang="en-AU" sz="1600" i="1" smtClean="0">
                        <a:latin typeface="Cambria Math" panose="02040503050406030204" pitchFamily="18" charset="0"/>
                        <a:ea typeface="Cambria Math" panose="02040503050406030204" pitchFamily="18" charset="0"/>
                        <a:cs typeface="Arial" panose="020B0604020202020204" pitchFamily="34" charset="0"/>
                      </a:rPr>
                      <m:t>≈</m:t>
                    </m:r>
                    <m:r>
                      <a:rPr lang="en-AU" sz="1600" i="1">
                        <a:latin typeface="Cambria Math" panose="02040503050406030204" pitchFamily="18" charset="0"/>
                        <a:cs typeface="Arial" panose="020B0604020202020204" pitchFamily="34" charset="0"/>
                      </a:rPr>
                      <m:t>348</m:t>
                    </m:r>
                    <m:r>
                      <a:rPr lang="en-AU" sz="1600" b="0" i="1" smtClean="0">
                        <a:latin typeface="Cambria Math" panose="02040503050406030204" pitchFamily="18" charset="0"/>
                        <a:cs typeface="Arial" panose="020B0604020202020204" pitchFamily="34" charset="0"/>
                      </a:rPr>
                      <m:t> </m:t>
                    </m:r>
                    <m:r>
                      <a:rPr lang="en-AU" sz="1600" b="0" i="1" smtClean="0">
                        <a:latin typeface="Cambria Math" panose="02040503050406030204" pitchFamily="18" charset="0"/>
                        <a:ea typeface="Cambria Math" panose="02040503050406030204" pitchFamily="18" charset="0"/>
                        <a:cs typeface="Arial" panose="020B0604020202020204" pitchFamily="34" charset="0"/>
                      </a:rPr>
                      <m:t>𝑚</m:t>
                    </m:r>
                  </m:oMath>
                </a14:m>
                <a:endParaRPr lang="en-AU" sz="1600" b="0" dirty="0">
                  <a:ea typeface="Cambria Math" panose="02040503050406030204" pitchFamily="18" charset="0"/>
                  <a:cs typeface="Arial" panose="020B0604020202020204" pitchFamily="34" charset="0"/>
                </a:endParaRPr>
              </a:p>
            </p:txBody>
          </p:sp>
        </mc:Choice>
        <mc:Fallback xmlns="">
          <p:sp>
            <p:nvSpPr>
              <p:cNvPr id="7" name="TextBox 6" descr="Where do the 40 and 15 come from?">
                <a:extLst>
                  <a:ext uri="{FF2B5EF4-FFF2-40B4-BE49-F238E27FC236}">
                    <a16:creationId xmlns:a16="http://schemas.microsoft.com/office/drawing/2014/main" id="{6E41B98A-2BD8-0AF0-B02E-969E7E8D1A47}"/>
                  </a:ext>
                </a:extLst>
              </p:cNvPr>
              <p:cNvSpPr txBox="1">
                <a:spLocks noRot="1" noChangeAspect="1" noMove="1" noResize="1" noEditPoints="1" noAdjustHandles="1" noChangeArrowheads="1" noChangeShapeType="1" noTextEdit="1"/>
              </p:cNvSpPr>
              <p:nvPr/>
            </p:nvSpPr>
            <p:spPr>
              <a:xfrm>
                <a:off x="8957950" y="3062072"/>
                <a:ext cx="2886050" cy="1612490"/>
              </a:xfrm>
              <a:prstGeom prst="rect">
                <a:avLst/>
              </a:prstGeom>
              <a:blipFill>
                <a:blip r:embed="rId4"/>
                <a:stretch>
                  <a:fillRect l="-4219" t="-4151"/>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2D51EA4D-9120-FC62-BFE9-5286A433360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56292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6E1C-D457-641B-0452-A94CD5D79A86}"/>
              </a:ext>
            </a:extLst>
          </p:cNvPr>
          <p:cNvSpPr>
            <a:spLocks noGrp="1"/>
          </p:cNvSpPr>
          <p:nvPr>
            <p:ph type="title"/>
          </p:nvPr>
        </p:nvSpPr>
        <p:spPr/>
        <p:txBody>
          <a:bodyPr/>
          <a:lstStyle/>
          <a:p>
            <a:r>
              <a:rPr lang="en-AU" dirty="0"/>
              <a:t>Traverse survey (10)</a:t>
            </a:r>
          </a:p>
        </p:txBody>
      </p:sp>
      <p:sp>
        <p:nvSpPr>
          <p:cNvPr id="5" name="Text Placeholder 4">
            <a:extLst>
              <a:ext uri="{FF2B5EF4-FFF2-40B4-BE49-F238E27FC236}">
                <a16:creationId xmlns:a16="http://schemas.microsoft.com/office/drawing/2014/main" id="{A480EC05-241E-4FFE-5126-5A5CCE2CAD5F}"/>
              </a:ext>
            </a:extLst>
          </p:cNvPr>
          <p:cNvSpPr>
            <a:spLocks noGrp="1"/>
          </p:cNvSpPr>
          <p:nvPr>
            <p:ph type="body" sz="quarter" idx="18"/>
          </p:nvPr>
        </p:nvSpPr>
        <p:spPr>
          <a:xfrm>
            <a:off x="360000" y="982520"/>
            <a:ext cx="10080000" cy="310015"/>
          </a:xfrm>
        </p:spPr>
        <p:txBody>
          <a:bodyPr/>
          <a:lstStyle/>
          <a:p>
            <a:r>
              <a:rPr lang="en-AU" dirty="0"/>
              <a:t>Example 2 self-explanation prompts </a:t>
            </a:r>
          </a:p>
        </p:txBody>
      </p:sp>
      <p:sp>
        <p:nvSpPr>
          <p:cNvPr id="15" name="TextBox 14">
            <a:extLst>
              <a:ext uri="{FF2B5EF4-FFF2-40B4-BE49-F238E27FC236}">
                <a16:creationId xmlns:a16="http://schemas.microsoft.com/office/drawing/2014/main" id="{16B19D88-D73C-2CAD-7656-2B6BF93EEF7E}"/>
              </a:ext>
            </a:extLst>
          </p:cNvPr>
          <p:cNvSpPr txBox="1"/>
          <p:nvPr/>
        </p:nvSpPr>
        <p:spPr>
          <a:xfrm>
            <a:off x="360000" y="1658653"/>
            <a:ext cx="3339585" cy="452820"/>
          </a:xfrm>
          <a:prstGeom prst="rect">
            <a:avLst/>
          </a:prstGeom>
          <a:noFill/>
        </p:spPr>
        <p:txBody>
          <a:bodyPr wrap="none" lIns="0" tIns="0" rIns="0" bIns="0" rtlCol="0">
            <a:noAutofit/>
          </a:bodyPr>
          <a:lstStyle/>
          <a:p>
            <a:r>
              <a:rPr lang="en-AU" sz="1800" dirty="0">
                <a:cs typeface="Arial" panose="020B0604020202020204" pitchFamily="34" charset="0"/>
              </a:rPr>
              <a:t>Find the perimeter of this figure</a:t>
            </a:r>
            <a:r>
              <a:rPr lang="en-AU" sz="2000" dirty="0">
                <a:cs typeface="Arial" panose="020B0604020202020204" pitchFamily="34" charset="0"/>
              </a:rPr>
              <a:t>.</a:t>
            </a:r>
          </a:p>
          <a:p>
            <a:pPr algn="l"/>
            <a:endParaRPr lang="en-AU" sz="1800" dirty="0"/>
          </a:p>
        </p:txBody>
      </p:sp>
      <p:pic>
        <p:nvPicPr>
          <p:cNvPr id="26" name="Picture 25" descr="An irregular polygon ABDEC, with a centreline from A to E.&#10;When the centreline is perpendicular to B to length is 40, and the length from the centreline to B is 45.&#10;When the centreline is perpendicular to C to length is 50, and the length from the centreline to C is 70.&#10;When the centreline is perpendicular to D to length from E is 30, and the length from the centreline to D is 60.&#10;The total length from A to E is 110.">
            <a:extLst>
              <a:ext uri="{FF2B5EF4-FFF2-40B4-BE49-F238E27FC236}">
                <a16:creationId xmlns:a16="http://schemas.microsoft.com/office/drawing/2014/main" id="{85759E5D-2749-A8F8-FBCF-2AFF62399912}"/>
              </a:ext>
            </a:extLst>
          </p:cNvPr>
          <p:cNvPicPr>
            <a:picLocks noChangeAspect="1"/>
          </p:cNvPicPr>
          <p:nvPr/>
        </p:nvPicPr>
        <p:blipFill>
          <a:blip r:embed="rId2"/>
          <a:stretch>
            <a:fillRect/>
          </a:stretch>
        </p:blipFill>
        <p:spPr>
          <a:xfrm>
            <a:off x="360000" y="1977458"/>
            <a:ext cx="4515082" cy="3759393"/>
          </a:xfrm>
          <a:prstGeom prst="rect">
            <a:avLst/>
          </a:prstGeom>
        </p:spPr>
      </p:pic>
      <p:sp>
        <p:nvSpPr>
          <p:cNvPr id="6" name="Speech Bubble: Rectangle with Corners Rounded 5" descr="What shape is this?">
            <a:extLst>
              <a:ext uri="{FF2B5EF4-FFF2-40B4-BE49-F238E27FC236}">
                <a16:creationId xmlns:a16="http://schemas.microsoft.com/office/drawing/2014/main" id="{9F744537-4DA9-F6FC-4D53-6BFD05FBCA0D}"/>
              </a:ext>
            </a:extLst>
          </p:cNvPr>
          <p:cNvSpPr/>
          <p:nvPr/>
        </p:nvSpPr>
        <p:spPr>
          <a:xfrm>
            <a:off x="360000" y="4676503"/>
            <a:ext cx="1187542" cy="1060348"/>
          </a:xfrm>
          <a:prstGeom prst="wedgeRoundRectCallout">
            <a:avLst>
              <a:gd name="adj1" fmla="val 21508"/>
              <a:gd name="adj2" fmla="val -110522"/>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What shape is this?</a:t>
            </a:r>
          </a:p>
        </p:txBody>
      </p:sp>
      <p:sp>
        <p:nvSpPr>
          <p:cNvPr id="9" name="TextBox 8">
            <a:extLst>
              <a:ext uri="{FF2B5EF4-FFF2-40B4-BE49-F238E27FC236}">
                <a16:creationId xmlns:a16="http://schemas.microsoft.com/office/drawing/2014/main" id="{A9B4CC50-D15A-BB52-E6F5-08EC5FFB9666}"/>
              </a:ext>
            </a:extLst>
          </p:cNvPr>
          <p:cNvSpPr txBox="1"/>
          <p:nvPr/>
        </p:nvSpPr>
        <p:spPr>
          <a:xfrm>
            <a:off x="360000" y="5966968"/>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10B7230-238A-4AD9-6023-22331DE2C67C}"/>
                  </a:ext>
                </a:extLst>
              </p:cNvPr>
              <p:cNvSpPr txBox="1"/>
              <p:nvPr/>
            </p:nvSpPr>
            <p:spPr>
              <a:xfrm>
                <a:off x="5384330" y="1369453"/>
                <a:ext cx="3064371" cy="4997729"/>
              </a:xfrm>
              <a:prstGeom prst="rect">
                <a:avLst/>
              </a:prstGeom>
              <a:noFill/>
            </p:spPr>
            <p:txBody>
              <a:bodyPr wrap="none" lIns="0" tIns="0" rIns="0" bIns="0" rtlCol="0">
                <a:noAutofit/>
              </a:bodyPr>
              <a:lstStyle/>
              <a:p>
                <a:pPr>
                  <a:spcAft>
                    <a:spcPts val="600"/>
                  </a:spcAft>
                </a:pPr>
                <a:r>
                  <a:rPr lang="en-AU" sz="1600" dirty="0">
                    <a:cs typeface="Arial" panose="020B0604020202020204" pitchFamily="34" charset="0"/>
                  </a:rPr>
                  <a:t>Length DE</a:t>
                </a:r>
              </a:p>
              <a:p>
                <a:pPr>
                  <a:spcAft>
                    <a:spcPts val="600"/>
                  </a:spcAft>
                </a:pPr>
                <a14:m>
                  <m:oMathPara xmlns:m="http://schemas.openxmlformats.org/officeDocument/2006/math">
                    <m:oMathParaPr>
                      <m:jc m:val="center"/>
                    </m:oMathParaPr>
                    <m:oMath xmlns:m="http://schemas.openxmlformats.org/officeDocument/2006/math">
                      <m:r>
                        <a:rPr lang="en-AU" sz="1600" b="0" i="1" smtClean="0">
                          <a:latin typeface="Cambria Math" panose="02040503050406030204" pitchFamily="18" charset="0"/>
                          <a:cs typeface="Arial" panose="020B0604020202020204" pitchFamily="34" charset="0"/>
                        </a:rPr>
                        <m:t>𝑙</m:t>
                      </m:r>
                      <m:r>
                        <m:rPr>
                          <m:aln/>
                        </m:rPr>
                        <a:rPr lang="en-AU" sz="1600" b="0" i="1" smtClean="0">
                          <a:latin typeface="Cambria Math" panose="02040503050406030204" pitchFamily="18" charset="0"/>
                          <a:cs typeface="Arial" panose="020B0604020202020204" pitchFamily="34" charset="0"/>
                        </a:rPr>
                        <m:t>=</m:t>
                      </m:r>
                      <m:rad>
                        <m:radPr>
                          <m:degHide m:val="on"/>
                          <m:ctrlPr>
                            <a:rPr lang="en-AU" sz="1600" b="0" i="1" smtClean="0">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60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30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a:rPr lang="en-AU" sz="1600" i="1">
                          <a:latin typeface="Cambria Math" panose="02040503050406030204" pitchFamily="18" charset="0"/>
                          <a:ea typeface="Cambria Math" panose="02040503050406030204" pitchFamily="18" charset="0"/>
                          <a:cs typeface="Arial" panose="020B0604020202020204" pitchFamily="34" charset="0"/>
                        </a:rPr>
                        <m:t>=</m:t>
                      </m:r>
                      <m:r>
                        <a:rPr lang="en-AU" sz="1600" b="0" i="1" smtClean="0">
                          <a:latin typeface="Cambria Math" panose="02040503050406030204" pitchFamily="18" charset="0"/>
                          <a:ea typeface="Cambria Math" panose="02040503050406030204" pitchFamily="18" charset="0"/>
                          <a:cs typeface="Arial" panose="020B0604020202020204" pitchFamily="34" charset="0"/>
                        </a:rPr>
                        <m:t>   </m:t>
                      </m:r>
                      <m:r>
                        <a:rPr lang="en-AU" sz="1600" b="0" i="1" smtClean="0">
                          <a:latin typeface="Cambria Math" panose="02040503050406030204" pitchFamily="18" charset="0"/>
                          <a:cs typeface="Arial" panose="020B0604020202020204" pitchFamily="34" charset="0"/>
                        </a:rPr>
                        <m:t>67.082…</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cs typeface="Arial" panose="020B0604020202020204" pitchFamily="34" charset="0"/>
                  </a:rPr>
                  <a:t>Length BD</a:t>
                </a:r>
                <a:r>
                  <a:rPr lang="en-AU" sz="1600" dirty="0">
                    <a:latin typeface="Arial" panose="020B0604020202020204" pitchFamily="34"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15</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b="0" i="1" smtClean="0">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42.720…</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AB</a:t>
                </a:r>
                <a:r>
                  <a:rPr lang="en-AU" sz="1600" dirty="0">
                    <a:latin typeface="Arial" panose="020B0604020202020204" pitchFamily="34" charset="0"/>
                    <a:ea typeface="Cambria Math" panose="02040503050406030204" pitchFamily="18"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45</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cs typeface="Arial" panose="020B0604020202020204" pitchFamily="34" charset="0"/>
                        </a:rPr>
                        <m:t>=</m:t>
                      </m:r>
                      <m:r>
                        <a:rPr lang="en-AU" sz="1600" b="0" i="1" smtClean="0">
                          <a:latin typeface="Cambria Math" panose="02040503050406030204" pitchFamily="18" charset="0"/>
                          <a:ea typeface="Cambria Math" panose="02040503050406030204" pitchFamily="18" charset="0"/>
                          <a:cs typeface="Arial" panose="020B0604020202020204" pitchFamily="34" charset="0"/>
                        </a:rPr>
                        <m:t>60.207…</m:t>
                      </m:r>
                    </m:oMath>
                  </m:oMathPara>
                </a14:m>
                <a:endParaRPr lang="en-AU" sz="1600" b="0" dirty="0">
                  <a:latin typeface="Arial" panose="020B0604020202020204" pitchFamily="34"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AC </a:t>
                </a:r>
                <a:r>
                  <a:rPr lang="en-AU" sz="1600" dirty="0">
                    <a:latin typeface="Arial" panose="020B0604020202020204" pitchFamily="34" charset="0"/>
                    <a:ea typeface="Cambria Math" panose="02040503050406030204" pitchFamily="18"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70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50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b="0" i="1" smtClean="0">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86.023…</m:t>
                      </m:r>
                    </m:oMath>
                  </m:oMathPara>
                </a14:m>
                <a:br>
                  <a:rPr lang="en-AU" sz="1600" b="0" dirty="0">
                    <a:latin typeface="Arial" panose="020B0604020202020204" pitchFamily="34" charset="0"/>
                    <a:ea typeface="Cambria Math" panose="02040503050406030204" pitchFamily="18" charset="0"/>
                    <a:cs typeface="Arial" panose="020B0604020202020204" pitchFamily="34" charset="0"/>
                  </a:rPr>
                </a:br>
                <a:endParaRPr lang="en-AU" sz="1600" b="0" dirty="0">
                  <a:latin typeface="Arial" panose="020B0604020202020204" pitchFamily="34"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CE </a:t>
                </a:r>
                <a:r>
                  <a:rPr lang="en-AU" sz="1600" dirty="0">
                    <a:latin typeface="Arial" panose="020B0604020202020204" pitchFamily="34" charset="0"/>
                    <a:ea typeface="Cambria Math" panose="02040503050406030204" pitchFamily="18" charset="0"/>
                    <a:cs typeface="Arial" panose="020B0604020202020204" pitchFamily="34" charset="0"/>
                  </a:rPr>
                  <a:t>	</a:t>
                </a: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70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60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b="0" i="1" smtClean="0">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92.195…</m:t>
                      </m:r>
                    </m:oMath>
                  </m:oMathPara>
                </a14:m>
                <a:br>
                  <a:rPr lang="en-AU" sz="1600" b="0" dirty="0">
                    <a:latin typeface="Arial" panose="020B0604020202020204" pitchFamily="34" charset="0"/>
                    <a:ea typeface="Cambria Math" panose="02040503050406030204" pitchFamily="18" charset="0"/>
                    <a:cs typeface="Arial" panose="020B0604020202020204" pitchFamily="34" charset="0"/>
                  </a:rPr>
                </a:br>
                <a:endParaRPr lang="en-AU" sz="16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110B7230-238A-4AD9-6023-22331DE2C67C}"/>
                  </a:ext>
                </a:extLst>
              </p:cNvPr>
              <p:cNvSpPr txBox="1">
                <a:spLocks noRot="1" noChangeAspect="1" noMove="1" noResize="1" noEditPoints="1" noAdjustHandles="1" noChangeArrowheads="1" noChangeShapeType="1" noTextEdit="1"/>
              </p:cNvSpPr>
              <p:nvPr/>
            </p:nvSpPr>
            <p:spPr>
              <a:xfrm>
                <a:off x="5384330" y="1369453"/>
                <a:ext cx="3064371" cy="4997729"/>
              </a:xfrm>
              <a:prstGeom prst="rect">
                <a:avLst/>
              </a:prstGeom>
              <a:blipFill>
                <a:blip r:embed="rId3"/>
                <a:stretch>
                  <a:fillRect l="-3976" t="-1465"/>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55950DAE-86EF-690B-40BA-FCA9B93F8714}"/>
              </a:ext>
            </a:extLst>
          </p:cNvPr>
          <p:cNvSpPr/>
          <p:nvPr/>
        </p:nvSpPr>
        <p:spPr>
          <a:xfrm>
            <a:off x="7931813" y="1481444"/>
            <a:ext cx="3512935" cy="630029"/>
          </a:xfrm>
          <a:prstGeom prst="wedgeRoundRectCallout">
            <a:avLst>
              <a:gd name="adj1" fmla="val -57218"/>
              <a:gd name="adj2" fmla="val 159258"/>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Where do the 40 and 15 come from?</a:t>
            </a:r>
          </a:p>
        </p:txBody>
      </p:sp>
      <mc:AlternateContent xmlns:mc="http://schemas.openxmlformats.org/markup-compatibility/2006" xmlns:a14="http://schemas.microsoft.com/office/drawing/2010/main">
        <mc:Choice Requires="a14">
          <p:sp>
            <p:nvSpPr>
              <p:cNvPr id="14" name="TextBox 13" descr="Where do the 40 and 15 come from?">
                <a:extLst>
                  <a:ext uri="{FF2B5EF4-FFF2-40B4-BE49-F238E27FC236}">
                    <a16:creationId xmlns:a16="http://schemas.microsoft.com/office/drawing/2014/main" id="{7DD4B4EF-D14E-B192-E09B-374DDE88B4D4}"/>
                  </a:ext>
                </a:extLst>
              </p:cNvPr>
              <p:cNvSpPr txBox="1"/>
              <p:nvPr/>
            </p:nvSpPr>
            <p:spPr>
              <a:xfrm>
                <a:off x="8957950" y="3062072"/>
                <a:ext cx="2886050" cy="1612490"/>
              </a:xfrm>
              <a:prstGeom prst="rect">
                <a:avLst/>
              </a:prstGeom>
              <a:noFill/>
            </p:spPr>
            <p:txBody>
              <a:bodyPr wrap="none" lIns="0" tIns="0" rIns="0" bIns="0" rtlCol="0">
                <a:noAutofit/>
              </a:bodyPr>
              <a:lstStyle/>
              <a:p>
                <a:pPr>
                  <a:spcAft>
                    <a:spcPts val="600"/>
                  </a:spcAft>
                </a:pPr>
                <a:r>
                  <a:rPr lang="en-AU" sz="1600" dirty="0">
                    <a:ea typeface="Cambria Math" panose="02040503050406030204" pitchFamily="18" charset="0"/>
                    <a:cs typeface="Arial" panose="020B0604020202020204" pitchFamily="34" charset="0"/>
                  </a:rPr>
                  <a:t>Perimeter</a:t>
                </a:r>
              </a:p>
              <a:p>
                <a:pPr>
                  <a:spcAft>
                    <a:spcPts val="600"/>
                  </a:spcAft>
                </a:pPr>
                <a:endParaRPr lang="en-AU" sz="1600" dirty="0">
                  <a:latin typeface="Arial" panose="020B0604020202020204" pitchFamily="34" charset="0"/>
                  <a:ea typeface="Cambria Math" panose="02040503050406030204" pitchFamily="18" charset="0"/>
                  <a:cs typeface="Arial" panose="020B0604020202020204" pitchFamily="34" charset="0"/>
                </a:endParaRPr>
              </a:p>
              <a:p>
                <a:pPr>
                  <a:spcAft>
                    <a:spcPts val="600"/>
                  </a:spcAft>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cs typeface="Arial" panose="020B0604020202020204" pitchFamily="34" charset="0"/>
                        </a:rPr>
                        <m:t>𝑙</m:t>
                      </m:r>
                      <m:r>
                        <a:rPr lang="en-AU" sz="1600" b="0" i="1" smtClean="0">
                          <a:latin typeface="Cambria Math" panose="02040503050406030204" pitchFamily="18" charset="0"/>
                          <a:ea typeface="Cambria Math" panose="02040503050406030204" pitchFamily="18" charset="0"/>
                          <a:cs typeface="Arial" panose="020B0604020202020204" pitchFamily="34" charset="0"/>
                        </a:rPr>
                        <m:t>=67.082+42.720</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ea typeface="Cambria Math" panose="02040503050406030204" pitchFamily="18" charset="0"/>
                          <a:cs typeface="Arial" panose="020B0604020202020204" pitchFamily="34" charset="0"/>
                        </a:rPr>
                        <m:t>+60.207+86.023+</m:t>
                      </m:r>
                      <m:r>
                        <a:rPr lang="en-AU" sz="1600" b="0" i="0" smtClean="0">
                          <a:latin typeface="Cambria Math" panose="02040503050406030204" pitchFamily="18" charset="0"/>
                          <a:ea typeface="Cambria Math" panose="02040503050406030204" pitchFamily="18" charset="0"/>
                          <a:cs typeface="Arial" panose="020B0604020202020204" pitchFamily="34" charset="0"/>
                        </a:rPr>
                        <m:t>92.195</m:t>
                      </m:r>
                    </m:oMath>
                  </m:oMathPara>
                </a14:m>
                <a:endParaRPr lang="en-AU" sz="1600" b="0" i="0"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cs typeface="Arial" panose="020B0604020202020204" pitchFamily="34" charset="0"/>
                  </a:rPr>
                  <a:t>  </a:t>
                </a:r>
                <a14:m>
                  <m:oMath xmlns:m="http://schemas.openxmlformats.org/officeDocument/2006/math">
                    <m:r>
                      <a:rPr lang="en-AU" sz="1600" i="1">
                        <a:latin typeface="Cambria Math" panose="02040503050406030204" pitchFamily="18" charset="0"/>
                        <a:cs typeface="Arial" panose="020B0604020202020204" pitchFamily="34" charset="0"/>
                      </a:rPr>
                      <m:t> =348.227…</m:t>
                    </m:r>
                  </m:oMath>
                </a14:m>
                <a:endParaRPr lang="en-AU" sz="1600" b="0" dirty="0">
                  <a:ea typeface="Cambria Math" panose="02040503050406030204" pitchFamily="18" charset="0"/>
                  <a:cs typeface="Arial" panose="020B0604020202020204" pitchFamily="34" charset="0"/>
                </a:endParaRPr>
              </a:p>
              <a:p>
                <a:pPr>
                  <a:spcAft>
                    <a:spcPts val="600"/>
                  </a:spcAft>
                </a:pPr>
                <a:r>
                  <a:rPr lang="en-AU" sz="1600" dirty="0">
                    <a:cs typeface="Arial" panose="020B0604020202020204" pitchFamily="34" charset="0"/>
                  </a:rPr>
                  <a:t>   </a:t>
                </a:r>
                <a14:m>
                  <m:oMath xmlns:m="http://schemas.openxmlformats.org/officeDocument/2006/math">
                    <m:r>
                      <a:rPr lang="en-AU" sz="1600" i="1" smtClean="0">
                        <a:latin typeface="Cambria Math" panose="02040503050406030204" pitchFamily="18" charset="0"/>
                        <a:ea typeface="Cambria Math" panose="02040503050406030204" pitchFamily="18" charset="0"/>
                        <a:cs typeface="Arial" panose="020B0604020202020204" pitchFamily="34" charset="0"/>
                      </a:rPr>
                      <m:t>≈</m:t>
                    </m:r>
                    <m:r>
                      <a:rPr lang="en-AU" sz="1600" i="1">
                        <a:latin typeface="Cambria Math" panose="02040503050406030204" pitchFamily="18" charset="0"/>
                        <a:cs typeface="Arial" panose="020B0604020202020204" pitchFamily="34" charset="0"/>
                      </a:rPr>
                      <m:t>348</m:t>
                    </m:r>
                    <m:r>
                      <a:rPr lang="en-AU" sz="1600" b="0" i="1" smtClean="0">
                        <a:latin typeface="Cambria Math" panose="02040503050406030204" pitchFamily="18" charset="0"/>
                        <a:cs typeface="Arial" panose="020B0604020202020204" pitchFamily="34" charset="0"/>
                      </a:rPr>
                      <m:t> </m:t>
                    </m:r>
                    <m:r>
                      <a:rPr lang="en-AU" sz="1600" b="0" i="1" smtClean="0">
                        <a:latin typeface="Cambria Math" panose="02040503050406030204" pitchFamily="18" charset="0"/>
                        <a:ea typeface="Cambria Math" panose="02040503050406030204" pitchFamily="18" charset="0"/>
                        <a:cs typeface="Arial" panose="020B0604020202020204" pitchFamily="34" charset="0"/>
                      </a:rPr>
                      <m:t>𝑚</m:t>
                    </m:r>
                  </m:oMath>
                </a14:m>
                <a:endParaRPr lang="en-AU" sz="1600" b="0" dirty="0">
                  <a:ea typeface="Cambria Math" panose="02040503050406030204" pitchFamily="18" charset="0"/>
                  <a:cs typeface="Arial" panose="020B0604020202020204" pitchFamily="34" charset="0"/>
                </a:endParaRPr>
              </a:p>
            </p:txBody>
          </p:sp>
        </mc:Choice>
        <mc:Fallback xmlns="">
          <p:sp>
            <p:nvSpPr>
              <p:cNvPr id="14" name="TextBox 13" descr="Where do the 40 and 15 come from?">
                <a:extLst>
                  <a:ext uri="{FF2B5EF4-FFF2-40B4-BE49-F238E27FC236}">
                    <a16:creationId xmlns:a16="http://schemas.microsoft.com/office/drawing/2014/main" id="{7DD4B4EF-D14E-B192-E09B-374DDE88B4D4}"/>
                  </a:ext>
                </a:extLst>
              </p:cNvPr>
              <p:cNvSpPr txBox="1">
                <a:spLocks noRot="1" noChangeAspect="1" noMove="1" noResize="1" noEditPoints="1" noAdjustHandles="1" noChangeArrowheads="1" noChangeShapeType="1" noTextEdit="1"/>
              </p:cNvSpPr>
              <p:nvPr/>
            </p:nvSpPr>
            <p:spPr>
              <a:xfrm>
                <a:off x="8957950" y="3062072"/>
                <a:ext cx="2886050" cy="1612490"/>
              </a:xfrm>
              <a:prstGeom prst="rect">
                <a:avLst/>
              </a:prstGeom>
              <a:blipFill>
                <a:blip r:embed="rId4"/>
                <a:stretch>
                  <a:fillRect l="-4219" t="-4151" b="-15849"/>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2D51EA4D-9120-FC62-BFE9-5286A433360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22709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207E-7093-8280-962A-D37502BAEC57}"/>
              </a:ext>
            </a:extLst>
          </p:cNvPr>
          <p:cNvSpPr>
            <a:spLocks noGrp="1"/>
          </p:cNvSpPr>
          <p:nvPr>
            <p:ph type="title"/>
          </p:nvPr>
        </p:nvSpPr>
        <p:spPr/>
        <p:txBody>
          <a:bodyPr/>
          <a:lstStyle/>
          <a:p>
            <a:r>
              <a:rPr lang="en-AU" dirty="0"/>
              <a:t>Traverse survey (11)</a:t>
            </a:r>
          </a:p>
        </p:txBody>
      </p:sp>
      <p:sp>
        <p:nvSpPr>
          <p:cNvPr id="5" name="Text Placeholder 4">
            <a:extLst>
              <a:ext uri="{FF2B5EF4-FFF2-40B4-BE49-F238E27FC236}">
                <a16:creationId xmlns:a16="http://schemas.microsoft.com/office/drawing/2014/main" id="{5DF5427B-4511-1692-D044-7317E0F732EA}"/>
              </a:ext>
            </a:extLst>
          </p:cNvPr>
          <p:cNvSpPr>
            <a:spLocks noGrp="1"/>
          </p:cNvSpPr>
          <p:nvPr>
            <p:ph type="body" sz="quarter" idx="18"/>
          </p:nvPr>
        </p:nvSpPr>
        <p:spPr>
          <a:xfrm>
            <a:off x="360000" y="982520"/>
            <a:ext cx="10080000" cy="310015"/>
          </a:xfrm>
        </p:spPr>
        <p:txBody>
          <a:bodyPr/>
          <a:lstStyle/>
          <a:p>
            <a:r>
              <a:rPr lang="en-AU" dirty="0"/>
              <a:t>Your turn – question 2</a:t>
            </a:r>
          </a:p>
        </p:txBody>
      </p:sp>
      <p:sp>
        <p:nvSpPr>
          <p:cNvPr id="3" name="TextBox 2">
            <a:extLst>
              <a:ext uri="{FF2B5EF4-FFF2-40B4-BE49-F238E27FC236}">
                <a16:creationId xmlns:a16="http://schemas.microsoft.com/office/drawing/2014/main" id="{F7FA2BE2-17D2-3041-5C07-200C8C642795}"/>
              </a:ext>
            </a:extLst>
          </p:cNvPr>
          <p:cNvSpPr txBox="1"/>
          <p:nvPr/>
        </p:nvSpPr>
        <p:spPr>
          <a:xfrm>
            <a:off x="360000" y="1458380"/>
            <a:ext cx="3339585" cy="452820"/>
          </a:xfrm>
          <a:prstGeom prst="rect">
            <a:avLst/>
          </a:prstGeom>
          <a:noFill/>
        </p:spPr>
        <p:txBody>
          <a:bodyPr wrap="none" lIns="0" tIns="0" rIns="0" bIns="0" rtlCol="0">
            <a:noAutofit/>
          </a:bodyPr>
          <a:lstStyle/>
          <a:p>
            <a:r>
              <a:rPr lang="en-AU" sz="1800" dirty="0">
                <a:cs typeface="Arial" panose="020B0604020202020204" pitchFamily="34" charset="0"/>
              </a:rPr>
              <a:t>Find the perimeter of this figure.</a:t>
            </a:r>
          </a:p>
        </p:txBody>
      </p:sp>
      <p:pic>
        <p:nvPicPr>
          <p:cNvPr id="6" name="Picture 5" descr="An irregular polygon ABDEC, with a centreline from A to E.&#10;When the centreline is perpendicular to B to length is 15, and the length from the centreline to B is 40.&#10;When the centreline is perpendicular to C to length is 25, and the length from the centreline to C is 50.&#10;When the centreline is perpendicular to D to length from E is 15, and the length from the centreline to D is 15.&#10;The total length from A to E is 55.">
            <a:extLst>
              <a:ext uri="{FF2B5EF4-FFF2-40B4-BE49-F238E27FC236}">
                <a16:creationId xmlns:a16="http://schemas.microsoft.com/office/drawing/2014/main" id="{4CF08778-1610-FE03-986E-7A012C92DDE3}"/>
              </a:ext>
            </a:extLst>
          </p:cNvPr>
          <p:cNvPicPr>
            <a:picLocks noChangeAspect="1"/>
          </p:cNvPicPr>
          <p:nvPr/>
        </p:nvPicPr>
        <p:blipFill>
          <a:blip r:embed="rId3"/>
          <a:stretch>
            <a:fillRect/>
          </a:stretch>
        </p:blipFill>
        <p:spPr>
          <a:xfrm>
            <a:off x="360000" y="2442998"/>
            <a:ext cx="4239596" cy="2956965"/>
          </a:xfrm>
          <a:prstGeom prst="rect">
            <a:avLst/>
          </a:prstGeom>
        </p:spPr>
      </p:pic>
      <p:sp>
        <p:nvSpPr>
          <p:cNvPr id="10" name="TextBox 9">
            <a:extLst>
              <a:ext uri="{FF2B5EF4-FFF2-40B4-BE49-F238E27FC236}">
                <a16:creationId xmlns:a16="http://schemas.microsoft.com/office/drawing/2014/main" id="{6AD34A7C-2861-BAB4-C1CC-26CE8043AABD}"/>
              </a:ext>
            </a:extLst>
          </p:cNvPr>
          <p:cNvSpPr txBox="1"/>
          <p:nvPr/>
        </p:nvSpPr>
        <p:spPr>
          <a:xfrm>
            <a:off x="360000" y="5931760"/>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p:sp>
        <p:nvSpPr>
          <p:cNvPr id="4" name="Slide Number Placeholder 3">
            <a:extLst>
              <a:ext uri="{FF2B5EF4-FFF2-40B4-BE49-F238E27FC236}">
                <a16:creationId xmlns:a16="http://schemas.microsoft.com/office/drawing/2014/main" id="{1A494CF1-6491-F758-B847-BB22AB8AB42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0282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207E-7093-8280-962A-D37502BAEC57}"/>
              </a:ext>
            </a:extLst>
          </p:cNvPr>
          <p:cNvSpPr>
            <a:spLocks noGrp="1"/>
          </p:cNvSpPr>
          <p:nvPr>
            <p:ph type="title"/>
          </p:nvPr>
        </p:nvSpPr>
        <p:spPr/>
        <p:txBody>
          <a:bodyPr/>
          <a:lstStyle/>
          <a:p>
            <a:r>
              <a:rPr lang="en-AU" dirty="0"/>
              <a:t>Traverse survey (12)</a:t>
            </a:r>
          </a:p>
        </p:txBody>
      </p:sp>
      <p:sp>
        <p:nvSpPr>
          <p:cNvPr id="5" name="Text Placeholder 4">
            <a:extLst>
              <a:ext uri="{FF2B5EF4-FFF2-40B4-BE49-F238E27FC236}">
                <a16:creationId xmlns:a16="http://schemas.microsoft.com/office/drawing/2014/main" id="{5DF5427B-4511-1692-D044-7317E0F732EA}"/>
              </a:ext>
            </a:extLst>
          </p:cNvPr>
          <p:cNvSpPr>
            <a:spLocks noGrp="1"/>
          </p:cNvSpPr>
          <p:nvPr>
            <p:ph type="body" sz="quarter" idx="18"/>
          </p:nvPr>
        </p:nvSpPr>
        <p:spPr/>
        <p:txBody>
          <a:bodyPr/>
          <a:lstStyle/>
          <a:p>
            <a:r>
              <a:rPr lang="en-AU" dirty="0"/>
              <a:t>Your turn – solution 2</a:t>
            </a:r>
          </a:p>
        </p:txBody>
      </p:sp>
      <p:sp>
        <p:nvSpPr>
          <p:cNvPr id="12" name="TextBox 11">
            <a:extLst>
              <a:ext uri="{FF2B5EF4-FFF2-40B4-BE49-F238E27FC236}">
                <a16:creationId xmlns:a16="http://schemas.microsoft.com/office/drawing/2014/main" id="{B7D093ED-F2E0-FCED-31C3-D4566A7910A1}"/>
              </a:ext>
            </a:extLst>
          </p:cNvPr>
          <p:cNvSpPr txBox="1"/>
          <p:nvPr/>
        </p:nvSpPr>
        <p:spPr>
          <a:xfrm>
            <a:off x="360000" y="1458380"/>
            <a:ext cx="3339585" cy="452820"/>
          </a:xfrm>
          <a:prstGeom prst="rect">
            <a:avLst/>
          </a:prstGeom>
          <a:noFill/>
        </p:spPr>
        <p:txBody>
          <a:bodyPr wrap="none" lIns="0" tIns="0" rIns="0" bIns="0" rtlCol="0">
            <a:noAutofit/>
          </a:bodyPr>
          <a:lstStyle/>
          <a:p>
            <a:r>
              <a:rPr lang="en-AU" sz="1800" dirty="0">
                <a:cs typeface="Arial" panose="020B0604020202020204" pitchFamily="34" charset="0"/>
              </a:rPr>
              <a:t>Find the perimeter of this figure</a:t>
            </a:r>
          </a:p>
        </p:txBody>
      </p:sp>
      <p:pic>
        <p:nvPicPr>
          <p:cNvPr id="13" name="Picture 12" descr="An irregular polygon ABDEC, with a centreline from A to E.&#10;When the centreline is perpendicular to B to length is 15, and the length from the centreline to B is 40.&#10;When the centreline is perpendicular to C to length is 25, and the length from the centreline to C is 50.&#10;When the centreline is perpendicular to D to length from E is 15, and the length from the centreline to D is 15.&#10;The total length from A to E is 55.">
            <a:extLst>
              <a:ext uri="{FF2B5EF4-FFF2-40B4-BE49-F238E27FC236}">
                <a16:creationId xmlns:a16="http://schemas.microsoft.com/office/drawing/2014/main" id="{F4056A8E-F408-64C6-805B-240C064220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000" y="2442998"/>
            <a:ext cx="4239596" cy="2956965"/>
          </a:xfrm>
          <a:prstGeom prst="rect">
            <a:avLst/>
          </a:prstGeom>
        </p:spPr>
      </p:pic>
      <p:sp>
        <p:nvSpPr>
          <p:cNvPr id="14" name="TextBox 13">
            <a:extLst>
              <a:ext uri="{FF2B5EF4-FFF2-40B4-BE49-F238E27FC236}">
                <a16:creationId xmlns:a16="http://schemas.microsoft.com/office/drawing/2014/main" id="{30EA401C-5C2A-29EF-AB4B-6451A74476A2}"/>
              </a:ext>
            </a:extLst>
          </p:cNvPr>
          <p:cNvSpPr txBox="1"/>
          <p:nvPr/>
        </p:nvSpPr>
        <p:spPr>
          <a:xfrm>
            <a:off x="360000" y="5931760"/>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AAA4E9-7B95-C2A7-BB55-A6B2A7E14B9A}"/>
                  </a:ext>
                </a:extLst>
              </p:cNvPr>
              <p:cNvSpPr txBox="1"/>
              <p:nvPr/>
            </p:nvSpPr>
            <p:spPr>
              <a:xfrm>
                <a:off x="5342985" y="1137527"/>
                <a:ext cx="3064371" cy="5133579"/>
              </a:xfrm>
              <a:prstGeom prst="rect">
                <a:avLst/>
              </a:prstGeom>
              <a:noFill/>
            </p:spPr>
            <p:txBody>
              <a:bodyPr wrap="none" lIns="0" tIns="0" rIns="0" bIns="0" rtlCol="0">
                <a:noAutofit/>
              </a:bodyPr>
              <a:lstStyle/>
              <a:p>
                <a:pPr>
                  <a:spcAft>
                    <a:spcPts val="600"/>
                  </a:spcAft>
                </a:pPr>
                <a:endParaRPr lang="en-AU" sz="1600" dirty="0">
                  <a:latin typeface="Arial" panose="020B0604020202020204" pitchFamily="34" charset="0"/>
                  <a:cs typeface="Arial" panose="020B0604020202020204" pitchFamily="34" charset="0"/>
                </a:endParaRPr>
              </a:p>
              <a:p>
                <a:pPr>
                  <a:spcAft>
                    <a:spcPts val="600"/>
                  </a:spcAft>
                </a:pPr>
                <a:r>
                  <a:rPr lang="en-AU" sz="1600" dirty="0">
                    <a:cs typeface="Arial" panose="020B0604020202020204" pitchFamily="34" charset="0"/>
                  </a:rPr>
                  <a:t>Length BE     </a:t>
                </a:r>
                <a:endParaRPr lang="en-AU" sz="1600" b="0" i="1" dirty="0">
                  <a:cs typeface="Arial" panose="020B0604020202020204"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cs typeface="Arial" panose="020B0604020202020204" pitchFamily="34" charset="0"/>
                        </a:rPr>
                        <m:t>𝑙</m:t>
                      </m:r>
                      <m:r>
                        <m:rPr>
                          <m:aln/>
                        </m:rPr>
                        <a:rPr lang="en-AU" sz="1600" b="0" i="1" smtClean="0">
                          <a:latin typeface="Cambria Math" panose="02040503050406030204" pitchFamily="18" charset="0"/>
                          <a:cs typeface="Arial" panose="020B0604020202020204" pitchFamily="34" charset="0"/>
                        </a:rPr>
                        <m:t>=</m:t>
                      </m:r>
                      <m:rad>
                        <m:radPr>
                          <m:degHide m:val="on"/>
                          <m:ctrlPr>
                            <a:rPr lang="en-AU" sz="1600" b="0" i="1" smtClean="0">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40</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40</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b="0" i="1" smtClean="0">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56.568…</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cs typeface="Arial" panose="020B0604020202020204" pitchFamily="34" charset="0"/>
                  </a:rPr>
                  <a:t>Length AB     </a:t>
                </a:r>
                <a:endParaRPr lang="en-AU" sz="1600" i="1" dirty="0">
                  <a:cs typeface="Arial" panose="020B0604020202020204"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i="1">
                                  <a:latin typeface="Cambria Math" panose="02040503050406030204" pitchFamily="18" charset="0"/>
                                  <a:cs typeface="Arial" panose="020B0604020202020204" pitchFamily="34" charset="0"/>
                                </a:rPr>
                                <m:t>40</m:t>
                              </m:r>
                            </m:e>
                            <m:sup>
                              <m:r>
                                <a:rPr lang="en-AU" sz="1600" i="1">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15</m:t>
                              </m:r>
                            </m:e>
                            <m:sup>
                              <m:r>
                                <a:rPr lang="en-AU" sz="1600" i="1">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i="1">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42.720</m:t>
                      </m:r>
                      <m:r>
                        <a:rPr lang="en-AU" sz="1600" i="1">
                          <a:latin typeface="Cambria Math" panose="02040503050406030204" pitchFamily="18" charset="0"/>
                          <a:cs typeface="Arial" panose="020B0604020202020204" pitchFamily="34" charset="0"/>
                        </a:rPr>
                        <m:t>…</m:t>
                      </m:r>
                    </m:oMath>
                  </m:oMathPara>
                </a14:m>
                <a:endParaRPr lang="en-AU" sz="160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a:t>
                </a:r>
                <a:r>
                  <a:rPr lang="en-AU" sz="1600" dirty="0">
                    <a:cs typeface="Arial" panose="020B0604020202020204" pitchFamily="34" charset="0"/>
                  </a:rPr>
                  <a:t>AC    </a:t>
                </a:r>
                <a:endParaRPr lang="en-AU" sz="1600" i="1" dirty="0">
                  <a:cs typeface="Arial" panose="020B0604020202020204"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25</m:t>
                              </m:r>
                            </m:e>
                            <m:sup>
                              <m:r>
                                <a:rPr lang="en-AU" sz="1600" i="1">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i="1">
                                  <a:latin typeface="Cambria Math" panose="02040503050406030204" pitchFamily="18" charset="0"/>
                                  <a:cs typeface="Arial" panose="020B0604020202020204" pitchFamily="34" charset="0"/>
                                </a:rPr>
                                <m:t>50</m:t>
                              </m:r>
                            </m:e>
                            <m:sup>
                              <m:r>
                                <a:rPr lang="en-AU" sz="1600" i="1">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i="1">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55.90</m:t>
                      </m:r>
                      <m:r>
                        <a:rPr lang="en-AU" sz="1600" i="1">
                          <a:latin typeface="Cambria Math" panose="02040503050406030204" pitchFamily="18" charset="0"/>
                          <a:cs typeface="Arial" panose="020B0604020202020204" pitchFamily="34" charset="0"/>
                        </a:rPr>
                        <m:t>1…</m:t>
                      </m:r>
                    </m:oMath>
                  </m:oMathPara>
                </a14:m>
                <a:endParaRPr lang="en-AU" sz="160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a:t>
                </a:r>
                <a:r>
                  <a:rPr lang="en-AU" sz="1600" dirty="0">
                    <a:cs typeface="Arial" panose="020B0604020202020204" pitchFamily="34" charset="0"/>
                  </a:rPr>
                  <a:t>CD     </a:t>
                </a:r>
                <a:endParaRPr lang="en-AU" sz="1600" i="1" dirty="0">
                  <a:cs typeface="Arial" panose="020B0604020202020204"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AU" sz="1600" i="1">
                          <a:latin typeface="Cambria Math" panose="02040503050406030204" pitchFamily="18" charset="0"/>
                          <a:cs typeface="Arial" panose="020B0604020202020204" pitchFamily="34" charset="0"/>
                        </a:rPr>
                        <m:t>𝑙</m:t>
                      </m:r>
                      <m:r>
                        <m:rPr>
                          <m:aln/>
                        </m:rPr>
                        <a:rPr lang="en-AU" sz="1600" i="1">
                          <a:latin typeface="Cambria Math" panose="02040503050406030204" pitchFamily="18" charset="0"/>
                          <a:cs typeface="Arial" panose="020B0604020202020204" pitchFamily="34" charset="0"/>
                        </a:rPr>
                        <m:t>=</m:t>
                      </m:r>
                      <m:rad>
                        <m:radPr>
                          <m:degHide m:val="on"/>
                          <m:ctrlPr>
                            <a:rPr lang="en-AU" sz="1600" i="1">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15</m:t>
                              </m:r>
                            </m:e>
                            <m:sup>
                              <m:r>
                                <a:rPr lang="en-AU" sz="1600" i="1">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35</m:t>
                              </m:r>
                            </m:e>
                            <m:sup>
                              <m:r>
                                <a:rPr lang="en-AU" sz="1600" i="1">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i="1">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38.078</m:t>
                      </m:r>
                      <m:r>
                        <a:rPr lang="en-AU" sz="1600" i="1">
                          <a:latin typeface="Cambria Math" panose="02040503050406030204" pitchFamily="18" charset="0"/>
                          <a:cs typeface="Arial" panose="020B0604020202020204" pitchFamily="34" charset="0"/>
                        </a:rPr>
                        <m:t>…</m:t>
                      </m:r>
                    </m:oMath>
                  </m:oMathPara>
                </a14:m>
                <a:endParaRPr lang="en-AU" sz="1600" i="1" dirty="0">
                  <a:latin typeface="Cambria Math" panose="02040503050406030204" pitchFamily="18" charset="0"/>
                  <a:ea typeface="Cambria Math" panose="02040503050406030204" pitchFamily="18" charset="0"/>
                  <a:cs typeface="Arial" panose="020B0604020202020204" pitchFamily="34" charset="0"/>
                </a:endParaRPr>
              </a:p>
              <a:p>
                <a:pPr>
                  <a:spcAft>
                    <a:spcPts val="600"/>
                  </a:spcAft>
                </a:pPr>
                <a:r>
                  <a:rPr lang="en-AU" sz="1600" dirty="0">
                    <a:ea typeface="Cambria Math" panose="02040503050406030204" pitchFamily="18" charset="0"/>
                    <a:cs typeface="Arial" panose="020B0604020202020204" pitchFamily="34" charset="0"/>
                  </a:rPr>
                  <a:t>Length DE</a:t>
                </a:r>
                <a:r>
                  <a:rPr lang="en-AU" sz="1600" dirty="0">
                    <a:cs typeface="Arial" panose="020B0604020202020204" pitchFamily="34" charset="0"/>
                  </a:rPr>
                  <a:t>     </a:t>
                </a:r>
                <a:endParaRPr lang="en-AU" sz="1600" b="0" i="1" dirty="0">
                  <a:cs typeface="Arial" panose="020B0604020202020204" pitchFamily="34" charset="0"/>
                </a:endParaRPr>
              </a:p>
              <a:p>
                <a:pPr>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cs typeface="Arial" panose="020B0604020202020204" pitchFamily="34" charset="0"/>
                        </a:rPr>
                        <m:t>𝑙</m:t>
                      </m:r>
                      <m:r>
                        <m:rPr>
                          <m:aln/>
                        </m:rPr>
                        <a:rPr lang="en-AU" sz="1600" b="0" i="1" smtClean="0">
                          <a:latin typeface="Cambria Math" panose="02040503050406030204" pitchFamily="18" charset="0"/>
                          <a:cs typeface="Arial" panose="020B0604020202020204" pitchFamily="34" charset="0"/>
                        </a:rPr>
                        <m:t>=</m:t>
                      </m:r>
                      <m:rad>
                        <m:radPr>
                          <m:degHide m:val="on"/>
                          <m:ctrlPr>
                            <a:rPr lang="en-AU" sz="1600" b="0" i="1" smtClean="0">
                              <a:latin typeface="Cambria Math" panose="02040503050406030204" pitchFamily="18" charset="0"/>
                              <a:cs typeface="Arial" panose="020B0604020202020204" pitchFamily="34" charset="0"/>
                            </a:rPr>
                          </m:ctrlPr>
                        </m:radPr>
                        <m:deg/>
                        <m:e>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15</m:t>
                              </m:r>
                            </m:e>
                            <m:sup>
                              <m:r>
                                <a:rPr lang="en-AU" sz="1600" b="0" i="1" smtClean="0">
                                  <a:latin typeface="Cambria Math" panose="02040503050406030204" pitchFamily="18" charset="0"/>
                                  <a:cs typeface="Arial" panose="020B0604020202020204" pitchFamily="34" charset="0"/>
                                </a:rPr>
                                <m:t>2</m:t>
                              </m:r>
                            </m:sup>
                          </m:sSup>
                          <m:r>
                            <a:rPr lang="en-AU" sz="1600" i="1">
                              <a:latin typeface="Cambria Math" panose="02040503050406030204" pitchFamily="18" charset="0"/>
                              <a:cs typeface="Arial" panose="020B0604020202020204" pitchFamily="34" charset="0"/>
                            </a:rPr>
                            <m:t>+</m:t>
                          </m:r>
                          <m:sSup>
                            <m:sSupPr>
                              <m:ctrlPr>
                                <a:rPr lang="en-AU" sz="1600" i="1">
                                  <a:latin typeface="Cambria Math" panose="02040503050406030204" pitchFamily="18" charset="0"/>
                                  <a:cs typeface="Arial" panose="020B0604020202020204" pitchFamily="34" charset="0"/>
                                </a:rPr>
                              </m:ctrlPr>
                            </m:sSupPr>
                            <m:e>
                              <m:r>
                                <a:rPr lang="en-AU" sz="1600" b="0" i="1" smtClean="0">
                                  <a:latin typeface="Cambria Math" panose="02040503050406030204" pitchFamily="18" charset="0"/>
                                  <a:cs typeface="Arial" panose="020B0604020202020204" pitchFamily="34" charset="0"/>
                                </a:rPr>
                                <m:t>15</m:t>
                              </m:r>
                            </m:e>
                            <m:sup>
                              <m:r>
                                <a:rPr lang="en-AU" sz="1600" b="0" i="1" smtClean="0">
                                  <a:latin typeface="Cambria Math" panose="02040503050406030204" pitchFamily="18" charset="0"/>
                                  <a:cs typeface="Arial" panose="020B0604020202020204" pitchFamily="34" charset="0"/>
                                </a:rPr>
                                <m:t>2</m:t>
                              </m:r>
                            </m:sup>
                          </m:sSup>
                        </m:e>
                      </m:rad>
                    </m:oMath>
                    <m:oMath xmlns:m="http://schemas.openxmlformats.org/officeDocument/2006/math">
                      <m:r>
                        <m:rPr>
                          <m:aln/>
                        </m:rPr>
                        <a:rPr lang="en-AU" sz="1600" b="0" i="1" smtClean="0">
                          <a:latin typeface="Cambria Math" panose="02040503050406030204" pitchFamily="18" charset="0"/>
                          <a:cs typeface="Arial" panose="020B0604020202020204" pitchFamily="34" charset="0"/>
                        </a:rPr>
                        <m:t>=</m:t>
                      </m:r>
                      <m:r>
                        <a:rPr lang="en-AU" sz="1600" b="0" i="1" smtClean="0">
                          <a:latin typeface="Cambria Math" panose="02040503050406030204" pitchFamily="18" charset="0"/>
                          <a:cs typeface="Arial" panose="020B0604020202020204" pitchFamily="34" charset="0"/>
                        </a:rPr>
                        <m:t>21.213…</m:t>
                      </m:r>
                    </m:oMath>
                  </m:oMathPara>
                </a14:m>
                <a:br>
                  <a:rPr lang="en-AU" sz="1600" b="0" dirty="0">
                    <a:latin typeface="Arial" panose="020B0604020202020204" pitchFamily="34" charset="0"/>
                    <a:ea typeface="Cambria Math" panose="02040503050406030204" pitchFamily="18" charset="0"/>
                    <a:cs typeface="Arial" panose="020B0604020202020204" pitchFamily="34" charset="0"/>
                  </a:rPr>
                </a:br>
                <a:endParaRPr lang="en-AU" sz="16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4AAA4E9-7B95-C2A7-BB55-A6B2A7E14B9A}"/>
                  </a:ext>
                </a:extLst>
              </p:cNvPr>
              <p:cNvSpPr txBox="1">
                <a:spLocks noRot="1" noChangeAspect="1" noMove="1" noResize="1" noEditPoints="1" noAdjustHandles="1" noChangeArrowheads="1" noChangeShapeType="1" noTextEdit="1"/>
              </p:cNvSpPr>
              <p:nvPr/>
            </p:nvSpPr>
            <p:spPr>
              <a:xfrm>
                <a:off x="5342985" y="1137527"/>
                <a:ext cx="3064371" cy="5133579"/>
              </a:xfrm>
              <a:prstGeom prst="rect">
                <a:avLst/>
              </a:prstGeom>
              <a:blipFill>
                <a:blip r:embed="rId3"/>
                <a:stretch>
                  <a:fillRect l="-397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C258C7F-2472-615E-D50D-8506AF6C15CC}"/>
                  </a:ext>
                </a:extLst>
              </p:cNvPr>
              <p:cNvSpPr txBox="1"/>
              <p:nvPr/>
            </p:nvSpPr>
            <p:spPr>
              <a:xfrm>
                <a:off x="9150745" y="2678821"/>
                <a:ext cx="2693255" cy="2050990"/>
              </a:xfrm>
              <a:prstGeom prst="rect">
                <a:avLst/>
              </a:prstGeom>
              <a:noFill/>
            </p:spPr>
            <p:txBody>
              <a:bodyPr wrap="none" lIns="0" tIns="0" rIns="0" bIns="0" rtlCol="0">
                <a:noAutofit/>
              </a:bodyPr>
              <a:lstStyle/>
              <a:p>
                <a:pPr>
                  <a:lnSpc>
                    <a:spcPct val="150000"/>
                  </a:lnSpc>
                  <a:spcAft>
                    <a:spcPts val="600"/>
                  </a:spcAft>
                </a:pPr>
                <a:r>
                  <a:rPr lang="en-AU" sz="1600" dirty="0">
                    <a:ea typeface="Cambria Math" panose="02040503050406030204" pitchFamily="18" charset="0"/>
                    <a:cs typeface="Arial" panose="020B0604020202020204" pitchFamily="34" charset="0"/>
                  </a:rPr>
                  <a:t>Perimeter</a:t>
                </a:r>
              </a:p>
              <a:p>
                <a:pPr>
                  <a:lnSpc>
                    <a:spcPct val="150000"/>
                  </a:lnSpc>
                  <a:spcAft>
                    <a:spcPts val="600"/>
                  </a:spcAft>
                </a:pPr>
                <a14:m>
                  <m:oMathPara xmlns:m="http://schemas.openxmlformats.org/officeDocument/2006/math">
                    <m:oMathParaPr>
                      <m:jc m:val="left"/>
                    </m:oMathParaPr>
                    <m:oMath xmlns:m="http://schemas.openxmlformats.org/officeDocument/2006/math">
                      <m:r>
                        <a:rPr lang="en-AU" sz="1600" i="1">
                          <a:latin typeface="Cambria Math" panose="02040503050406030204" pitchFamily="18" charset="0"/>
                          <a:cs typeface="Arial" panose="020B0604020202020204" pitchFamily="34" charset="0"/>
                        </a:rPr>
                        <m:t>𝑙</m:t>
                      </m:r>
                      <m:r>
                        <a:rPr lang="en-AU" sz="1600" b="0" i="1" smtClean="0">
                          <a:latin typeface="Cambria Math" panose="02040503050406030204" pitchFamily="18" charset="0"/>
                          <a:ea typeface="Cambria Math" panose="02040503050406030204" pitchFamily="18" charset="0"/>
                          <a:cs typeface="Arial" panose="020B0604020202020204" pitchFamily="34" charset="0"/>
                        </a:rPr>
                        <m:t>=56.568+42.720</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a:p>
                <a:pPr>
                  <a:lnSpc>
                    <a:spcPct val="150000"/>
                  </a:lnSpc>
                  <a:spcAft>
                    <a:spcPts val="600"/>
                  </a:spcAft>
                </a:pPr>
                <a14:m>
                  <m:oMathPara xmlns:m="http://schemas.openxmlformats.org/officeDocument/2006/math">
                    <m:oMathParaPr>
                      <m:jc m:val="centerGroup"/>
                    </m:oMathParaPr>
                    <m:oMath xmlns:m="http://schemas.openxmlformats.org/officeDocument/2006/math">
                      <m:r>
                        <a:rPr lang="en-AU" sz="1600" b="0" i="1" smtClean="0">
                          <a:latin typeface="Cambria Math" panose="02040503050406030204" pitchFamily="18" charset="0"/>
                          <a:ea typeface="Cambria Math" panose="02040503050406030204" pitchFamily="18" charset="0"/>
                          <a:cs typeface="Arial" panose="020B0604020202020204" pitchFamily="34" charset="0"/>
                        </a:rPr>
                        <m:t>+55.901+38.078+</m:t>
                      </m:r>
                      <m:r>
                        <a:rPr lang="en-AU" sz="1600" b="0" i="0" smtClean="0">
                          <a:latin typeface="Cambria Math" panose="02040503050406030204" pitchFamily="18" charset="0"/>
                          <a:ea typeface="Cambria Math" panose="02040503050406030204" pitchFamily="18" charset="0"/>
                          <a:cs typeface="Arial" panose="020B0604020202020204" pitchFamily="34" charset="0"/>
                        </a:rPr>
                        <m:t>21.213</m:t>
                      </m:r>
                    </m:oMath>
                    <m:oMath xmlns:m="http://schemas.openxmlformats.org/officeDocument/2006/math">
                      <m:r>
                        <a:rPr lang="en-AU" sz="1600" b="0" i="1" smtClean="0">
                          <a:latin typeface="Cambria Math" panose="02040503050406030204" pitchFamily="18" charset="0"/>
                          <a:ea typeface="Cambria Math" panose="02040503050406030204" pitchFamily="18" charset="0"/>
                          <a:cs typeface="Arial" panose="020B0604020202020204" pitchFamily="34" charset="0"/>
                        </a:rPr>
                        <m:t>=214.48…</m:t>
                      </m:r>
                    </m:oMath>
                    <m:oMath xmlns:m="http://schemas.openxmlformats.org/officeDocument/2006/math">
                      <m:r>
                        <m:rPr>
                          <m:aln/>
                        </m:rPr>
                        <a:rPr lang="en-AU" sz="1600" i="1">
                          <a:latin typeface="Cambria Math" panose="02040503050406030204" pitchFamily="18" charset="0"/>
                          <a:ea typeface="Cambria Math" panose="02040503050406030204" pitchFamily="18" charset="0"/>
                          <a:cs typeface="Arial" panose="020B0604020202020204" pitchFamily="34" charset="0"/>
                        </a:rPr>
                        <m:t>≈</m:t>
                      </m:r>
                      <m:r>
                        <a:rPr lang="en-AU" sz="1600" i="1">
                          <a:latin typeface="Cambria Math" panose="02040503050406030204" pitchFamily="18" charset="0"/>
                          <a:ea typeface="Cambria Math" panose="02040503050406030204" pitchFamily="18" charset="0"/>
                          <a:cs typeface="Arial" panose="020B0604020202020204" pitchFamily="34" charset="0"/>
                        </a:rPr>
                        <m:t> </m:t>
                      </m:r>
                      <m:r>
                        <a:rPr lang="en-AU" sz="1600" b="0" i="1" smtClean="0">
                          <a:latin typeface="Cambria Math" panose="02040503050406030204" pitchFamily="18" charset="0"/>
                          <a:ea typeface="Cambria Math" panose="02040503050406030204" pitchFamily="18" charset="0"/>
                          <a:cs typeface="Arial" panose="020B0604020202020204" pitchFamily="34" charset="0"/>
                        </a:rPr>
                        <m:t>214 </m:t>
                      </m:r>
                      <m:r>
                        <a:rPr lang="en-AU" sz="1600" b="0" i="1" smtClean="0">
                          <a:latin typeface="Cambria Math" panose="02040503050406030204" pitchFamily="18" charset="0"/>
                          <a:ea typeface="Cambria Math" panose="02040503050406030204" pitchFamily="18" charset="0"/>
                          <a:cs typeface="Arial" panose="020B0604020202020204" pitchFamily="34" charset="0"/>
                        </a:rPr>
                        <m:t>𝑚</m:t>
                      </m:r>
                    </m:oMath>
                  </m:oMathPara>
                </a14:m>
                <a:endParaRPr lang="en-AU" sz="1600" b="0" i="1"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BC258C7F-2472-615E-D50D-8506AF6C15CC}"/>
                  </a:ext>
                </a:extLst>
              </p:cNvPr>
              <p:cNvSpPr txBox="1">
                <a:spLocks noRot="1" noChangeAspect="1" noMove="1" noResize="1" noEditPoints="1" noAdjustHandles="1" noChangeArrowheads="1" noChangeShapeType="1" noTextEdit="1"/>
              </p:cNvSpPr>
              <p:nvPr/>
            </p:nvSpPr>
            <p:spPr>
              <a:xfrm>
                <a:off x="9150745" y="2678821"/>
                <a:ext cx="2693255" cy="2050990"/>
              </a:xfrm>
              <a:prstGeom prst="rect">
                <a:avLst/>
              </a:prstGeom>
              <a:blipFill>
                <a:blip r:embed="rId4"/>
                <a:stretch>
                  <a:fillRect l="-4525"/>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1A494CF1-6491-F758-B847-BB22AB8AB42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403840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a:t>
            </a:r>
            <a:r>
              <a:rPr lang="en-AU" dirty="0"/>
              <a:t>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Traverse survey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Launch</a:t>
            </a:r>
          </a:p>
        </p:txBody>
      </p:sp>
      <p:pic>
        <p:nvPicPr>
          <p:cNvPr id="3" name="Content Placeholder 2" descr="Satellite image of a paddock showing red areas as crops, bushland as black, and green as vegetated areas.">
            <a:extLst>
              <a:ext uri="{FF2B5EF4-FFF2-40B4-BE49-F238E27FC236}">
                <a16:creationId xmlns:a16="http://schemas.microsoft.com/office/drawing/2014/main" id="{23F7A23C-C47D-F15D-E1E9-5C14779C0C64}"/>
              </a:ext>
            </a:extLst>
          </p:cNvPr>
          <p:cNvPicPr>
            <a:picLocks noGrp="1" noChangeAspect="1"/>
          </p:cNvPicPr>
          <p:nvPr>
            <p:ph idx="1"/>
          </p:nvPr>
        </p:nvPicPr>
        <p:blipFill>
          <a:blip r:embed="rId2"/>
          <a:stretch>
            <a:fillRect/>
          </a:stretch>
        </p:blipFill>
        <p:spPr>
          <a:xfrm>
            <a:off x="360000" y="2081366"/>
            <a:ext cx="5559019" cy="3533515"/>
          </a:xfrm>
        </p:spPr>
      </p:pic>
      <p:pic>
        <p:nvPicPr>
          <p:cNvPr id="7" name="Picture 6" descr="Satellite image showing paddocks with boundaries marked on it.">
            <a:extLst>
              <a:ext uri="{FF2B5EF4-FFF2-40B4-BE49-F238E27FC236}">
                <a16:creationId xmlns:a16="http://schemas.microsoft.com/office/drawing/2014/main" id="{2B137BDB-ADE2-ABF7-1DAC-0A5003CC72F8}"/>
              </a:ext>
            </a:extLst>
          </p:cNvPr>
          <p:cNvPicPr>
            <a:picLocks noChangeAspect="1"/>
          </p:cNvPicPr>
          <p:nvPr/>
        </p:nvPicPr>
        <p:blipFill>
          <a:blip r:embed="rId3"/>
          <a:stretch>
            <a:fillRect/>
          </a:stretch>
        </p:blipFill>
        <p:spPr>
          <a:xfrm>
            <a:off x="6180396" y="2081366"/>
            <a:ext cx="5568291" cy="3466020"/>
          </a:xfrm>
          <a:prstGeom prst="rect">
            <a:avLst/>
          </a:prstGeom>
        </p:spPr>
      </p:pic>
      <p:sp>
        <p:nvSpPr>
          <p:cNvPr id="8" name="TextBox 7">
            <a:extLst>
              <a:ext uri="{FF2B5EF4-FFF2-40B4-BE49-F238E27FC236}">
                <a16:creationId xmlns:a16="http://schemas.microsoft.com/office/drawing/2014/main" id="{65338F30-BF21-775B-874C-76580DD64BB0}"/>
              </a:ext>
              <a:ext uri="{C183D7F6-B498-43B3-948B-1728B52AA6E4}">
                <adec:decorative xmlns:adec="http://schemas.microsoft.com/office/drawing/2017/decorative" val="0"/>
              </a:ext>
            </a:extLst>
          </p:cNvPr>
          <p:cNvSpPr txBox="1"/>
          <p:nvPr/>
        </p:nvSpPr>
        <p:spPr>
          <a:xfrm>
            <a:off x="360000" y="6419001"/>
            <a:ext cx="9665887" cy="276999"/>
          </a:xfrm>
          <a:prstGeom prst="rect">
            <a:avLst/>
          </a:prstGeom>
          <a:noFill/>
        </p:spPr>
        <p:txBody>
          <a:bodyPr wrap="square">
            <a:spAutoFit/>
          </a:bodyPr>
          <a:lstStyle/>
          <a:p>
            <a:r>
              <a:rPr lang="en-AU" sz="1200" dirty="0">
                <a:cs typeface="Arial" panose="020B0604020202020204" pitchFamily="34" charset="0"/>
                <a:hlinkClick r:id="rId4"/>
              </a:rPr>
              <a:t>Map data </a:t>
            </a:r>
            <a:r>
              <a:rPr lang="en-AU" sz="1200" dirty="0">
                <a:cs typeface="Arial" panose="020B0604020202020204" pitchFamily="34" charset="0"/>
              </a:rPr>
              <a:t>by CSIRO is licensed under </a:t>
            </a:r>
            <a:r>
              <a:rPr lang="en-AU" sz="1200"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Commonwealth Scientific and Industrial Research Organisation copyright license</a:t>
            </a:r>
            <a:r>
              <a:rPr lang="en-AU" sz="1200" dirty="0">
                <a:cs typeface="Arial" panose="020B0604020202020204" pitchFamily="34" charset="0"/>
                <a:hlinkClick r:id="rId5">
                  <a:extLst>
                    <a:ext uri="{A12FA001-AC4F-418D-AE19-62706E023703}">
                      <ahyp:hlinkClr xmlns:ahyp="http://schemas.microsoft.com/office/drawing/2018/hyperlinkcolor" val="tx"/>
                    </a:ext>
                  </a:extLst>
                </a:hlinkClick>
              </a:rPr>
              <a:t>.</a:t>
            </a:r>
            <a:endParaRPr lang="en-AU" sz="1200" dirty="0">
              <a:cs typeface="Arial" panose="020B060402020202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B4D79-F9AA-861B-AC2E-642DD408D083}"/>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F2A508D7-3E61-BCB3-DD1F-2792339F1F03}"/>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514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34D2-4E2A-6416-5029-491D26903F25}"/>
              </a:ext>
            </a:extLst>
          </p:cNvPr>
          <p:cNvSpPr>
            <a:spLocks noGrp="1"/>
          </p:cNvSpPr>
          <p:nvPr>
            <p:ph type="title"/>
          </p:nvPr>
        </p:nvSpPr>
        <p:spPr/>
        <p:txBody>
          <a:bodyPr/>
          <a:lstStyle/>
          <a:p>
            <a:r>
              <a:rPr lang="en-AU" dirty="0"/>
              <a:t>Traverse Survey (2)</a:t>
            </a:r>
          </a:p>
        </p:txBody>
      </p:sp>
      <p:sp>
        <p:nvSpPr>
          <p:cNvPr id="5" name="Text Placeholder 4">
            <a:extLst>
              <a:ext uri="{FF2B5EF4-FFF2-40B4-BE49-F238E27FC236}">
                <a16:creationId xmlns:a16="http://schemas.microsoft.com/office/drawing/2014/main" id="{D9A1B1E6-8976-C2EF-58A3-82FE7EFEEC33}"/>
              </a:ext>
            </a:extLst>
          </p:cNvPr>
          <p:cNvSpPr>
            <a:spLocks noGrp="1"/>
          </p:cNvSpPr>
          <p:nvPr>
            <p:ph type="body" sz="quarter" idx="18"/>
          </p:nvPr>
        </p:nvSpPr>
        <p:spPr/>
        <p:txBody>
          <a:bodyPr/>
          <a:lstStyle/>
          <a:p>
            <a:r>
              <a:rPr lang="en-AU" dirty="0"/>
              <a:t>5-sided paddock</a:t>
            </a:r>
          </a:p>
        </p:txBody>
      </p:sp>
      <p:pic>
        <p:nvPicPr>
          <p:cNvPr id="6" name="Content Placeholder 5" descr="An irregular polygon to represent a paddock.">
            <a:extLst>
              <a:ext uri="{FF2B5EF4-FFF2-40B4-BE49-F238E27FC236}">
                <a16:creationId xmlns:a16="http://schemas.microsoft.com/office/drawing/2014/main" id="{B704F7A9-F09B-0EBA-AA78-9A1E5E0FA3F6}"/>
              </a:ext>
            </a:extLst>
          </p:cNvPr>
          <p:cNvPicPr>
            <a:picLocks noChangeAspect="1"/>
          </p:cNvPicPr>
          <p:nvPr/>
        </p:nvPicPr>
        <p:blipFill rotWithShape="1">
          <a:blip r:embed="rId2"/>
          <a:srcRect b="35278"/>
          <a:stretch/>
        </p:blipFill>
        <p:spPr bwMode="auto">
          <a:xfrm>
            <a:off x="3752766" y="1660569"/>
            <a:ext cx="4686469" cy="4062115"/>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6A315582-2494-CF63-5817-FE33D68B4DD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5356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C9A55-03CB-B6CA-11BC-52F42567AB46}"/>
              </a:ext>
            </a:extLst>
          </p:cNvPr>
          <p:cNvSpPr>
            <a:spLocks noGrp="1"/>
          </p:cNvSpPr>
          <p:nvPr>
            <p:ph type="title"/>
          </p:nvPr>
        </p:nvSpPr>
        <p:spPr/>
        <p:txBody>
          <a:bodyPr/>
          <a:lstStyle/>
          <a:p>
            <a:r>
              <a:rPr lang="en-AU" dirty="0"/>
              <a:t>Traverse survey (3)</a:t>
            </a:r>
          </a:p>
        </p:txBody>
      </p:sp>
      <p:sp>
        <p:nvSpPr>
          <p:cNvPr id="5" name="Text Placeholder 4">
            <a:extLst>
              <a:ext uri="{FF2B5EF4-FFF2-40B4-BE49-F238E27FC236}">
                <a16:creationId xmlns:a16="http://schemas.microsoft.com/office/drawing/2014/main" id="{F0534F4D-D2D3-0312-3F21-7E2CCEA8F56D}"/>
              </a:ext>
            </a:extLst>
          </p:cNvPr>
          <p:cNvSpPr>
            <a:spLocks noGrp="1"/>
          </p:cNvSpPr>
          <p:nvPr>
            <p:ph type="body" sz="quarter" idx="18"/>
          </p:nvPr>
        </p:nvSpPr>
        <p:spPr/>
        <p:txBody>
          <a:bodyPr/>
          <a:lstStyle/>
          <a:p>
            <a:r>
              <a:rPr lang="en-AU" dirty="0"/>
              <a:t>Centrelines and offsets</a:t>
            </a:r>
          </a:p>
        </p:txBody>
      </p:sp>
      <p:pic>
        <p:nvPicPr>
          <p:cNvPr id="9" name="Picture 8" descr="An irregular polygon with a centreline drawn and perpendicular offsets drawn to each corner.">
            <a:extLst>
              <a:ext uri="{FF2B5EF4-FFF2-40B4-BE49-F238E27FC236}">
                <a16:creationId xmlns:a16="http://schemas.microsoft.com/office/drawing/2014/main" id="{DEB09D09-F13B-F0C7-AA44-B7155E98EE86}"/>
              </a:ext>
            </a:extLst>
          </p:cNvPr>
          <p:cNvPicPr>
            <a:picLocks noChangeAspect="1"/>
          </p:cNvPicPr>
          <p:nvPr/>
        </p:nvPicPr>
        <p:blipFill>
          <a:blip r:embed="rId2"/>
          <a:stretch>
            <a:fillRect/>
          </a:stretch>
        </p:blipFill>
        <p:spPr>
          <a:xfrm>
            <a:off x="4025794" y="1603074"/>
            <a:ext cx="4140413" cy="4038808"/>
          </a:xfrm>
          <a:prstGeom prst="rect">
            <a:avLst/>
          </a:prstGeom>
        </p:spPr>
      </p:pic>
      <p:sp>
        <p:nvSpPr>
          <p:cNvPr id="4" name="Slide Number Placeholder 3">
            <a:extLst>
              <a:ext uri="{FF2B5EF4-FFF2-40B4-BE49-F238E27FC236}">
                <a16:creationId xmlns:a16="http://schemas.microsoft.com/office/drawing/2014/main" id="{4C8D86B1-8B70-70DC-86A8-D010A119356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26462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1AB9-43EF-666B-2409-128B7AC593C8}"/>
              </a:ext>
            </a:extLst>
          </p:cNvPr>
          <p:cNvSpPr>
            <a:spLocks noGrp="1"/>
          </p:cNvSpPr>
          <p:nvPr>
            <p:ph type="title"/>
          </p:nvPr>
        </p:nvSpPr>
        <p:spPr>
          <a:xfrm>
            <a:off x="360000" y="360000"/>
            <a:ext cx="10080000" cy="545601"/>
          </a:xfrm>
        </p:spPr>
        <p:txBody>
          <a:bodyPr/>
          <a:lstStyle/>
          <a:p>
            <a:r>
              <a:rPr lang="en-AU" dirty="0"/>
              <a:t>Traverse Survey (4)</a:t>
            </a:r>
          </a:p>
        </p:txBody>
      </p:sp>
      <p:sp>
        <p:nvSpPr>
          <p:cNvPr id="5" name="Text Placeholder 4">
            <a:extLst>
              <a:ext uri="{FF2B5EF4-FFF2-40B4-BE49-F238E27FC236}">
                <a16:creationId xmlns:a16="http://schemas.microsoft.com/office/drawing/2014/main" id="{8785D837-B365-FEA9-DF0C-AC4772BC28DE}"/>
              </a:ext>
            </a:extLst>
          </p:cNvPr>
          <p:cNvSpPr>
            <a:spLocks noGrp="1"/>
          </p:cNvSpPr>
          <p:nvPr>
            <p:ph type="body" sz="quarter" idx="18"/>
          </p:nvPr>
        </p:nvSpPr>
        <p:spPr>
          <a:xfrm>
            <a:off x="360000" y="982520"/>
            <a:ext cx="10080000" cy="310015"/>
          </a:xfrm>
        </p:spPr>
        <p:txBody>
          <a:bodyPr/>
          <a:lstStyle/>
          <a:p>
            <a:r>
              <a:rPr lang="en-AU" dirty="0"/>
              <a:t>Traverse survey and notebook entry</a:t>
            </a:r>
          </a:p>
        </p:txBody>
      </p:sp>
      <p:sp>
        <p:nvSpPr>
          <p:cNvPr id="11" name="TextBox 10">
            <a:extLst>
              <a:ext uri="{FF2B5EF4-FFF2-40B4-BE49-F238E27FC236}">
                <a16:creationId xmlns:a16="http://schemas.microsoft.com/office/drawing/2014/main" id="{E446D2AA-F670-D7DE-BC97-5FCC8946E599}"/>
              </a:ext>
            </a:extLst>
          </p:cNvPr>
          <p:cNvSpPr txBox="1"/>
          <p:nvPr/>
        </p:nvSpPr>
        <p:spPr>
          <a:xfrm>
            <a:off x="360000" y="1495789"/>
            <a:ext cx="1882233" cy="403131"/>
          </a:xfrm>
          <a:prstGeom prst="rect">
            <a:avLst/>
          </a:prstGeom>
          <a:noFill/>
        </p:spPr>
        <p:txBody>
          <a:bodyPr wrap="none" lIns="0" tIns="0" rIns="0" bIns="0" rtlCol="0">
            <a:noAutofit/>
          </a:bodyPr>
          <a:lstStyle/>
          <a:p>
            <a:pPr algn="l"/>
            <a:r>
              <a:rPr lang="en-AU" sz="1800" b="1" dirty="0">
                <a:latin typeface="+mj-lt"/>
              </a:rPr>
              <a:t>Traverse survey</a:t>
            </a:r>
          </a:p>
        </p:txBody>
      </p:sp>
      <p:pic>
        <p:nvPicPr>
          <p:cNvPr id="8" name="Picture 7" descr="A traverse survey of the notebook entry on the same slide.">
            <a:extLst>
              <a:ext uri="{FF2B5EF4-FFF2-40B4-BE49-F238E27FC236}">
                <a16:creationId xmlns:a16="http://schemas.microsoft.com/office/drawing/2014/main" id="{D4AB8418-EE06-04A9-7301-2110240F0F99}"/>
              </a:ext>
            </a:extLst>
          </p:cNvPr>
          <p:cNvPicPr>
            <a:picLocks noChangeAspect="1"/>
          </p:cNvPicPr>
          <p:nvPr/>
        </p:nvPicPr>
        <p:blipFill>
          <a:blip r:embed="rId2"/>
          <a:stretch>
            <a:fillRect/>
          </a:stretch>
        </p:blipFill>
        <p:spPr>
          <a:xfrm>
            <a:off x="360000" y="1898920"/>
            <a:ext cx="3482162" cy="4012127"/>
          </a:xfrm>
          <a:prstGeom prst="rect">
            <a:avLst/>
          </a:prstGeom>
        </p:spPr>
      </p:pic>
      <p:sp>
        <p:nvSpPr>
          <p:cNvPr id="21" name="TextBox 20">
            <a:extLst>
              <a:ext uri="{FF2B5EF4-FFF2-40B4-BE49-F238E27FC236}">
                <a16:creationId xmlns:a16="http://schemas.microsoft.com/office/drawing/2014/main" id="{D191CD0C-F5D8-46B6-78B9-166F7A09C485}"/>
              </a:ext>
            </a:extLst>
          </p:cNvPr>
          <p:cNvSpPr txBox="1"/>
          <p:nvPr/>
        </p:nvSpPr>
        <p:spPr>
          <a:xfrm>
            <a:off x="6590888" y="1614594"/>
            <a:ext cx="1882233" cy="403131"/>
          </a:xfrm>
          <a:prstGeom prst="rect">
            <a:avLst/>
          </a:prstGeom>
          <a:noFill/>
        </p:spPr>
        <p:txBody>
          <a:bodyPr wrap="none" lIns="0" tIns="0" rIns="0" bIns="0" rtlCol="0">
            <a:noAutofit/>
          </a:bodyPr>
          <a:lstStyle/>
          <a:p>
            <a:pPr algn="l"/>
            <a:r>
              <a:rPr lang="en-AU" sz="1800" b="1" dirty="0">
                <a:latin typeface="+mj-lt"/>
              </a:rPr>
              <a:t>Notebook entry</a:t>
            </a:r>
          </a:p>
        </p:txBody>
      </p:sp>
      <p:pic>
        <p:nvPicPr>
          <p:cNvPr id="22" name="Picture 21" descr="Notebook entry with entries from bottom to top. Starting at zero, then an offset at 40 with 35 to the left, offset at 50 with 20 to the right, offset at 80 with 20 to the right, ending with 90.">
            <a:extLst>
              <a:ext uri="{FF2B5EF4-FFF2-40B4-BE49-F238E27FC236}">
                <a16:creationId xmlns:a16="http://schemas.microsoft.com/office/drawing/2014/main" id="{8F211DA9-C34C-7C93-1B28-5953A08C289C}"/>
              </a:ext>
            </a:extLst>
          </p:cNvPr>
          <p:cNvPicPr>
            <a:picLocks noChangeAspect="1"/>
          </p:cNvPicPr>
          <p:nvPr/>
        </p:nvPicPr>
        <p:blipFill>
          <a:blip r:embed="rId3"/>
          <a:stretch>
            <a:fillRect/>
          </a:stretch>
        </p:blipFill>
        <p:spPr>
          <a:xfrm>
            <a:off x="6590888" y="2017725"/>
            <a:ext cx="3430874" cy="3774516"/>
          </a:xfrm>
          <a:prstGeom prst="rect">
            <a:avLst/>
          </a:prstGeom>
        </p:spPr>
      </p:pic>
      <p:sp>
        <p:nvSpPr>
          <p:cNvPr id="4" name="Slide Number Placeholder 3">
            <a:extLst>
              <a:ext uri="{FF2B5EF4-FFF2-40B4-BE49-F238E27FC236}">
                <a16:creationId xmlns:a16="http://schemas.microsoft.com/office/drawing/2014/main" id="{1BDAA64B-FF00-4C7D-6732-FAF7B65FE40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48288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Traverse survey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Example 1</a:t>
            </a:r>
          </a:p>
        </p:txBody>
      </p:sp>
      <p:sp>
        <p:nvSpPr>
          <p:cNvPr id="3" name="TextBox 2">
            <a:extLst>
              <a:ext uri="{FF2B5EF4-FFF2-40B4-BE49-F238E27FC236}">
                <a16:creationId xmlns:a16="http://schemas.microsoft.com/office/drawing/2014/main" id="{8959CE14-9465-6842-490D-FF664C739F32}"/>
              </a:ext>
            </a:extLst>
          </p:cNvPr>
          <p:cNvSpPr txBox="1"/>
          <p:nvPr/>
        </p:nvSpPr>
        <p:spPr>
          <a:xfrm>
            <a:off x="360000" y="1459214"/>
            <a:ext cx="3911276" cy="369332"/>
          </a:xfrm>
          <a:prstGeom prst="rect">
            <a:avLst/>
          </a:prstGeom>
          <a:noFill/>
        </p:spPr>
        <p:txBody>
          <a:bodyPr wrap="square">
            <a:spAutoFit/>
          </a:bodyPr>
          <a:lstStyle/>
          <a:p>
            <a:pPr algn="l"/>
            <a:r>
              <a:rPr lang="en-AU" sz="1800" dirty="0">
                <a:cs typeface="Arial" panose="020B0604020202020204" pitchFamily="34" charset="0"/>
              </a:rPr>
              <a:t>Find the area of this figure.</a:t>
            </a:r>
          </a:p>
        </p:txBody>
      </p:sp>
      <p:pic>
        <p:nvPicPr>
          <p:cNvPr id="19" name="Picture 18" descr="A traverse survey made up on the left by a green triangle with length 90 and perpendicular height 45, and on the right from bottom to top a blue right-angled triangle with length 20 and height 70, a pink trapezium with parallel sides 65 and 70 and height 55, and a yellow right-angled triangle with a length of 15 and height of 65.">
            <a:extLst>
              <a:ext uri="{FF2B5EF4-FFF2-40B4-BE49-F238E27FC236}">
                <a16:creationId xmlns:a16="http://schemas.microsoft.com/office/drawing/2014/main" id="{66E0D025-C6BB-7219-37C5-18099BDF7147}"/>
              </a:ext>
            </a:extLst>
          </p:cNvPr>
          <p:cNvPicPr>
            <a:picLocks noChangeAspect="1"/>
          </p:cNvPicPr>
          <p:nvPr/>
        </p:nvPicPr>
        <p:blipFill>
          <a:blip r:embed="rId2"/>
          <a:stretch>
            <a:fillRect/>
          </a:stretch>
        </p:blipFill>
        <p:spPr>
          <a:xfrm>
            <a:off x="360000" y="2247232"/>
            <a:ext cx="4242018" cy="3321221"/>
          </a:xfrm>
          <a:prstGeom prst="rect">
            <a:avLst/>
          </a:prstGeom>
        </p:spPr>
      </p:pic>
      <p:sp>
        <p:nvSpPr>
          <p:cNvPr id="10" name="TextBox 9">
            <a:extLst>
              <a:ext uri="{FF2B5EF4-FFF2-40B4-BE49-F238E27FC236}">
                <a16:creationId xmlns:a16="http://schemas.microsoft.com/office/drawing/2014/main" id="{3233DC33-7F2A-2403-2061-A099E91705B7}"/>
              </a:ext>
            </a:extLst>
          </p:cNvPr>
          <p:cNvSpPr txBox="1"/>
          <p:nvPr/>
        </p:nvSpPr>
        <p:spPr>
          <a:xfrm>
            <a:off x="360000" y="5987138"/>
            <a:ext cx="3339585" cy="400215"/>
          </a:xfrm>
          <a:prstGeom prst="rect">
            <a:avLst/>
          </a:prstGeom>
          <a:noFill/>
          <a:ln>
            <a:noFill/>
          </a:ln>
        </p:spPr>
        <p:txBody>
          <a:bodyPr wrap="none" lIns="0" tIns="0" rIns="0" bIns="0" rtlCol="0">
            <a:noAutofit/>
          </a:bodyPr>
          <a:lstStyle/>
          <a:p>
            <a:pPr algn="l"/>
            <a:r>
              <a:rPr lang="en-AU" sz="1800" dirty="0">
                <a:cs typeface="Arial" panose="020B0604020202020204" pitchFamily="34" charset="0"/>
              </a:rPr>
              <a:t>All measurements are in metres.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A2317BC-7DB3-0AEE-BCD1-C9F633E418B1}"/>
                  </a:ext>
                </a:extLst>
              </p:cNvPr>
              <p:cNvSpPr txBox="1"/>
              <p:nvPr/>
            </p:nvSpPr>
            <p:spPr>
              <a:xfrm>
                <a:off x="6508376" y="1453881"/>
                <a:ext cx="5335624" cy="4733364"/>
              </a:xfrm>
              <a:prstGeom prst="rect">
                <a:avLst/>
              </a:prstGeom>
              <a:noFill/>
            </p:spPr>
            <p:txBody>
              <a:bodyPr wrap="none" lIns="0" tIns="0" rIns="0" bIns="0" rtlCol="0">
                <a:noAutofit/>
              </a:bodyPr>
              <a:lstStyle/>
              <a:p>
                <a:pPr algn="l">
                  <a:lnSpc>
                    <a:spcPct val="130000"/>
                  </a:lnSpc>
                </a:pPr>
                <a14:m>
                  <m:oMathPara xmlns:m="http://schemas.openxmlformats.org/officeDocument/2006/math">
                    <m:oMathParaPr>
                      <m:jc m:val="left"/>
                    </m:oMathParaPr>
                    <m:oMath xmlns:m="http://schemas.openxmlformats.org/officeDocument/2006/math">
                      <m:r>
                        <m:rPr>
                          <m:nor/>
                        </m:rPr>
                        <a:rPr lang="en-AU" sz="1800" i="0" dirty="0" smtClean="0">
                          <a:latin typeface="Cambria Math" panose="02040503050406030204" pitchFamily="18" charset="0"/>
                          <a:cs typeface="Arial" panose="020B0604020202020204" pitchFamily="34" charset="0"/>
                        </a:rPr>
                        <m:t>Green</m:t>
                      </m:r>
                      <m:r>
                        <m:rPr>
                          <m:nor/>
                        </m:rPr>
                        <a:rPr lang="en-AU" sz="1800" i="0" dirty="0" smtClean="0">
                          <a:latin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cs typeface="Arial" panose="020B0604020202020204" pitchFamily="34" charset="0"/>
                        </a:rPr>
                        <m:t>area</m:t>
                      </m:r>
                      <m:r>
                        <m:rPr>
                          <m:nor/>
                        </m:rPr>
                        <a:rPr lang="en-AU" sz="1800" i="0" dirty="0" smtClean="0">
                          <a:latin typeface="Cambria Math" panose="02040503050406030204" pitchFamily="18" charset="0"/>
                          <a:cs typeface="Arial" panose="020B0604020202020204" pitchFamily="34" charset="0"/>
                        </a:rPr>
                        <m:t>	</m:t>
                      </m:r>
                      <m:r>
                        <a:rPr lang="en-AU" sz="1800" b="0" i="1" dirty="0"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×45×90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2025</m:t>
                      </m:r>
                    </m:oMath>
                    <m:oMath xmlns:m="http://schemas.openxmlformats.org/officeDocument/2006/math">
                      <m:r>
                        <m:rPr>
                          <m:nor/>
                        </m:rPr>
                        <a:rPr lang="en-AU" sz="1800" i="0" dirty="0" smtClean="0">
                          <a:latin typeface="Cambria Math" panose="02040503050406030204" pitchFamily="18" charset="0"/>
                          <a:cs typeface="Arial" panose="020B0604020202020204" pitchFamily="34" charset="0"/>
                        </a:rPr>
                        <m:t>Blue</m:t>
                      </m:r>
                      <m:r>
                        <m:rPr>
                          <m:nor/>
                        </m:rPr>
                        <a:rPr lang="en-AU" sz="1800" i="0" dirty="0" smtClean="0">
                          <a:latin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cs typeface="Arial" panose="020B0604020202020204" pitchFamily="34" charset="0"/>
                        </a:rPr>
                        <m:t>area</m:t>
                      </m:r>
                      <m:r>
                        <m:rPr>
                          <m:nor/>
                        </m:rPr>
                        <a:rPr lang="en-AU" sz="1800" b="0" i="0" dirty="0" smtClean="0">
                          <a:latin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cs typeface="Arial" panose="020B0604020202020204" pitchFamily="34" charset="0"/>
                        </a:rPr>
                        <m:t>	</m:t>
                      </m:r>
                      <m:r>
                        <a:rPr lang="en-AU" sz="1800" b="0" i="1" smtClean="0">
                          <a:latin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×20×70</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700</m:t>
                      </m:r>
                    </m:oMath>
                    <m:oMath xmlns:m="http://schemas.openxmlformats.org/officeDocument/2006/math">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Pink</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area</m:t>
                      </m:r>
                      <m:r>
                        <m:rPr>
                          <m:nor/>
                        </m:rPr>
                        <a:rPr lang="en-AU" sz="1800" b="0" i="0" dirty="0" smtClean="0">
                          <a:latin typeface="Cambria Math" panose="02040503050406030204" pitchFamily="18" charset="0"/>
                          <a:ea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a:rPr lang="en-AU" sz="1800" b="0" i="1" smtClean="0">
                          <a:latin typeface="Cambria Math" panose="02040503050406030204" pitchFamily="18" charset="0"/>
                          <a:ea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ea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ea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ea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×55×</m:t>
                      </m:r>
                      <m:d>
                        <m:dPr>
                          <m:ctrlPr>
                            <a:rPr lang="en-AU" sz="1800" b="0" i="1" smtClean="0">
                              <a:latin typeface="Cambria Math" panose="02040503050406030204" pitchFamily="18" charset="0"/>
                              <a:ea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ea typeface="Cambria Math" panose="02040503050406030204" pitchFamily="18" charset="0"/>
                              <a:cs typeface="Arial" panose="020B0604020202020204" pitchFamily="34" charset="0"/>
                            </a:rPr>
                            <m:t>65+70</m:t>
                          </m:r>
                        </m:e>
                      </m:d>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3712.5</m:t>
                      </m:r>
                    </m:oMath>
                    <m:oMath xmlns:m="http://schemas.openxmlformats.org/officeDocument/2006/math">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Yellow</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area</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a:rPr lang="en-AU" sz="1800" b="0" i="1" smtClean="0">
                          <a:latin typeface="Cambria Math" panose="02040503050406030204" pitchFamily="18" charset="0"/>
                          <a:ea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f>
                        <m:fPr>
                          <m:ctrlPr>
                            <a:rPr lang="en-AU" sz="1800" b="0" i="1" smtClean="0">
                              <a:latin typeface="Cambria Math" panose="02040503050406030204" pitchFamily="18" charset="0"/>
                              <a:ea typeface="Cambria Math" panose="02040503050406030204" pitchFamily="18" charset="0"/>
                              <a:cs typeface="Arial" panose="020B0604020202020204" pitchFamily="34" charset="0"/>
                            </a:rPr>
                          </m:ctrlPr>
                        </m:fPr>
                        <m:num>
                          <m:r>
                            <a:rPr lang="en-AU" sz="1800" b="0" i="1" smtClean="0">
                              <a:latin typeface="Cambria Math" panose="02040503050406030204" pitchFamily="18" charset="0"/>
                              <a:ea typeface="Cambria Math" panose="02040503050406030204" pitchFamily="18" charset="0"/>
                              <a:cs typeface="Arial" panose="020B0604020202020204" pitchFamily="34" charset="0"/>
                            </a:rPr>
                            <m:t>1</m:t>
                          </m:r>
                        </m:num>
                        <m:den>
                          <m:r>
                            <a:rPr lang="en-AU" sz="1800" b="0" i="1" smtClean="0">
                              <a:latin typeface="Cambria Math" panose="02040503050406030204" pitchFamily="18" charset="0"/>
                              <a:ea typeface="Cambria Math" panose="02040503050406030204" pitchFamily="18" charset="0"/>
                              <a:cs typeface="Arial" panose="020B0604020202020204" pitchFamily="34" charset="0"/>
                            </a:rPr>
                            <m:t>2</m:t>
                          </m:r>
                        </m:den>
                      </m:f>
                      <m:r>
                        <a:rPr lang="en-AU" sz="1800" b="0" i="1" smtClean="0">
                          <a:latin typeface="Cambria Math" panose="02040503050406030204" pitchFamily="18" charset="0"/>
                          <a:ea typeface="Cambria Math" panose="02040503050406030204" pitchFamily="18" charset="0"/>
                          <a:cs typeface="Arial" panose="020B0604020202020204" pitchFamily="34" charset="0"/>
                        </a:rPr>
                        <m:t>×15×65</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487.5</m:t>
                      </m:r>
                    </m:oMath>
                    <m:oMath xmlns:m="http://schemas.openxmlformats.org/officeDocument/2006/math">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Area</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 </m:t>
                      </m:r>
                      <m:r>
                        <m:rPr>
                          <m:nor/>
                        </m:rPr>
                        <a:rPr lang="en-AU" sz="1800" i="0" dirty="0" smtClean="0">
                          <a:latin typeface="Cambria Math" panose="02040503050406030204" pitchFamily="18" charset="0"/>
                          <a:ea typeface="Cambria Math" panose="02040503050406030204" pitchFamily="18" charset="0"/>
                          <a:cs typeface="Arial" panose="020B0604020202020204" pitchFamily="34" charset="0"/>
                        </a:rPr>
                        <m:t>total</m:t>
                      </m:r>
                      <m:r>
                        <a:rPr lang="en-AU" sz="1800" b="0" i="1" dirty="0" smtClean="0">
                          <a:latin typeface="Cambria Math" panose="02040503050406030204" pitchFamily="18" charset="0"/>
                          <a:ea typeface="Cambria Math" panose="02040503050406030204" pitchFamily="18" charset="0"/>
                          <a:cs typeface="Arial" panose="020B0604020202020204" pitchFamily="34" charset="0"/>
                        </a:rPr>
                        <m:t>    </m:t>
                      </m:r>
                      <m:r>
                        <a:rPr lang="en-AU" sz="1800" b="0" i="1" smtClean="0">
                          <a:latin typeface="Cambria Math" panose="02040503050406030204" pitchFamily="18" charset="0"/>
                          <a:ea typeface="Cambria Math" panose="02040503050406030204" pitchFamily="18" charset="0"/>
                          <a:cs typeface="Arial" panose="020B0604020202020204" pitchFamily="34" charset="0"/>
                        </a:rPr>
                        <m:t>𝐴</m:t>
                      </m:r>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2025+700+3712.5+487.5</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cs typeface="Arial" panose="020B0604020202020204" pitchFamily="34" charset="0"/>
                        </a:rPr>
                        <m:t>=</m:t>
                      </m:r>
                      <m:r>
                        <a:rPr lang="en-AU" sz="1800" b="0" i="1" smtClean="0">
                          <a:latin typeface="Cambria Math" panose="02040503050406030204" pitchFamily="18" charset="0"/>
                          <a:ea typeface="Cambria Math" panose="02040503050406030204" pitchFamily="18" charset="0"/>
                          <a:cs typeface="Arial" panose="020B0604020202020204" pitchFamily="34" charset="0"/>
                        </a:rPr>
                        <m:t>6925 </m:t>
                      </m:r>
                      <m:r>
                        <a:rPr lang="en-AU" sz="1800" b="0" i="1" smtClean="0">
                          <a:latin typeface="Cambria Math" panose="02040503050406030204" pitchFamily="18" charset="0"/>
                          <a:ea typeface="Cambria Math" panose="02040503050406030204" pitchFamily="18" charset="0"/>
                          <a:cs typeface="Arial" panose="020B0604020202020204" pitchFamily="34" charset="0"/>
                        </a:rPr>
                        <m:t>𝑚</m:t>
                      </m:r>
                      <m:r>
                        <a:rPr lang="en-AU" sz="1800" b="0" i="1" baseline="30000" smtClean="0">
                          <a:latin typeface="Cambria Math" panose="02040503050406030204" pitchFamily="18" charset="0"/>
                          <a:ea typeface="Cambria Math" panose="02040503050406030204" pitchFamily="18" charset="0"/>
                          <a:cs typeface="Arial" panose="020B0604020202020204" pitchFamily="34" charset="0"/>
                        </a:rPr>
                        <m:t>2</m:t>
                      </m:r>
                    </m:oMath>
                  </m:oMathPara>
                </a14:m>
                <a:endParaRPr lang="en-AU" sz="1800" b="0" baseline="30000" dirty="0">
                  <a:latin typeface="Arial" panose="020B0604020202020204" pitchFamily="34" charset="0"/>
                  <a:ea typeface="Cambria Math" panose="02040503050406030204" pitchFamily="18"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FA2317BC-7DB3-0AEE-BCD1-C9F633E418B1}"/>
                  </a:ext>
                </a:extLst>
              </p:cNvPr>
              <p:cNvSpPr txBox="1">
                <a:spLocks noRot="1" noChangeAspect="1" noMove="1" noResize="1" noEditPoints="1" noAdjustHandles="1" noChangeArrowheads="1" noChangeShapeType="1" noTextEdit="1"/>
              </p:cNvSpPr>
              <p:nvPr/>
            </p:nvSpPr>
            <p:spPr>
              <a:xfrm>
                <a:off x="6508376" y="1453881"/>
                <a:ext cx="5335624" cy="4733364"/>
              </a:xfrm>
              <a:prstGeom prst="rect">
                <a:avLst/>
              </a:prstGeom>
              <a:blipFill>
                <a:blip r:embed="rId3"/>
                <a:stretch>
                  <a:fillRect l="-114" b="-128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988</Words>
  <Application>Microsoft Office PowerPoint</Application>
  <PresentationFormat>Widescreen</PresentationFormat>
  <Paragraphs>130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 Math</vt:lpstr>
      <vt:lpstr>Public Sans</vt:lpstr>
      <vt:lpstr>Times New Roman</vt:lpstr>
      <vt:lpstr>Arial</vt:lpstr>
      <vt:lpstr>Public Sans Light</vt:lpstr>
      <vt:lpstr>1_NSWG Corporate</vt:lpstr>
      <vt:lpstr>Traverse survey</vt:lpstr>
      <vt:lpstr>Launch</vt:lpstr>
      <vt:lpstr>Traverse survey (1)</vt:lpstr>
      <vt:lpstr>Explore</vt:lpstr>
      <vt:lpstr>Traverse Survey (2)</vt:lpstr>
      <vt:lpstr>Traverse survey (3)</vt:lpstr>
      <vt:lpstr>Traverse Survey (4)</vt:lpstr>
      <vt:lpstr>Summarise</vt:lpstr>
      <vt:lpstr>Traverse survey (5)</vt:lpstr>
      <vt:lpstr>Traverse survey (6)</vt:lpstr>
      <vt:lpstr>Traverse survey (7)</vt:lpstr>
      <vt:lpstr>Traverse survey (8)</vt:lpstr>
      <vt:lpstr>Traverse survey (9)</vt:lpstr>
      <vt:lpstr>Traverse survey (10)</vt:lpstr>
      <vt:lpstr>Traverse survey (11)</vt:lpstr>
      <vt:lpstr>Traverse survey (12)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Traverse survey</dc:title>
  <dc:creator>NSW Department of Education</dc:creator>
  <dcterms:created xsi:type="dcterms:W3CDTF">2024-06-11T23:21:44Z</dcterms:created>
  <dcterms:modified xsi:type="dcterms:W3CDTF">2024-06-11T23:22:01Z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2024-06-11T23:21:58Z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ddb04043-4eee-444c-a404-1798a11c2039</vt:lpwstr>
  </property>
  <property fmtid="{D5CDD505-2E9C-101B-9397-08002B2CF9AE}" pid="8" name="MSIP_Label_b603dfd7-d93a-4381-a340-2995d8282205_ContentBits">
    <vt:lpwstr>0</vt:lpwstr>
  </property>
</Properties>
</file>