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7"/>
  </p:notesMasterIdLst>
  <p:handoutMasterIdLst>
    <p:handoutMasterId r:id="rId8"/>
  </p:handoutMasterIdLst>
  <p:sldIdLst>
    <p:sldId id="257" r:id="rId2"/>
    <p:sldId id="376" r:id="rId3"/>
    <p:sldId id="381" r:id="rId4"/>
    <p:sldId id="380" r:id="rId5"/>
    <p:sldId id="361" r:id="rId6"/>
  </p:sldIdLst>
  <p:sldSz cx="12192000" cy="6858000"/>
  <p:notesSz cx="6858000" cy="9144000"/>
  <p:embeddedFontLst>
    <p:embeddedFont>
      <p:font typeface="Public Sans" pitchFamily="2" charset="0"/>
      <p:regular r:id="rId9"/>
      <p:bold r:id="rId10"/>
      <p:italic r:id="rId11"/>
      <p:boldItalic r:id="rId12"/>
    </p:embeddedFont>
    <p:embeddedFont>
      <p:font typeface="Public Sans Light" pitchFamily="2" charset="0"/>
      <p:regular r:id="rId13"/>
      <p:italic r:id="rId1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BE1E32-B1B9-C586-6223-7A9FA1A7B64E}" name="Colleen Worton" initials="CW" userId="S::Colleen.Worton1@det.nsw.edu.au::a6748734-c10b-4b5d-9295-d5dfe3f3f624" providerId="AD"/>
  <p188:author id="{C461638E-F1F5-7186-9758-0B4A52497F93}" name="Meagan Rodda" initials="MR" userId="S::Meagan.Rodda@det.nsw.edu.au::efecb8de-290d-42b5-96ee-00df0648c086" providerId="AD"/>
  <p188:author id="{34CBB4B3-3397-45FC-769A-8FC378E8FA1C}" name="Kim McGown" initials="KM" userId="S::Kim.McGown@det.nsw.edu.au::918567f1-a53d-4ed9-b182-ffed37b959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281" autoAdjust="0"/>
  </p:normalViewPr>
  <p:slideViewPr>
    <p:cSldViewPr snapToGrid="0">
      <p:cViewPr varScale="1">
        <p:scale>
          <a:sx n="100" d="100"/>
          <a:sy n="100" d="100"/>
        </p:scale>
        <p:origin x="108" y="13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4/06/2024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4/06/2024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21670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68101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79200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73415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25637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6086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82975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35952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11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29405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045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393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496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86926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44914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01303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52983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7632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9374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9353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2019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4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415445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2759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0002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35443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53695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09319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69724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98398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38168739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River crossing</a:t>
            </a:r>
          </a:p>
        </p:txBody>
      </p:sp>
      <p:sp>
        <p:nvSpPr>
          <p:cNvPr id="4" name="Text Placeholder 3">
            <a:extLst>
              <a:ext uri="{FF2B5EF4-FFF2-40B4-BE49-F238E27FC236}">
                <a16:creationId xmlns:a16="http://schemas.microsoft.com/office/drawing/2014/main" id="{86C0A7F3-82EB-C862-BB30-567156D6999B}"/>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Launch</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How far across the river?</a:t>
            </a:r>
          </a:p>
        </p:txBody>
      </p:sp>
      <p:pic>
        <p:nvPicPr>
          <p:cNvPr id="3" name="Content Placeholder 2" descr="Photo of the Hunter River.">
            <a:extLst>
              <a:ext uri="{FF2B5EF4-FFF2-40B4-BE49-F238E27FC236}">
                <a16:creationId xmlns:a16="http://schemas.microsoft.com/office/drawing/2014/main" id="{5A82A08E-FBA9-8639-9D42-E5E3667FACA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5150" r="25663" b="11787"/>
          <a:stretch/>
        </p:blipFill>
        <p:spPr bwMode="auto">
          <a:xfrm>
            <a:off x="2290889" y="1560825"/>
            <a:ext cx="7610222" cy="4545974"/>
          </a:xfrm>
          <a:prstGeom prst="rect">
            <a:avLst/>
          </a:prstGeom>
          <a:noFill/>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a:t>
            </a:fld>
            <a:endParaRPr lang="en-AU" dirty="0"/>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A193-63C8-94DD-B21F-C11649B0A75F}"/>
              </a:ext>
            </a:extLst>
          </p:cNvPr>
          <p:cNvSpPr>
            <a:spLocks noGrp="1"/>
          </p:cNvSpPr>
          <p:nvPr>
            <p:ph type="title"/>
          </p:nvPr>
        </p:nvSpPr>
        <p:spPr/>
        <p:txBody>
          <a:bodyPr/>
          <a:lstStyle/>
          <a:p>
            <a:r>
              <a:rPr lang="en-AU" dirty="0"/>
              <a:t>Explore (1)</a:t>
            </a:r>
          </a:p>
        </p:txBody>
      </p:sp>
      <p:sp>
        <p:nvSpPr>
          <p:cNvPr id="5" name="Text Placeholder 4">
            <a:extLst>
              <a:ext uri="{FF2B5EF4-FFF2-40B4-BE49-F238E27FC236}">
                <a16:creationId xmlns:a16="http://schemas.microsoft.com/office/drawing/2014/main" id="{7FADC0BE-7209-1F0E-A25C-7043DB4241A7}"/>
              </a:ext>
            </a:extLst>
          </p:cNvPr>
          <p:cNvSpPr>
            <a:spLocks noGrp="1"/>
          </p:cNvSpPr>
          <p:nvPr>
            <p:ph type="body" sz="quarter" idx="18"/>
          </p:nvPr>
        </p:nvSpPr>
        <p:spPr>
          <a:xfrm>
            <a:off x="360000" y="982520"/>
            <a:ext cx="10080000" cy="310015"/>
          </a:xfrm>
        </p:spPr>
        <p:txBody>
          <a:bodyPr/>
          <a:lstStyle/>
          <a:p>
            <a:r>
              <a:rPr lang="en-AU" dirty="0"/>
              <a:t>Similar triangles</a:t>
            </a:r>
          </a:p>
        </p:txBody>
      </p:sp>
      <p:pic>
        <p:nvPicPr>
          <p:cNvPr id="14" name="Content Placeholder 13" descr="Two right-angled triangles, AED and BCD, meet at point D. The angles at point D are vertically opposite. Right angles at A and B.">
            <a:extLst>
              <a:ext uri="{FF2B5EF4-FFF2-40B4-BE49-F238E27FC236}">
                <a16:creationId xmlns:a16="http://schemas.microsoft.com/office/drawing/2014/main" id="{4CAB5528-34DE-E35F-6CDF-60A623390039}"/>
              </a:ext>
            </a:extLst>
          </p:cNvPr>
          <p:cNvPicPr>
            <a:picLocks noGrp="1" noChangeAspect="1"/>
          </p:cNvPicPr>
          <p:nvPr>
            <p:ph idx="1"/>
          </p:nvPr>
        </p:nvPicPr>
        <p:blipFill>
          <a:blip r:embed="rId2"/>
          <a:stretch>
            <a:fillRect/>
          </a:stretch>
        </p:blipFill>
        <p:spPr>
          <a:xfrm>
            <a:off x="360000" y="1698846"/>
            <a:ext cx="3222687" cy="4308224"/>
          </a:xfrm>
        </p:spPr>
      </p:pic>
      <p:pic>
        <p:nvPicPr>
          <p:cNvPr id="20" name="Picture 19" descr="Two triangles, AED and BCD, meet at point D. There are right angles at A and B. Angle EDA is equal to angle DCB. ">
            <a:extLst>
              <a:ext uri="{FF2B5EF4-FFF2-40B4-BE49-F238E27FC236}">
                <a16:creationId xmlns:a16="http://schemas.microsoft.com/office/drawing/2014/main" id="{0F00D1EF-8DB4-AEFB-01D1-3D2EB01E128C}"/>
              </a:ext>
            </a:extLst>
          </p:cNvPr>
          <p:cNvPicPr>
            <a:picLocks noChangeAspect="1"/>
          </p:cNvPicPr>
          <p:nvPr/>
        </p:nvPicPr>
        <p:blipFill>
          <a:blip r:embed="rId3"/>
          <a:stretch>
            <a:fillRect/>
          </a:stretch>
        </p:blipFill>
        <p:spPr>
          <a:xfrm>
            <a:off x="6096000" y="1530869"/>
            <a:ext cx="3588001" cy="4644177"/>
          </a:xfrm>
          <a:prstGeom prst="rect">
            <a:avLst/>
          </a:prstGeom>
        </p:spPr>
      </p:pic>
      <p:sp>
        <p:nvSpPr>
          <p:cNvPr id="4" name="Slide Number Placeholder 3">
            <a:extLst>
              <a:ext uri="{FF2B5EF4-FFF2-40B4-BE49-F238E27FC236}">
                <a16:creationId xmlns:a16="http://schemas.microsoft.com/office/drawing/2014/main" id="{9A9DDF63-C502-38D4-A9BB-7484A5748E9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28425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CC99-D7F1-2B61-8D91-8C2F116932DB}"/>
              </a:ext>
            </a:extLst>
          </p:cNvPr>
          <p:cNvSpPr>
            <a:spLocks noGrp="1"/>
          </p:cNvSpPr>
          <p:nvPr>
            <p:ph type="title"/>
          </p:nvPr>
        </p:nvSpPr>
        <p:spPr/>
        <p:txBody>
          <a:bodyPr anchor="t">
            <a:normAutofit/>
          </a:bodyPr>
          <a:lstStyle/>
          <a:p>
            <a:r>
              <a:rPr lang="en-AU" dirty="0"/>
              <a:t>Explore (2)</a:t>
            </a:r>
          </a:p>
        </p:txBody>
      </p:sp>
      <p:sp>
        <p:nvSpPr>
          <p:cNvPr id="5" name="Text Placeholder 4">
            <a:extLst>
              <a:ext uri="{FF2B5EF4-FFF2-40B4-BE49-F238E27FC236}">
                <a16:creationId xmlns:a16="http://schemas.microsoft.com/office/drawing/2014/main" id="{DCA28909-B860-2B7B-D237-2E803BD7A565}"/>
              </a:ext>
            </a:extLst>
          </p:cNvPr>
          <p:cNvSpPr>
            <a:spLocks noGrp="1"/>
          </p:cNvSpPr>
          <p:nvPr>
            <p:ph type="body" sz="quarter" idx="18"/>
          </p:nvPr>
        </p:nvSpPr>
        <p:spPr/>
        <p:txBody>
          <a:bodyPr anchor="b">
            <a:normAutofit/>
          </a:bodyPr>
          <a:lstStyle/>
          <a:p>
            <a:pPr>
              <a:lnSpc>
                <a:spcPct val="140000"/>
              </a:lnSpc>
            </a:pPr>
            <a:r>
              <a:rPr lang="en-AU" sz="1600" dirty="0"/>
              <a:t>Obstruction diagram</a:t>
            </a:r>
          </a:p>
        </p:txBody>
      </p:sp>
      <p:pic>
        <p:nvPicPr>
          <p:cNvPr id="7" name="Picture 6" descr="Diagram of an obstruction in the middle of the path between a start point and an end point.">
            <a:extLst>
              <a:ext uri="{FF2B5EF4-FFF2-40B4-BE49-F238E27FC236}">
                <a16:creationId xmlns:a16="http://schemas.microsoft.com/office/drawing/2014/main" id="{68DCD34A-A6F7-BBAA-06BB-1E4F352F997E}"/>
              </a:ext>
            </a:extLst>
          </p:cNvPr>
          <p:cNvPicPr>
            <a:picLocks noChangeAspect="1"/>
          </p:cNvPicPr>
          <p:nvPr/>
        </p:nvPicPr>
        <p:blipFill>
          <a:blip r:embed="rId2"/>
          <a:stretch>
            <a:fillRect/>
          </a:stretch>
        </p:blipFill>
        <p:spPr>
          <a:xfrm>
            <a:off x="2027838" y="1572375"/>
            <a:ext cx="8136323" cy="4536000"/>
          </a:xfrm>
          <a:prstGeom prst="rect">
            <a:avLst/>
          </a:prstGeom>
          <a:noFill/>
        </p:spPr>
      </p:pic>
      <p:sp>
        <p:nvSpPr>
          <p:cNvPr id="4" name="Slide Number Placeholder 3">
            <a:extLst>
              <a:ext uri="{FF2B5EF4-FFF2-40B4-BE49-F238E27FC236}">
                <a16:creationId xmlns:a16="http://schemas.microsoft.com/office/drawing/2014/main" id="{075872EE-698A-42FB-E5D8-6D56E5B13D82}"/>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dirty="0"/>
          </a:p>
        </p:txBody>
      </p:sp>
    </p:spTree>
    <p:extLst>
      <p:ext uri="{BB962C8B-B14F-4D97-AF65-F5344CB8AC3E}">
        <p14:creationId xmlns:p14="http://schemas.microsoft.com/office/powerpoint/2010/main" val="151524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a:t>
            </a:r>
            <a:r>
              <a:rPr lang="en-AU" dirty="0"/>
              <a:t>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354</Words>
  <Application>Microsoft Office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Public Sans Light</vt:lpstr>
      <vt:lpstr>Public Sans</vt:lpstr>
      <vt:lpstr>Times New Roman</vt:lpstr>
      <vt:lpstr>Arial</vt:lpstr>
      <vt:lpstr>1_NSWG Corporate</vt:lpstr>
      <vt:lpstr>River crossing</vt:lpstr>
      <vt:lpstr>Launch</vt:lpstr>
      <vt:lpstr>Explore (1)</vt:lpstr>
      <vt:lpstr>Explore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crossing</dc:title>
  <dc:creator>NSW Department of Education</dc:creator>
  <dcterms:created xsi:type="dcterms:W3CDTF">2024-06-04T03:41:47Z</dcterms:created>
  <dcterms:modified xsi:type="dcterms:W3CDTF">2024-06-04T03:42:04Z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2024-06-04T03:42:04Z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4d7c1089-5c68-4e4e-b96d-b35d9d1f01b8</vt:lpwstr>
  </property>
  <property fmtid="{D5CDD505-2E9C-101B-9397-08002B2CF9AE}" pid="8" name="MSIP_Label_b603dfd7-d93a-4381-a340-2995d8282205_ContentBits">
    <vt:lpwstr>0</vt:lpwstr>
  </property>
</Properties>
</file>