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4"/>
  </p:notesMasterIdLst>
  <p:handoutMasterIdLst>
    <p:handoutMasterId r:id="rId15"/>
  </p:handoutMasterIdLst>
  <p:sldIdLst>
    <p:sldId id="257" r:id="rId2"/>
    <p:sldId id="385" r:id="rId3"/>
    <p:sldId id="272" r:id="rId4"/>
    <p:sldId id="376" r:id="rId5"/>
    <p:sldId id="375" r:id="rId6"/>
    <p:sldId id="379" r:id="rId7"/>
    <p:sldId id="380" r:id="rId8"/>
    <p:sldId id="366" r:id="rId9"/>
    <p:sldId id="377" r:id="rId10"/>
    <p:sldId id="382" r:id="rId11"/>
    <p:sldId id="383" r:id="rId12"/>
    <p:sldId id="361"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
      <p:font typeface="Segoe UI" panose="020B0502040204020203" pitchFamily="34"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07BE1E32-B1B9-C586-6223-7A9FA1A7B64E}" name="Colleen Worton" initials="CW" userId="S::Colleen.Worton1@det.nsw.edu.au::a6748734-c10b-4b5d-9295-d5dfe3f3f624" providerId="AD"/>
  <p188:author id="{15D3C655-FA0C-37E3-0AF9-B42F82485347}" name="Lee Hyland" initials="LH" userId="S::LESLEE.HYLAND@det.nsw.edu.au::236b8219-96ed-46a5-92bf-a10e6892f95f" providerId="AD"/>
  <p188:author id="{0370C784-7104-4587-1C03-A4A0A6D07F3E}" name="Alyana Marave" initials="AM" userId="S::Alyana.Marave1@det.nsw.edu.au::dd6e8313-0bdf-4d22-8f0f-323573363137" providerId="AD"/>
  <p188:author id="{FAA49185-EE96-76D8-B997-27D35C680BEE}" name="Maureen O'Keefe" initials="MO" userId="S::Maureen.OKeefe5@det.nsw.edu.au::468623b9-9c4e-4b2f-9db4-30ddd450a219" providerId="AD"/>
  <p188:author id="{C25A559F-B1DB-14E4-86C7-DB877BD15D7B}" name="Corinne Towns" initials="CT" userId="S::Corinne.Vingerhoed1@det.nsw.edu.au::552e047b-3ad6-49ed-9d6e-f028379f5a0b"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749059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71017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353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26696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2717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45602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876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85212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6884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67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84702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23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08790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8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40603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11166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59561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48391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5458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863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084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874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25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184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2851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1129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27166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3780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85388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1192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54510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495334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gdecarli.it/php2/circuit.php?var1=70&amp;var2=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Slope seekers</a:t>
            </a:r>
          </a:p>
        </p:txBody>
      </p:sp>
      <p:sp>
        <p:nvSpPr>
          <p:cNvPr id="4" name="Text Placeholder 3">
            <a:extLst>
              <a:ext uri="{FF2B5EF4-FFF2-40B4-BE49-F238E27FC236}">
                <a16:creationId xmlns:a16="http://schemas.microsoft.com/office/drawing/2014/main" id="{E3D93D73-B76C-6A34-1973-195E0AB7E792}"/>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10C61-64B8-9D22-E925-B1ABF74E7C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23B18E-6734-BA11-EFA4-E513FD556AA4}"/>
              </a:ext>
            </a:extLst>
          </p:cNvPr>
          <p:cNvSpPr>
            <a:spLocks noGrp="1"/>
          </p:cNvSpPr>
          <p:nvPr>
            <p:ph type="title"/>
          </p:nvPr>
        </p:nvSpPr>
        <p:spPr>
          <a:xfrm>
            <a:off x="360000" y="360000"/>
            <a:ext cx="10080000" cy="545601"/>
          </a:xfrm>
        </p:spPr>
        <p:txBody>
          <a:bodyPr/>
          <a:lstStyle/>
          <a:p>
            <a:r>
              <a:rPr lang="en-AU" dirty="0"/>
              <a:t>Slope seekers (5)</a:t>
            </a:r>
          </a:p>
        </p:txBody>
      </p:sp>
      <p:sp>
        <p:nvSpPr>
          <p:cNvPr id="6" name="Text Placeholder 5">
            <a:extLst>
              <a:ext uri="{FF2B5EF4-FFF2-40B4-BE49-F238E27FC236}">
                <a16:creationId xmlns:a16="http://schemas.microsoft.com/office/drawing/2014/main" id="{A4D09BD9-C676-9BFC-6E05-3CBB5BED3154}"/>
              </a:ext>
            </a:extLst>
          </p:cNvPr>
          <p:cNvSpPr>
            <a:spLocks noGrp="1"/>
          </p:cNvSpPr>
          <p:nvPr>
            <p:ph type="body" sz="quarter" idx="18"/>
          </p:nvPr>
        </p:nvSpPr>
        <p:spPr>
          <a:xfrm>
            <a:off x="360000" y="982520"/>
            <a:ext cx="10080000" cy="310015"/>
          </a:xfrm>
        </p:spPr>
        <p:txBody>
          <a:bodyPr/>
          <a:lstStyle/>
          <a:p>
            <a:r>
              <a:rPr lang="en-AU" dirty="0"/>
              <a:t>Alternate angles</a:t>
            </a:r>
          </a:p>
        </p:txBody>
      </p:sp>
      <p:pic>
        <p:nvPicPr>
          <p:cNvPr id="20" name="Picture 19" descr="A building with a line of sight parallel to the flat ground. The angle of elevation is equal to the angle of depression. Both are marked with theta. ">
            <a:extLst>
              <a:ext uri="{FF2B5EF4-FFF2-40B4-BE49-F238E27FC236}">
                <a16:creationId xmlns:a16="http://schemas.microsoft.com/office/drawing/2014/main" id="{B7A69E8E-82C8-37B6-6107-6099CC5358D7}"/>
              </a:ext>
            </a:extLst>
          </p:cNvPr>
          <p:cNvPicPr>
            <a:picLocks noChangeAspect="1"/>
          </p:cNvPicPr>
          <p:nvPr/>
        </p:nvPicPr>
        <p:blipFill>
          <a:blip r:embed="rId2"/>
          <a:stretch>
            <a:fillRect/>
          </a:stretch>
        </p:blipFill>
        <p:spPr>
          <a:xfrm>
            <a:off x="360000" y="1639154"/>
            <a:ext cx="6686366" cy="4447014"/>
          </a:xfrm>
          <a:prstGeom prst="rect">
            <a:avLst/>
          </a:prstGeom>
        </p:spPr>
      </p:pic>
      <p:sp>
        <p:nvSpPr>
          <p:cNvPr id="2" name="Slide Number Placeholder 1">
            <a:extLst>
              <a:ext uri="{FF2B5EF4-FFF2-40B4-BE49-F238E27FC236}">
                <a16:creationId xmlns:a16="http://schemas.microsoft.com/office/drawing/2014/main" id="{420C0BD3-5A59-1DEC-1BC3-EDCA6B547E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32897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F98A-F178-EBF7-26EE-23D76B387E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C92EA5-3B6B-E40C-63DC-2F36D3A7BEEA}"/>
              </a:ext>
            </a:extLst>
          </p:cNvPr>
          <p:cNvSpPr>
            <a:spLocks noGrp="1"/>
          </p:cNvSpPr>
          <p:nvPr>
            <p:ph type="title"/>
          </p:nvPr>
        </p:nvSpPr>
        <p:spPr>
          <a:xfrm>
            <a:off x="360000" y="244920"/>
            <a:ext cx="12206128" cy="660682"/>
          </a:xfrm>
        </p:spPr>
        <p:txBody>
          <a:bodyPr/>
          <a:lstStyle/>
          <a:p>
            <a:r>
              <a:rPr lang="en-AU" dirty="0"/>
              <a:t>Slope seekers (6)</a:t>
            </a:r>
          </a:p>
        </p:txBody>
      </p:sp>
      <p:sp>
        <p:nvSpPr>
          <p:cNvPr id="6" name="Text Placeholder 5">
            <a:extLst>
              <a:ext uri="{FF2B5EF4-FFF2-40B4-BE49-F238E27FC236}">
                <a16:creationId xmlns:a16="http://schemas.microsoft.com/office/drawing/2014/main" id="{B06EC0E3-E43B-923F-3D71-6843AFBC41FA}"/>
              </a:ext>
            </a:extLst>
          </p:cNvPr>
          <p:cNvSpPr>
            <a:spLocks noGrp="1"/>
          </p:cNvSpPr>
          <p:nvPr>
            <p:ph type="body" sz="quarter" idx="18"/>
          </p:nvPr>
        </p:nvSpPr>
        <p:spPr>
          <a:xfrm>
            <a:off x="360000" y="917130"/>
            <a:ext cx="12206128" cy="375405"/>
          </a:xfrm>
        </p:spPr>
        <p:txBody>
          <a:bodyPr/>
          <a:lstStyle/>
          <a:p>
            <a:r>
              <a:rPr lang="en-AU" dirty="0"/>
              <a:t>Alternate angles</a:t>
            </a:r>
          </a:p>
        </p:txBody>
      </p:sp>
      <p:grpSp>
        <p:nvGrpSpPr>
          <p:cNvPr id="10" name="Group 9" descr="Diagram showing theta and alpha are alternate angles.">
            <a:extLst>
              <a:ext uri="{FF2B5EF4-FFF2-40B4-BE49-F238E27FC236}">
                <a16:creationId xmlns:a16="http://schemas.microsoft.com/office/drawing/2014/main" id="{DF630778-05D7-7860-EDA0-B117BB2ED7F0}"/>
              </a:ext>
            </a:extLst>
          </p:cNvPr>
          <p:cNvGrpSpPr/>
          <p:nvPr/>
        </p:nvGrpSpPr>
        <p:grpSpPr>
          <a:xfrm>
            <a:off x="360000" y="1866951"/>
            <a:ext cx="5244387" cy="4491939"/>
            <a:chOff x="360000" y="1866951"/>
            <a:chExt cx="5244387" cy="4491939"/>
          </a:xfrm>
        </p:grpSpPr>
        <p:grpSp>
          <p:nvGrpSpPr>
            <p:cNvPr id="5" name="Group 4" descr="Diagram showing theta and alpha are alternate angles">
              <a:extLst>
                <a:ext uri="{FF2B5EF4-FFF2-40B4-BE49-F238E27FC236}">
                  <a16:creationId xmlns:a16="http://schemas.microsoft.com/office/drawing/2014/main" id="{691ACB0E-8A38-4076-26CB-AADFA15245AA}"/>
                </a:ext>
              </a:extLst>
            </p:cNvPr>
            <p:cNvGrpSpPr/>
            <p:nvPr/>
          </p:nvGrpSpPr>
          <p:grpSpPr>
            <a:xfrm>
              <a:off x="360000" y="2021245"/>
              <a:ext cx="5244387" cy="4337645"/>
              <a:chOff x="3750668" y="2229230"/>
              <a:chExt cx="4306533" cy="3561944"/>
            </a:xfrm>
          </p:grpSpPr>
          <p:cxnSp>
            <p:nvCxnSpPr>
              <p:cNvPr id="12" name="Straight Connector 11">
                <a:extLst>
                  <a:ext uri="{FF2B5EF4-FFF2-40B4-BE49-F238E27FC236}">
                    <a16:creationId xmlns:a16="http://schemas.microsoft.com/office/drawing/2014/main" id="{D1EC55DB-6245-C420-F524-78D6423A4BAC}"/>
                  </a:ext>
                </a:extLst>
              </p:cNvPr>
              <p:cNvCxnSpPr/>
              <p:nvPr/>
            </p:nvCxnSpPr>
            <p:spPr>
              <a:xfrm>
                <a:off x="3754333" y="2230076"/>
                <a:ext cx="39624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F5A021B5-64DB-F56F-9C0C-386248881580}"/>
                  </a:ext>
                </a:extLst>
              </p:cNvPr>
              <p:cNvCxnSpPr>
                <a:cxnSpLocks/>
              </p:cNvCxnSpPr>
              <p:nvPr/>
            </p:nvCxnSpPr>
            <p:spPr>
              <a:xfrm>
                <a:off x="3750668" y="2229230"/>
                <a:ext cx="4189378" cy="2967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008C5F-D38F-87DD-8BBA-CF5E3566B884}"/>
                  </a:ext>
                </a:extLst>
              </p:cNvPr>
              <p:cNvCxnSpPr/>
              <p:nvPr/>
            </p:nvCxnSpPr>
            <p:spPr>
              <a:xfrm>
                <a:off x="4094801" y="5197013"/>
                <a:ext cx="39624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2DE20CD-7F2E-26FB-F005-4AE86AC3928A}"/>
                      </a:ext>
                    </a:extLst>
                  </p:cNvPr>
                  <p:cNvSpPr txBox="1"/>
                  <p:nvPr/>
                </p:nvSpPr>
                <p:spPr>
                  <a:xfrm>
                    <a:off x="3862749" y="2266519"/>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ea typeface="Cambria Math" panose="02040503050406030204" pitchFamily="18" charset="0"/>
                            </a:rPr>
                            <m:t>𝜃</m:t>
                          </m:r>
                        </m:oMath>
                      </m:oMathPara>
                    </a14:m>
                    <a:endParaRPr lang="en-AU" sz="1800"/>
                  </a:p>
                </p:txBody>
              </p:sp>
            </mc:Choice>
            <mc:Fallback xmlns="">
              <p:sp>
                <p:nvSpPr>
                  <p:cNvPr id="17" name="TextBox 16">
                    <a:extLst>
                      <a:ext uri="{FF2B5EF4-FFF2-40B4-BE49-F238E27FC236}">
                        <a16:creationId xmlns:a16="http://schemas.microsoft.com/office/drawing/2014/main" id="{72DE20CD-7F2E-26FB-F005-4AE86AC3928A}"/>
                      </a:ext>
                    </a:extLst>
                  </p:cNvPr>
                  <p:cNvSpPr txBox="1">
                    <a:spLocks noRot="1" noChangeAspect="1" noMove="1" noResize="1" noEditPoints="1" noAdjustHandles="1" noChangeArrowheads="1" noChangeShapeType="1" noTextEdit="1"/>
                  </p:cNvSpPr>
                  <p:nvPr/>
                </p:nvSpPr>
                <p:spPr>
                  <a:xfrm>
                    <a:off x="3862749" y="2266519"/>
                    <a:ext cx="914400" cy="914400"/>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E5887CD-166D-22ED-2B31-D9B1BC323E06}"/>
                      </a:ext>
                    </a:extLst>
                  </p:cNvPr>
                  <p:cNvSpPr txBox="1"/>
                  <p:nvPr/>
                </p:nvSpPr>
                <p:spPr>
                  <a:xfrm>
                    <a:off x="6926962" y="4876774"/>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ea typeface="Cambria Math" panose="02040503050406030204" pitchFamily="18" charset="0"/>
                            </a:rPr>
                            <m:t>𝛼</m:t>
                          </m:r>
                        </m:oMath>
                      </m:oMathPara>
                    </a14:m>
                    <a:endParaRPr lang="en-AU" sz="1800"/>
                  </a:p>
                </p:txBody>
              </p:sp>
            </mc:Choice>
            <mc:Fallback xmlns="">
              <p:sp>
                <p:nvSpPr>
                  <p:cNvPr id="18" name="TextBox 17">
                    <a:extLst>
                      <a:ext uri="{FF2B5EF4-FFF2-40B4-BE49-F238E27FC236}">
                        <a16:creationId xmlns:a16="http://schemas.microsoft.com/office/drawing/2014/main" id="{9E5887CD-166D-22ED-2B31-D9B1BC323E06}"/>
                      </a:ext>
                    </a:extLst>
                  </p:cNvPr>
                  <p:cNvSpPr txBox="1">
                    <a:spLocks noRot="1" noChangeAspect="1" noMove="1" noResize="1" noEditPoints="1" noAdjustHandles="1" noChangeArrowheads="1" noChangeShapeType="1" noTextEdit="1"/>
                  </p:cNvSpPr>
                  <p:nvPr/>
                </p:nvSpPr>
                <p:spPr>
                  <a:xfrm>
                    <a:off x="6926962" y="4876774"/>
                    <a:ext cx="914400" cy="914400"/>
                  </a:xfrm>
                  <a:prstGeom prst="rect">
                    <a:avLst/>
                  </a:prstGeom>
                  <a:blipFill>
                    <a:blip r:embed="rId4"/>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D27F7BD-39D8-6EA6-4DBC-54967627D135}"/>
                    </a:ext>
                  </a:extLst>
                </p:cNvPr>
                <p:cNvSpPr txBox="1"/>
                <p:nvPr/>
              </p:nvSpPr>
              <p:spPr>
                <a:xfrm>
                  <a:off x="2790106" y="1866951"/>
                  <a:ext cx="384175" cy="288922"/>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ea typeface="Cambria Math" panose="02040503050406030204" pitchFamily="18" charset="0"/>
                          </a:rPr>
                          <m:t>&gt;</m:t>
                        </m:r>
                      </m:oMath>
                    </m:oMathPara>
                  </a14:m>
                  <a:endParaRPr lang="en-AU" sz="1800" dirty="0"/>
                </a:p>
              </p:txBody>
            </p:sp>
          </mc:Choice>
          <mc:Fallback xmlns="">
            <p:sp>
              <p:nvSpPr>
                <p:cNvPr id="23" name="TextBox 22">
                  <a:extLst>
                    <a:ext uri="{FF2B5EF4-FFF2-40B4-BE49-F238E27FC236}">
                      <a16:creationId xmlns:a16="http://schemas.microsoft.com/office/drawing/2014/main" id="{5D27F7BD-39D8-6EA6-4DBC-54967627D135}"/>
                    </a:ext>
                  </a:extLst>
                </p:cNvPr>
                <p:cNvSpPr txBox="1">
                  <a:spLocks noRot="1" noChangeAspect="1" noMove="1" noResize="1" noEditPoints="1" noAdjustHandles="1" noChangeArrowheads="1" noChangeShapeType="1" noTextEdit="1"/>
                </p:cNvSpPr>
                <p:nvPr/>
              </p:nvSpPr>
              <p:spPr>
                <a:xfrm>
                  <a:off x="2790106" y="1866951"/>
                  <a:ext cx="384175" cy="288922"/>
                </a:xfrm>
                <a:prstGeom prst="rect">
                  <a:avLst/>
                </a:prstGeom>
                <a:blipFill>
                  <a:blip r:embed="rId5"/>
                  <a:stretch>
                    <a:fillRect b="-2083"/>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67FC57-6285-62F4-4A95-637A88B699A5}"/>
                    </a:ext>
                  </a:extLst>
                </p:cNvPr>
                <p:cNvSpPr txBox="1"/>
                <p:nvPr/>
              </p:nvSpPr>
              <p:spPr>
                <a:xfrm>
                  <a:off x="2790106" y="5474707"/>
                  <a:ext cx="384175" cy="288922"/>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ea typeface="Cambria Math" panose="02040503050406030204" pitchFamily="18" charset="0"/>
                          </a:rPr>
                          <m:t>&lt;</m:t>
                        </m:r>
                      </m:oMath>
                    </m:oMathPara>
                  </a14:m>
                  <a:endParaRPr lang="en-AU" sz="1800" dirty="0"/>
                </a:p>
              </p:txBody>
            </p:sp>
          </mc:Choice>
          <mc:Fallback xmlns="">
            <p:sp>
              <p:nvSpPr>
                <p:cNvPr id="24" name="TextBox 23">
                  <a:extLst>
                    <a:ext uri="{FF2B5EF4-FFF2-40B4-BE49-F238E27FC236}">
                      <a16:creationId xmlns:a16="http://schemas.microsoft.com/office/drawing/2014/main" id="{F267FC57-6285-62F4-4A95-637A88B699A5}"/>
                    </a:ext>
                  </a:extLst>
                </p:cNvPr>
                <p:cNvSpPr txBox="1">
                  <a:spLocks noRot="1" noChangeAspect="1" noMove="1" noResize="1" noEditPoints="1" noAdjustHandles="1" noChangeArrowheads="1" noChangeShapeType="1" noTextEdit="1"/>
                </p:cNvSpPr>
                <p:nvPr/>
              </p:nvSpPr>
              <p:spPr>
                <a:xfrm>
                  <a:off x="2790106" y="5474707"/>
                  <a:ext cx="384175" cy="288922"/>
                </a:xfrm>
                <a:prstGeom prst="rect">
                  <a:avLst/>
                </a:prstGeom>
                <a:blipFill>
                  <a:blip r:embed="rId6"/>
                  <a:stretch>
                    <a:fillRect b="-4255"/>
                  </a:stretch>
                </a:blipFill>
                <a:ln>
                  <a:no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FF1CED7-2E6C-A67E-1A9B-585E570861EA}"/>
                  </a:ext>
                </a:extLst>
              </p:cNvPr>
              <p:cNvSpPr txBox="1"/>
              <p:nvPr/>
            </p:nvSpPr>
            <p:spPr>
              <a:xfrm>
                <a:off x="1982730" y="5802123"/>
                <a:ext cx="1998926" cy="46115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ea typeface="Cambria Math" panose="02040503050406030204" pitchFamily="18" charset="0"/>
                        </a:rPr>
                        <m:t>𝜃</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𝛼</m:t>
                      </m:r>
                    </m:oMath>
                  </m:oMathPara>
                </a14:m>
                <a:endParaRPr lang="en-AU" sz="1800" dirty="0"/>
              </a:p>
            </p:txBody>
          </p:sp>
        </mc:Choice>
        <mc:Fallback xmlns="">
          <p:sp>
            <p:nvSpPr>
              <p:cNvPr id="25" name="TextBox 24">
                <a:extLst>
                  <a:ext uri="{FF2B5EF4-FFF2-40B4-BE49-F238E27FC236}">
                    <a16:creationId xmlns:a16="http://schemas.microsoft.com/office/drawing/2014/main" id="{EFF1CED7-2E6C-A67E-1A9B-585E570861EA}"/>
                  </a:ext>
                </a:extLst>
              </p:cNvPr>
              <p:cNvSpPr txBox="1">
                <a:spLocks noRot="1" noChangeAspect="1" noMove="1" noResize="1" noEditPoints="1" noAdjustHandles="1" noChangeArrowheads="1" noChangeShapeType="1" noTextEdit="1"/>
              </p:cNvSpPr>
              <p:nvPr/>
            </p:nvSpPr>
            <p:spPr>
              <a:xfrm>
                <a:off x="1982730" y="5802123"/>
                <a:ext cx="1998926" cy="461150"/>
              </a:xfrm>
              <a:prstGeom prst="rect">
                <a:avLst/>
              </a:prstGeom>
              <a:blipFill>
                <a:blip r:embed="rId7"/>
                <a:stretch>
                  <a:fillRect/>
                </a:stretch>
              </a:blipFill>
              <a:ln>
                <a:noFill/>
              </a:ln>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9AB22B35-0A79-4835-B612-ADC27A47F1CC}"/>
              </a:ext>
            </a:extLst>
          </p:cNvPr>
          <p:cNvSpPr/>
          <p:nvPr/>
        </p:nvSpPr>
        <p:spPr>
          <a:xfrm>
            <a:off x="6030063" y="1669589"/>
            <a:ext cx="3625035" cy="1325175"/>
          </a:xfrm>
          <a:prstGeom prst="wedgeRoundRectCallout">
            <a:avLst>
              <a:gd name="adj1" fmla="val -61247"/>
              <a:gd name="adj2" fmla="val -21341"/>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2000" dirty="0"/>
              <a:t>The horizontal at eye height is parallel to the ground.</a:t>
            </a:r>
          </a:p>
        </p:txBody>
      </p:sp>
      <p:sp>
        <p:nvSpPr>
          <p:cNvPr id="7" name="Speech Bubble: Rectangle with Corners Rounded 6">
            <a:extLst>
              <a:ext uri="{FF2B5EF4-FFF2-40B4-BE49-F238E27FC236}">
                <a16:creationId xmlns:a16="http://schemas.microsoft.com/office/drawing/2014/main" id="{AE640327-D84C-1AD4-8821-0B3670A0A170}"/>
              </a:ext>
            </a:extLst>
          </p:cNvPr>
          <p:cNvSpPr/>
          <p:nvPr/>
        </p:nvSpPr>
        <p:spPr>
          <a:xfrm>
            <a:off x="6079915" y="4890648"/>
            <a:ext cx="2133479" cy="1034287"/>
          </a:xfrm>
          <a:prstGeom prst="wedgeRoundRectCallout">
            <a:avLst>
              <a:gd name="adj1" fmla="val -62009"/>
              <a:gd name="adj2" fmla="val 21623"/>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2000" dirty="0"/>
              <a:t>The angles are alternate.</a:t>
            </a:r>
          </a:p>
        </p:txBody>
      </p:sp>
      <p:sp>
        <p:nvSpPr>
          <p:cNvPr id="2" name="Slide Number Placeholder 1">
            <a:extLst>
              <a:ext uri="{FF2B5EF4-FFF2-40B4-BE49-F238E27FC236}">
                <a16:creationId xmlns:a16="http://schemas.microsoft.com/office/drawing/2014/main" id="{CAC2FC2E-E252-8B28-BE58-5CCD77225F8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78868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accent4"/>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7C9ED-9250-325B-09F8-4C57AF0027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23C6A3-FB6F-B964-7EA5-2FA06FC252F8}"/>
              </a:ext>
            </a:extLst>
          </p:cNvPr>
          <p:cNvSpPr>
            <a:spLocks noGrp="1"/>
          </p:cNvSpPr>
          <p:nvPr>
            <p:ph type="title"/>
          </p:nvPr>
        </p:nvSpPr>
        <p:spPr/>
        <p:txBody>
          <a:bodyPr/>
          <a:lstStyle/>
          <a:p>
            <a:r>
              <a:rPr lang="en-AU" dirty="0"/>
              <a:t>Warm up</a:t>
            </a:r>
          </a:p>
        </p:txBody>
      </p:sp>
      <p:sp>
        <p:nvSpPr>
          <p:cNvPr id="6" name="Text Placeholder 5">
            <a:extLst>
              <a:ext uri="{FF2B5EF4-FFF2-40B4-BE49-F238E27FC236}">
                <a16:creationId xmlns:a16="http://schemas.microsoft.com/office/drawing/2014/main" id="{0AD064D7-F9AC-BA34-EDFE-CADAC84B4DD4}"/>
              </a:ext>
            </a:extLst>
          </p:cNvPr>
          <p:cNvSpPr>
            <a:spLocks noGrp="1"/>
          </p:cNvSpPr>
          <p:nvPr>
            <p:ph type="body" sz="quarter" idx="18"/>
          </p:nvPr>
        </p:nvSpPr>
        <p:spPr/>
        <p:txBody>
          <a:bodyPr/>
          <a:lstStyle/>
          <a:p>
            <a:r>
              <a:rPr lang="en-AU" dirty="0"/>
              <a:t>Would you rather…?</a:t>
            </a:r>
          </a:p>
        </p:txBody>
      </p:sp>
      <p:sp>
        <p:nvSpPr>
          <p:cNvPr id="9" name="Free-form: Shape 8">
            <a:extLst>
              <a:ext uri="{FF2B5EF4-FFF2-40B4-BE49-F238E27FC236}">
                <a16:creationId xmlns:a16="http://schemas.microsoft.com/office/drawing/2014/main" id="{06FEA25C-0F1E-0DD8-6DEA-9A4ABBD4B0FB}"/>
              </a:ext>
            </a:extLst>
          </p:cNvPr>
          <p:cNvSpPr/>
          <p:nvPr/>
        </p:nvSpPr>
        <p:spPr>
          <a:xfrm>
            <a:off x="1919478" y="1622323"/>
            <a:ext cx="8353044" cy="2195257"/>
          </a:xfrm>
          <a:custGeom>
            <a:avLst/>
            <a:gdLst>
              <a:gd name="connsiteX0" fmla="*/ 0 w 8967304"/>
              <a:gd name="connsiteY0" fmla="*/ 201292 h 2012922"/>
              <a:gd name="connsiteX1" fmla="*/ 201292 w 8967304"/>
              <a:gd name="connsiteY1" fmla="*/ 0 h 2012922"/>
              <a:gd name="connsiteX2" fmla="*/ 8766012 w 8967304"/>
              <a:gd name="connsiteY2" fmla="*/ 0 h 2012922"/>
              <a:gd name="connsiteX3" fmla="*/ 8967304 w 8967304"/>
              <a:gd name="connsiteY3" fmla="*/ 201292 h 2012922"/>
              <a:gd name="connsiteX4" fmla="*/ 8967304 w 8967304"/>
              <a:gd name="connsiteY4" fmla="*/ 1811630 h 2012922"/>
              <a:gd name="connsiteX5" fmla="*/ 8766012 w 8967304"/>
              <a:gd name="connsiteY5" fmla="*/ 2012922 h 2012922"/>
              <a:gd name="connsiteX6" fmla="*/ 201292 w 8967304"/>
              <a:gd name="connsiteY6" fmla="*/ 2012922 h 2012922"/>
              <a:gd name="connsiteX7" fmla="*/ 0 w 8967304"/>
              <a:gd name="connsiteY7" fmla="*/ 1811630 h 2012922"/>
              <a:gd name="connsiteX8" fmla="*/ 0 w 8967304"/>
              <a:gd name="connsiteY8" fmla="*/ 201292 h 20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7304" h="2012922">
                <a:moveTo>
                  <a:pt x="0" y="201292"/>
                </a:moveTo>
                <a:cubicBezTo>
                  <a:pt x="0" y="90121"/>
                  <a:pt x="90121" y="0"/>
                  <a:pt x="201292" y="0"/>
                </a:cubicBezTo>
                <a:lnTo>
                  <a:pt x="8766012" y="0"/>
                </a:lnTo>
                <a:cubicBezTo>
                  <a:pt x="8877183" y="0"/>
                  <a:pt x="8967304" y="90121"/>
                  <a:pt x="8967304" y="201292"/>
                </a:cubicBezTo>
                <a:lnTo>
                  <a:pt x="8967304" y="1811630"/>
                </a:lnTo>
                <a:cubicBezTo>
                  <a:pt x="8967304" y="1922801"/>
                  <a:pt x="8877183" y="2012922"/>
                  <a:pt x="8766012" y="2012922"/>
                </a:cubicBezTo>
                <a:lnTo>
                  <a:pt x="201292" y="2012922"/>
                </a:lnTo>
                <a:cubicBezTo>
                  <a:pt x="90121" y="2012922"/>
                  <a:pt x="0" y="1922801"/>
                  <a:pt x="0" y="1811630"/>
                </a:cubicBezTo>
                <a:lnTo>
                  <a:pt x="0" y="2012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696" tIns="264696" rIns="264696" bIns="264696" numCol="1" spcCol="1270" anchor="ctr" anchorCtr="0">
            <a:noAutofit/>
          </a:bodyPr>
          <a:lstStyle/>
          <a:p>
            <a:pPr marL="0" lvl="0" indent="0" defTabSz="2400300">
              <a:lnSpc>
                <a:spcPct val="150000"/>
              </a:lnSpc>
              <a:spcBef>
                <a:spcPct val="0"/>
              </a:spcBef>
              <a:spcAft>
                <a:spcPct val="35000"/>
              </a:spcAft>
              <a:buNone/>
            </a:pPr>
            <a:r>
              <a:rPr lang="en-AU" sz="4000" kern="1200" dirty="0"/>
              <a:t>Would you rather take a flight of stairs that…</a:t>
            </a:r>
          </a:p>
        </p:txBody>
      </p:sp>
      <p:sp>
        <p:nvSpPr>
          <p:cNvPr id="10" name="Free-form: Shape 9">
            <a:extLst>
              <a:ext uri="{FF2B5EF4-FFF2-40B4-BE49-F238E27FC236}">
                <a16:creationId xmlns:a16="http://schemas.microsoft.com/office/drawing/2014/main" id="{7DE5D8D3-32B4-AFF0-D594-7F44874BF26A}"/>
              </a:ext>
            </a:extLst>
          </p:cNvPr>
          <p:cNvSpPr/>
          <p:nvPr/>
        </p:nvSpPr>
        <p:spPr>
          <a:xfrm>
            <a:off x="1919478" y="4054864"/>
            <a:ext cx="4003301" cy="2012922"/>
          </a:xfrm>
          <a:custGeom>
            <a:avLst/>
            <a:gdLst>
              <a:gd name="connsiteX0" fmla="*/ 0 w 4302929"/>
              <a:gd name="connsiteY0" fmla="*/ 201292 h 2012922"/>
              <a:gd name="connsiteX1" fmla="*/ 201292 w 4302929"/>
              <a:gd name="connsiteY1" fmla="*/ 0 h 2012922"/>
              <a:gd name="connsiteX2" fmla="*/ 4101637 w 4302929"/>
              <a:gd name="connsiteY2" fmla="*/ 0 h 2012922"/>
              <a:gd name="connsiteX3" fmla="*/ 4302929 w 4302929"/>
              <a:gd name="connsiteY3" fmla="*/ 201292 h 2012922"/>
              <a:gd name="connsiteX4" fmla="*/ 4302929 w 4302929"/>
              <a:gd name="connsiteY4" fmla="*/ 1811630 h 2012922"/>
              <a:gd name="connsiteX5" fmla="*/ 4101637 w 4302929"/>
              <a:gd name="connsiteY5" fmla="*/ 2012922 h 2012922"/>
              <a:gd name="connsiteX6" fmla="*/ 201292 w 4302929"/>
              <a:gd name="connsiteY6" fmla="*/ 2012922 h 2012922"/>
              <a:gd name="connsiteX7" fmla="*/ 0 w 4302929"/>
              <a:gd name="connsiteY7" fmla="*/ 1811630 h 2012922"/>
              <a:gd name="connsiteX8" fmla="*/ 0 w 4302929"/>
              <a:gd name="connsiteY8" fmla="*/ 201292 h 20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2929" h="2012922">
                <a:moveTo>
                  <a:pt x="0" y="201292"/>
                </a:moveTo>
                <a:cubicBezTo>
                  <a:pt x="0" y="90121"/>
                  <a:pt x="90121" y="0"/>
                  <a:pt x="201292" y="0"/>
                </a:cubicBezTo>
                <a:lnTo>
                  <a:pt x="4101637" y="0"/>
                </a:lnTo>
                <a:cubicBezTo>
                  <a:pt x="4212808" y="0"/>
                  <a:pt x="4302929" y="90121"/>
                  <a:pt x="4302929" y="201292"/>
                </a:cubicBezTo>
                <a:lnTo>
                  <a:pt x="4302929" y="1811630"/>
                </a:lnTo>
                <a:cubicBezTo>
                  <a:pt x="4302929" y="1922801"/>
                  <a:pt x="4212808" y="2012922"/>
                  <a:pt x="4101637" y="2012922"/>
                </a:cubicBezTo>
                <a:lnTo>
                  <a:pt x="201292" y="2012922"/>
                </a:lnTo>
                <a:cubicBezTo>
                  <a:pt x="90121" y="2012922"/>
                  <a:pt x="0" y="1922801"/>
                  <a:pt x="0" y="1811630"/>
                </a:cubicBezTo>
                <a:lnTo>
                  <a:pt x="0" y="2012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066" tIns="177066" rIns="177066" bIns="177066" numCol="1" spcCol="1270" anchor="ctr" anchorCtr="0">
            <a:noAutofit/>
          </a:bodyPr>
          <a:lstStyle/>
          <a:p>
            <a:pPr marL="0" lvl="0" indent="0" defTabSz="1377950">
              <a:lnSpc>
                <a:spcPct val="150000"/>
              </a:lnSpc>
              <a:spcBef>
                <a:spcPct val="0"/>
              </a:spcBef>
              <a:spcAft>
                <a:spcPct val="35000"/>
              </a:spcAft>
              <a:buNone/>
            </a:pPr>
            <a:r>
              <a:rPr lang="en-AU" sz="2000" kern="1200" dirty="0"/>
              <a:t>has a </a:t>
            </a:r>
            <a:r>
              <a:rPr lang="en-AU" sz="2000" dirty="0"/>
              <a:t>horizontal</a:t>
            </a:r>
            <a:r>
              <a:rPr lang="en-AU" sz="2000" kern="1200" dirty="0"/>
              <a:t> length of 3 m and a vertical height of 3.24 m</a:t>
            </a:r>
          </a:p>
        </p:txBody>
      </p:sp>
      <p:sp>
        <p:nvSpPr>
          <p:cNvPr id="11" name="Free-form: Shape 10">
            <a:extLst>
              <a:ext uri="{FF2B5EF4-FFF2-40B4-BE49-F238E27FC236}">
                <a16:creationId xmlns:a16="http://schemas.microsoft.com/office/drawing/2014/main" id="{EEC30A45-71C1-939A-54F5-469272E2D278}"/>
              </a:ext>
            </a:extLst>
          </p:cNvPr>
          <p:cNvSpPr/>
          <p:nvPr/>
        </p:nvSpPr>
        <p:spPr>
          <a:xfrm>
            <a:off x="6269222" y="4054864"/>
            <a:ext cx="4003300" cy="2012922"/>
          </a:xfrm>
          <a:custGeom>
            <a:avLst/>
            <a:gdLst>
              <a:gd name="connsiteX0" fmla="*/ 0 w 4302929"/>
              <a:gd name="connsiteY0" fmla="*/ 201292 h 2012922"/>
              <a:gd name="connsiteX1" fmla="*/ 201292 w 4302929"/>
              <a:gd name="connsiteY1" fmla="*/ 0 h 2012922"/>
              <a:gd name="connsiteX2" fmla="*/ 4101637 w 4302929"/>
              <a:gd name="connsiteY2" fmla="*/ 0 h 2012922"/>
              <a:gd name="connsiteX3" fmla="*/ 4302929 w 4302929"/>
              <a:gd name="connsiteY3" fmla="*/ 201292 h 2012922"/>
              <a:gd name="connsiteX4" fmla="*/ 4302929 w 4302929"/>
              <a:gd name="connsiteY4" fmla="*/ 1811630 h 2012922"/>
              <a:gd name="connsiteX5" fmla="*/ 4101637 w 4302929"/>
              <a:gd name="connsiteY5" fmla="*/ 2012922 h 2012922"/>
              <a:gd name="connsiteX6" fmla="*/ 201292 w 4302929"/>
              <a:gd name="connsiteY6" fmla="*/ 2012922 h 2012922"/>
              <a:gd name="connsiteX7" fmla="*/ 0 w 4302929"/>
              <a:gd name="connsiteY7" fmla="*/ 1811630 h 2012922"/>
              <a:gd name="connsiteX8" fmla="*/ 0 w 4302929"/>
              <a:gd name="connsiteY8" fmla="*/ 201292 h 20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2929" h="2012922">
                <a:moveTo>
                  <a:pt x="0" y="201292"/>
                </a:moveTo>
                <a:cubicBezTo>
                  <a:pt x="0" y="90121"/>
                  <a:pt x="90121" y="0"/>
                  <a:pt x="201292" y="0"/>
                </a:cubicBezTo>
                <a:lnTo>
                  <a:pt x="4101637" y="0"/>
                </a:lnTo>
                <a:cubicBezTo>
                  <a:pt x="4212808" y="0"/>
                  <a:pt x="4302929" y="90121"/>
                  <a:pt x="4302929" y="201292"/>
                </a:cubicBezTo>
                <a:lnTo>
                  <a:pt x="4302929" y="1811630"/>
                </a:lnTo>
                <a:cubicBezTo>
                  <a:pt x="4302929" y="1922801"/>
                  <a:pt x="4212808" y="2012922"/>
                  <a:pt x="4101637" y="2012922"/>
                </a:cubicBezTo>
                <a:lnTo>
                  <a:pt x="201292" y="2012922"/>
                </a:lnTo>
                <a:cubicBezTo>
                  <a:pt x="90121" y="2012922"/>
                  <a:pt x="0" y="1922801"/>
                  <a:pt x="0" y="1811630"/>
                </a:cubicBezTo>
                <a:lnTo>
                  <a:pt x="0" y="2012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066" tIns="177066" rIns="177066" bIns="177066" numCol="1" spcCol="1270" anchor="ctr" anchorCtr="0">
            <a:noAutofit/>
          </a:bodyPr>
          <a:lstStyle/>
          <a:p>
            <a:pPr marL="0" lvl="0" indent="0" defTabSz="1377950">
              <a:lnSpc>
                <a:spcPct val="150000"/>
              </a:lnSpc>
              <a:spcBef>
                <a:spcPct val="0"/>
              </a:spcBef>
              <a:spcAft>
                <a:spcPct val="35000"/>
              </a:spcAft>
              <a:buNone/>
            </a:pPr>
            <a:r>
              <a:rPr lang="en-AU" sz="2000" dirty="0"/>
              <a:t>h</a:t>
            </a:r>
            <a:r>
              <a:rPr lang="en-AU" sz="2000" kern="1200" dirty="0"/>
              <a:t>as a slanted height of 5.6 m with a vertical height of 3.24 m</a:t>
            </a:r>
          </a:p>
        </p:txBody>
      </p:sp>
      <p:sp>
        <p:nvSpPr>
          <p:cNvPr id="2" name="Slide Number Placeholder 1">
            <a:extLst>
              <a:ext uri="{FF2B5EF4-FFF2-40B4-BE49-F238E27FC236}">
                <a16:creationId xmlns:a16="http://schemas.microsoft.com/office/drawing/2014/main" id="{6307E674-281E-2602-2408-1C1D480DCB9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2779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Slope seekers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Mount Panorama</a:t>
            </a:r>
          </a:p>
        </p:txBody>
      </p:sp>
      <p:pic>
        <p:nvPicPr>
          <p:cNvPr id="8" name="Picture 7" descr="Drawing of Mount Panorama showing the elevation and labelling parts of the mountain.">
            <a:extLst>
              <a:ext uri="{FF2B5EF4-FFF2-40B4-BE49-F238E27FC236}">
                <a16:creationId xmlns:a16="http://schemas.microsoft.com/office/drawing/2014/main" id="{293ACE47-1194-DFCB-93A6-48A74CBE16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000" y="1990330"/>
            <a:ext cx="8957157" cy="3923406"/>
          </a:xfrm>
          <a:prstGeom prst="rect">
            <a:avLst/>
          </a:prstGeom>
        </p:spPr>
      </p:pic>
      <p:sp>
        <p:nvSpPr>
          <p:cNvPr id="12" name="Speech Bubble: Rectangle with Corners Rounded 11">
            <a:extLst>
              <a:ext uri="{FF2B5EF4-FFF2-40B4-BE49-F238E27FC236}">
                <a16:creationId xmlns:a16="http://schemas.microsoft.com/office/drawing/2014/main" id="{771DDD7E-77F1-6A86-C594-56D89AFE402D}"/>
              </a:ext>
            </a:extLst>
          </p:cNvPr>
          <p:cNvSpPr/>
          <p:nvPr/>
        </p:nvSpPr>
        <p:spPr>
          <a:xfrm>
            <a:off x="8672328" y="1990330"/>
            <a:ext cx="2959234" cy="1647825"/>
          </a:xfrm>
          <a:prstGeom prst="wedgeRoundRectCallout">
            <a:avLst>
              <a:gd name="adj1" fmla="val -61036"/>
              <a:gd name="adj2" fmla="val 1953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2000" dirty="0"/>
              <a:t>How do we determine the slope of each section?</a:t>
            </a:r>
          </a:p>
        </p:txBody>
      </p:sp>
      <p:sp>
        <p:nvSpPr>
          <p:cNvPr id="7" name="TextBox 6">
            <a:extLst>
              <a:ext uri="{FF2B5EF4-FFF2-40B4-BE49-F238E27FC236}">
                <a16:creationId xmlns:a16="http://schemas.microsoft.com/office/drawing/2014/main" id="{36515954-67BD-0763-35FD-C8206BCF1CE8}"/>
              </a:ext>
            </a:extLst>
          </p:cNvPr>
          <p:cNvSpPr txBox="1"/>
          <p:nvPr/>
        </p:nvSpPr>
        <p:spPr>
          <a:xfrm>
            <a:off x="360000" y="6419001"/>
            <a:ext cx="9621419" cy="276999"/>
          </a:xfrm>
          <a:prstGeom prst="rect">
            <a:avLst/>
          </a:prstGeom>
          <a:noFill/>
        </p:spPr>
        <p:txBody>
          <a:bodyPr wrap="square" lIns="91440" tIns="45720" rIns="91440" bIns="45720" anchor="t">
            <a:spAutoFit/>
          </a:bodyPr>
          <a:lstStyle/>
          <a:p>
            <a:r>
              <a:rPr lang="en-AU" sz="1200" dirty="0">
                <a:effectLst/>
                <a:ea typeface="Calibri" panose="020F0502020204030204" pitchFamily="34" charset="0"/>
              </a:rPr>
              <a:t>Screenshot modified from </a:t>
            </a:r>
            <a:r>
              <a:rPr lang="en-AU" sz="1200" u="sng" dirty="0">
                <a:solidFill>
                  <a:srgbClr val="2F5496"/>
                </a:solidFill>
                <a:effectLst/>
                <a:ea typeface="Calibri" panose="020F0502020204030204" pitchFamily="34" charset="0"/>
                <a:hlinkClick r:id="rId4"/>
              </a:rPr>
              <a:t>Tracks: Bathurst, Mount Panorama</a:t>
            </a:r>
            <a:r>
              <a:rPr lang="en-AU" sz="1200" dirty="0">
                <a:effectLst/>
                <a:ea typeface="Calibri" panose="020F0502020204030204" pitchFamily="34" charset="0"/>
              </a:rPr>
              <a:t>.</a:t>
            </a:r>
            <a:endParaRPr lang="en-AU" sz="1200" dirty="0">
              <a:solidFill>
                <a:schemeClr val="accent2"/>
              </a:solidFill>
              <a:cs typeface="Segoe UI"/>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4D57-34FF-D72E-FC05-A48AD392CFC7}"/>
              </a:ext>
            </a:extLst>
          </p:cNvPr>
          <p:cNvSpPr>
            <a:spLocks noGrp="1"/>
          </p:cNvSpPr>
          <p:nvPr>
            <p:ph type="title"/>
          </p:nvPr>
        </p:nvSpPr>
        <p:spPr/>
        <p:txBody>
          <a:bodyPr/>
          <a:lstStyle/>
          <a:p>
            <a:r>
              <a:rPr lang="en-AU" dirty="0"/>
              <a:t>Slope seekers (2)</a:t>
            </a:r>
          </a:p>
        </p:txBody>
      </p:sp>
      <p:sp>
        <p:nvSpPr>
          <p:cNvPr id="5" name="Text Placeholder 4">
            <a:extLst>
              <a:ext uri="{FF2B5EF4-FFF2-40B4-BE49-F238E27FC236}">
                <a16:creationId xmlns:a16="http://schemas.microsoft.com/office/drawing/2014/main" id="{FF910BD8-2F0A-7B27-1000-94E7C4F0B8AE}"/>
              </a:ext>
            </a:extLst>
          </p:cNvPr>
          <p:cNvSpPr>
            <a:spLocks noGrp="1"/>
          </p:cNvSpPr>
          <p:nvPr>
            <p:ph type="body" sz="quarter" idx="18"/>
          </p:nvPr>
        </p:nvSpPr>
        <p:spPr/>
        <p:txBody>
          <a:bodyPr/>
          <a:lstStyle/>
          <a:p>
            <a:r>
              <a:rPr lang="en-AU" dirty="0"/>
              <a:t>Ramp set up</a:t>
            </a:r>
          </a:p>
        </p:txBody>
      </p:sp>
      <p:pic>
        <p:nvPicPr>
          <p:cNvPr id="8" name="Picture 7" descr="Picture of right-angled triangle against a block.">
            <a:extLst>
              <a:ext uri="{FF2B5EF4-FFF2-40B4-BE49-F238E27FC236}">
                <a16:creationId xmlns:a16="http://schemas.microsoft.com/office/drawing/2014/main" id="{72F7F937-611A-80B6-589B-056A7C4DBD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734" y="2470846"/>
            <a:ext cx="9574531" cy="2037329"/>
          </a:xfrm>
          <a:prstGeom prst="rect">
            <a:avLst/>
          </a:prstGeom>
        </p:spPr>
      </p:pic>
      <p:sp>
        <p:nvSpPr>
          <p:cNvPr id="12" name="Speech Bubble: Rectangle with Corners Rounded 11">
            <a:extLst>
              <a:ext uri="{FF2B5EF4-FFF2-40B4-BE49-F238E27FC236}">
                <a16:creationId xmlns:a16="http://schemas.microsoft.com/office/drawing/2014/main" id="{294F2C18-A643-1FD4-4B7B-EF2A5D121D1C}"/>
              </a:ext>
            </a:extLst>
          </p:cNvPr>
          <p:cNvSpPr/>
          <p:nvPr/>
        </p:nvSpPr>
        <p:spPr>
          <a:xfrm>
            <a:off x="3288613" y="4385356"/>
            <a:ext cx="1952114" cy="1086380"/>
          </a:xfrm>
          <a:prstGeom prst="wedgeRoundRectCallout">
            <a:avLst>
              <a:gd name="adj1" fmla="val -21840"/>
              <a:gd name="adj2" fmla="val -66922"/>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How can we find this angle?</a:t>
            </a:r>
          </a:p>
        </p:txBody>
      </p:sp>
      <p:sp>
        <p:nvSpPr>
          <p:cNvPr id="4" name="Slide Number Placeholder 3">
            <a:extLst>
              <a:ext uri="{FF2B5EF4-FFF2-40B4-BE49-F238E27FC236}">
                <a16:creationId xmlns:a16="http://schemas.microsoft.com/office/drawing/2014/main" id="{AC326BE1-A86F-EB59-602C-5AC3789F189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9138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2A404-1851-63A3-BD83-168309E7BC9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7CB065-A600-D6E2-E643-089029B22E4E}"/>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CA226219-5B25-4758-7AB9-F07B1F11A632}"/>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3820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Slope seekers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Angle of elevation</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4536000"/>
          </a:xfrm>
        </p:spPr>
        <p:txBody>
          <a:bodyPr/>
          <a:lstStyle/>
          <a:p>
            <a:r>
              <a:rPr lang="en-AU" sz="1800" dirty="0">
                <a:effectLst/>
                <a:ea typeface="Calibri" panose="020F0502020204030204" pitchFamily="34" charset="0"/>
              </a:rPr>
              <a:t>When an observer looks at an object that is higher than ‘the eye of the observer’, the angle between the line of sight and the horizontal is called the angle of elevation.</a:t>
            </a:r>
            <a:endParaRPr lang="en-AU" dirty="0"/>
          </a:p>
        </p:txBody>
      </p:sp>
      <p:pic>
        <p:nvPicPr>
          <p:cNvPr id="7" name="Picture 6" descr="Shows angle of elevation.">
            <a:extLst>
              <a:ext uri="{FF2B5EF4-FFF2-40B4-BE49-F238E27FC236}">
                <a16:creationId xmlns:a16="http://schemas.microsoft.com/office/drawing/2014/main" id="{8D703639-4FE4-B6A7-0D48-2D16FF25C1AB}"/>
              </a:ext>
            </a:extLst>
          </p:cNvPr>
          <p:cNvPicPr>
            <a:picLocks noChangeAspect="1"/>
          </p:cNvPicPr>
          <p:nvPr/>
        </p:nvPicPr>
        <p:blipFill>
          <a:blip r:embed="rId2"/>
          <a:stretch>
            <a:fillRect/>
          </a:stretch>
        </p:blipFill>
        <p:spPr>
          <a:xfrm>
            <a:off x="529294" y="2880852"/>
            <a:ext cx="5566706" cy="3275148"/>
          </a:xfrm>
          <a:prstGeom prst="rect">
            <a:avLst/>
          </a:prstGeom>
        </p:spPr>
      </p:pic>
      <p:pic>
        <p:nvPicPr>
          <p:cNvPr id="8" name="Picture 7" descr="Fir tree outline showing angle of elevation.">
            <a:extLst>
              <a:ext uri="{FF2B5EF4-FFF2-40B4-BE49-F238E27FC236}">
                <a16:creationId xmlns:a16="http://schemas.microsoft.com/office/drawing/2014/main" id="{200C970E-A3F6-F0D6-7047-9159961C232C}"/>
              </a:ext>
            </a:extLst>
          </p:cNvPr>
          <p:cNvPicPr>
            <a:picLocks noChangeAspect="1"/>
          </p:cNvPicPr>
          <p:nvPr/>
        </p:nvPicPr>
        <p:blipFill>
          <a:blip r:embed="rId3"/>
          <a:stretch>
            <a:fillRect/>
          </a:stretch>
        </p:blipFill>
        <p:spPr>
          <a:xfrm>
            <a:off x="6111772" y="2452782"/>
            <a:ext cx="5732228" cy="370321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DC12-4AC2-E0CC-3EDF-0DD54085825D}"/>
              </a:ext>
            </a:extLst>
          </p:cNvPr>
          <p:cNvSpPr>
            <a:spLocks noGrp="1"/>
          </p:cNvSpPr>
          <p:nvPr>
            <p:ph type="title"/>
          </p:nvPr>
        </p:nvSpPr>
        <p:spPr>
          <a:xfrm>
            <a:off x="360000" y="360000"/>
            <a:ext cx="10080000" cy="545601"/>
          </a:xfrm>
        </p:spPr>
        <p:txBody>
          <a:bodyPr/>
          <a:lstStyle/>
          <a:p>
            <a:r>
              <a:rPr lang="en-AU" dirty="0"/>
              <a:t>Slope seekers (4)</a:t>
            </a:r>
          </a:p>
        </p:txBody>
      </p:sp>
      <p:sp>
        <p:nvSpPr>
          <p:cNvPr id="5" name="Text Placeholder 4">
            <a:extLst>
              <a:ext uri="{FF2B5EF4-FFF2-40B4-BE49-F238E27FC236}">
                <a16:creationId xmlns:a16="http://schemas.microsoft.com/office/drawing/2014/main" id="{4DFF4C00-B8E1-90EA-84A6-8D41E2F28298}"/>
              </a:ext>
            </a:extLst>
          </p:cNvPr>
          <p:cNvSpPr>
            <a:spLocks noGrp="1"/>
          </p:cNvSpPr>
          <p:nvPr>
            <p:ph type="body" sz="quarter" idx="18"/>
          </p:nvPr>
        </p:nvSpPr>
        <p:spPr>
          <a:xfrm>
            <a:off x="360000" y="982520"/>
            <a:ext cx="10080000" cy="310015"/>
          </a:xfrm>
        </p:spPr>
        <p:txBody>
          <a:bodyPr/>
          <a:lstStyle/>
          <a:p>
            <a:r>
              <a:rPr lang="en-AU" dirty="0"/>
              <a:t>Angle of depression</a:t>
            </a:r>
          </a:p>
        </p:txBody>
      </p:sp>
      <p:sp>
        <p:nvSpPr>
          <p:cNvPr id="3" name="Content Placeholder 2">
            <a:extLst>
              <a:ext uri="{FF2B5EF4-FFF2-40B4-BE49-F238E27FC236}">
                <a16:creationId xmlns:a16="http://schemas.microsoft.com/office/drawing/2014/main" id="{D39631AE-29CB-6C3A-8B35-1C7D4DE8A0D2}"/>
              </a:ext>
            </a:extLst>
          </p:cNvPr>
          <p:cNvSpPr>
            <a:spLocks noGrp="1"/>
          </p:cNvSpPr>
          <p:nvPr>
            <p:ph idx="1"/>
          </p:nvPr>
        </p:nvSpPr>
        <p:spPr>
          <a:xfrm>
            <a:off x="360000" y="1620000"/>
            <a:ext cx="11484000" cy="4536000"/>
          </a:xfrm>
        </p:spPr>
        <p:txBody>
          <a:bodyPr/>
          <a:lstStyle/>
          <a:p>
            <a:r>
              <a:rPr lang="en-AU" sz="1800" dirty="0">
                <a:effectLst/>
                <a:ea typeface="Calibri" panose="020F0502020204030204" pitchFamily="34" charset="0"/>
              </a:rPr>
              <a:t>When an observer looks at an object that is lower than ‘the eye of the observer’, the angle between the line of sight and the horizontal is called the angle of depression. </a:t>
            </a:r>
            <a:endParaRPr lang="en-AU" dirty="0"/>
          </a:p>
        </p:txBody>
      </p:sp>
      <p:pic>
        <p:nvPicPr>
          <p:cNvPr id="9" name="Picture 8" descr="The angle of depression shown.">
            <a:extLst>
              <a:ext uri="{FF2B5EF4-FFF2-40B4-BE49-F238E27FC236}">
                <a16:creationId xmlns:a16="http://schemas.microsoft.com/office/drawing/2014/main" id="{EDCAF300-17BE-EF3A-332E-BE13366F1391}"/>
              </a:ext>
            </a:extLst>
          </p:cNvPr>
          <p:cNvPicPr>
            <a:picLocks noChangeAspect="1"/>
          </p:cNvPicPr>
          <p:nvPr/>
        </p:nvPicPr>
        <p:blipFill>
          <a:blip r:embed="rId2"/>
          <a:stretch>
            <a:fillRect/>
          </a:stretch>
        </p:blipFill>
        <p:spPr>
          <a:xfrm>
            <a:off x="360000" y="3087038"/>
            <a:ext cx="6453418" cy="3156445"/>
          </a:xfrm>
          <a:prstGeom prst="rect">
            <a:avLst/>
          </a:prstGeom>
        </p:spPr>
      </p:pic>
      <p:pic>
        <p:nvPicPr>
          <p:cNvPr id="7" name="Picture 6" descr="Building outline showing angle of depression.">
            <a:extLst>
              <a:ext uri="{FF2B5EF4-FFF2-40B4-BE49-F238E27FC236}">
                <a16:creationId xmlns:a16="http://schemas.microsoft.com/office/drawing/2014/main" id="{AA736483-F6B8-259A-C707-1DD0425A9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120544"/>
            <a:ext cx="5867702" cy="3035456"/>
          </a:xfrm>
          <a:prstGeom prst="rect">
            <a:avLst/>
          </a:prstGeom>
        </p:spPr>
      </p:pic>
      <p:sp>
        <p:nvSpPr>
          <p:cNvPr id="4" name="Slide Number Placeholder 3">
            <a:extLst>
              <a:ext uri="{FF2B5EF4-FFF2-40B4-BE49-F238E27FC236}">
                <a16:creationId xmlns:a16="http://schemas.microsoft.com/office/drawing/2014/main" id="{06173AEA-1E23-7926-703C-4EDA19AC71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19346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564</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Cambria Math</vt:lpstr>
      <vt:lpstr>Times New Roman</vt:lpstr>
      <vt:lpstr>Public Sans Light</vt:lpstr>
      <vt:lpstr>Calibri</vt:lpstr>
      <vt:lpstr>Arial</vt:lpstr>
      <vt:lpstr>Segoe UI</vt:lpstr>
      <vt:lpstr>Public Sans</vt:lpstr>
      <vt:lpstr>1_NSWG Corporate</vt:lpstr>
      <vt:lpstr>Slope seekers</vt:lpstr>
      <vt:lpstr>Warm up</vt:lpstr>
      <vt:lpstr>Launch</vt:lpstr>
      <vt:lpstr>Slope seekers (1)</vt:lpstr>
      <vt:lpstr>Explore</vt:lpstr>
      <vt:lpstr>Slope seekers (2)</vt:lpstr>
      <vt:lpstr>Summarise</vt:lpstr>
      <vt:lpstr>Slope seekers (3)</vt:lpstr>
      <vt:lpstr>Slope seekers (4)</vt:lpstr>
      <vt:lpstr>Slope seekers (5)</vt:lpstr>
      <vt:lpstr>Slope seekers (6)</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Slope seekers</dc:title>
  <dc:creator>NSW Department of Education</dc:creator>
  <dcterms:created xsi:type="dcterms:W3CDTF">2024-06-04T04:03:56Z</dcterms:created>
  <dcterms:modified xsi:type="dcterms:W3CDTF">2024-06-05T22:53:03Z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2024-06-04T04:04:13Z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25caabda-c0c2-4767-af16-9cdac4a0b635</vt:lpwstr>
  </property>
  <property fmtid="{D5CDD505-2E9C-101B-9397-08002B2CF9AE}" pid="8" name="MSIP_Label_b603dfd7-d93a-4381-a340-2995d8282205_ContentBits">
    <vt:lpwstr>0</vt:lpwstr>
  </property>
</Properties>
</file>