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45" r:id="rId1"/>
  </p:sldMasterIdLst>
  <p:notesMasterIdLst>
    <p:notesMasterId r:id="rId6"/>
  </p:notesMasterIdLst>
  <p:handoutMasterIdLst>
    <p:handoutMasterId r:id="rId7"/>
  </p:handoutMasterIdLst>
  <p:sldIdLst>
    <p:sldId id="257" r:id="rId2"/>
    <p:sldId id="272" r:id="rId3"/>
    <p:sldId id="377" r:id="rId4"/>
    <p:sldId id="361" r:id="rId5"/>
  </p:sldIdLst>
  <p:sldSz cx="12192000" cy="6858000"/>
  <p:notesSz cx="6858000" cy="9144000"/>
  <p:embeddedFontLst>
    <p:embeddedFont>
      <p:font typeface="Public Sans" pitchFamily="2" charset="0"/>
      <p:regular r:id="rId8"/>
      <p:bold r:id="rId9"/>
      <p:italic r:id="rId10"/>
      <p:boldItalic r:id="rId11"/>
    </p:embeddedFont>
    <p:embeddedFont>
      <p:font typeface="Public Sans Light" pitchFamily="2" charset="0"/>
      <p:regular r:id="rId12"/>
      <p:italic r:id="rId13"/>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1B9AE479-94A8-1CA7-5801-61D0BC5792BC}" name="Sandrine Woo" initials="SW" userId="S::Sandrine.Woo@det.nsw.edu.au::54ed00b1-333b-4894-8cbd-7f4a7425a40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EBEBEB"/>
    <a:srgbClr val="FFFFFF"/>
    <a:srgbClr val="00296C"/>
    <a:srgbClr val="146CFD"/>
    <a:srgbClr val="0070C0"/>
    <a:srgbClr val="CBEDFD"/>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6323" autoAdjust="0"/>
  </p:normalViewPr>
  <p:slideViewPr>
    <p:cSldViewPr snapToGrid="0">
      <p:cViewPr varScale="1">
        <p:scale>
          <a:sx n="88" d="100"/>
          <a:sy n="88" d="100"/>
        </p:scale>
        <p:origin x="588" y="90"/>
      </p:cViewPr>
      <p:guideLst>
        <p:guide orient="horz" pos="2160"/>
        <p:guide pos="3863"/>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font" Target="fonts/font5.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4/06/2024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4/06/2024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482755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634573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825595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4098591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3791881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484544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dirty="0"/>
          </a:p>
        </p:txBody>
      </p:sp>
    </p:spTree>
    <p:extLst>
      <p:ext uri="{BB962C8B-B14F-4D97-AF65-F5344CB8AC3E}">
        <p14:creationId xmlns:p14="http://schemas.microsoft.com/office/powerpoint/2010/main" val="536408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1835756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86096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3868948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5359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2160244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33475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4070737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2506550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4091545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991876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1998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872222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183861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00129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7685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87490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535019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n-lt"/>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304082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4048050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1344618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541597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124329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548971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1835085217"/>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 id="2147483762" r:id="rId17"/>
    <p:sldLayoutId id="2147483763" r:id="rId18"/>
    <p:sldLayoutId id="2147483764" r:id="rId19"/>
    <p:sldLayoutId id="2147483765" r:id="rId20"/>
    <p:sldLayoutId id="2147483766" r:id="rId21"/>
    <p:sldLayoutId id="2147483767" r:id="rId22"/>
    <p:sldLayoutId id="2147483768" r:id="rId23"/>
    <p:sldLayoutId id="2147483769" r:id="rId24"/>
    <p:sldLayoutId id="2147483770" r:id="rId25"/>
    <p:sldLayoutId id="2147483771" r:id="rId26"/>
    <p:sldLayoutId id="2147483772" r:id="rId27"/>
    <p:sldLayoutId id="2147483773" r:id="rId28"/>
    <p:sldLayoutId id="2147483774" r:id="rId29"/>
    <p:sldLayoutId id="2147483775"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ACA6DE-0425-8EF3-5209-66B57CD3D78E}"/>
              </a:ext>
            </a:extLst>
          </p:cNvPr>
          <p:cNvSpPr>
            <a:spLocks noGrp="1"/>
          </p:cNvSpPr>
          <p:nvPr>
            <p:ph type="ctrTitle"/>
          </p:nvPr>
        </p:nvSpPr>
        <p:spPr/>
        <p:txBody>
          <a:bodyPr/>
          <a:lstStyle/>
          <a:p>
            <a:r>
              <a:rPr lang="en-AU" dirty="0"/>
              <a:t>Lost in the clouds</a:t>
            </a:r>
          </a:p>
        </p:txBody>
      </p:sp>
      <p:sp>
        <p:nvSpPr>
          <p:cNvPr id="4" name="Text Placeholder 3">
            <a:extLst>
              <a:ext uri="{FF2B5EF4-FFF2-40B4-BE49-F238E27FC236}">
                <a16:creationId xmlns:a16="http://schemas.microsoft.com/office/drawing/2014/main" id="{C1F95BE7-C3AE-EA81-360A-B5C3790B33F4}"/>
              </a:ext>
            </a:extLst>
          </p:cNvPr>
          <p:cNvSpPr>
            <a:spLocks noGrp="1"/>
          </p:cNvSpPr>
          <p:nvPr>
            <p:ph type="body" sz="quarter" idx="14"/>
          </p:nvPr>
        </p:nvSpPr>
        <p:spPr/>
        <p:txBody>
          <a:bodyPr/>
          <a:lstStyle/>
          <a:p>
            <a:r>
              <a:rPr lang="en-AU" dirty="0"/>
              <a:t>Explicit teaching</a:t>
            </a:r>
          </a:p>
        </p:txBody>
      </p:sp>
      <p:sp>
        <p:nvSpPr>
          <p:cNvPr id="3" name="Footer Placeholder 2">
            <a:extLst>
              <a:ext uri="{FF2B5EF4-FFF2-40B4-BE49-F238E27FC236}">
                <a16:creationId xmlns:a16="http://schemas.microsoft.com/office/drawing/2014/main" id="{8396F773-FCED-2CBE-9BE7-2C35CA2E1C29}"/>
              </a:ext>
            </a:extLst>
          </p:cNvPr>
          <p:cNvSpPr>
            <a:spLocks noGrp="1"/>
          </p:cNvSpPr>
          <p:nvPr>
            <p:ph type="ftr" sz="quarter" idx="3"/>
          </p:nvPr>
        </p:nvSpPr>
        <p:spPr/>
        <p:txBody>
          <a:bodyPr/>
          <a:lstStyle/>
          <a:p>
            <a:r>
              <a:rPr lang="en-US" dirty="0"/>
              <a:t>NSW Department of Education</a:t>
            </a:r>
            <a:endParaRPr lang="en-AU" dirty="0"/>
          </a:p>
        </p:txBody>
      </p:sp>
    </p:spTree>
    <p:extLst>
      <p:ext uri="{BB962C8B-B14F-4D97-AF65-F5344CB8AC3E}">
        <p14:creationId xmlns:p14="http://schemas.microsoft.com/office/powerpoint/2010/main" val="318083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CE7BF6A-AB36-CA7B-C94E-7532E9A1E7C4}"/>
              </a:ext>
            </a:extLst>
          </p:cNvPr>
          <p:cNvSpPr>
            <a:spLocks noGrp="1"/>
          </p:cNvSpPr>
          <p:nvPr>
            <p:ph type="ctrTitle"/>
          </p:nvPr>
        </p:nvSpPr>
        <p:spPr/>
        <p:txBody>
          <a:bodyPr/>
          <a:lstStyle/>
          <a:p>
            <a:r>
              <a:rPr lang="en-AU" dirty="0"/>
              <a:t>Launch</a:t>
            </a:r>
          </a:p>
        </p:txBody>
      </p:sp>
      <p:sp>
        <p:nvSpPr>
          <p:cNvPr id="2" name="Footer Placeholder 1">
            <a:extLst>
              <a:ext uri="{FF2B5EF4-FFF2-40B4-BE49-F238E27FC236}">
                <a16:creationId xmlns:a16="http://schemas.microsoft.com/office/drawing/2014/main" id="{B3064B89-FD5D-4106-EDB2-BE8E84902761}"/>
              </a:ext>
            </a:extLst>
          </p:cNvPr>
          <p:cNvSpPr>
            <a:spLocks noGrp="1"/>
          </p:cNvSpPr>
          <p:nvPr>
            <p:ph type="ftr" sz="quarter" idx="3"/>
          </p:nvPr>
        </p:nvSpPr>
        <p:spPr/>
        <p:txBody>
          <a:bodyPr/>
          <a:lstStyle/>
          <a:p>
            <a:r>
              <a:rPr lang="en-AU" dirty="0"/>
              <a:t>NSW Department of Education</a:t>
            </a:r>
          </a:p>
        </p:txBody>
      </p:sp>
    </p:spTree>
    <p:extLst>
      <p:ext uri="{BB962C8B-B14F-4D97-AF65-F5344CB8AC3E}">
        <p14:creationId xmlns:p14="http://schemas.microsoft.com/office/powerpoint/2010/main" val="167763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E96C14-9621-9198-1A8E-CF61928333E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46A3605-12D6-888B-7FDE-0487260704E3}"/>
              </a:ext>
            </a:extLst>
          </p:cNvPr>
          <p:cNvSpPr>
            <a:spLocks noGrp="1"/>
          </p:cNvSpPr>
          <p:nvPr>
            <p:ph type="title"/>
          </p:nvPr>
        </p:nvSpPr>
        <p:spPr>
          <a:xfrm>
            <a:off x="360000" y="360000"/>
            <a:ext cx="10080000" cy="545601"/>
          </a:xfrm>
        </p:spPr>
        <p:txBody>
          <a:bodyPr/>
          <a:lstStyle/>
          <a:p>
            <a:r>
              <a:rPr lang="en-AU" dirty="0"/>
              <a:t>Lost in the clouds (1)</a:t>
            </a:r>
          </a:p>
        </p:txBody>
      </p:sp>
      <p:sp>
        <p:nvSpPr>
          <p:cNvPr id="6" name="Text Placeholder 5">
            <a:extLst>
              <a:ext uri="{FF2B5EF4-FFF2-40B4-BE49-F238E27FC236}">
                <a16:creationId xmlns:a16="http://schemas.microsoft.com/office/drawing/2014/main" id="{457C8B75-F0A3-0AEB-5E19-FDE9DD9ED2A8}"/>
              </a:ext>
            </a:extLst>
          </p:cNvPr>
          <p:cNvSpPr>
            <a:spLocks noGrp="1"/>
          </p:cNvSpPr>
          <p:nvPr>
            <p:ph type="body" sz="quarter" idx="18"/>
          </p:nvPr>
        </p:nvSpPr>
        <p:spPr>
          <a:xfrm>
            <a:off x="360000" y="982520"/>
            <a:ext cx="10080000" cy="310015"/>
          </a:xfrm>
        </p:spPr>
        <p:txBody>
          <a:bodyPr/>
          <a:lstStyle/>
          <a:p>
            <a:r>
              <a:rPr lang="en-AU" dirty="0"/>
              <a:t>Example 1</a:t>
            </a:r>
          </a:p>
        </p:txBody>
      </p:sp>
      <p:pic>
        <p:nvPicPr>
          <p:cNvPr id="7" name="Picture 6" descr="Aerial view of the Bathurst CBD from google earth. ">
            <a:extLst>
              <a:ext uri="{FF2B5EF4-FFF2-40B4-BE49-F238E27FC236}">
                <a16:creationId xmlns:a16="http://schemas.microsoft.com/office/drawing/2014/main" id="{51AF7BED-77DF-139F-C30A-3BF19AD4DB4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838060" y="1561659"/>
            <a:ext cx="6515879" cy="4594979"/>
          </a:xfrm>
          <a:prstGeom prst="rect">
            <a:avLst/>
          </a:prstGeom>
        </p:spPr>
      </p:pic>
      <p:sp>
        <p:nvSpPr>
          <p:cNvPr id="5" name="TextBox 4">
            <a:extLst>
              <a:ext uri="{FF2B5EF4-FFF2-40B4-BE49-F238E27FC236}">
                <a16:creationId xmlns:a16="http://schemas.microsoft.com/office/drawing/2014/main" id="{A8B7F4D3-36C4-2D07-4C61-1E7E422843FA}"/>
              </a:ext>
            </a:extLst>
          </p:cNvPr>
          <p:cNvSpPr txBox="1"/>
          <p:nvPr/>
        </p:nvSpPr>
        <p:spPr>
          <a:xfrm>
            <a:off x="360000" y="6343694"/>
            <a:ext cx="7188271" cy="335413"/>
          </a:xfrm>
          <a:prstGeom prst="rect">
            <a:avLst/>
          </a:prstGeom>
          <a:noFill/>
        </p:spPr>
        <p:txBody>
          <a:bodyPr wrap="square">
            <a:spAutoFit/>
          </a:bodyPr>
          <a:lstStyle/>
          <a:p>
            <a:pPr>
              <a:lnSpc>
                <a:spcPct val="150000"/>
              </a:lnSpc>
              <a:spcBef>
                <a:spcPts val="1200"/>
              </a:spcBef>
              <a:spcAft>
                <a:spcPts val="600"/>
              </a:spcAft>
            </a:pPr>
            <a:r>
              <a:rPr lang="en-AU" sz="1200" dirty="0">
                <a:effectLst/>
                <a:ea typeface="Calibri" panose="020F0502020204030204" pitchFamily="34" charset="0"/>
              </a:rPr>
              <a:t>Map data by Google and Airbus.</a:t>
            </a:r>
            <a:endParaRPr lang="en-AU" sz="1800" dirty="0">
              <a:effectLst/>
              <a:ea typeface="Calibri" panose="020F0502020204030204" pitchFamily="34" charset="0"/>
            </a:endParaRPr>
          </a:p>
        </p:txBody>
      </p:sp>
      <p:sp>
        <p:nvSpPr>
          <p:cNvPr id="2" name="Slide Number Placeholder 1">
            <a:extLst>
              <a:ext uri="{FF2B5EF4-FFF2-40B4-BE49-F238E27FC236}">
                <a16:creationId xmlns:a16="http://schemas.microsoft.com/office/drawing/2014/main" id="{FD4C96EF-9142-21CE-CCD2-E517576358F3}"/>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t>3</a:t>
            </a:fld>
            <a:endParaRPr lang="en-AU"/>
          </a:p>
        </p:txBody>
      </p:sp>
    </p:spTree>
    <p:extLst>
      <p:ext uri="{BB962C8B-B14F-4D97-AF65-F5344CB8AC3E}">
        <p14:creationId xmlns:p14="http://schemas.microsoft.com/office/powerpoint/2010/main" val="3090090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dirty="0"/>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Public Sans Light" pitchFamily="2" charset="0"/>
                <a:hlinkClick r:id="rId2">
                  <a:extLst>
                    <a:ext uri="{A12FA001-AC4F-418D-AE19-62706E023703}">
                      <ahyp:hlinkClr xmlns:ahyp="http://schemas.microsoft.com/office/drawing/2018/hyperlinkcolor" val="tx"/>
                    </a:ext>
                  </a:extLst>
                </a:hlinkClick>
              </a:rPr>
              <a:t>© </a:t>
            </a:r>
            <a:r>
              <a:rPr lang="en-AU" dirty="0">
                <a:hlinkClick r:id="rId2">
                  <a:extLst>
                    <a:ext uri="{A12FA001-AC4F-418D-AE19-62706E023703}">
                      <ahyp:hlinkClr xmlns:ahyp="http://schemas.microsoft.com/office/drawing/2018/hyperlinkcolor" val="tx"/>
                    </a:ext>
                  </a:extLst>
                </a:hlinkClick>
              </a:rPr>
              <a:t>State of New South Wales (Department of Education), 2024</a:t>
            </a:r>
            <a:endParaRPr lang="en-AU" dirty="0"/>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a:t>
            </a:r>
            <a:r>
              <a:rPr lang="en-AU" sz="1200" dirty="0">
                <a:solidFill>
                  <a:schemeClr val="bg1"/>
                </a:solidFill>
                <a:latin typeface="Public Sans Light" pitchFamily="2" charset="0"/>
              </a:rPr>
              <a:t>© </a:t>
            </a:r>
            <a:r>
              <a:rPr lang="en-AU" sz="1200" dirty="0">
                <a:solidFill>
                  <a:schemeClr val="bg1"/>
                </a:solidFill>
              </a:rPr>
              <a:t>State of New South Wales (Department of Education), 2024.</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latin typeface="+mj-lt"/>
              </a:rPr>
              <a:t>Copyright Act 1968</a:t>
            </a:r>
            <a:r>
              <a:rPr lang="en-AU" sz="1200" dirty="0">
                <a:solidFill>
                  <a:schemeClr val="bg1"/>
                </a:solidFill>
                <a:latin typeface="+mj-lt"/>
              </a:rPr>
              <a:t> (</a:t>
            </a:r>
            <a:r>
              <a:rPr lang="en-AU" sz="1200" dirty="0" err="1">
                <a:solidFill>
                  <a:schemeClr val="bg1"/>
                </a:solidFill>
                <a:latin typeface="+mj-lt"/>
              </a:rPr>
              <a:t>Cth</a:t>
            </a:r>
            <a:r>
              <a:rPr lang="en-AU" sz="1200" dirty="0">
                <a:solidFill>
                  <a:schemeClr val="bg1"/>
                </a:solidFill>
                <a:latin typeface="+mj-lt"/>
              </a:rPr>
              <a:t>). The department accepts no responsibility for content on third-party websites. </a:t>
            </a:r>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curriculum-reform-template-2023</Template>
  <TotalTime>0</TotalTime>
  <Words>355</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Public Sans Light</vt:lpstr>
      <vt:lpstr>Public Sans</vt:lpstr>
      <vt:lpstr>Times New Roman</vt:lpstr>
      <vt:lpstr>Calibri</vt:lpstr>
      <vt:lpstr>Arial</vt:lpstr>
      <vt:lpstr>1_NSWG Corporate</vt:lpstr>
      <vt:lpstr>Lost in the clouds</vt:lpstr>
      <vt:lpstr>Launch</vt:lpstr>
      <vt:lpstr>Lost in the clouds (1)</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Lost in the clouds</dc:title>
  <dc:creator>NSW Department of Education</dc:creator>
  <dcterms:created xsi:type="dcterms:W3CDTF">2024-06-04T05:57:51Z</dcterms:created>
  <dcterms:modified xsi:type="dcterms:W3CDTF">2024-06-04T05:58:15Z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2024-06-04T05:58:14Z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ff6532c8-8ff7-4039-b079-5dd130eadceb</vt:lpwstr>
  </property>
  <property fmtid="{D5CDD505-2E9C-101B-9397-08002B2CF9AE}" pid="8" name="MSIP_Label_b603dfd7-d93a-4381-a340-2995d8282205_ContentBits">
    <vt:lpwstr>0</vt:lpwstr>
  </property>
</Properties>
</file>