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 id="2147483660" r:id="rId2"/>
  </p:sldMasterIdLst>
  <p:notesMasterIdLst>
    <p:notesMasterId r:id="rId13"/>
  </p:notesMasterIdLst>
  <p:handoutMasterIdLst>
    <p:handoutMasterId r:id="rId14"/>
  </p:handoutMasterIdLst>
  <p:sldIdLst>
    <p:sldId id="257" r:id="rId3"/>
    <p:sldId id="272" r:id="rId4"/>
    <p:sldId id="376" r:id="rId5"/>
    <p:sldId id="377" r:id="rId6"/>
    <p:sldId id="378" r:id="rId7"/>
    <p:sldId id="379" r:id="rId8"/>
    <p:sldId id="386" r:id="rId9"/>
    <p:sldId id="382" r:id="rId10"/>
    <p:sldId id="387"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bold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1B9AE479-94A8-1CA7-5801-61D0BC5792BC}" name="Sandrine Woo" initials="SW" userId="S::Sandrine.Woo@det.nsw.edu.au::54ed00b1-333b-4894-8cbd-7f4a7425a40f" providerId="AD"/>
  <p188:author id="{F6A5708F-C57C-9878-4BD1-7490923A900F}" name="Colleen Worton" initials="CW" userId="S::colleen.worton1@det.nsw.edu.au::a6748734-c10b-4b5d-9295-d5dfe3f3f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73" y="69"/>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63874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1602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0170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9375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50006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2238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142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6240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20657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9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0659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3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5659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2569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0882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284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4213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7656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686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33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84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22873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0530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6491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039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0824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7299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72924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447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823588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Bearing it all</a:t>
            </a:r>
          </a:p>
        </p:txBody>
      </p:sp>
      <p:sp>
        <p:nvSpPr>
          <p:cNvPr id="4" name="Text Placeholder 3">
            <a:extLst>
              <a:ext uri="{FF2B5EF4-FFF2-40B4-BE49-F238E27FC236}">
                <a16:creationId xmlns:a16="http://schemas.microsoft.com/office/drawing/2014/main" id="{F1452226-039A-2A64-2BE8-E17A1FB6F5AE}"/>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a:t>
            </a:r>
            <a:r>
              <a:rPr lang="en-AU" sz="1200" dirty="0">
                <a:solidFill>
                  <a:schemeClr val="bg1"/>
                </a:solidFill>
                <a:latin typeface="+mj-lt"/>
              </a:rPr>
              <a:t>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Launch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Locality sketch plan</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619250"/>
            <a:ext cx="11483975" cy="4537075"/>
          </a:xfrm>
        </p:spPr>
        <p:txBody>
          <a:bodyPr/>
          <a:lstStyle/>
          <a:p>
            <a:r>
              <a:rPr lang="en-AU" sz="1800" dirty="0"/>
              <a:t>What do you notice?</a:t>
            </a:r>
          </a:p>
          <a:p>
            <a:r>
              <a:rPr lang="en-AU" sz="1800" dirty="0"/>
              <a:t>What do you wonder?</a:t>
            </a:r>
          </a:p>
        </p:txBody>
      </p:sp>
      <p:pic>
        <p:nvPicPr>
          <p:cNvPr id="9" name="Picture 8" descr="Locality diagram of a street and utilities beside the road. Power(138), NBN (040) and SV(157) are all colinear. Bearings as mentioned.&#10;">
            <a:extLst>
              <a:ext uri="{FF2B5EF4-FFF2-40B4-BE49-F238E27FC236}">
                <a16:creationId xmlns:a16="http://schemas.microsoft.com/office/drawing/2014/main" id="{808C4D22-DC01-A62B-CA0E-E6E1C0C141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774" y="0"/>
            <a:ext cx="6858000" cy="6858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0304-88A0-B2BD-CB7D-B32E63785F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D75C85-93D7-80E2-782A-E93B511FBD4C}"/>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7D7E7927-BA1F-40C4-B281-B9952BAD2656}"/>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29618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F122-B5F0-9F43-5B83-CC31F56FFB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6CA52A-2F9B-C0D5-CF7D-8CFA66B8B0C4}"/>
              </a:ext>
            </a:extLst>
          </p:cNvPr>
          <p:cNvSpPr>
            <a:spLocks noGrp="1"/>
          </p:cNvSpPr>
          <p:nvPr>
            <p:ph type="title"/>
          </p:nvPr>
        </p:nvSpPr>
        <p:spPr/>
        <p:txBody>
          <a:bodyPr/>
          <a:lstStyle/>
          <a:p>
            <a:r>
              <a:rPr lang="en-AU" dirty="0"/>
              <a:t>Explore (1)</a:t>
            </a:r>
          </a:p>
        </p:txBody>
      </p:sp>
      <p:sp>
        <p:nvSpPr>
          <p:cNvPr id="6" name="Text Placeholder 5">
            <a:extLst>
              <a:ext uri="{FF2B5EF4-FFF2-40B4-BE49-F238E27FC236}">
                <a16:creationId xmlns:a16="http://schemas.microsoft.com/office/drawing/2014/main" id="{1E80F118-9BB7-074E-E576-7EE9B5EDCD26}"/>
              </a:ext>
            </a:extLst>
          </p:cNvPr>
          <p:cNvSpPr>
            <a:spLocks noGrp="1"/>
          </p:cNvSpPr>
          <p:nvPr>
            <p:ph type="body" sz="quarter" idx="18"/>
          </p:nvPr>
        </p:nvSpPr>
        <p:spPr/>
        <p:txBody>
          <a:bodyPr/>
          <a:lstStyle/>
          <a:p>
            <a:r>
              <a:rPr lang="en-AU" dirty="0"/>
              <a:t>Bearing sketch</a:t>
            </a:r>
          </a:p>
        </p:txBody>
      </p:sp>
      <p:pic>
        <p:nvPicPr>
          <p:cNvPr id="8" name="Picture 7" descr="Bearing diagram of S.V. from SSM186357 at 157 degrees and the length from SSM186357 to S.V. is 18.1 metres">
            <a:extLst>
              <a:ext uri="{FF2B5EF4-FFF2-40B4-BE49-F238E27FC236}">
                <a16:creationId xmlns:a16="http://schemas.microsoft.com/office/drawing/2014/main" id="{CB0A70E5-2C42-69EB-D96F-AC8B639D4DD2}"/>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9017" y="1369454"/>
            <a:ext cx="2953965" cy="4886424"/>
          </a:xfrm>
          <a:prstGeom prst="rect">
            <a:avLst/>
          </a:prstGeom>
        </p:spPr>
      </p:pic>
      <p:sp>
        <p:nvSpPr>
          <p:cNvPr id="2" name="Slide Number Placeholder 1">
            <a:extLst>
              <a:ext uri="{FF2B5EF4-FFF2-40B4-BE49-F238E27FC236}">
                <a16:creationId xmlns:a16="http://schemas.microsoft.com/office/drawing/2014/main" id="{A95A70F2-BE87-047D-EF82-07D1FF3EC28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288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33E-0CD3-BFBF-CF23-4FCEF7B125BD}"/>
              </a:ext>
            </a:extLst>
          </p:cNvPr>
          <p:cNvSpPr>
            <a:spLocks noGrp="1"/>
          </p:cNvSpPr>
          <p:nvPr>
            <p:ph type="title"/>
          </p:nvPr>
        </p:nvSpPr>
        <p:spPr/>
        <p:txBody>
          <a:bodyPr/>
          <a:lstStyle/>
          <a:p>
            <a:r>
              <a:rPr lang="en-AU" dirty="0"/>
              <a:t>Explore (2)</a:t>
            </a:r>
          </a:p>
        </p:txBody>
      </p:sp>
      <p:sp>
        <p:nvSpPr>
          <p:cNvPr id="5" name="Text Placeholder 4">
            <a:extLst>
              <a:ext uri="{FF2B5EF4-FFF2-40B4-BE49-F238E27FC236}">
                <a16:creationId xmlns:a16="http://schemas.microsoft.com/office/drawing/2014/main" id="{16E50350-85F3-32F1-79E6-E6FC8A5F5C7E}"/>
              </a:ext>
            </a:extLst>
          </p:cNvPr>
          <p:cNvSpPr>
            <a:spLocks noGrp="1"/>
          </p:cNvSpPr>
          <p:nvPr>
            <p:ph type="body" sz="quarter" idx="18"/>
          </p:nvPr>
        </p:nvSpPr>
        <p:spPr/>
        <p:txBody>
          <a:bodyPr/>
          <a:lstStyle/>
          <a:p>
            <a:r>
              <a:rPr lang="en-AU" dirty="0"/>
              <a:t>Emily’s 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3001F8-F14A-5734-AA33-DDB5ABCF9616}"/>
                  </a:ext>
                </a:extLst>
              </p:cNvPr>
              <p:cNvSpPr>
                <a:spLocks noGrp="1"/>
              </p:cNvSpPr>
              <p:nvPr>
                <p:ph idx="1"/>
              </p:nvPr>
            </p:nvSpPr>
            <p:spPr>
              <a:xfrm>
                <a:off x="360000" y="1458309"/>
                <a:ext cx="3631897" cy="4536000"/>
              </a:xfrm>
            </p:spPr>
            <p:txBody>
              <a:bodyPr/>
              <a:lstStyle/>
              <a:p>
                <a:r>
                  <a:rPr lang="en-AU" sz="1600" b="1" dirty="0">
                    <a:latin typeface="+mj-lt"/>
                  </a:rPr>
                  <a:t>Emily’s solution</a:t>
                </a:r>
              </a:p>
              <a:p>
                <a:pPr>
                  <a:spcAft>
                    <a:spcPts val="600"/>
                  </a:spcAft>
                </a:pPr>
                <a14:m>
                  <m:oMathPara xmlns:m="http://schemas.openxmlformats.org/officeDocument/2006/math">
                    <m:oMathParaPr>
                      <m:jc m:val="centerGroup"/>
                    </m:oMathParaPr>
                    <m:oMath xmlns:m="http://schemas.openxmlformats.org/officeDocument/2006/math">
                      <m:r>
                        <a:rPr lang="en-AU" sz="1600" b="0" i="1" smtClean="0"/>
                        <m:t>157°−90°=67°</m:t>
                      </m:r>
                    </m:oMath>
                  </m:oMathPara>
                </a14:m>
                <a:endParaRPr lang="en-AU" sz="1600" b="0" dirty="0"/>
              </a:p>
              <a:p>
                <a:pPr>
                  <a:spcAft>
                    <a:spcPts val="600"/>
                  </a:spcAft>
                </a:pPr>
                <a:r>
                  <a:rPr lang="en-AU" sz="160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m:ctrlPr>
                        </m:funcPr>
                        <m:fName>
                          <m:r>
                            <m:rPr>
                              <m:sty m:val="p"/>
                            </m:rPr>
                            <a:rPr lang="en-AU" sz="1600" b="0" i="0" smtClean="0"/>
                            <m:t>cos</m:t>
                          </m:r>
                        </m:fName>
                        <m:e>
                          <m:r>
                            <a:rPr lang="en-AU" sz="1600" b="0" i="1" smtClean="0"/>
                            <m:t>67</m:t>
                          </m:r>
                        </m:e>
                      </m:func>
                      <m:r>
                        <m:rPr>
                          <m:aln/>
                        </m:rPr>
                        <a:rPr lang="en-AU" sz="1600" b="0" i="1" smtClean="0"/>
                        <m:t>=</m:t>
                      </m:r>
                      <m:f>
                        <m:fPr>
                          <m:ctrlPr>
                            <a:rPr lang="en-AU" sz="1600" b="0" i="1" smtClean="0"/>
                          </m:ctrlPr>
                        </m:fPr>
                        <m:num>
                          <m:r>
                            <a:rPr lang="en-AU" sz="1600" b="0" i="1" smtClean="0"/>
                            <m:t>𝐸</m:t>
                          </m:r>
                        </m:num>
                        <m:den>
                          <m:r>
                            <a:rPr lang="en-AU" sz="1600" b="0" i="1" smtClean="0"/>
                            <m:t>18.1</m:t>
                          </m:r>
                        </m:den>
                      </m:f>
                    </m:oMath>
                    <m:oMath xmlns:m="http://schemas.openxmlformats.org/officeDocument/2006/math">
                      <m:r>
                        <a:rPr lang="en-AU" sz="1600" i="1"/>
                        <m:t>18.1</m:t>
                      </m:r>
                      <m:func>
                        <m:funcPr>
                          <m:ctrlPr>
                            <a:rPr lang="en-AU" sz="1600" i="1"/>
                          </m:ctrlPr>
                        </m:funcPr>
                        <m:fName>
                          <m:r>
                            <m:rPr>
                              <m:sty m:val="p"/>
                            </m:rPr>
                            <a:rPr lang="en-AU" sz="1600"/>
                            <m:t>cos</m:t>
                          </m:r>
                        </m:fName>
                        <m:e>
                          <m:r>
                            <a:rPr lang="en-AU" sz="1600" i="1"/>
                            <m:t>67</m:t>
                          </m:r>
                        </m:e>
                      </m:func>
                      <m:r>
                        <m:rPr>
                          <m:aln/>
                        </m:rPr>
                        <a:rPr lang="en-AU" sz="1600" i="1"/>
                        <m:t>=</m:t>
                      </m:r>
                      <m:r>
                        <a:rPr lang="en-AU" sz="1600" i="1"/>
                        <m:t>𝐸</m:t>
                      </m:r>
                    </m:oMath>
                    <m:oMath xmlns:m="http://schemas.openxmlformats.org/officeDocument/2006/math">
                      <m:r>
                        <a:rPr lang="en-AU" sz="1600" i="1"/>
                        <m:t>𝐸</m:t>
                      </m:r>
                      <m:r>
                        <m:rPr>
                          <m:aln/>
                        </m:rPr>
                        <a:rPr lang="en-AU" sz="1600" i="1"/>
                        <m:t>≈</m:t>
                      </m:r>
                      <m:r>
                        <a:rPr lang="en-AU" sz="1600" i="1"/>
                        <m:t>7.07</m:t>
                      </m:r>
                      <m:r>
                        <a:rPr lang="en-AU" sz="1600" b="0" i="1" smtClean="0"/>
                        <m:t> </m:t>
                      </m:r>
                      <m:r>
                        <a:rPr lang="en-AU" sz="1600" i="1"/>
                        <m:t>𝑚</m:t>
                      </m:r>
                    </m:oMath>
                  </m:oMathPara>
                </a14:m>
                <a:endParaRPr lang="en-AU" sz="1600" dirty="0"/>
              </a:p>
              <a:p>
                <a:pPr>
                  <a:spcAft>
                    <a:spcPts val="600"/>
                  </a:spcAft>
                </a:pPr>
                <a:r>
                  <a:rPr lang="en-AU" sz="1600" b="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m:ctrlPr>
                        </m:funcPr>
                        <m:fName>
                          <m:r>
                            <m:rPr>
                              <m:sty m:val="p"/>
                            </m:rPr>
                            <a:rPr lang="en-AU" sz="1600" b="0" i="0" smtClean="0"/>
                            <m:t>sin</m:t>
                          </m:r>
                        </m:fName>
                        <m:e>
                          <m:r>
                            <a:rPr lang="en-AU" sz="1600" b="0" i="1" smtClean="0"/>
                            <m:t>67</m:t>
                          </m:r>
                        </m:e>
                      </m:func>
                      <m:r>
                        <m:rPr>
                          <m:aln/>
                        </m:rPr>
                        <a:rPr lang="en-AU" sz="1600" b="0" i="1" smtClean="0"/>
                        <m:t>=</m:t>
                      </m:r>
                      <m:f>
                        <m:fPr>
                          <m:ctrlPr>
                            <a:rPr lang="en-AU" sz="1600" b="0" i="1" smtClean="0"/>
                          </m:ctrlPr>
                        </m:fPr>
                        <m:num>
                          <m:r>
                            <a:rPr lang="en-AU" sz="1600" b="0" i="1" smtClean="0"/>
                            <m:t>𝑆</m:t>
                          </m:r>
                        </m:num>
                        <m:den>
                          <m:r>
                            <a:rPr lang="en-AU" sz="1600" b="0" i="1" smtClean="0"/>
                            <m:t>18.1</m:t>
                          </m:r>
                        </m:den>
                      </m:f>
                    </m:oMath>
                    <m:oMath xmlns:m="http://schemas.openxmlformats.org/officeDocument/2006/math">
                      <m:r>
                        <a:rPr lang="en-AU" sz="1600" i="1"/>
                        <m:t>18.1</m:t>
                      </m:r>
                      <m:func>
                        <m:funcPr>
                          <m:ctrlPr>
                            <a:rPr lang="en-AU" sz="1600" i="1"/>
                          </m:ctrlPr>
                        </m:funcPr>
                        <m:fName>
                          <m:r>
                            <m:rPr>
                              <m:sty m:val="p"/>
                            </m:rPr>
                            <a:rPr lang="en-AU" sz="1600"/>
                            <m:t>sin</m:t>
                          </m:r>
                        </m:fName>
                        <m:e>
                          <m:r>
                            <a:rPr lang="en-AU" sz="1600" i="1"/>
                            <m:t>67</m:t>
                          </m:r>
                        </m:e>
                      </m:func>
                      <m:r>
                        <m:rPr>
                          <m:aln/>
                        </m:rPr>
                        <a:rPr lang="en-AU" sz="1600" i="1"/>
                        <m:t>=</m:t>
                      </m:r>
                      <m:r>
                        <a:rPr lang="en-AU" sz="1600" i="1"/>
                        <m:t>𝑆</m:t>
                      </m:r>
                    </m:oMath>
                    <m:oMath xmlns:m="http://schemas.openxmlformats.org/officeDocument/2006/math">
                      <m:r>
                        <a:rPr lang="en-AU" sz="1600" i="1"/>
                        <m:t>𝑆</m:t>
                      </m:r>
                      <m:r>
                        <m:rPr>
                          <m:aln/>
                        </m:rPr>
                        <a:rPr lang="en-AU" sz="1600" i="1"/>
                        <m:t>≈</m:t>
                      </m:r>
                      <m:r>
                        <a:rPr lang="en-AU" sz="1600" i="1"/>
                        <m:t>16.66</m:t>
                      </m:r>
                      <m:r>
                        <a:rPr lang="en-AU" sz="1600" b="0" i="1" smtClean="0"/>
                        <m:t> </m:t>
                      </m:r>
                      <m:r>
                        <a:rPr lang="en-AU" sz="1600" i="1"/>
                        <m:t>𝑚</m:t>
                      </m:r>
                    </m:oMath>
                  </m:oMathPara>
                </a14:m>
                <a:endParaRPr lang="en-AU" sz="1600" dirty="0"/>
              </a:p>
            </p:txBody>
          </p:sp>
        </mc:Choice>
        <mc:Fallback>
          <p:sp>
            <p:nvSpPr>
              <p:cNvPr id="3" name="Content Placeholder 2">
                <a:extLst>
                  <a:ext uri="{FF2B5EF4-FFF2-40B4-BE49-F238E27FC236}">
                    <a16:creationId xmlns:a16="http://schemas.microsoft.com/office/drawing/2014/main" id="{1C3001F8-F14A-5734-AA33-DDB5ABCF9616}"/>
                  </a:ext>
                </a:extLst>
              </p:cNvPr>
              <p:cNvSpPr>
                <a:spLocks noGrp="1" noRot="1" noChangeAspect="1" noMove="1" noResize="1" noEditPoints="1" noAdjustHandles="1" noChangeArrowheads="1" noChangeShapeType="1" noTextEdit="1"/>
              </p:cNvSpPr>
              <p:nvPr>
                <p:ph idx="1"/>
              </p:nvPr>
            </p:nvSpPr>
            <p:spPr>
              <a:xfrm>
                <a:off x="360000" y="1458309"/>
                <a:ext cx="3631897" cy="4536000"/>
              </a:xfrm>
              <a:blipFill>
                <a:blip r:embed="rId2"/>
                <a:stretch>
                  <a:fillRect l="-3356" b="-2957"/>
                </a:stretch>
              </a:blipFill>
            </p:spPr>
            <p:txBody>
              <a:bodyPr/>
              <a:lstStyle/>
              <a:p>
                <a:r>
                  <a:rPr lang="en-AU">
                    <a:noFill/>
                  </a:rPr>
                  <a:t> </a:t>
                </a:r>
              </a:p>
            </p:txBody>
          </p:sp>
        </mc:Fallback>
      </mc:AlternateContent>
      <p:pic>
        <p:nvPicPr>
          <p:cNvPr id="10" name="Picture 9" descr="Bearing diagram of S.V. from SSM186357 at 157 degrees and the length from SSM186357 to S.V. is 18.1 metres. &#10;&#10;With a red dotted line that travels east until directly above S.V. and then connects to S.V. running south.">
            <a:extLst>
              <a:ext uri="{FF2B5EF4-FFF2-40B4-BE49-F238E27FC236}">
                <a16:creationId xmlns:a16="http://schemas.microsoft.com/office/drawing/2014/main" id="{E5CE8767-EEC6-6240-4A6E-9AAB60884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7148" y="1686501"/>
            <a:ext cx="2349910" cy="4407782"/>
          </a:xfrm>
          <a:prstGeom prst="rect">
            <a:avLst/>
          </a:prstGeom>
        </p:spPr>
      </p:pic>
      <p:sp>
        <p:nvSpPr>
          <p:cNvPr id="4" name="Slide Number Placeholder 3">
            <a:extLst>
              <a:ext uri="{FF2B5EF4-FFF2-40B4-BE49-F238E27FC236}">
                <a16:creationId xmlns:a16="http://schemas.microsoft.com/office/drawing/2014/main" id="{34476BEC-F3F8-3AD6-17AB-FE4F534F95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41871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33E-0CD3-BFBF-CF23-4FCEF7B125BD}"/>
              </a:ext>
            </a:extLst>
          </p:cNvPr>
          <p:cNvSpPr>
            <a:spLocks noGrp="1"/>
          </p:cNvSpPr>
          <p:nvPr>
            <p:ph type="title"/>
          </p:nvPr>
        </p:nvSpPr>
        <p:spPr/>
        <p:txBody>
          <a:bodyPr/>
          <a:lstStyle/>
          <a:p>
            <a:r>
              <a:rPr lang="en-AU" dirty="0"/>
              <a:t>Explore (3)</a:t>
            </a:r>
          </a:p>
        </p:txBody>
      </p:sp>
      <p:sp>
        <p:nvSpPr>
          <p:cNvPr id="5" name="Text Placeholder 4">
            <a:extLst>
              <a:ext uri="{FF2B5EF4-FFF2-40B4-BE49-F238E27FC236}">
                <a16:creationId xmlns:a16="http://schemas.microsoft.com/office/drawing/2014/main" id="{16E50350-85F3-32F1-79E6-E6FC8A5F5C7E}"/>
              </a:ext>
            </a:extLst>
          </p:cNvPr>
          <p:cNvSpPr>
            <a:spLocks noGrp="1"/>
          </p:cNvSpPr>
          <p:nvPr>
            <p:ph type="body" sz="quarter" idx="18"/>
          </p:nvPr>
        </p:nvSpPr>
        <p:spPr/>
        <p:txBody>
          <a:bodyPr/>
          <a:lstStyle/>
          <a:p>
            <a:r>
              <a:rPr lang="en-AU" dirty="0"/>
              <a:t>Emily’s solution self-explanation prompts</a:t>
            </a: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976F89DC-37EF-EA21-485F-BE0FBDC62CEE}"/>
                  </a:ext>
                </a:extLst>
              </p:cNvPr>
              <p:cNvSpPr txBox="1">
                <a:spLocks/>
              </p:cNvSpPr>
              <p:nvPr/>
            </p:nvSpPr>
            <p:spPr>
              <a:xfrm>
                <a:off x="360000" y="1458309"/>
                <a:ext cx="3631897"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latin typeface="+mj-lt"/>
                  </a:rPr>
                  <a:t>Emily’s solution</a:t>
                </a:r>
              </a:p>
              <a:p>
                <a:pPr>
                  <a:spcAft>
                    <a:spcPts val="600"/>
                  </a:spcAft>
                </a:pPr>
                <a14:m>
                  <m:oMathPara xmlns:m="http://schemas.openxmlformats.org/officeDocument/2006/math">
                    <m:oMathParaPr>
                      <m:jc m:val="centerGroup"/>
                    </m:oMathParaPr>
                    <m:oMath xmlns:m="http://schemas.openxmlformats.org/officeDocument/2006/math">
                      <m:r>
                        <a:rPr lang="en-AU" sz="1600" i="1" smtClean="0"/>
                        <m:t>157°−90°=67°</m:t>
                      </m:r>
                    </m:oMath>
                  </m:oMathPara>
                </a14:m>
                <a:endParaRPr lang="en-AU" sz="1600" dirty="0"/>
              </a:p>
              <a:p>
                <a:pPr>
                  <a:spcAft>
                    <a:spcPts val="600"/>
                  </a:spcAft>
                </a:pPr>
                <a:r>
                  <a:rPr lang="en-AU" sz="160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m:ctrlPr>
                        </m:funcPr>
                        <m:fName>
                          <m:r>
                            <m:rPr>
                              <m:sty m:val="p"/>
                            </m:rPr>
                            <a:rPr lang="en-AU" sz="1600" smtClean="0"/>
                            <m:t>cos</m:t>
                          </m:r>
                        </m:fName>
                        <m:e>
                          <m:r>
                            <a:rPr lang="en-AU" sz="1600" i="1" smtClean="0"/>
                            <m:t>67</m:t>
                          </m:r>
                        </m:e>
                      </m:func>
                      <m:r>
                        <m:rPr>
                          <m:aln/>
                        </m:rPr>
                        <a:rPr lang="en-AU" sz="1600" i="1" smtClean="0"/>
                        <m:t>=</m:t>
                      </m:r>
                      <m:f>
                        <m:fPr>
                          <m:ctrlPr>
                            <a:rPr lang="en-AU" sz="1600" i="1" smtClean="0"/>
                          </m:ctrlPr>
                        </m:fPr>
                        <m:num>
                          <m:r>
                            <a:rPr lang="en-AU" sz="1600" i="1" smtClean="0"/>
                            <m:t>𝐸</m:t>
                          </m:r>
                        </m:num>
                        <m:den>
                          <m:r>
                            <a:rPr lang="en-AU" sz="1600" i="1" smtClean="0"/>
                            <m:t>18.1</m:t>
                          </m:r>
                        </m:den>
                      </m:f>
                    </m:oMath>
                    <m:oMath xmlns:m="http://schemas.openxmlformats.org/officeDocument/2006/math">
                      <m:r>
                        <a:rPr lang="en-AU" sz="1600" i="1"/>
                        <m:t>18.1</m:t>
                      </m:r>
                      <m:func>
                        <m:funcPr>
                          <m:ctrlPr>
                            <a:rPr lang="en-AU" sz="1600" i="1"/>
                          </m:ctrlPr>
                        </m:funcPr>
                        <m:fName>
                          <m:r>
                            <m:rPr>
                              <m:sty m:val="p"/>
                            </m:rPr>
                            <a:rPr lang="en-AU" sz="1600"/>
                            <m:t>cos</m:t>
                          </m:r>
                        </m:fName>
                        <m:e>
                          <m:r>
                            <a:rPr lang="en-AU" sz="1600" i="1"/>
                            <m:t>67</m:t>
                          </m:r>
                        </m:e>
                      </m:func>
                      <m:r>
                        <m:rPr>
                          <m:aln/>
                        </m:rPr>
                        <a:rPr lang="en-AU" sz="1600" i="1"/>
                        <m:t>=</m:t>
                      </m:r>
                      <m:r>
                        <a:rPr lang="en-AU" sz="1600" i="1"/>
                        <m:t>𝐸</m:t>
                      </m:r>
                    </m:oMath>
                    <m:oMath xmlns:m="http://schemas.openxmlformats.org/officeDocument/2006/math">
                      <m:r>
                        <a:rPr lang="en-AU" sz="1600" i="1"/>
                        <m:t>𝐸</m:t>
                      </m:r>
                      <m:r>
                        <m:rPr>
                          <m:aln/>
                        </m:rPr>
                        <a:rPr lang="en-AU" sz="1600" i="1"/>
                        <m:t>≈</m:t>
                      </m:r>
                      <m:r>
                        <a:rPr lang="en-AU" sz="1600" i="1"/>
                        <m:t>7.07</m:t>
                      </m:r>
                      <m:r>
                        <a:rPr lang="en-AU" sz="1600" i="1" smtClean="0"/>
                        <m:t> </m:t>
                      </m:r>
                      <m:r>
                        <a:rPr lang="en-AU" sz="1600" i="1"/>
                        <m:t>𝑚</m:t>
                      </m:r>
                    </m:oMath>
                  </m:oMathPara>
                </a14:m>
                <a:endParaRPr lang="en-AU" sz="1600" dirty="0"/>
              </a:p>
              <a:p>
                <a:pPr>
                  <a:spcAft>
                    <a:spcPts val="600"/>
                  </a:spcAft>
                </a:pPr>
                <a:r>
                  <a:rPr lang="en-AU" sz="160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m:ctrlPr>
                        </m:funcPr>
                        <m:fName>
                          <m:r>
                            <m:rPr>
                              <m:sty m:val="p"/>
                            </m:rPr>
                            <a:rPr lang="en-AU" sz="1600" smtClean="0"/>
                            <m:t>sin</m:t>
                          </m:r>
                        </m:fName>
                        <m:e>
                          <m:r>
                            <a:rPr lang="en-AU" sz="1600" i="1" smtClean="0"/>
                            <m:t>67</m:t>
                          </m:r>
                        </m:e>
                      </m:func>
                      <m:r>
                        <m:rPr>
                          <m:aln/>
                        </m:rPr>
                        <a:rPr lang="en-AU" sz="1600" i="1" smtClean="0"/>
                        <m:t>=</m:t>
                      </m:r>
                      <m:f>
                        <m:fPr>
                          <m:ctrlPr>
                            <a:rPr lang="en-AU" sz="1600" i="1" smtClean="0"/>
                          </m:ctrlPr>
                        </m:fPr>
                        <m:num>
                          <m:r>
                            <a:rPr lang="en-AU" sz="1600" i="1" smtClean="0"/>
                            <m:t>𝑆</m:t>
                          </m:r>
                        </m:num>
                        <m:den>
                          <m:r>
                            <a:rPr lang="en-AU" sz="1600" i="1" smtClean="0"/>
                            <m:t>18.1</m:t>
                          </m:r>
                        </m:den>
                      </m:f>
                    </m:oMath>
                    <m:oMath xmlns:m="http://schemas.openxmlformats.org/officeDocument/2006/math">
                      <m:r>
                        <a:rPr lang="en-AU" sz="1600" i="1"/>
                        <m:t>18.1</m:t>
                      </m:r>
                      <m:func>
                        <m:funcPr>
                          <m:ctrlPr>
                            <a:rPr lang="en-AU" sz="1600" i="1"/>
                          </m:ctrlPr>
                        </m:funcPr>
                        <m:fName>
                          <m:r>
                            <m:rPr>
                              <m:sty m:val="p"/>
                            </m:rPr>
                            <a:rPr lang="en-AU" sz="1600"/>
                            <m:t>sin</m:t>
                          </m:r>
                        </m:fName>
                        <m:e>
                          <m:r>
                            <a:rPr lang="en-AU" sz="1600" i="1"/>
                            <m:t>67</m:t>
                          </m:r>
                        </m:e>
                      </m:func>
                      <m:r>
                        <m:rPr>
                          <m:aln/>
                        </m:rPr>
                        <a:rPr lang="en-AU" sz="1600" i="1"/>
                        <m:t>=</m:t>
                      </m:r>
                      <m:r>
                        <a:rPr lang="en-AU" sz="1600" i="1"/>
                        <m:t>𝑆</m:t>
                      </m:r>
                    </m:oMath>
                    <m:oMath xmlns:m="http://schemas.openxmlformats.org/officeDocument/2006/math">
                      <m:r>
                        <a:rPr lang="en-AU" sz="1600" i="1"/>
                        <m:t>𝑆</m:t>
                      </m:r>
                      <m:r>
                        <m:rPr>
                          <m:aln/>
                        </m:rPr>
                        <a:rPr lang="en-AU" sz="1600" i="1"/>
                        <m:t>≈</m:t>
                      </m:r>
                      <m:r>
                        <a:rPr lang="en-AU" sz="1600" i="1"/>
                        <m:t>16.66</m:t>
                      </m:r>
                      <m:r>
                        <a:rPr lang="en-AU" sz="1600" i="1" smtClean="0"/>
                        <m:t> </m:t>
                      </m:r>
                      <m:r>
                        <a:rPr lang="en-AU" sz="1600" i="1"/>
                        <m:t>𝑚</m:t>
                      </m:r>
                    </m:oMath>
                  </m:oMathPara>
                </a14:m>
                <a:endParaRPr lang="en-AU" sz="1600" dirty="0"/>
              </a:p>
            </p:txBody>
          </p:sp>
        </mc:Choice>
        <mc:Fallback>
          <p:sp>
            <p:nvSpPr>
              <p:cNvPr id="11" name="Content Placeholder 2">
                <a:extLst>
                  <a:ext uri="{FF2B5EF4-FFF2-40B4-BE49-F238E27FC236}">
                    <a16:creationId xmlns:a16="http://schemas.microsoft.com/office/drawing/2014/main" id="{976F89DC-37EF-EA21-485F-BE0FBDC62CEE}"/>
                  </a:ext>
                </a:extLst>
              </p:cNvPr>
              <p:cNvSpPr txBox="1">
                <a:spLocks noRot="1" noChangeAspect="1" noMove="1" noResize="1" noEditPoints="1" noAdjustHandles="1" noChangeArrowheads="1" noChangeShapeType="1" noTextEdit="1"/>
              </p:cNvSpPr>
              <p:nvPr/>
            </p:nvSpPr>
            <p:spPr>
              <a:xfrm>
                <a:off x="360000" y="1458309"/>
                <a:ext cx="3631897" cy="4536000"/>
              </a:xfrm>
              <a:prstGeom prst="rect">
                <a:avLst/>
              </a:prstGeom>
              <a:blipFill>
                <a:blip r:embed="rId2"/>
                <a:stretch>
                  <a:fillRect l="-3356" b="-295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25E37952-BA19-013A-DDCE-DFA2DBFC147C}"/>
              </a:ext>
            </a:extLst>
          </p:cNvPr>
          <p:cNvSpPr/>
          <p:nvPr/>
        </p:nvSpPr>
        <p:spPr>
          <a:xfrm>
            <a:off x="3916567" y="1686501"/>
            <a:ext cx="3154010" cy="1617613"/>
          </a:xfrm>
          <a:prstGeom prst="wedgeRoundRectCallout">
            <a:avLst>
              <a:gd name="adj1" fmla="val -56683"/>
              <a:gd name="adj2" fmla="val -232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compass bearing did Emily use to find the angle? How can you tell?</a:t>
            </a:r>
          </a:p>
        </p:txBody>
      </p:sp>
      <p:sp>
        <p:nvSpPr>
          <p:cNvPr id="7" name="Speech Bubble: Rectangle with Corners Rounded 6">
            <a:extLst>
              <a:ext uri="{FF2B5EF4-FFF2-40B4-BE49-F238E27FC236}">
                <a16:creationId xmlns:a16="http://schemas.microsoft.com/office/drawing/2014/main" id="{CF18B14D-FB21-E2C8-83E1-D1C7A1E96CD0}"/>
              </a:ext>
            </a:extLst>
          </p:cNvPr>
          <p:cNvSpPr/>
          <p:nvPr/>
        </p:nvSpPr>
        <p:spPr>
          <a:xfrm>
            <a:off x="3916567" y="3726309"/>
            <a:ext cx="3154010" cy="1278810"/>
          </a:xfrm>
          <a:prstGeom prst="wedgeRoundRectCallout">
            <a:avLst>
              <a:gd name="adj1" fmla="val -56995"/>
              <a:gd name="adj2" fmla="val -220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did Emily know which trigonometric ratio to use?</a:t>
            </a:r>
          </a:p>
        </p:txBody>
      </p:sp>
      <p:pic>
        <p:nvPicPr>
          <p:cNvPr id="10" name="Picture 9" descr="Bearing diagram of S.V. from SSM186357 at 157 degrees and the length from SSM186357 to S.V. is 18.1 metres. &#10;&#10;With a red dotted line that travels east until directly above S.V. and then connects to S.V. running south.">
            <a:extLst>
              <a:ext uri="{FF2B5EF4-FFF2-40B4-BE49-F238E27FC236}">
                <a16:creationId xmlns:a16="http://schemas.microsoft.com/office/drawing/2014/main" id="{E5CE8767-EEC6-6240-4A6E-9AAB60884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7148" y="1686501"/>
            <a:ext cx="2349910" cy="4407782"/>
          </a:xfrm>
          <a:prstGeom prst="rect">
            <a:avLst/>
          </a:prstGeom>
        </p:spPr>
      </p:pic>
      <p:sp>
        <p:nvSpPr>
          <p:cNvPr id="4" name="Slide Number Placeholder 3">
            <a:extLst>
              <a:ext uri="{FF2B5EF4-FFF2-40B4-BE49-F238E27FC236}">
                <a16:creationId xmlns:a16="http://schemas.microsoft.com/office/drawing/2014/main" id="{34476BEC-F3F8-3AD6-17AB-FE4F534F95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01641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33E-0CD3-BFBF-CF23-4FCEF7B125BD}"/>
              </a:ext>
            </a:extLst>
          </p:cNvPr>
          <p:cNvSpPr>
            <a:spLocks noGrp="1"/>
          </p:cNvSpPr>
          <p:nvPr>
            <p:ph type="title"/>
          </p:nvPr>
        </p:nvSpPr>
        <p:spPr/>
        <p:txBody>
          <a:bodyPr/>
          <a:lstStyle/>
          <a:p>
            <a:r>
              <a:rPr lang="en-AU" dirty="0"/>
              <a:t>Explore (4)</a:t>
            </a:r>
          </a:p>
        </p:txBody>
      </p:sp>
      <p:sp>
        <p:nvSpPr>
          <p:cNvPr id="5" name="Text Placeholder 4">
            <a:extLst>
              <a:ext uri="{FF2B5EF4-FFF2-40B4-BE49-F238E27FC236}">
                <a16:creationId xmlns:a16="http://schemas.microsoft.com/office/drawing/2014/main" id="{16E50350-85F3-32F1-79E6-E6FC8A5F5C7E}"/>
              </a:ext>
            </a:extLst>
          </p:cNvPr>
          <p:cNvSpPr>
            <a:spLocks noGrp="1"/>
          </p:cNvSpPr>
          <p:nvPr>
            <p:ph type="body" sz="quarter" idx="18"/>
          </p:nvPr>
        </p:nvSpPr>
        <p:spPr/>
        <p:txBody>
          <a:bodyPr/>
          <a:lstStyle/>
          <a:p>
            <a:r>
              <a:rPr lang="en-AU" dirty="0"/>
              <a:t>Emily and Erin’s solutions</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E5ABC132-0AD6-EAD8-9C21-2953403E34C7}"/>
                  </a:ext>
                </a:extLst>
              </p:cNvPr>
              <p:cNvSpPr txBox="1">
                <a:spLocks/>
              </p:cNvSpPr>
              <p:nvPr/>
            </p:nvSpPr>
            <p:spPr>
              <a:xfrm>
                <a:off x="360000" y="1458309"/>
                <a:ext cx="3631897"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latin typeface="+mj-lt"/>
                  </a:rPr>
                  <a:t>Emily’s solution</a:t>
                </a:r>
              </a:p>
              <a:p>
                <a:pPr>
                  <a:spcAft>
                    <a:spcPts val="600"/>
                  </a:spcAft>
                </a:pPr>
                <a14:m>
                  <m:oMathPara xmlns:m="http://schemas.openxmlformats.org/officeDocument/2006/math">
                    <m:oMathParaPr>
                      <m:jc m:val="centerGroup"/>
                    </m:oMathParaPr>
                    <m:oMath xmlns:m="http://schemas.openxmlformats.org/officeDocument/2006/math">
                      <m:r>
                        <a:rPr lang="en-AU" sz="1600" i="1" smtClean="0"/>
                        <m:t>157°−90°=67°</m:t>
                      </m:r>
                    </m:oMath>
                  </m:oMathPara>
                </a14:m>
                <a:endParaRPr lang="en-AU" sz="1600" dirty="0"/>
              </a:p>
              <a:p>
                <a:pPr>
                  <a:spcAft>
                    <a:spcPts val="600"/>
                  </a:spcAft>
                </a:pPr>
                <a:r>
                  <a:rPr lang="en-AU" sz="160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m:ctrlPr>
                        </m:funcPr>
                        <m:fName>
                          <m:r>
                            <m:rPr>
                              <m:sty m:val="p"/>
                            </m:rPr>
                            <a:rPr lang="en-AU" sz="1600" smtClean="0"/>
                            <m:t>cos</m:t>
                          </m:r>
                        </m:fName>
                        <m:e>
                          <m:r>
                            <a:rPr lang="en-AU" sz="1600" i="1" smtClean="0"/>
                            <m:t>67</m:t>
                          </m:r>
                        </m:e>
                      </m:func>
                      <m:r>
                        <m:rPr>
                          <m:aln/>
                        </m:rPr>
                        <a:rPr lang="en-AU" sz="1600" i="1" smtClean="0"/>
                        <m:t>=</m:t>
                      </m:r>
                      <m:f>
                        <m:fPr>
                          <m:ctrlPr>
                            <a:rPr lang="en-AU" sz="1600" i="1" smtClean="0"/>
                          </m:ctrlPr>
                        </m:fPr>
                        <m:num>
                          <m:r>
                            <a:rPr lang="en-AU" sz="1600" i="1" smtClean="0"/>
                            <m:t>𝐸</m:t>
                          </m:r>
                        </m:num>
                        <m:den>
                          <m:r>
                            <a:rPr lang="en-AU" sz="1600" i="1" smtClean="0"/>
                            <m:t>18.1</m:t>
                          </m:r>
                        </m:den>
                      </m:f>
                    </m:oMath>
                    <m:oMath xmlns:m="http://schemas.openxmlformats.org/officeDocument/2006/math">
                      <m:r>
                        <a:rPr lang="en-AU" sz="1600" i="1"/>
                        <m:t>18.1</m:t>
                      </m:r>
                      <m:func>
                        <m:funcPr>
                          <m:ctrlPr>
                            <a:rPr lang="en-AU" sz="1600" i="1"/>
                          </m:ctrlPr>
                        </m:funcPr>
                        <m:fName>
                          <m:r>
                            <m:rPr>
                              <m:sty m:val="p"/>
                            </m:rPr>
                            <a:rPr lang="en-AU" sz="1600"/>
                            <m:t>cos</m:t>
                          </m:r>
                        </m:fName>
                        <m:e>
                          <m:r>
                            <a:rPr lang="en-AU" sz="1600" i="1"/>
                            <m:t>67</m:t>
                          </m:r>
                        </m:e>
                      </m:func>
                      <m:r>
                        <m:rPr>
                          <m:aln/>
                        </m:rPr>
                        <a:rPr lang="en-AU" sz="1600" i="1"/>
                        <m:t>=</m:t>
                      </m:r>
                      <m:r>
                        <a:rPr lang="en-AU" sz="1600" i="1"/>
                        <m:t>𝐸</m:t>
                      </m:r>
                    </m:oMath>
                    <m:oMath xmlns:m="http://schemas.openxmlformats.org/officeDocument/2006/math">
                      <m:r>
                        <a:rPr lang="en-AU" sz="1600" i="1"/>
                        <m:t>𝐸</m:t>
                      </m:r>
                      <m:r>
                        <m:rPr>
                          <m:aln/>
                        </m:rPr>
                        <a:rPr lang="en-AU" sz="1600" i="1"/>
                        <m:t>≈</m:t>
                      </m:r>
                      <m:r>
                        <a:rPr lang="en-AU" sz="1600" i="1"/>
                        <m:t>7.07</m:t>
                      </m:r>
                      <m:r>
                        <a:rPr lang="en-AU" sz="1600" i="1" smtClean="0"/>
                        <m:t> </m:t>
                      </m:r>
                      <m:r>
                        <a:rPr lang="en-AU" sz="1600" i="1"/>
                        <m:t>𝑚</m:t>
                      </m:r>
                    </m:oMath>
                  </m:oMathPara>
                </a14:m>
                <a:endParaRPr lang="en-AU" sz="1600" dirty="0"/>
              </a:p>
              <a:p>
                <a:pPr>
                  <a:spcAft>
                    <a:spcPts val="600"/>
                  </a:spcAft>
                </a:pPr>
                <a:r>
                  <a:rPr lang="en-AU" sz="160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m:ctrlPr>
                        </m:funcPr>
                        <m:fName>
                          <m:r>
                            <m:rPr>
                              <m:sty m:val="p"/>
                            </m:rPr>
                            <a:rPr lang="en-AU" sz="1600" smtClean="0"/>
                            <m:t>sin</m:t>
                          </m:r>
                        </m:fName>
                        <m:e>
                          <m:r>
                            <a:rPr lang="en-AU" sz="1600" i="1" smtClean="0"/>
                            <m:t>67</m:t>
                          </m:r>
                        </m:e>
                      </m:func>
                      <m:r>
                        <m:rPr>
                          <m:aln/>
                        </m:rPr>
                        <a:rPr lang="en-AU" sz="1600" i="1" smtClean="0"/>
                        <m:t>=</m:t>
                      </m:r>
                      <m:f>
                        <m:fPr>
                          <m:ctrlPr>
                            <a:rPr lang="en-AU" sz="1600" i="1" smtClean="0"/>
                          </m:ctrlPr>
                        </m:fPr>
                        <m:num>
                          <m:r>
                            <a:rPr lang="en-AU" sz="1600" i="1" smtClean="0"/>
                            <m:t>𝑆</m:t>
                          </m:r>
                        </m:num>
                        <m:den>
                          <m:r>
                            <a:rPr lang="en-AU" sz="1600" i="1" smtClean="0"/>
                            <m:t>18.1</m:t>
                          </m:r>
                        </m:den>
                      </m:f>
                    </m:oMath>
                    <m:oMath xmlns:m="http://schemas.openxmlformats.org/officeDocument/2006/math">
                      <m:r>
                        <a:rPr lang="en-AU" sz="1600" i="1"/>
                        <m:t>18.1</m:t>
                      </m:r>
                      <m:func>
                        <m:funcPr>
                          <m:ctrlPr>
                            <a:rPr lang="en-AU" sz="1600" i="1"/>
                          </m:ctrlPr>
                        </m:funcPr>
                        <m:fName>
                          <m:r>
                            <m:rPr>
                              <m:sty m:val="p"/>
                            </m:rPr>
                            <a:rPr lang="en-AU" sz="1600"/>
                            <m:t>sin</m:t>
                          </m:r>
                        </m:fName>
                        <m:e>
                          <m:r>
                            <a:rPr lang="en-AU" sz="1600" i="1"/>
                            <m:t>67</m:t>
                          </m:r>
                        </m:e>
                      </m:func>
                      <m:r>
                        <m:rPr>
                          <m:aln/>
                        </m:rPr>
                        <a:rPr lang="en-AU" sz="1600" i="1"/>
                        <m:t>=</m:t>
                      </m:r>
                      <m:r>
                        <a:rPr lang="en-AU" sz="1600" i="1"/>
                        <m:t>𝑆</m:t>
                      </m:r>
                    </m:oMath>
                    <m:oMath xmlns:m="http://schemas.openxmlformats.org/officeDocument/2006/math">
                      <m:r>
                        <a:rPr lang="en-AU" sz="1600" i="1"/>
                        <m:t>𝑆</m:t>
                      </m:r>
                      <m:r>
                        <m:rPr>
                          <m:aln/>
                        </m:rPr>
                        <a:rPr lang="en-AU" sz="1600" i="1"/>
                        <m:t>≈</m:t>
                      </m:r>
                      <m:r>
                        <a:rPr lang="en-AU" sz="1600" i="1"/>
                        <m:t>16.66</m:t>
                      </m:r>
                      <m:r>
                        <a:rPr lang="en-AU" sz="1600" i="1" smtClean="0"/>
                        <m:t> </m:t>
                      </m:r>
                      <m:r>
                        <a:rPr lang="en-AU" sz="1600" i="1"/>
                        <m:t>𝑚</m:t>
                      </m:r>
                    </m:oMath>
                  </m:oMathPara>
                </a14:m>
                <a:endParaRPr lang="en-AU" sz="1600" dirty="0"/>
              </a:p>
            </p:txBody>
          </p:sp>
        </mc:Choice>
        <mc:Fallback>
          <p:sp>
            <p:nvSpPr>
              <p:cNvPr id="7" name="Content Placeholder 2">
                <a:extLst>
                  <a:ext uri="{FF2B5EF4-FFF2-40B4-BE49-F238E27FC236}">
                    <a16:creationId xmlns:a16="http://schemas.microsoft.com/office/drawing/2014/main" id="{E5ABC132-0AD6-EAD8-9C21-2953403E34C7}"/>
                  </a:ext>
                </a:extLst>
              </p:cNvPr>
              <p:cNvSpPr txBox="1">
                <a:spLocks noRot="1" noChangeAspect="1" noMove="1" noResize="1" noEditPoints="1" noAdjustHandles="1" noChangeArrowheads="1" noChangeShapeType="1" noTextEdit="1"/>
              </p:cNvSpPr>
              <p:nvPr/>
            </p:nvSpPr>
            <p:spPr>
              <a:xfrm>
                <a:off x="360000" y="1458309"/>
                <a:ext cx="3631897" cy="4536000"/>
              </a:xfrm>
              <a:prstGeom prst="rect">
                <a:avLst/>
              </a:prstGeom>
              <a:blipFill>
                <a:blip r:embed="rId2"/>
                <a:stretch>
                  <a:fillRect l="-3356" b="-2957"/>
                </a:stretch>
              </a:blipFill>
            </p:spPr>
            <p:txBody>
              <a:bodyPr/>
              <a:lstStyle/>
              <a:p>
                <a:r>
                  <a:rPr lang="en-AU">
                    <a:noFill/>
                  </a:rPr>
                  <a:t> </a:t>
                </a:r>
              </a:p>
            </p:txBody>
          </p:sp>
        </mc:Fallback>
      </mc:AlternateContent>
      <p:pic>
        <p:nvPicPr>
          <p:cNvPr id="11" name="Picture 10" descr="Bearing diagram of S.V. from SSM186357 at 157 degrees and the length from SSM186357 to S.V. is 18.1 metres. &#10;&#10;With a red dotted line that travels east until directly above S.V. and then connects to S.V. running south.&#10;&#10;With a blue dotted line that travels south until directly beside S.V. and then connects to S.V. running east.">
            <a:extLst>
              <a:ext uri="{FF2B5EF4-FFF2-40B4-BE49-F238E27FC236}">
                <a16:creationId xmlns:a16="http://schemas.microsoft.com/office/drawing/2014/main" id="{0775AD64-A93A-BF66-E1A0-0CCC6FF494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8575" y="1812496"/>
            <a:ext cx="2324219" cy="4235668"/>
          </a:xfrm>
          <a:prstGeom prst="rect">
            <a:avLst/>
          </a:prstGeom>
        </p:spPr>
      </p:pic>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DF81C9F6-9BC8-BDCD-CE4D-B22CECFFF55A}"/>
                  </a:ext>
                </a:extLst>
              </p:cNvPr>
              <p:cNvSpPr txBox="1">
                <a:spLocks/>
              </p:cNvSpPr>
              <p:nvPr/>
            </p:nvSpPr>
            <p:spPr>
              <a:xfrm>
                <a:off x="6493843" y="1458309"/>
                <a:ext cx="3367525" cy="478112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latin typeface="+mj-lt"/>
                  </a:rPr>
                  <a:t>Erin’s solution</a:t>
                </a:r>
              </a:p>
              <a:p>
                <a:pPr>
                  <a:spcAft>
                    <a:spcPts val="600"/>
                  </a:spcAft>
                </a:pPr>
                <a14:m>
                  <m:oMathPara xmlns:m="http://schemas.openxmlformats.org/officeDocument/2006/math">
                    <m:oMathParaPr>
                      <m:jc m:val="centerGroup"/>
                    </m:oMathParaPr>
                    <m:oMath xmlns:m="http://schemas.openxmlformats.org/officeDocument/2006/math">
                      <m:r>
                        <a:rPr lang="en-AU" sz="1600" b="0" i="1" smtClean="0"/>
                        <m:t>180°−157°=23°</m:t>
                      </m:r>
                    </m:oMath>
                  </m:oMathPara>
                </a14:m>
                <a:endParaRPr lang="en-AU" sz="1600" b="0" dirty="0"/>
              </a:p>
              <a:p>
                <a:pPr>
                  <a:spcAft>
                    <a:spcPts val="600"/>
                  </a:spcAft>
                </a:pPr>
                <a:r>
                  <a:rPr lang="en-AU" sz="1600" b="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m:ctrlPr>
                        </m:funcPr>
                        <m:fName>
                          <m:r>
                            <m:rPr>
                              <m:sty m:val="p"/>
                            </m:rPr>
                            <a:rPr lang="en-AU" sz="1600" b="0" i="0" smtClean="0"/>
                            <m:t>sin</m:t>
                          </m:r>
                        </m:fName>
                        <m:e>
                          <m:r>
                            <a:rPr lang="en-AU" sz="1600" b="0" i="1" smtClean="0"/>
                            <m:t>23</m:t>
                          </m:r>
                        </m:e>
                      </m:func>
                      <m:r>
                        <m:rPr>
                          <m:aln/>
                        </m:rPr>
                        <a:rPr lang="en-AU" sz="1600" b="0" i="1" smtClean="0"/>
                        <m:t>=</m:t>
                      </m:r>
                      <m:f>
                        <m:fPr>
                          <m:ctrlPr>
                            <a:rPr lang="en-AU" sz="1600" b="0" i="1" smtClean="0"/>
                          </m:ctrlPr>
                        </m:fPr>
                        <m:num>
                          <m:r>
                            <a:rPr lang="en-AU" sz="1600" b="0" i="1" smtClean="0"/>
                            <m:t>𝐸</m:t>
                          </m:r>
                        </m:num>
                        <m:den>
                          <m:r>
                            <a:rPr lang="en-AU" sz="1600" b="0" i="1" smtClean="0"/>
                            <m:t>18.1</m:t>
                          </m:r>
                        </m:den>
                      </m:f>
                    </m:oMath>
                    <m:oMath xmlns:m="http://schemas.openxmlformats.org/officeDocument/2006/math">
                      <m:r>
                        <a:rPr lang="en-AU" sz="1600" b="0" i="1" smtClean="0"/>
                        <m:t>18.1</m:t>
                      </m:r>
                      <m:func>
                        <m:funcPr>
                          <m:ctrlPr>
                            <a:rPr lang="en-AU" sz="1600" b="0" i="1" smtClean="0"/>
                          </m:ctrlPr>
                        </m:funcPr>
                        <m:fName>
                          <m:r>
                            <m:rPr>
                              <m:sty m:val="p"/>
                            </m:rPr>
                            <a:rPr lang="en-AU" sz="1600" b="0" i="0" smtClean="0"/>
                            <m:t>sin</m:t>
                          </m:r>
                        </m:fName>
                        <m:e>
                          <m:r>
                            <a:rPr lang="en-AU" sz="1600" b="0" i="1" smtClean="0"/>
                            <m:t>23</m:t>
                          </m:r>
                        </m:e>
                      </m:func>
                      <m:r>
                        <m:rPr>
                          <m:aln/>
                        </m:rPr>
                        <a:rPr lang="en-AU" sz="1600" b="0" i="1" smtClean="0"/>
                        <m:t>=</m:t>
                      </m:r>
                      <m:r>
                        <a:rPr lang="en-AU" sz="1600" b="0" i="1" smtClean="0"/>
                        <m:t>𝐸</m:t>
                      </m:r>
                    </m:oMath>
                    <m:oMath xmlns:m="http://schemas.openxmlformats.org/officeDocument/2006/math">
                      <m:r>
                        <a:rPr lang="en-AU" sz="1600" b="0" i="1" smtClean="0"/>
                        <m:t>𝐸</m:t>
                      </m:r>
                      <m:r>
                        <m:rPr>
                          <m:aln/>
                        </m:rPr>
                        <a:rPr lang="en-AU" sz="1600" b="0" i="1" smtClean="0"/>
                        <m:t>≈</m:t>
                      </m:r>
                      <m:r>
                        <a:rPr lang="en-AU" sz="1600" b="0" i="1" smtClean="0"/>
                        <m:t>7.07 </m:t>
                      </m:r>
                      <m:r>
                        <a:rPr lang="en-AU" sz="1600" b="0" i="1" smtClean="0"/>
                        <m:t>𝑚</m:t>
                      </m:r>
                    </m:oMath>
                  </m:oMathPara>
                </a14:m>
                <a:endParaRPr lang="en-AU" sz="1600" b="0" dirty="0"/>
              </a:p>
              <a:p>
                <a:pPr>
                  <a:spcAft>
                    <a:spcPts val="600"/>
                  </a:spcAft>
                </a:pPr>
                <a:r>
                  <a:rPr lang="en-AU" sz="1600" b="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m:ctrlPr>
                        </m:funcPr>
                        <m:fName>
                          <m:r>
                            <m:rPr>
                              <m:sty m:val="p"/>
                            </m:rPr>
                            <a:rPr lang="en-AU" sz="1600" b="0" i="0" smtClean="0"/>
                            <m:t>cos</m:t>
                          </m:r>
                        </m:fName>
                        <m:e>
                          <m:r>
                            <a:rPr lang="en-AU" sz="1600" b="0" i="1" smtClean="0"/>
                            <m:t>23</m:t>
                          </m:r>
                        </m:e>
                      </m:func>
                      <m:r>
                        <m:rPr>
                          <m:aln/>
                        </m:rPr>
                        <a:rPr lang="en-AU" sz="1600" b="0" i="1" smtClean="0"/>
                        <m:t>=</m:t>
                      </m:r>
                      <m:f>
                        <m:fPr>
                          <m:ctrlPr>
                            <a:rPr lang="en-AU" sz="1600" b="0" i="1" smtClean="0"/>
                          </m:ctrlPr>
                        </m:fPr>
                        <m:num>
                          <m:r>
                            <a:rPr lang="en-AU" sz="1600" b="0" i="1" smtClean="0"/>
                            <m:t>𝑆</m:t>
                          </m:r>
                        </m:num>
                        <m:den>
                          <m:r>
                            <a:rPr lang="en-AU" sz="1600" b="0" i="1" smtClean="0"/>
                            <m:t>18.1</m:t>
                          </m:r>
                        </m:den>
                      </m:f>
                    </m:oMath>
                    <m:oMath xmlns:m="http://schemas.openxmlformats.org/officeDocument/2006/math">
                      <m:r>
                        <a:rPr lang="en-AU" sz="1600" b="0" i="1" smtClean="0"/>
                        <m:t>18.1</m:t>
                      </m:r>
                      <m:func>
                        <m:funcPr>
                          <m:ctrlPr>
                            <a:rPr lang="en-AU" sz="1600" b="0" i="1" smtClean="0"/>
                          </m:ctrlPr>
                        </m:funcPr>
                        <m:fName>
                          <m:r>
                            <m:rPr>
                              <m:sty m:val="p"/>
                            </m:rPr>
                            <a:rPr lang="en-AU" sz="1600" b="0" i="0" smtClean="0"/>
                            <m:t>cos</m:t>
                          </m:r>
                        </m:fName>
                        <m:e>
                          <m:r>
                            <a:rPr lang="en-AU" sz="1600" b="0" i="1" smtClean="0"/>
                            <m:t>23</m:t>
                          </m:r>
                        </m:e>
                      </m:func>
                      <m:r>
                        <m:rPr>
                          <m:aln/>
                        </m:rPr>
                        <a:rPr lang="en-AU" sz="1600" b="0" i="1" smtClean="0"/>
                        <m:t>=</m:t>
                      </m:r>
                      <m:r>
                        <a:rPr lang="en-AU" sz="1600" b="0" i="1" smtClean="0"/>
                        <m:t>𝑆</m:t>
                      </m:r>
                    </m:oMath>
                    <m:oMath xmlns:m="http://schemas.openxmlformats.org/officeDocument/2006/math">
                      <m:r>
                        <a:rPr lang="en-AU" sz="1600" b="0" i="1" smtClean="0"/>
                        <m:t>𝑆</m:t>
                      </m:r>
                      <m:r>
                        <m:rPr>
                          <m:aln/>
                        </m:rPr>
                        <a:rPr lang="en-AU" sz="1600" b="0" i="1" smtClean="0"/>
                        <m:t>≈</m:t>
                      </m:r>
                      <m:r>
                        <a:rPr lang="en-AU" sz="1600" b="0" i="1" smtClean="0"/>
                        <m:t>16.66 </m:t>
                      </m:r>
                      <m:r>
                        <a:rPr lang="en-AU" sz="1600" b="0" i="1" smtClean="0"/>
                        <m:t>𝑚</m:t>
                      </m:r>
                    </m:oMath>
                  </m:oMathPara>
                </a14:m>
                <a:endParaRPr lang="en-AU" sz="1600" b="0" dirty="0"/>
              </a:p>
            </p:txBody>
          </p:sp>
        </mc:Choice>
        <mc:Fallback>
          <p:sp>
            <p:nvSpPr>
              <p:cNvPr id="12" name="Content Placeholder 2">
                <a:extLst>
                  <a:ext uri="{FF2B5EF4-FFF2-40B4-BE49-F238E27FC236}">
                    <a16:creationId xmlns:a16="http://schemas.microsoft.com/office/drawing/2014/main" id="{DF81C9F6-9BC8-BDCD-CE4D-B22CECFFF55A}"/>
                  </a:ext>
                </a:extLst>
              </p:cNvPr>
              <p:cNvSpPr txBox="1">
                <a:spLocks noRot="1" noChangeAspect="1" noMove="1" noResize="1" noEditPoints="1" noAdjustHandles="1" noChangeArrowheads="1" noChangeShapeType="1" noTextEdit="1"/>
              </p:cNvSpPr>
              <p:nvPr/>
            </p:nvSpPr>
            <p:spPr>
              <a:xfrm>
                <a:off x="6493843" y="1458309"/>
                <a:ext cx="3367525" cy="4781126"/>
              </a:xfrm>
              <a:prstGeom prst="rect">
                <a:avLst/>
              </a:prstGeom>
              <a:blipFill>
                <a:blip r:embed="rId4"/>
                <a:stretch>
                  <a:fillRect l="-361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34476BEC-F3F8-3AD6-17AB-FE4F534F95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41651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33E-0CD3-BFBF-CF23-4FCEF7B125BD}"/>
              </a:ext>
            </a:extLst>
          </p:cNvPr>
          <p:cNvSpPr>
            <a:spLocks noGrp="1"/>
          </p:cNvSpPr>
          <p:nvPr>
            <p:ph type="title"/>
          </p:nvPr>
        </p:nvSpPr>
        <p:spPr/>
        <p:txBody>
          <a:bodyPr/>
          <a:lstStyle/>
          <a:p>
            <a:r>
              <a:rPr lang="en-AU" dirty="0"/>
              <a:t>Explore (5)</a:t>
            </a:r>
          </a:p>
        </p:txBody>
      </p:sp>
      <p:sp>
        <p:nvSpPr>
          <p:cNvPr id="5" name="Text Placeholder 4">
            <a:extLst>
              <a:ext uri="{FF2B5EF4-FFF2-40B4-BE49-F238E27FC236}">
                <a16:creationId xmlns:a16="http://schemas.microsoft.com/office/drawing/2014/main" id="{16E50350-85F3-32F1-79E6-E6FC8A5F5C7E}"/>
              </a:ext>
            </a:extLst>
          </p:cNvPr>
          <p:cNvSpPr>
            <a:spLocks noGrp="1"/>
          </p:cNvSpPr>
          <p:nvPr>
            <p:ph type="body" sz="quarter" idx="18"/>
          </p:nvPr>
        </p:nvSpPr>
        <p:spPr/>
        <p:txBody>
          <a:bodyPr/>
          <a:lstStyle/>
          <a:p>
            <a:r>
              <a:rPr lang="en-AU" dirty="0"/>
              <a:t>Emily and Erin’s self-explanation prompts</a:t>
            </a:r>
          </a:p>
        </p:txBody>
      </p:sp>
      <mc:AlternateContent xmlns:mc="http://schemas.openxmlformats.org/markup-compatibility/2006">
        <mc:Choice xmlns:a14="http://schemas.microsoft.com/office/drawing/2010/main" Requires="a14">
          <p:sp>
            <p:nvSpPr>
              <p:cNvPr id="13" name="Content Placeholder 2">
                <a:extLst>
                  <a:ext uri="{FF2B5EF4-FFF2-40B4-BE49-F238E27FC236}">
                    <a16:creationId xmlns:a16="http://schemas.microsoft.com/office/drawing/2014/main" id="{89D16D54-F92A-7FAD-05A9-65DE40200E18}"/>
                  </a:ext>
                </a:extLst>
              </p:cNvPr>
              <p:cNvSpPr txBox="1">
                <a:spLocks/>
              </p:cNvSpPr>
              <p:nvPr/>
            </p:nvSpPr>
            <p:spPr>
              <a:xfrm>
                <a:off x="360000" y="1458309"/>
                <a:ext cx="3367525" cy="478112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latin typeface="+mj-lt"/>
                  </a:rPr>
                  <a:t>Emily’s solution</a:t>
                </a:r>
              </a:p>
              <a:p>
                <a:pPr>
                  <a:spcAft>
                    <a:spcPts val="600"/>
                  </a:spcAft>
                </a:pPr>
                <a14:m>
                  <m:oMathPara xmlns:m="http://schemas.openxmlformats.org/officeDocument/2006/math">
                    <m:oMathParaPr>
                      <m:jc m:val="centerGroup"/>
                    </m:oMathParaPr>
                    <m:oMath xmlns:m="http://schemas.openxmlformats.org/officeDocument/2006/math">
                      <m:r>
                        <a:rPr lang="en-AU" sz="1600" i="1" smtClean="0">
                          <a:latin typeface="Cambria Math" panose="02040503050406030204" pitchFamily="18" charset="0"/>
                        </a:rPr>
                        <m:t>157°−90°=67°</m:t>
                      </m:r>
                    </m:oMath>
                  </m:oMathPara>
                </a14:m>
                <a:endParaRPr lang="en-AU" sz="1600" dirty="0"/>
              </a:p>
              <a:p>
                <a:pPr>
                  <a:spcAft>
                    <a:spcPts val="600"/>
                  </a:spcAft>
                </a:pPr>
                <a:r>
                  <a:rPr lang="en-AU" sz="160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a:latin typeface="Cambria Math" panose="02040503050406030204" pitchFamily="18" charset="0"/>
                            </a:rPr>
                          </m:ctrlPr>
                        </m:funcPr>
                        <m:fName>
                          <m:r>
                            <m:rPr>
                              <m:sty m:val="p"/>
                            </m:rPr>
                            <a:rPr lang="en-AU" sz="1600" smtClean="0">
                              <a:latin typeface="Cambria Math" panose="02040503050406030204" pitchFamily="18" charset="0"/>
                            </a:rPr>
                            <m:t>cos</m:t>
                          </m:r>
                        </m:fName>
                        <m:e>
                          <m:r>
                            <a:rPr lang="en-AU" sz="1600" i="1" smtClean="0">
                              <a:latin typeface="Cambria Math" panose="02040503050406030204" pitchFamily="18" charset="0"/>
                            </a:rPr>
                            <m:t>67</m:t>
                          </m:r>
                        </m:e>
                      </m:func>
                      <m:r>
                        <m:rPr>
                          <m:aln/>
                        </m:rPr>
                        <a:rPr lang="en-AU" sz="1600" i="1" smtClean="0">
                          <a:latin typeface="Cambria Math" panose="02040503050406030204" pitchFamily="18" charset="0"/>
                        </a:rPr>
                        <m:t>=</m:t>
                      </m:r>
                      <m:f>
                        <m:fPr>
                          <m:ctrlPr>
                            <a:rPr lang="en-AU" sz="1600" i="1" smtClean="0">
                              <a:latin typeface="Cambria Math" panose="02040503050406030204" pitchFamily="18" charset="0"/>
                            </a:rPr>
                          </m:ctrlPr>
                        </m:fPr>
                        <m:num>
                          <m:r>
                            <a:rPr lang="en-AU" sz="1600" i="1" smtClean="0">
                              <a:latin typeface="Cambria Math" panose="02040503050406030204" pitchFamily="18" charset="0"/>
                            </a:rPr>
                            <m:t>𝐸</m:t>
                          </m:r>
                        </m:num>
                        <m:den>
                          <m:r>
                            <a:rPr lang="en-AU" sz="1600" i="1" smtClean="0">
                              <a:latin typeface="Cambria Math" panose="02040503050406030204" pitchFamily="18" charset="0"/>
                            </a:rPr>
                            <m:t>18.1</m:t>
                          </m:r>
                        </m:den>
                      </m:f>
                    </m:oMath>
                    <m:oMath xmlns:m="http://schemas.openxmlformats.org/officeDocument/2006/math">
                      <m:r>
                        <a:rPr lang="en-AU" sz="1600" i="1">
                          <a:latin typeface="Cambria Math" panose="02040503050406030204" pitchFamily="18" charset="0"/>
                        </a:rPr>
                        <m:t>18.1</m:t>
                      </m:r>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cos</m:t>
                          </m:r>
                        </m:fName>
                        <m:e>
                          <m:r>
                            <a:rPr lang="en-AU" sz="1600" i="1">
                              <a:latin typeface="Cambria Math" panose="02040503050406030204" pitchFamily="18" charset="0"/>
                            </a:rPr>
                            <m:t>67</m:t>
                          </m:r>
                        </m:e>
                      </m:func>
                      <m:r>
                        <m:rPr>
                          <m:aln/>
                        </m:rPr>
                        <a:rPr lang="en-AU" sz="1600" i="1">
                          <a:latin typeface="Cambria Math" panose="02040503050406030204" pitchFamily="18" charset="0"/>
                        </a:rPr>
                        <m:t>=</m:t>
                      </m:r>
                      <m:r>
                        <a:rPr lang="en-AU" sz="1600" i="1">
                          <a:latin typeface="Cambria Math" panose="02040503050406030204" pitchFamily="18" charset="0"/>
                        </a:rPr>
                        <m:t>𝐸</m:t>
                      </m:r>
                    </m:oMath>
                    <m:oMath xmlns:m="http://schemas.openxmlformats.org/officeDocument/2006/math">
                      <m:r>
                        <a:rPr lang="en-AU" sz="1600" i="1">
                          <a:latin typeface="Cambria Math" panose="02040503050406030204" pitchFamily="18" charset="0"/>
                        </a:rPr>
                        <m:t>𝐸</m:t>
                      </m:r>
                      <m:r>
                        <m:rPr>
                          <m:aln/>
                        </m:rPr>
                        <a:rPr lang="en-AU" sz="1600" i="1">
                          <a:latin typeface="Cambria Math" panose="02040503050406030204" pitchFamily="18" charset="0"/>
                        </a:rPr>
                        <m:t>≈</m:t>
                      </m:r>
                      <m:r>
                        <a:rPr lang="en-AU" sz="1600" i="1">
                          <a:latin typeface="Cambria Math" panose="02040503050406030204" pitchFamily="18" charset="0"/>
                        </a:rPr>
                        <m:t>7.07</m:t>
                      </m:r>
                      <m:r>
                        <a:rPr lang="en-AU" sz="1600" i="1" smtClean="0">
                          <a:latin typeface="Cambria Math" panose="02040503050406030204" pitchFamily="18" charset="0"/>
                        </a:rPr>
                        <m:t> </m:t>
                      </m:r>
                      <m:r>
                        <a:rPr lang="en-AU" sz="1600" i="1">
                          <a:latin typeface="Cambria Math" panose="02040503050406030204" pitchFamily="18" charset="0"/>
                        </a:rPr>
                        <m:t>𝑚</m:t>
                      </m:r>
                    </m:oMath>
                  </m:oMathPara>
                </a14:m>
                <a:endParaRPr lang="en-AU" sz="1600" dirty="0"/>
              </a:p>
              <a:p>
                <a:pPr>
                  <a:spcAft>
                    <a:spcPts val="600"/>
                  </a:spcAft>
                </a:pPr>
                <a:r>
                  <a:rPr lang="en-AU" sz="160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i="1" smtClean="0">
                              <a:latin typeface="Cambria Math" panose="02040503050406030204" pitchFamily="18" charset="0"/>
                            </a:rPr>
                          </m:ctrlPr>
                        </m:funcPr>
                        <m:fName>
                          <m:r>
                            <m:rPr>
                              <m:sty m:val="p"/>
                            </m:rPr>
                            <a:rPr lang="en-AU" sz="1600" smtClean="0">
                              <a:latin typeface="Cambria Math" panose="02040503050406030204" pitchFamily="18" charset="0"/>
                            </a:rPr>
                            <m:t>sin</m:t>
                          </m:r>
                        </m:fName>
                        <m:e>
                          <m:r>
                            <a:rPr lang="en-AU" sz="1600" i="1" smtClean="0">
                              <a:latin typeface="Cambria Math" panose="02040503050406030204" pitchFamily="18" charset="0"/>
                            </a:rPr>
                            <m:t>67</m:t>
                          </m:r>
                        </m:e>
                      </m:func>
                      <m:r>
                        <m:rPr>
                          <m:aln/>
                        </m:rPr>
                        <a:rPr lang="en-AU" sz="1600" i="1" smtClean="0">
                          <a:latin typeface="Cambria Math" panose="02040503050406030204" pitchFamily="18" charset="0"/>
                        </a:rPr>
                        <m:t>=</m:t>
                      </m:r>
                      <m:f>
                        <m:fPr>
                          <m:ctrlPr>
                            <a:rPr lang="en-AU" sz="1600" i="1" smtClean="0">
                              <a:latin typeface="Cambria Math" panose="02040503050406030204" pitchFamily="18" charset="0"/>
                            </a:rPr>
                          </m:ctrlPr>
                        </m:fPr>
                        <m:num>
                          <m:r>
                            <a:rPr lang="en-AU" sz="1600" i="1" smtClean="0">
                              <a:latin typeface="Cambria Math" panose="02040503050406030204" pitchFamily="18" charset="0"/>
                            </a:rPr>
                            <m:t>𝑆</m:t>
                          </m:r>
                        </m:num>
                        <m:den>
                          <m:r>
                            <a:rPr lang="en-AU" sz="1600" i="1" smtClean="0">
                              <a:latin typeface="Cambria Math" panose="02040503050406030204" pitchFamily="18" charset="0"/>
                            </a:rPr>
                            <m:t>18.1</m:t>
                          </m:r>
                        </m:den>
                      </m:f>
                    </m:oMath>
                    <m:oMath xmlns:m="http://schemas.openxmlformats.org/officeDocument/2006/math">
                      <m:r>
                        <a:rPr lang="en-AU" sz="1600" i="1">
                          <a:latin typeface="Cambria Math" panose="02040503050406030204" pitchFamily="18" charset="0"/>
                        </a:rPr>
                        <m:t>18.1</m:t>
                      </m:r>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sin</m:t>
                          </m:r>
                        </m:fName>
                        <m:e>
                          <m:r>
                            <a:rPr lang="en-AU" sz="1600" i="1">
                              <a:latin typeface="Cambria Math" panose="02040503050406030204" pitchFamily="18" charset="0"/>
                            </a:rPr>
                            <m:t>67</m:t>
                          </m:r>
                        </m:e>
                      </m:func>
                      <m:r>
                        <m:rPr>
                          <m:aln/>
                        </m:rPr>
                        <a:rPr lang="en-AU" sz="1600" i="1">
                          <a:latin typeface="Cambria Math" panose="02040503050406030204" pitchFamily="18" charset="0"/>
                        </a:rPr>
                        <m:t>=</m:t>
                      </m:r>
                      <m:r>
                        <a:rPr lang="en-AU" sz="1600" i="1">
                          <a:latin typeface="Cambria Math" panose="02040503050406030204" pitchFamily="18" charset="0"/>
                        </a:rPr>
                        <m:t>𝑆</m:t>
                      </m:r>
                    </m:oMath>
                    <m:oMath xmlns:m="http://schemas.openxmlformats.org/officeDocument/2006/math">
                      <m:r>
                        <a:rPr lang="en-AU" sz="1600" i="1">
                          <a:latin typeface="Cambria Math" panose="02040503050406030204" pitchFamily="18" charset="0"/>
                        </a:rPr>
                        <m:t>𝑆</m:t>
                      </m:r>
                      <m:r>
                        <m:rPr>
                          <m:aln/>
                        </m:rPr>
                        <a:rPr lang="en-AU" sz="1600" i="1">
                          <a:latin typeface="Cambria Math" panose="02040503050406030204" pitchFamily="18" charset="0"/>
                        </a:rPr>
                        <m:t>≈</m:t>
                      </m:r>
                      <m:r>
                        <a:rPr lang="en-AU" sz="1600" i="1">
                          <a:latin typeface="Cambria Math" panose="02040503050406030204" pitchFamily="18" charset="0"/>
                        </a:rPr>
                        <m:t>16.66</m:t>
                      </m:r>
                      <m:r>
                        <a:rPr lang="en-AU" sz="1600" i="1" smtClean="0">
                          <a:latin typeface="Cambria Math" panose="02040503050406030204" pitchFamily="18" charset="0"/>
                        </a:rPr>
                        <m:t> </m:t>
                      </m:r>
                      <m:r>
                        <a:rPr lang="en-AU" sz="1600" i="1">
                          <a:latin typeface="Cambria Math" panose="02040503050406030204" pitchFamily="18" charset="0"/>
                        </a:rPr>
                        <m:t>𝑚</m:t>
                      </m:r>
                    </m:oMath>
                  </m:oMathPara>
                </a14:m>
                <a:endParaRPr lang="en-AU" sz="1600" dirty="0"/>
              </a:p>
            </p:txBody>
          </p:sp>
        </mc:Choice>
        <mc:Fallback>
          <p:sp>
            <p:nvSpPr>
              <p:cNvPr id="13" name="Content Placeholder 2">
                <a:extLst>
                  <a:ext uri="{FF2B5EF4-FFF2-40B4-BE49-F238E27FC236}">
                    <a16:creationId xmlns:a16="http://schemas.microsoft.com/office/drawing/2014/main" id="{89D16D54-F92A-7FAD-05A9-65DE40200E18}"/>
                  </a:ext>
                </a:extLst>
              </p:cNvPr>
              <p:cNvSpPr txBox="1">
                <a:spLocks noRot="1" noChangeAspect="1" noMove="1" noResize="1" noEditPoints="1" noAdjustHandles="1" noChangeArrowheads="1" noChangeShapeType="1" noTextEdit="1"/>
              </p:cNvSpPr>
              <p:nvPr/>
            </p:nvSpPr>
            <p:spPr>
              <a:xfrm>
                <a:off x="360000" y="1458309"/>
                <a:ext cx="3367525" cy="4781126"/>
              </a:xfrm>
              <a:prstGeom prst="rect">
                <a:avLst/>
              </a:prstGeom>
              <a:blipFill>
                <a:blip r:embed="rId2"/>
                <a:stretch>
                  <a:fillRect l="-3623"/>
                </a:stretch>
              </a:blipFill>
            </p:spPr>
            <p:txBody>
              <a:bodyPr/>
              <a:lstStyle/>
              <a:p>
                <a:r>
                  <a:rPr lang="en-AU">
                    <a:noFill/>
                  </a:rPr>
                  <a:t> </a:t>
                </a:r>
              </a:p>
            </p:txBody>
          </p:sp>
        </mc:Fallback>
      </mc:AlternateContent>
      <p:pic>
        <p:nvPicPr>
          <p:cNvPr id="11" name="Picture 10" descr="Bearing diagram of S.V. from SSM186357 at 157 degrees and the length from SSM186357 to S.V. is 18.1 metres. &#10;&#10;With a red dotted line that travels east until directly above S.V. and then connects to S.V. running south.&#10;&#10;With a blue dotted line that travels south until directly beside S.V. and then connects to S.V. running east.">
            <a:extLst>
              <a:ext uri="{FF2B5EF4-FFF2-40B4-BE49-F238E27FC236}">
                <a16:creationId xmlns:a16="http://schemas.microsoft.com/office/drawing/2014/main" id="{D9840063-81F3-7E5A-E3C0-FC659F734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8575" y="1812496"/>
            <a:ext cx="2324219" cy="4235668"/>
          </a:xfrm>
          <a:prstGeom prst="rect">
            <a:avLst/>
          </a:prstGeom>
        </p:spPr>
      </p:pic>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5222B75E-B277-92EE-C78E-5B01D458C541}"/>
                  </a:ext>
                </a:extLst>
              </p:cNvPr>
              <p:cNvSpPr txBox="1">
                <a:spLocks/>
              </p:cNvSpPr>
              <p:nvPr/>
            </p:nvSpPr>
            <p:spPr>
              <a:xfrm>
                <a:off x="6493843" y="1458309"/>
                <a:ext cx="3367525" cy="478112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latin typeface="+mj-lt"/>
                  </a:rPr>
                  <a:t>Erin’s solution</a:t>
                </a:r>
              </a:p>
              <a:p>
                <a:pPr>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180°−157°=23°</m:t>
                      </m:r>
                    </m:oMath>
                  </m:oMathPara>
                </a14:m>
                <a:endParaRPr lang="en-AU" sz="1600" b="0" dirty="0"/>
              </a:p>
              <a:p>
                <a:pPr>
                  <a:spcAft>
                    <a:spcPts val="600"/>
                  </a:spcAft>
                </a:pPr>
                <a:r>
                  <a:rPr lang="en-AU" sz="1600" b="0" dirty="0"/>
                  <a:t>East</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sin</m:t>
                          </m:r>
                        </m:fName>
                        <m:e>
                          <m:r>
                            <a:rPr lang="en-AU" sz="1600" b="0" i="1" smtClean="0">
                              <a:latin typeface="Cambria Math" panose="02040503050406030204" pitchFamily="18" charset="0"/>
                            </a:rPr>
                            <m:t>23</m:t>
                          </m:r>
                        </m:e>
                      </m:func>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𝐸</m:t>
                          </m:r>
                        </m:num>
                        <m:den>
                          <m:r>
                            <a:rPr lang="en-AU" sz="1600" b="0" i="1" smtClean="0">
                              <a:latin typeface="Cambria Math" panose="02040503050406030204" pitchFamily="18" charset="0"/>
                            </a:rPr>
                            <m:t>18.1</m:t>
                          </m:r>
                        </m:den>
                      </m:f>
                    </m:oMath>
                    <m:oMath xmlns:m="http://schemas.openxmlformats.org/officeDocument/2006/math">
                      <m:r>
                        <a:rPr lang="en-AU" sz="1600" b="0" i="1" smtClean="0">
                          <a:latin typeface="Cambria Math" panose="02040503050406030204" pitchFamily="18" charset="0"/>
                        </a:rPr>
                        <m:t>18.1</m:t>
                      </m:r>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sin</m:t>
                          </m:r>
                        </m:fName>
                        <m:e>
                          <m:r>
                            <a:rPr lang="en-AU" sz="1600" b="0" i="1" smtClean="0">
                              <a:latin typeface="Cambria Math" panose="02040503050406030204" pitchFamily="18" charset="0"/>
                            </a:rPr>
                            <m:t>23</m:t>
                          </m:r>
                        </m:e>
                      </m:func>
                      <m:r>
                        <m:rPr>
                          <m:aln/>
                        </m:rPr>
                        <a:rPr lang="en-AU" sz="1600" b="0" i="1" smtClean="0">
                          <a:latin typeface="Cambria Math" panose="02040503050406030204" pitchFamily="18" charset="0"/>
                        </a:rPr>
                        <m:t>=</m:t>
                      </m:r>
                      <m:r>
                        <a:rPr lang="en-AU" sz="1600" b="0" i="1" smtClean="0">
                          <a:latin typeface="Cambria Math" panose="02040503050406030204" pitchFamily="18" charset="0"/>
                        </a:rPr>
                        <m:t>𝐸</m:t>
                      </m:r>
                    </m:oMath>
                    <m:oMath xmlns:m="http://schemas.openxmlformats.org/officeDocument/2006/math">
                      <m:r>
                        <a:rPr lang="en-AU" sz="1600" b="0" i="1" smtClean="0">
                          <a:latin typeface="Cambria Math" panose="02040503050406030204" pitchFamily="18" charset="0"/>
                        </a:rPr>
                        <m:t>𝐸</m:t>
                      </m:r>
                      <m:r>
                        <m:rPr>
                          <m:aln/>
                        </m:rPr>
                        <a:rPr lang="en-AU" sz="1600" b="0" i="1" smtClean="0">
                          <a:latin typeface="Cambria Math" panose="02040503050406030204" pitchFamily="18" charset="0"/>
                        </a:rPr>
                        <m:t>≈</m:t>
                      </m:r>
                      <m:r>
                        <a:rPr lang="en-AU" sz="1600" b="0" i="1" smtClean="0">
                          <a:latin typeface="Cambria Math" panose="02040503050406030204" pitchFamily="18" charset="0"/>
                        </a:rPr>
                        <m:t>7.07 </m:t>
                      </m:r>
                      <m:r>
                        <a:rPr lang="en-AU" sz="1600" b="0" i="1" smtClean="0">
                          <a:latin typeface="Cambria Math" panose="02040503050406030204" pitchFamily="18" charset="0"/>
                        </a:rPr>
                        <m:t>𝑚</m:t>
                      </m:r>
                    </m:oMath>
                  </m:oMathPara>
                </a14:m>
                <a:endParaRPr lang="en-AU" sz="1600" b="0" dirty="0"/>
              </a:p>
              <a:p>
                <a:pPr>
                  <a:spcAft>
                    <a:spcPts val="600"/>
                  </a:spcAft>
                </a:pPr>
                <a:r>
                  <a:rPr lang="en-AU" sz="1600" b="0" dirty="0"/>
                  <a:t>South</a:t>
                </a:r>
              </a:p>
              <a:p>
                <a:pPr>
                  <a:spcAft>
                    <a:spcPts val="600"/>
                  </a:spcAft>
                </a:pPr>
                <a14:m>
                  <m:oMathPara xmlns:m="http://schemas.openxmlformats.org/officeDocument/2006/math">
                    <m:oMathParaPr>
                      <m:jc m:val="centerGroup"/>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cos</m:t>
                          </m:r>
                        </m:fName>
                        <m:e>
                          <m:r>
                            <a:rPr lang="en-AU" sz="1600" b="0" i="1" smtClean="0">
                              <a:latin typeface="Cambria Math" panose="02040503050406030204" pitchFamily="18" charset="0"/>
                            </a:rPr>
                            <m:t>23</m:t>
                          </m:r>
                        </m:e>
                      </m:func>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𝑆</m:t>
                          </m:r>
                        </m:num>
                        <m:den>
                          <m:r>
                            <a:rPr lang="en-AU" sz="1600" b="0" i="1" smtClean="0">
                              <a:latin typeface="Cambria Math" panose="02040503050406030204" pitchFamily="18" charset="0"/>
                            </a:rPr>
                            <m:t>18.1</m:t>
                          </m:r>
                        </m:den>
                      </m:f>
                    </m:oMath>
                    <m:oMath xmlns:m="http://schemas.openxmlformats.org/officeDocument/2006/math">
                      <m:r>
                        <a:rPr lang="en-AU" sz="1600" b="0" i="1" smtClean="0">
                          <a:latin typeface="Cambria Math" panose="02040503050406030204" pitchFamily="18" charset="0"/>
                        </a:rPr>
                        <m:t>18.1</m:t>
                      </m:r>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cos</m:t>
                          </m:r>
                        </m:fName>
                        <m:e>
                          <m:r>
                            <a:rPr lang="en-AU" sz="1600" b="0" i="1" smtClean="0">
                              <a:latin typeface="Cambria Math" panose="02040503050406030204" pitchFamily="18" charset="0"/>
                            </a:rPr>
                            <m:t>23</m:t>
                          </m:r>
                        </m:e>
                      </m:func>
                      <m:r>
                        <m:rPr>
                          <m:aln/>
                        </m:rPr>
                        <a:rPr lang="en-AU" sz="1600" b="0" i="1" smtClean="0">
                          <a:latin typeface="Cambria Math" panose="02040503050406030204" pitchFamily="18" charset="0"/>
                        </a:rPr>
                        <m:t>=</m:t>
                      </m:r>
                      <m:r>
                        <a:rPr lang="en-AU" sz="1600" b="0" i="1" smtClean="0">
                          <a:latin typeface="Cambria Math" panose="02040503050406030204" pitchFamily="18" charset="0"/>
                        </a:rPr>
                        <m:t>𝑆</m:t>
                      </m:r>
                    </m:oMath>
                    <m:oMath xmlns:m="http://schemas.openxmlformats.org/officeDocument/2006/math">
                      <m:r>
                        <a:rPr lang="en-AU" sz="1600" b="0" i="1" smtClean="0">
                          <a:latin typeface="Cambria Math" panose="02040503050406030204" pitchFamily="18" charset="0"/>
                        </a:rPr>
                        <m:t>𝑆</m:t>
                      </m:r>
                      <m:r>
                        <m:rPr>
                          <m:aln/>
                        </m:rPr>
                        <a:rPr lang="en-AU" sz="1600" b="0" i="1" smtClean="0">
                          <a:latin typeface="Cambria Math" panose="02040503050406030204" pitchFamily="18" charset="0"/>
                        </a:rPr>
                        <m:t>≈</m:t>
                      </m:r>
                      <m:r>
                        <a:rPr lang="en-AU" sz="1600" b="0" i="1" smtClean="0">
                          <a:latin typeface="Cambria Math" panose="02040503050406030204" pitchFamily="18" charset="0"/>
                        </a:rPr>
                        <m:t>16.66 </m:t>
                      </m:r>
                      <m:r>
                        <a:rPr lang="en-AU" sz="1600" b="0" i="1" smtClean="0">
                          <a:latin typeface="Cambria Math" panose="02040503050406030204" pitchFamily="18" charset="0"/>
                        </a:rPr>
                        <m:t>𝑚</m:t>
                      </m:r>
                    </m:oMath>
                  </m:oMathPara>
                </a14:m>
                <a:endParaRPr lang="en-AU" sz="1600" b="0" dirty="0"/>
              </a:p>
            </p:txBody>
          </p:sp>
        </mc:Choice>
        <mc:Fallback>
          <p:sp>
            <p:nvSpPr>
              <p:cNvPr id="14" name="Content Placeholder 2">
                <a:extLst>
                  <a:ext uri="{FF2B5EF4-FFF2-40B4-BE49-F238E27FC236}">
                    <a16:creationId xmlns:a16="http://schemas.microsoft.com/office/drawing/2014/main" id="{5222B75E-B277-92EE-C78E-5B01D458C541}"/>
                  </a:ext>
                </a:extLst>
              </p:cNvPr>
              <p:cNvSpPr txBox="1">
                <a:spLocks noRot="1" noChangeAspect="1" noMove="1" noResize="1" noEditPoints="1" noAdjustHandles="1" noChangeArrowheads="1" noChangeShapeType="1" noTextEdit="1"/>
              </p:cNvSpPr>
              <p:nvPr/>
            </p:nvSpPr>
            <p:spPr>
              <a:xfrm>
                <a:off x="6493843" y="1458309"/>
                <a:ext cx="3367525" cy="4781126"/>
              </a:xfrm>
              <a:prstGeom prst="rect">
                <a:avLst/>
              </a:prstGeom>
              <a:blipFill>
                <a:blip r:embed="rId4"/>
                <a:stretch>
                  <a:fillRect l="-3617"/>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4445A8BD-C367-3B2C-CE92-A9804CA7AAB5}"/>
              </a:ext>
            </a:extLst>
          </p:cNvPr>
          <p:cNvSpPr/>
          <p:nvPr/>
        </p:nvSpPr>
        <p:spPr>
          <a:xfrm>
            <a:off x="10131627" y="1696925"/>
            <a:ext cx="1830708" cy="1543268"/>
          </a:xfrm>
          <a:prstGeom prst="wedgeRoundRectCallout">
            <a:avLst>
              <a:gd name="adj1" fmla="val -63721"/>
              <a:gd name="adj2" fmla="val -236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t>What compass bearing did Erin use to find the angle? How can you tell?</a:t>
            </a:r>
          </a:p>
        </p:txBody>
      </p:sp>
      <p:sp>
        <p:nvSpPr>
          <p:cNvPr id="6" name="Speech Bubble: Rectangle with Corners Rounded 5">
            <a:extLst>
              <a:ext uri="{FF2B5EF4-FFF2-40B4-BE49-F238E27FC236}">
                <a16:creationId xmlns:a16="http://schemas.microsoft.com/office/drawing/2014/main" id="{10E0FC5D-B665-1991-6DBF-AABC765D650C}"/>
              </a:ext>
            </a:extLst>
          </p:cNvPr>
          <p:cNvSpPr/>
          <p:nvPr/>
        </p:nvSpPr>
        <p:spPr>
          <a:xfrm>
            <a:off x="10082418" y="3329738"/>
            <a:ext cx="1879918" cy="1831337"/>
          </a:xfrm>
          <a:prstGeom prst="wedgeRoundRectCallout">
            <a:avLst>
              <a:gd name="adj1" fmla="val -85001"/>
              <a:gd name="adj2" fmla="val -239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t>Why have they each used a different trigonometric ratio to find the same distance?</a:t>
            </a:r>
          </a:p>
        </p:txBody>
      </p:sp>
      <p:sp>
        <p:nvSpPr>
          <p:cNvPr id="4" name="Slide Number Placeholder 3">
            <a:extLst>
              <a:ext uri="{FF2B5EF4-FFF2-40B4-BE49-F238E27FC236}">
                <a16:creationId xmlns:a16="http://schemas.microsoft.com/office/drawing/2014/main" id="{34476BEC-F3F8-3AD6-17AB-FE4F534F95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32838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681</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Public Sans SemiBold</vt:lpstr>
      <vt:lpstr>Public Sans Light</vt:lpstr>
      <vt:lpstr>Public Sans</vt:lpstr>
      <vt:lpstr>Cambria Math</vt:lpstr>
      <vt:lpstr>Times New Roman</vt:lpstr>
      <vt:lpstr>1_NSWG Corporate</vt:lpstr>
      <vt:lpstr>NSWG Corporate</vt:lpstr>
      <vt:lpstr>Bearing it all</vt:lpstr>
      <vt:lpstr>Launch</vt:lpstr>
      <vt:lpstr>Launch (1)</vt:lpstr>
      <vt:lpstr>Explore</vt:lpstr>
      <vt:lpstr>Explore (1)</vt:lpstr>
      <vt:lpstr>Explore (2)</vt:lpstr>
      <vt:lpstr>Explore (3)</vt:lpstr>
      <vt:lpstr>Explore (4)</vt:lpstr>
      <vt:lpstr>Explore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Bearing it all</dc:title>
  <dc:creator>NSW Department of Education</dc:creator>
  <dcterms:created xsi:type="dcterms:W3CDTF">2024-06-11T05:24:05Z</dcterms:created>
  <dcterms:modified xsi:type="dcterms:W3CDTF">2024-06-11T05:24:22Z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2024-06-11T05:24:21Z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2db921a5-0569-4481-917b-546a02361d4d</vt:lpwstr>
  </property>
  <property fmtid="{D5CDD505-2E9C-101B-9397-08002B2CF9AE}" pid="8" name="MSIP_Label_b603dfd7-d93a-4381-a340-2995d8282205_ContentBits">
    <vt:lpwstr>0</vt:lpwstr>
  </property>
</Properties>
</file>