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6"/>
  </p:notesMasterIdLst>
  <p:handoutMasterIdLst>
    <p:handoutMasterId r:id="rId7"/>
  </p:handoutMasterIdLst>
  <p:sldIdLst>
    <p:sldId id="257" r:id="rId2"/>
    <p:sldId id="376" r:id="rId3"/>
    <p:sldId id="366" r:id="rId4"/>
    <p:sldId id="361" r:id="rId5"/>
  </p:sldIdLst>
  <p:sldSz cx="12192000" cy="6858000"/>
  <p:notesSz cx="6858000" cy="9144000"/>
  <p:embeddedFontLst>
    <p:embeddedFont>
      <p:font typeface="Cambria Math" panose="02040503050406030204" pitchFamily="18" charset="0"/>
      <p:regular r:id="rId8"/>
    </p:embeddedFont>
    <p:embeddedFont>
      <p:font typeface="Public Sans" pitchFamily="2" charset="0"/>
      <p:regular r:id="rId9"/>
      <p:bold r:id="rId10"/>
      <p:italic r:id="rId11"/>
      <p:boldItalic r:id="rId12"/>
    </p:embeddedFont>
    <p:embeddedFont>
      <p:font typeface="Public Sans Light" pitchFamily="2" charset="0"/>
      <p:regular r:id="rId13"/>
      <p:italic r:id="rId1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4B0E007-FE83-27A4-0A68-0FD55D2CE9BD}" name="Caitlin Gomez" initials="CG" userId="S::Caitlin.Gomez@det.nsw.edu.au::45b48bc0-dd90-485f-846b-c9880ccc9375" providerId="AD"/>
  <p188:author id="{1B9AE479-94A8-1CA7-5801-61D0BC5792BC}" name="Sandrine Woo" initials="SW" userId="S::Sandrine.Woo@det.nsw.edu.au::54ed00b1-333b-4894-8cbd-7f4a7425a40f" providerId="AD"/>
  <p188:author id="{C461638E-F1F5-7186-9758-0B4A52497F93}"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281" autoAdjust="0"/>
  </p:normalViewPr>
  <p:slideViewPr>
    <p:cSldViewPr snapToGrid="0">
      <p:cViewPr varScale="1">
        <p:scale>
          <a:sx n="100" d="100"/>
          <a:sy n="100" d="100"/>
        </p:scale>
        <p:origin x="108" y="13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74544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02246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84355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77382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5046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0718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1465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18988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430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78704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542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86464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680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77326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67931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3877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1034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4430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5327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306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0659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439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5028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1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33589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67360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9182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30382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31880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2106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13094061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Going around in circles</a:t>
            </a:r>
          </a:p>
        </p:txBody>
      </p:sp>
      <p:sp>
        <p:nvSpPr>
          <p:cNvPr id="4" name="Text Placeholder 3">
            <a:extLst>
              <a:ext uri="{FF2B5EF4-FFF2-40B4-BE49-F238E27FC236}">
                <a16:creationId xmlns:a16="http://schemas.microsoft.com/office/drawing/2014/main" id="{6FE40FE0-3A2A-8C76-43F3-6E8147E4F7DA}"/>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Launch</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Reggie’s walking plan</a:t>
            </a:r>
          </a:p>
        </p:txBody>
      </p:sp>
      <p:pic>
        <p:nvPicPr>
          <p:cNvPr id="7" name="Picture 6" descr="A diagram that shows the path a bushwalker talks when lost which shows them starting a point A, walk 1 km east to point B, change direction and walk 2 km south to point C, then 3 km west to point D, 4 km north to point E, 5 km east to point F, 6 km south to point G and 7km west to point H  ">
            <a:extLst>
              <a:ext uri="{FF2B5EF4-FFF2-40B4-BE49-F238E27FC236}">
                <a16:creationId xmlns:a16="http://schemas.microsoft.com/office/drawing/2014/main" id="{B07B2AA2-9DFC-5015-C78B-343F66B0F49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14700" y="1168423"/>
            <a:ext cx="5562600" cy="528447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Summarise</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Equation of a circle</a:t>
            </a:r>
          </a:p>
        </p:txBody>
      </p:sp>
      <mc:AlternateContent xmlns:mc="http://schemas.openxmlformats.org/markup-compatibility/2006">
        <mc:Choice xmlns:a14="http://schemas.microsoft.com/office/drawing/2010/main" Requires="a14">
          <p:sp>
            <p:nvSpPr>
              <p:cNvPr id="7" name="Content Placeholder 6">
                <a:extLst>
                  <a:ext uri="{FF2B5EF4-FFF2-40B4-BE49-F238E27FC236}">
                    <a16:creationId xmlns:a16="http://schemas.microsoft.com/office/drawing/2014/main" id="{833DB518-4243-2E39-75C5-1F82B699F4E0}"/>
                  </a:ext>
                </a:extLst>
              </p:cNvPr>
              <p:cNvSpPr>
                <a:spLocks noGrp="1"/>
              </p:cNvSpPr>
              <p:nvPr>
                <p:ph idx="1"/>
              </p:nvPr>
            </p:nvSpPr>
            <p:spPr>
              <a:xfrm>
                <a:off x="2321888" y="2505075"/>
                <a:ext cx="7548225" cy="1847851"/>
              </a:xfrm>
            </p:spPr>
            <p:txBody>
              <a:bodyPr/>
              <a:lstStyle/>
              <a:p>
                <a:pPr/>
                <a14:m>
                  <m:oMathPara xmlns:m="http://schemas.openxmlformats.org/officeDocument/2006/math">
                    <m:oMathParaPr>
                      <m:jc m:val="centerGroup"/>
                    </m:oMathParaPr>
                    <m:oMath xmlns:m="http://schemas.openxmlformats.org/officeDocument/2006/math">
                      <m:sSup>
                        <m:sSupPr>
                          <m:ctrlPr>
                            <a:rPr lang="en-AU" sz="8000" b="0" i="1" smtClean="0">
                              <a:latin typeface="Cambria Math" panose="02040503050406030204" pitchFamily="18" charset="0"/>
                            </a:rPr>
                          </m:ctrlPr>
                        </m:sSupPr>
                        <m:e>
                          <m:r>
                            <a:rPr lang="en-AU" sz="8000" b="0" i="1" smtClean="0">
                              <a:latin typeface="Cambria Math" panose="02040503050406030204" pitchFamily="18" charset="0"/>
                            </a:rPr>
                            <m:t>𝑥</m:t>
                          </m:r>
                        </m:e>
                        <m:sup>
                          <m:r>
                            <a:rPr lang="en-AU" sz="8000" b="0" i="1" smtClean="0">
                              <a:latin typeface="Cambria Math" panose="02040503050406030204" pitchFamily="18" charset="0"/>
                            </a:rPr>
                            <m:t>2</m:t>
                          </m:r>
                        </m:sup>
                      </m:sSup>
                      <m:r>
                        <a:rPr lang="en-AU" sz="8000" b="0" i="1" smtClean="0">
                          <a:latin typeface="Cambria Math" panose="02040503050406030204" pitchFamily="18" charset="0"/>
                        </a:rPr>
                        <m:t>+</m:t>
                      </m:r>
                      <m:sSup>
                        <m:sSupPr>
                          <m:ctrlPr>
                            <a:rPr lang="en-AU" sz="8000" b="0" i="1" smtClean="0">
                              <a:latin typeface="Cambria Math" panose="02040503050406030204" pitchFamily="18" charset="0"/>
                            </a:rPr>
                          </m:ctrlPr>
                        </m:sSupPr>
                        <m:e>
                          <m:r>
                            <a:rPr lang="en-AU" sz="8000" b="0" i="1" smtClean="0">
                              <a:latin typeface="Cambria Math" panose="02040503050406030204" pitchFamily="18" charset="0"/>
                            </a:rPr>
                            <m:t>𝑦</m:t>
                          </m:r>
                        </m:e>
                        <m:sup>
                          <m:r>
                            <a:rPr lang="en-AU" sz="8000" b="0" i="1" smtClean="0">
                              <a:latin typeface="Cambria Math" panose="02040503050406030204" pitchFamily="18" charset="0"/>
                            </a:rPr>
                            <m:t>2</m:t>
                          </m:r>
                        </m:sup>
                      </m:sSup>
                      <m:r>
                        <a:rPr lang="en-AU" sz="8000" b="0" i="1" smtClean="0">
                          <a:latin typeface="Cambria Math" panose="02040503050406030204" pitchFamily="18" charset="0"/>
                        </a:rPr>
                        <m:t>=</m:t>
                      </m:r>
                      <m:sSup>
                        <m:sSupPr>
                          <m:ctrlPr>
                            <a:rPr lang="en-AU" sz="8000" b="0" i="1" smtClean="0">
                              <a:latin typeface="Cambria Math" panose="02040503050406030204" pitchFamily="18" charset="0"/>
                            </a:rPr>
                          </m:ctrlPr>
                        </m:sSupPr>
                        <m:e>
                          <m:r>
                            <a:rPr lang="en-AU" sz="8000" b="0" i="1" smtClean="0">
                              <a:latin typeface="Cambria Math" panose="02040503050406030204" pitchFamily="18" charset="0"/>
                            </a:rPr>
                            <m:t>𝑟</m:t>
                          </m:r>
                        </m:e>
                        <m:sup>
                          <m:r>
                            <a:rPr lang="en-AU" sz="8000" b="0" i="1" smtClean="0">
                              <a:latin typeface="Cambria Math" panose="02040503050406030204" pitchFamily="18" charset="0"/>
                            </a:rPr>
                            <m:t>2</m:t>
                          </m:r>
                        </m:sup>
                      </m:sSup>
                    </m:oMath>
                  </m:oMathPara>
                </a14:m>
                <a:endParaRPr lang="en-AU" sz="8000" dirty="0"/>
              </a:p>
            </p:txBody>
          </p:sp>
        </mc:Choice>
        <mc:Fallback>
          <p:sp>
            <p:nvSpPr>
              <p:cNvPr id="7" name="Content Placeholder 6">
                <a:extLst>
                  <a:ext uri="{FF2B5EF4-FFF2-40B4-BE49-F238E27FC236}">
                    <a16:creationId xmlns:a16="http://schemas.microsoft.com/office/drawing/2014/main" id="{833DB518-4243-2E39-75C5-1F82B699F4E0}"/>
                  </a:ext>
                </a:extLst>
              </p:cNvPr>
              <p:cNvSpPr>
                <a:spLocks noGrp="1" noRot="1" noChangeAspect="1" noMove="1" noResize="1" noEditPoints="1" noAdjustHandles="1" noChangeArrowheads="1" noChangeShapeType="1" noTextEdit="1"/>
              </p:cNvSpPr>
              <p:nvPr>
                <p:ph idx="1"/>
              </p:nvPr>
            </p:nvSpPr>
            <p:spPr>
              <a:xfrm>
                <a:off x="2321888" y="2505075"/>
                <a:ext cx="7548225" cy="1847851"/>
              </a:xfr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a:t>
            </a:r>
            <a:r>
              <a:rPr lang="en-AU" sz="1200" dirty="0">
                <a:solidFill>
                  <a:schemeClr val="bg1"/>
                </a:solidFill>
                <a:latin typeface="+mj-lt"/>
              </a:rPr>
              <a:t>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349</Words>
  <Application>Microsoft Office PowerPoint</Application>
  <PresentationFormat>Widescreen</PresentationFormat>
  <Paragraphs>22</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Public Sans Light</vt:lpstr>
      <vt:lpstr>Public Sans</vt:lpstr>
      <vt:lpstr>Cambria Math</vt:lpstr>
      <vt:lpstr>Times New Roman</vt:lpstr>
      <vt:lpstr>Arial</vt:lpstr>
      <vt:lpstr>1_NSWG Corporate</vt:lpstr>
      <vt:lpstr>Going around in circles</vt:lpstr>
      <vt:lpstr>Launch</vt:lpstr>
      <vt:lpstr>Summarise</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around in circles</dc:title>
  <dc:creator>NSW Department of Education</dc:creator>
  <dcterms:created xsi:type="dcterms:W3CDTF">2024-06-04T06:32:12Z</dcterms:created>
  <dcterms:modified xsi:type="dcterms:W3CDTF">2024-06-04T06:32:29Z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2024-06-04T06:32:29Z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3fad2305-5392-4c04-aa89-97cac3f3bd47</vt:lpwstr>
  </property>
  <property fmtid="{D5CDD505-2E9C-101B-9397-08002B2CF9AE}" pid="8" name="MSIP_Label_b603dfd7-d93a-4381-a340-2995d8282205_ContentBits">
    <vt:lpwstr>0</vt:lpwstr>
  </property>
</Properties>
</file>