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8"/>
  </p:notesMasterIdLst>
  <p:handoutMasterIdLst>
    <p:handoutMasterId r:id="rId9"/>
  </p:handoutMasterIdLst>
  <p:sldIdLst>
    <p:sldId id="257" r:id="rId2"/>
    <p:sldId id="376" r:id="rId3"/>
    <p:sldId id="377" r:id="rId4"/>
    <p:sldId id="378" r:id="rId5"/>
    <p:sldId id="380" r:id="rId6"/>
    <p:sldId id="361" r:id="rId7"/>
  </p:sldIdLst>
  <p:sldSz cx="12192000" cy="6858000"/>
  <p:notesSz cx="6858000" cy="9144000"/>
  <p:embeddedFontLst>
    <p:embeddedFont>
      <p:font typeface="Cambria Math" panose="02040503050406030204" pitchFamily="18" charset="0"/>
      <p:regular r:id="rId10"/>
    </p:embeddedFon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4F1CB63D-989B-4ED3-C689-6E27F710C353}" name="Jennifer Smith (Jennifer Smith)" initials="JS(S" userId="S::JENNIFER.DOBOS@det.nsw.edu.au::7f9e27fc-fd2b-4362-b070-705aa97fa997"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81" autoAdjust="0"/>
  </p:normalViewPr>
  <p:slideViewPr>
    <p:cSldViewPr snapToGrid="0">
      <p:cViewPr varScale="1">
        <p:scale>
          <a:sx n="88" d="100"/>
          <a:sy n="88" d="100"/>
        </p:scale>
        <p:origin x="516"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64242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67028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203059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5006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30128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1398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28041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94114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525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04999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16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8424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79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5608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5848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57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84309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766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367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9819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08901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98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41524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1280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0079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25467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78259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02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66332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148551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email">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5979646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license" TargetMode="External"/><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Sine of the apostle</a:t>
            </a:r>
          </a:p>
        </p:txBody>
      </p:sp>
      <p:sp>
        <p:nvSpPr>
          <p:cNvPr id="4" name="Text Placeholder 3">
            <a:extLst>
              <a:ext uri="{FF2B5EF4-FFF2-40B4-BE49-F238E27FC236}">
                <a16:creationId xmlns:a16="http://schemas.microsoft.com/office/drawing/2014/main" id="{58D5584A-ADB6-E592-1ACE-6AE0F6BC3089}"/>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Launch</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The Twelve Apostles</a:t>
            </a:r>
          </a:p>
        </p:txBody>
      </p:sp>
      <p:pic>
        <p:nvPicPr>
          <p:cNvPr id="3" name="Content Placeholder 2" descr="An aerial view of the Twelve Apostles.">
            <a:extLst>
              <a:ext uri="{FF2B5EF4-FFF2-40B4-BE49-F238E27FC236}">
                <a16:creationId xmlns:a16="http://schemas.microsoft.com/office/drawing/2014/main" id="{024517C7-BB67-6850-8B38-13079371FCE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3077634" y="1562072"/>
            <a:ext cx="6049433" cy="4537075"/>
          </a:xfrm>
          <a:prstGeom prst="rect">
            <a:avLst/>
          </a:prstGeom>
          <a:noFill/>
          <a:ln>
            <a:noFill/>
          </a:ln>
        </p:spPr>
      </p:pic>
      <p:sp>
        <p:nvSpPr>
          <p:cNvPr id="8" name="TextBox 7">
            <a:extLst>
              <a:ext uri="{FF2B5EF4-FFF2-40B4-BE49-F238E27FC236}">
                <a16:creationId xmlns:a16="http://schemas.microsoft.com/office/drawing/2014/main" id="{A4874DFA-DD91-83FC-E8B1-5D0EE11CF15B}"/>
              </a:ext>
            </a:extLst>
          </p:cNvPr>
          <p:cNvSpPr txBox="1"/>
          <p:nvPr/>
        </p:nvSpPr>
        <p:spPr>
          <a:xfrm>
            <a:off x="3077634" y="6368684"/>
            <a:ext cx="6097002" cy="335413"/>
          </a:xfrm>
          <a:prstGeom prst="rect">
            <a:avLst/>
          </a:prstGeom>
          <a:noFill/>
        </p:spPr>
        <p:txBody>
          <a:bodyPr wrap="square">
            <a:spAutoFit/>
          </a:bodyPr>
          <a:lstStyle/>
          <a:p>
            <a:pPr>
              <a:lnSpc>
                <a:spcPct val="150000"/>
              </a:lnSpc>
              <a:spcBef>
                <a:spcPts val="1200"/>
              </a:spcBef>
            </a:pPr>
            <a:r>
              <a:rPr lang="en-AU" sz="1200" dirty="0">
                <a:effectLst/>
                <a:ea typeface="Calibri" panose="020F0502020204030204" pitchFamily="34" charset="0"/>
              </a:rPr>
              <a:t>Image licensed under </a:t>
            </a:r>
            <a:r>
              <a:rPr lang="en-AU" sz="1200" u="sng" dirty="0" err="1">
                <a:solidFill>
                  <a:srgbClr val="2F5496"/>
                </a:solidFill>
                <a:effectLst/>
                <a:ea typeface="Calibri" panose="020F0502020204030204" pitchFamily="34" charset="0"/>
                <a:hlinkClick r:id="rId3"/>
              </a:rPr>
              <a:t>Unsplash</a:t>
            </a:r>
            <a:r>
              <a:rPr lang="en-AU" sz="1200" u="sng" dirty="0">
                <a:solidFill>
                  <a:srgbClr val="2F5496"/>
                </a:solidFill>
                <a:effectLst/>
                <a:ea typeface="Calibri" panose="020F0502020204030204" pitchFamily="34" charset="0"/>
                <a:hlinkClick r:id="rId3"/>
              </a:rPr>
              <a:t> License</a:t>
            </a:r>
            <a:r>
              <a:rPr lang="en-AU" sz="1200" u="sng" dirty="0">
                <a:solidFill>
                  <a:srgbClr val="2F5496"/>
                </a:solidFill>
                <a:effectLst/>
                <a:ea typeface="Calibri" panose="020F0502020204030204" pitchFamily="34" charset="0"/>
              </a:rPr>
              <a:t>.</a:t>
            </a:r>
            <a:endParaRPr lang="en-AU" sz="1200" dirty="0">
              <a:effectLst/>
              <a:ea typeface="Calibri" panose="020F050202020403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63B3-4A95-5079-8BCF-5A97BD700CC0}"/>
              </a:ext>
            </a:extLst>
          </p:cNvPr>
          <p:cNvSpPr>
            <a:spLocks noGrp="1"/>
          </p:cNvSpPr>
          <p:nvPr>
            <p:ph type="title"/>
          </p:nvPr>
        </p:nvSpPr>
        <p:spPr/>
        <p:txBody>
          <a:bodyPr/>
          <a:lstStyle/>
          <a:p>
            <a:r>
              <a:rPr lang="en-AU" dirty="0"/>
              <a:t>Summarise (1)</a:t>
            </a:r>
          </a:p>
        </p:txBody>
      </p:sp>
      <p:sp>
        <p:nvSpPr>
          <p:cNvPr id="5" name="Text Placeholder 4">
            <a:extLst>
              <a:ext uri="{FF2B5EF4-FFF2-40B4-BE49-F238E27FC236}">
                <a16:creationId xmlns:a16="http://schemas.microsoft.com/office/drawing/2014/main" id="{07BCAC37-1D5D-97C9-5965-8203A716128C}"/>
              </a:ext>
            </a:extLst>
          </p:cNvPr>
          <p:cNvSpPr>
            <a:spLocks noGrp="1"/>
          </p:cNvSpPr>
          <p:nvPr>
            <p:ph type="body" sz="quarter" idx="18"/>
          </p:nvPr>
        </p:nvSpPr>
        <p:spPr/>
        <p:txBody>
          <a:bodyPr/>
          <a:lstStyle/>
          <a:p>
            <a:r>
              <a:rPr lang="en-AU" dirty="0"/>
              <a:t>Sine rule</a:t>
            </a:r>
          </a:p>
        </p:txBody>
      </p:sp>
      <p:pic>
        <p:nvPicPr>
          <p:cNvPr id="6" name="Picture 5" descr="A non-right-angled triangle ABC with opposite sides labelled a, b and c. ">
            <a:extLst>
              <a:ext uri="{FF2B5EF4-FFF2-40B4-BE49-F238E27FC236}">
                <a16:creationId xmlns:a16="http://schemas.microsoft.com/office/drawing/2014/main" id="{73BC38C8-0CC8-5BEF-4BE6-6D95E423D9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00" y="2366999"/>
            <a:ext cx="4824075" cy="2573362"/>
          </a:xfrm>
          <a:prstGeom prst="rect">
            <a:avLst/>
          </a:prstGeom>
          <a:ln>
            <a:noFill/>
          </a:ln>
        </p:spPr>
      </p:pic>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3DC2F3A-6DE9-44EE-3D0E-93A475DCC72C}"/>
                  </a:ext>
                </a:extLst>
              </p:cNvPr>
              <p:cNvSpPr>
                <a:spLocks noGrp="1"/>
              </p:cNvSpPr>
              <p:nvPr>
                <p:ph idx="1"/>
              </p:nvPr>
            </p:nvSpPr>
            <p:spPr>
              <a:xfrm>
                <a:off x="6324600" y="2368236"/>
                <a:ext cx="5519400" cy="2574600"/>
              </a:xfrm>
            </p:spPr>
            <p:txBody>
              <a:bodyPr/>
              <a:lstStyle/>
              <a:p>
                <a:pPr/>
                <a14:m>
                  <m:oMathPara xmlns:m="http://schemas.openxmlformats.org/officeDocument/2006/math">
                    <m:oMathParaPr>
                      <m:jc m:val="left"/>
                    </m:oMathParaPr>
                    <m:oMath xmlns:m="http://schemas.openxmlformats.org/officeDocument/2006/math">
                      <m:r>
                        <a:rPr lang="en-AU" sz="5400" b="0" i="1" smtClean="0">
                          <a:latin typeface="Cambria Math" panose="02040503050406030204" pitchFamily="18" charset="0"/>
                        </a:rPr>
                        <m:t>=</m:t>
                      </m:r>
                      <m:f>
                        <m:fPr>
                          <m:ctrlPr>
                            <a:rPr lang="en-AU" sz="5400" b="0" i="1" smtClean="0">
                              <a:latin typeface="Cambria Math" panose="02040503050406030204" pitchFamily="18" charset="0"/>
                            </a:rPr>
                          </m:ctrlPr>
                        </m:fPr>
                        <m:num>
                          <m:r>
                            <a:rPr lang="en-AU" sz="5400" b="0" i="1" smtClean="0">
                              <a:latin typeface="Cambria Math" panose="02040503050406030204" pitchFamily="18" charset="0"/>
                            </a:rPr>
                            <m:t>𝑏</m:t>
                          </m:r>
                        </m:num>
                        <m:den>
                          <m:func>
                            <m:funcPr>
                              <m:ctrlPr>
                                <a:rPr lang="en-AU" sz="5400" b="0" i="1" smtClean="0">
                                  <a:latin typeface="Cambria Math" panose="02040503050406030204" pitchFamily="18" charset="0"/>
                                </a:rPr>
                              </m:ctrlPr>
                            </m:funcPr>
                            <m:fName>
                              <m:r>
                                <m:rPr>
                                  <m:sty m:val="p"/>
                                </m:rPr>
                                <a:rPr lang="en-AU" sz="5400" b="0" i="0" smtClean="0">
                                  <a:latin typeface="Cambria Math" panose="02040503050406030204" pitchFamily="18" charset="0"/>
                                </a:rPr>
                                <m:t>sin</m:t>
                              </m:r>
                            </m:fName>
                            <m:e>
                              <m:r>
                                <a:rPr lang="en-AU" sz="5400" b="0" i="1" smtClean="0">
                                  <a:latin typeface="Cambria Math" panose="02040503050406030204" pitchFamily="18" charset="0"/>
                                </a:rPr>
                                <m:t>𝐵</m:t>
                              </m:r>
                            </m:e>
                          </m:func>
                        </m:den>
                      </m:f>
                      <m:r>
                        <a:rPr lang="en-AU" sz="5400" b="0" i="1" smtClean="0">
                          <a:latin typeface="Cambria Math" panose="02040503050406030204" pitchFamily="18" charset="0"/>
                        </a:rPr>
                        <m:t>=</m:t>
                      </m:r>
                      <m:f>
                        <m:fPr>
                          <m:ctrlPr>
                            <a:rPr lang="en-AU" sz="5400" b="0" i="1" smtClean="0">
                              <a:latin typeface="Cambria Math" panose="02040503050406030204" pitchFamily="18" charset="0"/>
                            </a:rPr>
                          </m:ctrlPr>
                        </m:fPr>
                        <m:num>
                          <m:r>
                            <a:rPr lang="en-AU" sz="5400" b="0" i="1" smtClean="0">
                              <a:latin typeface="Cambria Math" panose="02040503050406030204" pitchFamily="18" charset="0"/>
                            </a:rPr>
                            <m:t>𝑐</m:t>
                          </m:r>
                        </m:num>
                        <m:den>
                          <m:func>
                            <m:funcPr>
                              <m:ctrlPr>
                                <a:rPr lang="en-AU" sz="5400" b="0" i="1" smtClean="0">
                                  <a:latin typeface="Cambria Math" panose="02040503050406030204" pitchFamily="18" charset="0"/>
                                </a:rPr>
                              </m:ctrlPr>
                            </m:funcPr>
                            <m:fName>
                              <m:r>
                                <m:rPr>
                                  <m:sty m:val="p"/>
                                </m:rPr>
                                <a:rPr lang="en-AU" sz="5400" b="0" i="0" smtClean="0">
                                  <a:latin typeface="Cambria Math" panose="02040503050406030204" pitchFamily="18" charset="0"/>
                                </a:rPr>
                                <m:t>sin</m:t>
                              </m:r>
                            </m:fName>
                            <m:e>
                              <m:r>
                                <a:rPr lang="en-AU" sz="5400" b="0" i="1" smtClean="0">
                                  <a:latin typeface="Cambria Math" panose="02040503050406030204" pitchFamily="18" charset="0"/>
                                </a:rPr>
                                <m:t>𝐶</m:t>
                              </m:r>
                            </m:e>
                          </m:func>
                        </m:den>
                      </m:f>
                    </m:oMath>
                  </m:oMathPara>
                </a14:m>
                <a:endParaRPr lang="en-AU" sz="5400" dirty="0"/>
              </a:p>
            </p:txBody>
          </p:sp>
        </mc:Choice>
        <mc:Fallback>
          <p:sp>
            <p:nvSpPr>
              <p:cNvPr id="3" name="Content Placeholder 2">
                <a:extLst>
                  <a:ext uri="{FF2B5EF4-FFF2-40B4-BE49-F238E27FC236}">
                    <a16:creationId xmlns:a16="http://schemas.microsoft.com/office/drawing/2014/main" id="{63DC2F3A-6DE9-44EE-3D0E-93A475DCC72C}"/>
                  </a:ext>
                </a:extLst>
              </p:cNvPr>
              <p:cNvSpPr>
                <a:spLocks noGrp="1" noRot="1" noChangeAspect="1" noMove="1" noResize="1" noEditPoints="1" noAdjustHandles="1" noChangeArrowheads="1" noChangeShapeType="1" noTextEdit="1"/>
              </p:cNvSpPr>
              <p:nvPr>
                <p:ph idx="1"/>
              </p:nvPr>
            </p:nvSpPr>
            <p:spPr>
              <a:xfrm>
                <a:off x="6324600" y="2368236"/>
                <a:ext cx="5519400" cy="2574600"/>
              </a:xfr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E4F178CB-846F-EF27-83DE-6513FC517773}"/>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44865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89EA-413F-F8AD-0A95-500472669C86}"/>
              </a:ext>
            </a:extLst>
          </p:cNvPr>
          <p:cNvSpPr>
            <a:spLocks noGrp="1"/>
          </p:cNvSpPr>
          <p:nvPr>
            <p:ph type="title"/>
          </p:nvPr>
        </p:nvSpPr>
        <p:spPr>
          <a:xfrm>
            <a:off x="360000" y="360000"/>
            <a:ext cx="10080000" cy="545601"/>
          </a:xfrm>
        </p:spPr>
        <p:txBody>
          <a:bodyPr/>
          <a:lstStyle/>
          <a:p>
            <a:r>
              <a:rPr lang="en-AU" dirty="0"/>
              <a:t>Summarise (2)</a:t>
            </a:r>
          </a:p>
        </p:txBody>
      </p:sp>
      <p:sp>
        <p:nvSpPr>
          <p:cNvPr id="5" name="Text Placeholder 4">
            <a:extLst>
              <a:ext uri="{FF2B5EF4-FFF2-40B4-BE49-F238E27FC236}">
                <a16:creationId xmlns:a16="http://schemas.microsoft.com/office/drawing/2014/main" id="{EEC67C3E-F886-7DE9-55DE-D66E4FB34DDC}"/>
              </a:ext>
            </a:extLst>
          </p:cNvPr>
          <p:cNvSpPr>
            <a:spLocks noGrp="1"/>
          </p:cNvSpPr>
          <p:nvPr>
            <p:ph type="body" sz="quarter" idx="18"/>
          </p:nvPr>
        </p:nvSpPr>
        <p:spPr>
          <a:xfrm>
            <a:off x="360000" y="982520"/>
            <a:ext cx="10080000" cy="310015"/>
          </a:xfrm>
        </p:spPr>
        <p:txBody>
          <a:bodyPr/>
          <a:lstStyle/>
          <a:p>
            <a:r>
              <a:rPr lang="en-AU" dirty="0"/>
              <a:t>Worked example</a:t>
            </a:r>
          </a:p>
        </p:txBody>
      </p:sp>
      <p:sp>
        <p:nvSpPr>
          <p:cNvPr id="3" name="TextBox 2">
            <a:extLst>
              <a:ext uri="{FF2B5EF4-FFF2-40B4-BE49-F238E27FC236}">
                <a16:creationId xmlns:a16="http://schemas.microsoft.com/office/drawing/2014/main" id="{0CEB2DAC-6BB5-5808-97C8-15EEE564D35A}"/>
              </a:ext>
            </a:extLst>
          </p:cNvPr>
          <p:cNvSpPr txBox="1"/>
          <p:nvPr/>
        </p:nvSpPr>
        <p:spPr>
          <a:xfrm>
            <a:off x="360000" y="1767385"/>
            <a:ext cx="2783250" cy="413840"/>
          </a:xfrm>
          <a:prstGeom prst="rect">
            <a:avLst/>
          </a:prstGeom>
          <a:noFill/>
        </p:spPr>
        <p:txBody>
          <a:bodyPr wrap="none" lIns="0" tIns="0" rIns="0" bIns="0" rtlCol="0">
            <a:noAutofit/>
          </a:bodyPr>
          <a:lstStyle/>
          <a:p>
            <a:pPr algn="l"/>
            <a:r>
              <a:rPr lang="en-AU" sz="1800" dirty="0"/>
              <a:t>Find the length of side d.</a:t>
            </a:r>
          </a:p>
        </p:txBody>
      </p:sp>
      <p:pic>
        <p:nvPicPr>
          <p:cNvPr id="10" name="Content Placeholder 9" descr="A triangle with angle 75 degrees and opposite side 5 cm, and another angle 65 degrees with opposite side d.">
            <a:extLst>
              <a:ext uri="{FF2B5EF4-FFF2-40B4-BE49-F238E27FC236}">
                <a16:creationId xmlns:a16="http://schemas.microsoft.com/office/drawing/2014/main" id="{BCCA2FD1-7C6B-81D8-9BB8-DDBA7BFDDADC}"/>
              </a:ext>
            </a:extLst>
          </p:cNvPr>
          <p:cNvPicPr>
            <a:picLocks noGrp="1" noChangeAspect="1"/>
          </p:cNvPicPr>
          <p:nvPr>
            <p:ph idx="1"/>
          </p:nvPr>
        </p:nvPicPr>
        <p:blipFill>
          <a:blip r:embed="rId2"/>
          <a:stretch>
            <a:fillRect/>
          </a:stretch>
        </p:blipFill>
        <p:spPr>
          <a:xfrm>
            <a:off x="360000" y="2789181"/>
            <a:ext cx="5031150" cy="3495538"/>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984F495-E24F-24C0-7AE0-D514896E601F}"/>
                  </a:ext>
                </a:extLst>
              </p:cNvPr>
              <p:cNvSpPr txBox="1"/>
              <p:nvPr/>
            </p:nvSpPr>
            <p:spPr>
              <a:xfrm>
                <a:off x="6912429" y="1473948"/>
                <a:ext cx="4100046" cy="4433521"/>
              </a:xfrm>
              <a:prstGeom prst="rect">
                <a:avLst/>
              </a:prstGeom>
              <a:noFill/>
            </p:spPr>
            <p:txBody>
              <a:bodyPr wrap="square">
                <a:spAutoFit/>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i="1" smtClean="0">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𝑎</m:t>
                          </m:r>
                        </m:num>
                        <m:den>
                          <m:func>
                            <m:funcPr>
                              <m:ctrlPr>
                                <a:rPr lang="en-AU" i="1">
                                  <a:effectLst/>
                                  <a:latin typeface="Cambria Math" panose="02040503050406030204" pitchFamily="18" charset="0"/>
                                  <a:ea typeface="Calibri" panose="020F0502020204030204" pitchFamily="34" charset="0"/>
                                </a:rPr>
                              </m:ctrlPr>
                            </m:funcPr>
                            <m:fName>
                              <m:r>
                                <m:rPr>
                                  <m:sty m:val="p"/>
                                </m:rPr>
                                <a:rPr lang="en-AU">
                                  <a:effectLst/>
                                  <a:latin typeface="Cambria Math" panose="02040503050406030204" pitchFamily="18" charset="0"/>
                                  <a:ea typeface="Calibri" panose="020F0502020204030204" pitchFamily="34" charset="0"/>
                                </a:rPr>
                                <m:t>sin</m:t>
                              </m:r>
                            </m:fName>
                            <m:e>
                              <m:r>
                                <a:rPr lang="en-AU" i="1">
                                  <a:effectLst/>
                                  <a:latin typeface="Cambria Math" panose="02040503050406030204" pitchFamily="18" charset="0"/>
                                  <a:ea typeface="Calibri" panose="020F0502020204030204" pitchFamily="34" charset="0"/>
                                </a:rPr>
                                <m:t>𝐴</m:t>
                              </m:r>
                            </m:e>
                          </m:func>
                        </m:den>
                      </m:f>
                      <m:r>
                        <m:rPr>
                          <m:aln/>
                        </m:rPr>
                        <a:rPr lang="en-AU" i="1">
                          <a:effectLst/>
                          <a:latin typeface="Cambria Math" panose="02040503050406030204" pitchFamily="18" charset="0"/>
                          <a:ea typeface="Calibri" panose="020F0502020204030204" pitchFamily="34" charset="0"/>
                        </a:rPr>
                        <m:t>=</m:t>
                      </m:r>
                      <m:f>
                        <m:fPr>
                          <m:ctrlPr>
                            <a:rPr lang="en-AU" i="1">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𝑏</m:t>
                          </m:r>
                        </m:num>
                        <m:den>
                          <m:func>
                            <m:funcPr>
                              <m:ctrlPr>
                                <a:rPr lang="en-AU" i="1">
                                  <a:effectLst/>
                                  <a:latin typeface="Cambria Math" panose="02040503050406030204" pitchFamily="18" charset="0"/>
                                  <a:ea typeface="Calibri" panose="020F0502020204030204" pitchFamily="34" charset="0"/>
                                </a:rPr>
                              </m:ctrlPr>
                            </m:funcPr>
                            <m:fName>
                              <m:r>
                                <m:rPr>
                                  <m:sty m:val="p"/>
                                </m:rPr>
                                <a:rPr lang="en-AU">
                                  <a:effectLst/>
                                  <a:latin typeface="Cambria Math" panose="02040503050406030204" pitchFamily="18" charset="0"/>
                                  <a:ea typeface="Calibri" panose="020F0502020204030204" pitchFamily="34" charset="0"/>
                                </a:rPr>
                                <m:t>sin</m:t>
                              </m:r>
                            </m:fName>
                            <m:e>
                              <m:r>
                                <a:rPr lang="en-AU" i="1">
                                  <a:effectLst/>
                                  <a:latin typeface="Cambria Math" panose="02040503050406030204" pitchFamily="18" charset="0"/>
                                  <a:ea typeface="Calibri" panose="020F0502020204030204" pitchFamily="34" charset="0"/>
                                </a:rPr>
                                <m:t>𝐵</m:t>
                              </m:r>
                            </m:e>
                          </m:func>
                        </m:den>
                      </m:f>
                    </m:oMath>
                    <m:oMath xmlns:m="http://schemas.openxmlformats.org/officeDocument/2006/math">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𝑑</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65</m:t>
                              </m:r>
                            </m:e>
                          </m:func>
                        </m:den>
                      </m:f>
                      <m:r>
                        <m:rPr>
                          <m:aln/>
                        </m:rPr>
                        <a:rPr lang="en-AU" i="1">
                          <a:latin typeface="Cambria Math" panose="02040503050406030204" pitchFamily="18" charset="0"/>
                          <a:ea typeface="Yu Mincho" panose="02020400000000000000" pitchFamily="18" charset="-128"/>
                        </a:rPr>
                        <m:t>=</m:t>
                      </m:r>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5</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75</m:t>
                              </m:r>
                            </m:e>
                          </m:func>
                        </m:den>
                      </m:f>
                    </m:oMath>
                    <m:oMath xmlns:m="http://schemas.openxmlformats.org/officeDocument/2006/math">
                      <m:r>
                        <a:rPr lang="en-AU" i="1">
                          <a:latin typeface="Cambria Math" panose="02040503050406030204" pitchFamily="18" charset="0"/>
                          <a:ea typeface="Yu Mincho" panose="02020400000000000000" pitchFamily="18" charset="-128"/>
                        </a:rPr>
                        <m:t>𝑑</m:t>
                      </m:r>
                      <m:r>
                        <m:rPr>
                          <m:aln/>
                        </m:rPr>
                        <a:rPr lang="en-AU" i="1">
                          <a:latin typeface="Cambria Math" panose="02040503050406030204" pitchFamily="18" charset="0"/>
                          <a:ea typeface="Yu Mincho" panose="02020400000000000000" pitchFamily="18" charset="-128"/>
                        </a:rPr>
                        <m:t>=</m:t>
                      </m:r>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5</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75</m:t>
                              </m:r>
                            </m:e>
                          </m:func>
                        </m:den>
                      </m:f>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65</m:t>
                          </m:r>
                        </m:e>
                      </m:func>
                    </m:oMath>
                    <m:oMath xmlns:m="http://schemas.openxmlformats.org/officeDocument/2006/math">
                      <m:r>
                        <a:rPr lang="en-AU" i="1">
                          <a:latin typeface="Cambria Math" panose="02040503050406030204" pitchFamily="18" charset="0"/>
                          <a:ea typeface="Yu Mincho" panose="02020400000000000000" pitchFamily="18" charset="-128"/>
                        </a:rPr>
                        <m:t>𝑑</m:t>
                      </m:r>
                      <m:r>
                        <m:rPr>
                          <m:aln/>
                        </m:rPr>
                        <a:rPr lang="en-AU" i="1">
                          <a:latin typeface="Cambria Math" panose="02040503050406030204" pitchFamily="18" charset="0"/>
                          <a:ea typeface="Yu Mincho" panose="02020400000000000000" pitchFamily="18" charset="-128"/>
                        </a:rPr>
                        <m:t>=</m:t>
                      </m:r>
                      <m:r>
                        <a:rPr lang="en-AU" i="1">
                          <a:latin typeface="Cambria Math" panose="02040503050406030204" pitchFamily="18" charset="0"/>
                          <a:ea typeface="Yu Mincho" panose="02020400000000000000" pitchFamily="18" charset="-128"/>
                        </a:rPr>
                        <m:t>4.69139…</m:t>
                      </m:r>
                    </m:oMath>
                    <m:oMath xmlns:m="http://schemas.openxmlformats.org/officeDocument/2006/math">
                      <m:r>
                        <a:rPr lang="en-AU" i="1">
                          <a:latin typeface="Cambria Math" panose="02040503050406030204" pitchFamily="18" charset="0"/>
                          <a:ea typeface="Yu Mincho" panose="02020400000000000000" pitchFamily="18" charset="-128"/>
                          <a:cs typeface="Arial" panose="020B0604020202020204" pitchFamily="34" charset="0"/>
                        </a:rPr>
                        <m:t>𝑑</m:t>
                      </m:r>
                      <m:r>
                        <m:rPr>
                          <m:aln/>
                        </m:rPr>
                        <a:rPr lang="en-AU" i="1">
                          <a:latin typeface="Cambria Math" panose="02040503050406030204" pitchFamily="18" charset="0"/>
                          <a:ea typeface="Yu Mincho" panose="02020400000000000000" pitchFamily="18" charset="-128"/>
                          <a:cs typeface="Arial" panose="020B0604020202020204" pitchFamily="34" charset="0"/>
                        </a:rPr>
                        <m:t>≈</m:t>
                      </m:r>
                      <m:r>
                        <a:rPr lang="en-AU" i="1">
                          <a:latin typeface="Cambria Math" panose="02040503050406030204" pitchFamily="18" charset="0"/>
                          <a:ea typeface="Yu Mincho" panose="02020400000000000000" pitchFamily="18" charset="-128"/>
                          <a:cs typeface="Arial" panose="020B0604020202020204" pitchFamily="34" charset="0"/>
                        </a:rPr>
                        <m:t>4.7</m:t>
                      </m:r>
                      <m:r>
                        <a:rPr lang="en-AU" b="0" i="1" smtClean="0">
                          <a:latin typeface="Cambria Math" panose="02040503050406030204" pitchFamily="18" charset="0"/>
                          <a:ea typeface="Yu Mincho" panose="02020400000000000000" pitchFamily="18" charset="-128"/>
                          <a:cs typeface="Arial" panose="020B0604020202020204" pitchFamily="34" charset="0"/>
                        </a:rPr>
                        <m:t> </m:t>
                      </m:r>
                      <m:r>
                        <a:rPr lang="en-AU" i="1">
                          <a:latin typeface="Cambria Math" panose="02040503050406030204" pitchFamily="18" charset="0"/>
                          <a:ea typeface="Yu Mincho" panose="02020400000000000000" pitchFamily="18" charset="-128"/>
                          <a:cs typeface="Arial" panose="020B0604020202020204" pitchFamily="34" charset="0"/>
                        </a:rPr>
                        <m:t>𝑐𝑚</m:t>
                      </m:r>
                      <m:r>
                        <m:rPr>
                          <m:nor/>
                        </m:rPr>
                        <a:rPr lang="en-AU" dirty="0"/>
                        <m:t> </m:t>
                      </m:r>
                      <m:r>
                        <m:rPr>
                          <m:nor/>
                        </m:rPr>
                        <a:rPr lang="en-AU" dirty="0">
                          <a:latin typeface="Arial" panose="020B0604020202020204" pitchFamily="34" charset="0"/>
                          <a:ea typeface="Calibri" panose="020F0502020204030204" pitchFamily="34" charset="0"/>
                        </a:rPr>
                        <m:t> </m:t>
                      </m:r>
                    </m:oMath>
                  </m:oMathPara>
                </a14:m>
                <a:endParaRPr lang="en-AU" dirty="0">
                  <a:latin typeface="Arial" panose="020B0604020202020204" pitchFamily="34" charset="0"/>
                  <a:ea typeface="Calibri" panose="020F0502020204030204" pitchFamily="34" charset="0"/>
                </a:endParaRPr>
              </a:p>
            </p:txBody>
          </p:sp>
        </mc:Choice>
        <mc:Fallback>
          <p:sp>
            <p:nvSpPr>
              <p:cNvPr id="6" name="TextBox 5">
                <a:extLst>
                  <a:ext uri="{FF2B5EF4-FFF2-40B4-BE49-F238E27FC236}">
                    <a16:creationId xmlns:a16="http://schemas.microsoft.com/office/drawing/2014/main" id="{0984F495-E24F-24C0-7AE0-D514896E601F}"/>
                  </a:ext>
                </a:extLst>
              </p:cNvPr>
              <p:cNvSpPr txBox="1">
                <a:spLocks noRot="1" noChangeAspect="1" noMove="1" noResize="1" noEditPoints="1" noAdjustHandles="1" noChangeArrowheads="1" noChangeShapeType="1" noTextEdit="1"/>
              </p:cNvSpPr>
              <p:nvPr/>
            </p:nvSpPr>
            <p:spPr>
              <a:xfrm>
                <a:off x="6912429" y="1473948"/>
                <a:ext cx="4100046" cy="4433521"/>
              </a:xfrm>
              <a:prstGeom prst="rect">
                <a:avLst/>
              </a:prstGeom>
              <a:blipFill>
                <a:blip r:embed="rId3"/>
                <a:stretch>
                  <a:fillRect/>
                </a:stretch>
              </a:blipFill>
            </p:spPr>
            <p:txBody>
              <a:bodyPr/>
              <a:lstStyle/>
              <a:p>
                <a:r>
                  <a:rPr lang="en-AU">
                    <a:noFill/>
                  </a:rPr>
                  <a:t> </a:t>
                </a:r>
              </a:p>
            </p:txBody>
          </p:sp>
        </mc:Fallback>
      </mc:AlternateContent>
      <p:sp>
        <p:nvSpPr>
          <p:cNvPr id="4" name="Slide Number Placeholder 3">
            <a:extLst>
              <a:ext uri="{FF2B5EF4-FFF2-40B4-BE49-F238E27FC236}">
                <a16:creationId xmlns:a16="http://schemas.microsoft.com/office/drawing/2014/main" id="{090E9A7D-1D06-EDC9-888E-DE9CA94DFE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15825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89EA-413F-F8AD-0A95-500472669C86}"/>
              </a:ext>
            </a:extLst>
          </p:cNvPr>
          <p:cNvSpPr>
            <a:spLocks noGrp="1"/>
          </p:cNvSpPr>
          <p:nvPr>
            <p:ph type="title"/>
          </p:nvPr>
        </p:nvSpPr>
        <p:spPr>
          <a:xfrm>
            <a:off x="360000" y="360000"/>
            <a:ext cx="10080000" cy="545601"/>
          </a:xfrm>
        </p:spPr>
        <p:txBody>
          <a:bodyPr/>
          <a:lstStyle/>
          <a:p>
            <a:r>
              <a:rPr lang="en-AU" dirty="0"/>
              <a:t>Summarise (3)</a:t>
            </a:r>
          </a:p>
        </p:txBody>
      </p:sp>
      <p:sp>
        <p:nvSpPr>
          <p:cNvPr id="5" name="Text Placeholder 4">
            <a:extLst>
              <a:ext uri="{FF2B5EF4-FFF2-40B4-BE49-F238E27FC236}">
                <a16:creationId xmlns:a16="http://schemas.microsoft.com/office/drawing/2014/main" id="{EEC67C3E-F886-7DE9-55DE-D66E4FB34DDC}"/>
              </a:ext>
            </a:extLst>
          </p:cNvPr>
          <p:cNvSpPr>
            <a:spLocks noGrp="1"/>
          </p:cNvSpPr>
          <p:nvPr>
            <p:ph type="body" sz="quarter" idx="18"/>
          </p:nvPr>
        </p:nvSpPr>
        <p:spPr>
          <a:xfrm>
            <a:off x="360000" y="982520"/>
            <a:ext cx="10080000" cy="310015"/>
          </a:xfrm>
        </p:spPr>
        <p:txBody>
          <a:bodyPr/>
          <a:lstStyle/>
          <a:p>
            <a:r>
              <a:rPr lang="en-AU" dirty="0"/>
              <a:t>Self-explanation prompts</a:t>
            </a:r>
          </a:p>
        </p:txBody>
      </p:sp>
      <p:sp>
        <p:nvSpPr>
          <p:cNvPr id="3" name="TextBox 2">
            <a:extLst>
              <a:ext uri="{FF2B5EF4-FFF2-40B4-BE49-F238E27FC236}">
                <a16:creationId xmlns:a16="http://schemas.microsoft.com/office/drawing/2014/main" id="{0CEB2DAC-6BB5-5808-97C8-15EEE564D35A}"/>
              </a:ext>
            </a:extLst>
          </p:cNvPr>
          <p:cNvSpPr txBox="1"/>
          <p:nvPr/>
        </p:nvSpPr>
        <p:spPr>
          <a:xfrm>
            <a:off x="360000" y="1767385"/>
            <a:ext cx="2783250" cy="413840"/>
          </a:xfrm>
          <a:prstGeom prst="rect">
            <a:avLst/>
          </a:prstGeom>
          <a:noFill/>
        </p:spPr>
        <p:txBody>
          <a:bodyPr wrap="none" lIns="0" tIns="0" rIns="0" bIns="0" rtlCol="0">
            <a:noAutofit/>
          </a:bodyPr>
          <a:lstStyle/>
          <a:p>
            <a:pPr algn="l"/>
            <a:r>
              <a:rPr lang="en-AU" sz="1800" dirty="0"/>
              <a:t>Find the length of side d.</a:t>
            </a:r>
          </a:p>
        </p:txBody>
      </p:sp>
      <p:pic>
        <p:nvPicPr>
          <p:cNvPr id="10" name="Content Placeholder 9" descr="A triangle with angle 75 degrees and opposite side 5 cm, and another angle 65 degrees with opposite side d.">
            <a:extLst>
              <a:ext uri="{FF2B5EF4-FFF2-40B4-BE49-F238E27FC236}">
                <a16:creationId xmlns:a16="http://schemas.microsoft.com/office/drawing/2014/main" id="{BCCA2FD1-7C6B-81D8-9BB8-DDBA7BFDDADC}"/>
              </a:ext>
            </a:extLst>
          </p:cNvPr>
          <p:cNvPicPr>
            <a:picLocks noGrp="1" noChangeAspect="1"/>
          </p:cNvPicPr>
          <p:nvPr>
            <p:ph idx="1"/>
          </p:nvPr>
        </p:nvPicPr>
        <p:blipFill>
          <a:blip r:embed="rId2"/>
          <a:stretch>
            <a:fillRect/>
          </a:stretch>
        </p:blipFill>
        <p:spPr>
          <a:xfrm>
            <a:off x="360000" y="2789181"/>
            <a:ext cx="5031150" cy="3495538"/>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7DB93F9-B469-5719-6769-5BC5D7EC5242}"/>
                  </a:ext>
                </a:extLst>
              </p:cNvPr>
              <p:cNvSpPr txBox="1"/>
              <p:nvPr/>
            </p:nvSpPr>
            <p:spPr>
              <a:xfrm>
                <a:off x="6912429" y="1473948"/>
                <a:ext cx="4100046" cy="4420762"/>
              </a:xfrm>
              <a:prstGeom prst="rect">
                <a:avLst/>
              </a:prstGeom>
              <a:noFill/>
            </p:spPr>
            <p:txBody>
              <a:bodyPr wrap="square">
                <a:spAutoFit/>
              </a:bodyPr>
              <a:lstStyle/>
              <a:p>
                <a:pPr>
                  <a:lnSpc>
                    <a:spcPct val="150000"/>
                  </a:lnSpc>
                  <a:spcBef>
                    <a:spcPts val="1200"/>
                  </a:spcBef>
                  <a:spcAft>
                    <a:spcPts val="600"/>
                  </a:spcAft>
                </a:pPr>
                <a14:m>
                  <m:oMathPara xmlns:m="http://schemas.openxmlformats.org/officeDocument/2006/math">
                    <m:oMathParaPr>
                      <m:jc m:val="left"/>
                    </m:oMathParaPr>
                    <m:oMath xmlns:m="http://schemas.openxmlformats.org/officeDocument/2006/math">
                      <m:f>
                        <m:fPr>
                          <m:ctrlPr>
                            <a:rPr lang="en-AU" i="1" smtClean="0">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𝑎</m:t>
                          </m:r>
                        </m:num>
                        <m:den>
                          <m:func>
                            <m:funcPr>
                              <m:ctrlPr>
                                <a:rPr lang="en-AU" i="1">
                                  <a:effectLst/>
                                  <a:latin typeface="Cambria Math" panose="02040503050406030204" pitchFamily="18" charset="0"/>
                                  <a:ea typeface="Calibri" panose="020F0502020204030204" pitchFamily="34" charset="0"/>
                                </a:rPr>
                              </m:ctrlPr>
                            </m:funcPr>
                            <m:fName>
                              <m:r>
                                <m:rPr>
                                  <m:sty m:val="p"/>
                                </m:rPr>
                                <a:rPr lang="en-AU">
                                  <a:effectLst/>
                                  <a:latin typeface="Cambria Math" panose="02040503050406030204" pitchFamily="18" charset="0"/>
                                  <a:ea typeface="Calibri" panose="020F0502020204030204" pitchFamily="34" charset="0"/>
                                </a:rPr>
                                <m:t>sin</m:t>
                              </m:r>
                            </m:fName>
                            <m:e>
                              <m:r>
                                <a:rPr lang="en-AU" i="1">
                                  <a:effectLst/>
                                  <a:latin typeface="Cambria Math" panose="02040503050406030204" pitchFamily="18" charset="0"/>
                                  <a:ea typeface="Calibri" panose="020F0502020204030204" pitchFamily="34" charset="0"/>
                                </a:rPr>
                                <m:t>𝐴</m:t>
                              </m:r>
                            </m:e>
                          </m:func>
                        </m:den>
                      </m:f>
                      <m:r>
                        <m:rPr>
                          <m:aln/>
                        </m:rPr>
                        <a:rPr lang="en-AU" i="1">
                          <a:effectLst/>
                          <a:latin typeface="Cambria Math" panose="02040503050406030204" pitchFamily="18" charset="0"/>
                          <a:ea typeface="Calibri" panose="020F0502020204030204" pitchFamily="34" charset="0"/>
                        </a:rPr>
                        <m:t>=</m:t>
                      </m:r>
                      <m:f>
                        <m:fPr>
                          <m:ctrlPr>
                            <a:rPr lang="en-AU" i="1">
                              <a:effectLst/>
                              <a:latin typeface="Cambria Math" panose="02040503050406030204" pitchFamily="18" charset="0"/>
                              <a:ea typeface="Calibri" panose="020F0502020204030204" pitchFamily="34" charset="0"/>
                            </a:rPr>
                          </m:ctrlPr>
                        </m:fPr>
                        <m:num>
                          <m:r>
                            <a:rPr lang="en-AU" i="1">
                              <a:effectLst/>
                              <a:latin typeface="Cambria Math" panose="02040503050406030204" pitchFamily="18" charset="0"/>
                              <a:ea typeface="Calibri" panose="020F0502020204030204" pitchFamily="34" charset="0"/>
                            </a:rPr>
                            <m:t>𝑏</m:t>
                          </m:r>
                        </m:num>
                        <m:den>
                          <m:func>
                            <m:funcPr>
                              <m:ctrlPr>
                                <a:rPr lang="en-AU" i="1">
                                  <a:effectLst/>
                                  <a:latin typeface="Cambria Math" panose="02040503050406030204" pitchFamily="18" charset="0"/>
                                  <a:ea typeface="Calibri" panose="020F0502020204030204" pitchFamily="34" charset="0"/>
                                </a:rPr>
                              </m:ctrlPr>
                            </m:funcPr>
                            <m:fName>
                              <m:r>
                                <m:rPr>
                                  <m:sty m:val="p"/>
                                </m:rPr>
                                <a:rPr lang="en-AU">
                                  <a:effectLst/>
                                  <a:latin typeface="Cambria Math" panose="02040503050406030204" pitchFamily="18" charset="0"/>
                                  <a:ea typeface="Calibri" panose="020F0502020204030204" pitchFamily="34" charset="0"/>
                                </a:rPr>
                                <m:t>sin</m:t>
                              </m:r>
                            </m:fName>
                            <m:e>
                              <m:r>
                                <a:rPr lang="en-AU" i="1">
                                  <a:effectLst/>
                                  <a:latin typeface="Cambria Math" panose="02040503050406030204" pitchFamily="18" charset="0"/>
                                  <a:ea typeface="Calibri" panose="020F0502020204030204" pitchFamily="34" charset="0"/>
                                </a:rPr>
                                <m:t>𝐵</m:t>
                              </m:r>
                            </m:e>
                          </m:func>
                        </m:den>
                      </m:f>
                    </m:oMath>
                    <m:oMath xmlns:m="http://schemas.openxmlformats.org/officeDocument/2006/math">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𝑑</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65</m:t>
                              </m:r>
                            </m:e>
                          </m:func>
                        </m:den>
                      </m:f>
                      <m:r>
                        <m:rPr>
                          <m:aln/>
                        </m:rPr>
                        <a:rPr lang="en-AU" i="1">
                          <a:latin typeface="Cambria Math" panose="02040503050406030204" pitchFamily="18" charset="0"/>
                          <a:ea typeface="Yu Mincho" panose="02020400000000000000" pitchFamily="18" charset="-128"/>
                        </a:rPr>
                        <m:t>=</m:t>
                      </m:r>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5</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75</m:t>
                              </m:r>
                            </m:e>
                          </m:func>
                        </m:den>
                      </m:f>
                    </m:oMath>
                    <m:oMath xmlns:m="http://schemas.openxmlformats.org/officeDocument/2006/math">
                      <m:r>
                        <a:rPr lang="en-AU" i="1">
                          <a:latin typeface="Cambria Math" panose="02040503050406030204" pitchFamily="18" charset="0"/>
                          <a:ea typeface="Yu Mincho" panose="02020400000000000000" pitchFamily="18" charset="-128"/>
                        </a:rPr>
                        <m:t>𝑑</m:t>
                      </m:r>
                      <m:r>
                        <m:rPr>
                          <m:aln/>
                        </m:rPr>
                        <a:rPr lang="en-AU" i="1">
                          <a:latin typeface="Cambria Math" panose="02040503050406030204" pitchFamily="18" charset="0"/>
                          <a:ea typeface="Yu Mincho" panose="02020400000000000000" pitchFamily="18" charset="-128"/>
                        </a:rPr>
                        <m:t>=</m:t>
                      </m:r>
                      <m:f>
                        <m:fPr>
                          <m:ctrlPr>
                            <a:rPr lang="en-AU" i="1">
                              <a:latin typeface="Cambria Math" panose="02040503050406030204" pitchFamily="18" charset="0"/>
                              <a:ea typeface="Yu Mincho" panose="02020400000000000000" pitchFamily="18" charset="-128"/>
                            </a:rPr>
                          </m:ctrlPr>
                        </m:fPr>
                        <m:num>
                          <m:r>
                            <a:rPr lang="en-AU" i="1">
                              <a:latin typeface="Cambria Math" panose="02040503050406030204" pitchFamily="18" charset="0"/>
                              <a:ea typeface="Yu Mincho" panose="02020400000000000000" pitchFamily="18" charset="-128"/>
                            </a:rPr>
                            <m:t>5</m:t>
                          </m:r>
                        </m:num>
                        <m:den>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75</m:t>
                              </m:r>
                            </m:e>
                          </m:func>
                        </m:den>
                      </m:f>
                      <m:r>
                        <a:rPr lang="en-AU" i="1">
                          <a:latin typeface="Cambria Math" panose="02040503050406030204" pitchFamily="18" charset="0"/>
                          <a:ea typeface="Cambria Math" panose="02040503050406030204" pitchFamily="18" charset="0"/>
                        </a:rPr>
                        <m:t>×</m:t>
                      </m:r>
                      <m:func>
                        <m:funcPr>
                          <m:ctrlPr>
                            <a:rPr lang="en-AU" i="1">
                              <a:latin typeface="Cambria Math" panose="02040503050406030204" pitchFamily="18" charset="0"/>
                              <a:ea typeface="Yu Mincho" panose="02020400000000000000" pitchFamily="18" charset="-128"/>
                            </a:rPr>
                          </m:ctrlPr>
                        </m:funcPr>
                        <m:fName>
                          <m:r>
                            <m:rPr>
                              <m:sty m:val="p"/>
                            </m:rPr>
                            <a:rPr lang="en-AU">
                              <a:latin typeface="Cambria Math" panose="02040503050406030204" pitchFamily="18" charset="0"/>
                              <a:ea typeface="Yu Mincho" panose="02020400000000000000" pitchFamily="18" charset="-128"/>
                            </a:rPr>
                            <m:t>sin</m:t>
                          </m:r>
                        </m:fName>
                        <m:e>
                          <m:r>
                            <a:rPr lang="en-AU" i="1">
                              <a:latin typeface="Cambria Math" panose="02040503050406030204" pitchFamily="18" charset="0"/>
                              <a:ea typeface="Yu Mincho" panose="02020400000000000000" pitchFamily="18" charset="-128"/>
                            </a:rPr>
                            <m:t>65</m:t>
                          </m:r>
                        </m:e>
                      </m:func>
                    </m:oMath>
                    <m:oMath xmlns:m="http://schemas.openxmlformats.org/officeDocument/2006/math">
                      <m:r>
                        <a:rPr lang="en-AU" i="1">
                          <a:latin typeface="Cambria Math" panose="02040503050406030204" pitchFamily="18" charset="0"/>
                          <a:ea typeface="Yu Mincho" panose="02020400000000000000" pitchFamily="18" charset="-128"/>
                        </a:rPr>
                        <m:t>𝑑</m:t>
                      </m:r>
                      <m:r>
                        <m:rPr>
                          <m:aln/>
                        </m:rPr>
                        <a:rPr lang="en-AU" i="1">
                          <a:latin typeface="Cambria Math" panose="02040503050406030204" pitchFamily="18" charset="0"/>
                          <a:ea typeface="Yu Mincho" panose="02020400000000000000" pitchFamily="18" charset="-128"/>
                        </a:rPr>
                        <m:t>=</m:t>
                      </m:r>
                      <m:r>
                        <a:rPr lang="en-AU" i="1">
                          <a:latin typeface="Cambria Math" panose="02040503050406030204" pitchFamily="18" charset="0"/>
                          <a:ea typeface="Yu Mincho" panose="02020400000000000000" pitchFamily="18" charset="-128"/>
                        </a:rPr>
                        <m:t>4.69139…</m:t>
                      </m:r>
                    </m:oMath>
                    <m:oMath xmlns:m="http://schemas.openxmlformats.org/officeDocument/2006/math">
                      <m:r>
                        <a:rPr lang="en-AU" i="1">
                          <a:latin typeface="Cambria Math" panose="02040503050406030204" pitchFamily="18" charset="0"/>
                          <a:ea typeface="Yu Mincho" panose="02020400000000000000" pitchFamily="18" charset="-128"/>
                          <a:cs typeface="Arial" panose="020B0604020202020204" pitchFamily="34" charset="0"/>
                        </a:rPr>
                        <m:t>𝑑</m:t>
                      </m:r>
                      <m:r>
                        <m:rPr>
                          <m:aln/>
                        </m:rPr>
                        <a:rPr lang="en-AU" i="1">
                          <a:latin typeface="Cambria Math" panose="02040503050406030204" pitchFamily="18" charset="0"/>
                          <a:ea typeface="Yu Mincho" panose="02020400000000000000" pitchFamily="18" charset="-128"/>
                          <a:cs typeface="Arial" panose="020B0604020202020204" pitchFamily="34" charset="0"/>
                        </a:rPr>
                        <m:t>≈</m:t>
                      </m:r>
                      <m:r>
                        <a:rPr lang="en-AU" i="1">
                          <a:latin typeface="Cambria Math" panose="02040503050406030204" pitchFamily="18" charset="0"/>
                          <a:ea typeface="Yu Mincho" panose="02020400000000000000" pitchFamily="18" charset="-128"/>
                          <a:cs typeface="Arial" panose="020B0604020202020204" pitchFamily="34" charset="0"/>
                        </a:rPr>
                        <m:t>4.7</m:t>
                      </m:r>
                      <m:r>
                        <a:rPr lang="en-AU" b="0" i="1" smtClean="0">
                          <a:latin typeface="Cambria Math" panose="02040503050406030204" pitchFamily="18" charset="0"/>
                          <a:ea typeface="Yu Mincho" panose="02020400000000000000" pitchFamily="18" charset="-128"/>
                          <a:cs typeface="Arial" panose="020B0604020202020204" pitchFamily="34" charset="0"/>
                        </a:rPr>
                        <m:t> </m:t>
                      </m:r>
                      <m:r>
                        <a:rPr lang="en-AU" i="1">
                          <a:latin typeface="Cambria Math" panose="02040503050406030204" pitchFamily="18" charset="0"/>
                          <a:ea typeface="Yu Mincho" panose="02020400000000000000" pitchFamily="18" charset="-128"/>
                          <a:cs typeface="Arial" panose="020B0604020202020204" pitchFamily="34" charset="0"/>
                        </a:rPr>
                        <m:t>𝑐𝑚</m:t>
                      </m:r>
                      <m:r>
                        <m:rPr>
                          <m:nor/>
                        </m:rPr>
                        <a:rPr lang="en-AU" dirty="0"/>
                        <m:t> </m:t>
                      </m:r>
                      <m:r>
                        <m:rPr>
                          <m:nor/>
                        </m:rPr>
                        <a:rPr lang="en-AU" dirty="0">
                          <a:latin typeface="Arial" panose="020B0604020202020204" pitchFamily="34" charset="0"/>
                          <a:ea typeface="Calibri" panose="020F0502020204030204" pitchFamily="34" charset="0"/>
                        </a:rPr>
                        <m:t> </m:t>
                      </m:r>
                    </m:oMath>
                  </m:oMathPara>
                </a14:m>
                <a:endParaRPr lang="en-AU" dirty="0">
                  <a:latin typeface="Arial" panose="020B0604020202020204" pitchFamily="34" charset="0"/>
                  <a:ea typeface="Calibri" panose="020F0502020204030204" pitchFamily="34" charset="0"/>
                </a:endParaRPr>
              </a:p>
            </p:txBody>
          </p:sp>
        </mc:Choice>
        <mc:Fallback>
          <p:sp>
            <p:nvSpPr>
              <p:cNvPr id="12" name="TextBox 11">
                <a:extLst>
                  <a:ext uri="{FF2B5EF4-FFF2-40B4-BE49-F238E27FC236}">
                    <a16:creationId xmlns:a16="http://schemas.microsoft.com/office/drawing/2014/main" id="{67DB93F9-B469-5719-6769-5BC5D7EC5242}"/>
                  </a:ext>
                </a:extLst>
              </p:cNvPr>
              <p:cNvSpPr txBox="1">
                <a:spLocks noRot="1" noChangeAspect="1" noMove="1" noResize="1" noEditPoints="1" noAdjustHandles="1" noChangeArrowheads="1" noChangeShapeType="1" noTextEdit="1"/>
              </p:cNvSpPr>
              <p:nvPr/>
            </p:nvSpPr>
            <p:spPr>
              <a:xfrm>
                <a:off x="6912429" y="1473948"/>
                <a:ext cx="4100046" cy="4420762"/>
              </a:xfrm>
              <a:prstGeom prst="rect">
                <a:avLst/>
              </a:prstGeom>
              <a:blipFill>
                <a:blip r:embed="rId3"/>
                <a:stretch>
                  <a:fillRect/>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B7AA8028-D789-C9BA-984C-2CB3A4DFF850}"/>
              </a:ext>
            </a:extLst>
          </p:cNvPr>
          <p:cNvSpPr/>
          <p:nvPr/>
        </p:nvSpPr>
        <p:spPr>
          <a:xfrm>
            <a:off x="4017602" y="1820484"/>
            <a:ext cx="2783250" cy="1190064"/>
          </a:xfrm>
          <a:prstGeom prst="wedgeRoundRectCallout">
            <a:avLst>
              <a:gd name="adj1" fmla="val 55826"/>
              <a:gd name="adj2" fmla="val -207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Why didn’t we use all 3 parts of the sine rule?</a:t>
            </a:r>
          </a:p>
        </p:txBody>
      </p:sp>
      <p:sp>
        <p:nvSpPr>
          <p:cNvPr id="8" name="Speech Bubble: Rectangle with Corners Rounded 7">
            <a:extLst>
              <a:ext uri="{FF2B5EF4-FFF2-40B4-BE49-F238E27FC236}">
                <a16:creationId xmlns:a16="http://schemas.microsoft.com/office/drawing/2014/main" id="{A779E224-6737-7DB5-CF77-8D66306D4B10}"/>
              </a:ext>
            </a:extLst>
          </p:cNvPr>
          <p:cNvSpPr/>
          <p:nvPr/>
        </p:nvSpPr>
        <p:spPr>
          <a:xfrm>
            <a:off x="4232464" y="3246353"/>
            <a:ext cx="2568388" cy="1401280"/>
          </a:xfrm>
          <a:prstGeom prst="wedgeRoundRectCallout">
            <a:avLst>
              <a:gd name="adj1" fmla="val 72835"/>
              <a:gd name="adj2" fmla="val 1899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What operation was used to make d the subject?</a:t>
            </a:r>
          </a:p>
        </p:txBody>
      </p:sp>
      <p:sp>
        <p:nvSpPr>
          <p:cNvPr id="7" name="Speech Bubble: Rectangle with Corners Rounded 6">
            <a:extLst>
              <a:ext uri="{FF2B5EF4-FFF2-40B4-BE49-F238E27FC236}">
                <a16:creationId xmlns:a16="http://schemas.microsoft.com/office/drawing/2014/main" id="{5DD52807-43D0-2868-2A99-0E2633578DE8}"/>
              </a:ext>
            </a:extLst>
          </p:cNvPr>
          <p:cNvSpPr/>
          <p:nvPr/>
        </p:nvSpPr>
        <p:spPr>
          <a:xfrm>
            <a:off x="9472493" y="1952533"/>
            <a:ext cx="2568388" cy="1785898"/>
          </a:xfrm>
          <a:prstGeom prst="wedgeRoundRectCallout">
            <a:avLst>
              <a:gd name="adj1" fmla="val -64912"/>
              <a:gd name="adj2" fmla="val 207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1800" dirty="0"/>
              <a:t>How do we know what numbers to substitute in and where?</a:t>
            </a:r>
          </a:p>
        </p:txBody>
      </p:sp>
      <p:sp>
        <p:nvSpPr>
          <p:cNvPr id="4" name="Slide Number Placeholder 3">
            <a:extLst>
              <a:ext uri="{FF2B5EF4-FFF2-40B4-BE49-F238E27FC236}">
                <a16:creationId xmlns:a16="http://schemas.microsoft.com/office/drawing/2014/main" id="{090E9A7D-1D06-EDC9-888E-DE9CA94DFE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909324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a:t>
            </a:r>
            <a:r>
              <a:rPr lang="en-AU" u="sng" dirty="0"/>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t>
            </a:r>
            <a:r>
              <a:rPr lang="en-AU" sz="1200">
                <a:solidFill>
                  <a:schemeClr val="bg1"/>
                </a:solidFill>
                <a:latin typeface="+mj-lt"/>
              </a:rPr>
              <a:t>a third-party’s </a:t>
            </a:r>
            <a:r>
              <a:rPr lang="en-AU" sz="1200" dirty="0">
                <a:solidFill>
                  <a:schemeClr val="bg1"/>
                </a:solidFill>
                <a:latin typeface="+mj-lt"/>
              </a:rPr>
              <a:t>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463</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Arial</vt:lpstr>
      <vt:lpstr>Public Sans</vt:lpstr>
      <vt:lpstr>Cambria Math</vt:lpstr>
      <vt:lpstr>Times New Roman</vt:lpstr>
      <vt:lpstr>Public Sans Light</vt:lpstr>
      <vt:lpstr>1_NSWG Corporate</vt:lpstr>
      <vt:lpstr>Sine of the apostle</vt:lpstr>
      <vt:lpstr>Launch</vt:lpstr>
      <vt:lpstr>Summarise (1)</vt:lpstr>
      <vt:lpstr>Summarise (2)</vt:lpstr>
      <vt:lpstr>Summarise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 of the apostle</dc:title>
  <dc:creator>NSW Department of Education</dc:creator>
  <dcterms:created xsi:type="dcterms:W3CDTF">2024-06-04T23:20:16Z</dcterms:created>
  <dcterms:modified xsi:type="dcterms:W3CDTF">2024-06-04T23:20:35Z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2024-06-04T23:20:34Z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adba25bb-0761-4148-8e1d-ed92e21b55b5</vt:lpwstr>
  </property>
  <property fmtid="{D5CDD505-2E9C-101B-9397-08002B2CF9AE}" pid="8" name="MSIP_Label_b603dfd7-d93a-4381-a340-2995d8282205_ContentBits">
    <vt:lpwstr>0</vt:lpwstr>
  </property>
</Properties>
</file>