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9"/>
  </p:notesMasterIdLst>
  <p:handoutMasterIdLst>
    <p:handoutMasterId r:id="rId10"/>
  </p:handoutMasterIdLst>
  <p:sldIdLst>
    <p:sldId id="257" r:id="rId2"/>
    <p:sldId id="366" r:id="rId3"/>
    <p:sldId id="379" r:id="rId4"/>
    <p:sldId id="380" r:id="rId5"/>
    <p:sldId id="381" r:id="rId6"/>
    <p:sldId id="377" r:id="rId7"/>
    <p:sldId id="361" r:id="rId8"/>
  </p:sldIdLst>
  <p:sldSz cx="12192000" cy="6858000"/>
  <p:notesSz cx="6858000" cy="9144000"/>
  <p:embeddedFontLst>
    <p:embeddedFont>
      <p:font typeface="Cambria Math" panose="02040503050406030204" pitchFamily="18" charset="0"/>
      <p:regular r:id="rId11"/>
    </p:embeddedFont>
    <p:embeddedFont>
      <p:font typeface="Public Sans" pitchFamily="2" charset="0"/>
      <p:regular r:id="rId12"/>
      <p:bold r:id="rId13"/>
      <p:italic r:id="rId14"/>
      <p:boldItalic r:id="rId15"/>
    </p:embeddedFont>
    <p:embeddedFont>
      <p:font typeface="Public Sans Light" pitchFamily="2" charset="0"/>
      <p:regular r:id="rId16"/>
      <p: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0B35DF0-CC9F-3161-6FCF-461AB008E215}" name="Renee Wells (Renee Wells)" initials="RW(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256" autoAdjust="0"/>
  </p:normalViewPr>
  <p:slideViewPr>
    <p:cSldViewPr snapToGrid="0">
      <p:cViewPr varScale="1">
        <p:scale>
          <a:sx n="88" d="100"/>
          <a:sy n="88" d="100"/>
        </p:scale>
        <p:origin x="600"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835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6201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76749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97494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50579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5919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18707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04920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44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6240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76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9874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496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8374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3423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3528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2815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6408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509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33361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18957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78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85083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5075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06085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404346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20069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89896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57178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426011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51669070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Tracking erosion</a:t>
            </a:r>
          </a:p>
        </p:txBody>
      </p:sp>
      <p:sp>
        <p:nvSpPr>
          <p:cNvPr id="4" name="Text Placeholder 3">
            <a:extLst>
              <a:ext uri="{FF2B5EF4-FFF2-40B4-BE49-F238E27FC236}">
                <a16:creationId xmlns:a16="http://schemas.microsoft.com/office/drawing/2014/main" id="{2A23A5DD-E6F3-5A79-56D9-76561B19EC38}"/>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Explore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Eroding beach</a:t>
            </a:r>
          </a:p>
        </p:txBody>
      </p:sp>
      <p:sp>
        <p:nvSpPr>
          <p:cNvPr id="3" name="Content Placeholder 2">
            <a:extLst>
              <a:ext uri="{FF2B5EF4-FFF2-40B4-BE49-F238E27FC236}">
                <a16:creationId xmlns:a16="http://schemas.microsoft.com/office/drawing/2014/main" id="{8E2F1017-D404-FD4F-B394-B195CFC13D30}"/>
              </a:ext>
            </a:extLst>
          </p:cNvPr>
          <p:cNvSpPr>
            <a:spLocks noGrp="1"/>
          </p:cNvSpPr>
          <p:nvPr>
            <p:ph idx="1"/>
          </p:nvPr>
        </p:nvSpPr>
        <p:spPr>
          <a:xfrm>
            <a:off x="483502" y="1620000"/>
            <a:ext cx="11484000" cy="4536000"/>
          </a:xfrm>
        </p:spPr>
        <p:txBody>
          <a:bodyPr/>
          <a:lstStyle/>
          <a:p>
            <a:endParaRPr lang="en-AU"/>
          </a:p>
        </p:txBody>
      </p:sp>
      <p:pic>
        <p:nvPicPr>
          <p:cNvPr id="8" name="Picture 7" descr="Diagram to show sand erosion on a beach.">
            <a:extLst>
              <a:ext uri="{FF2B5EF4-FFF2-40B4-BE49-F238E27FC236}">
                <a16:creationId xmlns:a16="http://schemas.microsoft.com/office/drawing/2014/main" id="{3CCA801F-74F3-02F4-A423-2B2992FBD1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92248" y="1620000"/>
            <a:ext cx="11607503" cy="4419562"/>
          </a:xfrm>
          <a:prstGeom prst="rect">
            <a:avLst/>
          </a:prstGeom>
          <a:noFill/>
          <a:ln>
            <a:noFill/>
          </a:ln>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Explore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Eroding beach</a:t>
            </a:r>
          </a:p>
        </p:txBody>
      </p:sp>
      <p:sp>
        <p:nvSpPr>
          <p:cNvPr id="3" name="Content Placeholder 2">
            <a:extLst>
              <a:ext uri="{FF2B5EF4-FFF2-40B4-BE49-F238E27FC236}">
                <a16:creationId xmlns:a16="http://schemas.microsoft.com/office/drawing/2014/main" id="{4553A4C3-9745-72C8-2D69-7E3046E99430}"/>
              </a:ext>
            </a:extLst>
          </p:cNvPr>
          <p:cNvSpPr>
            <a:spLocks noGrp="1"/>
          </p:cNvSpPr>
          <p:nvPr>
            <p:ph idx="1"/>
          </p:nvPr>
        </p:nvSpPr>
        <p:spPr>
          <a:xfrm>
            <a:off x="447334" y="1620000"/>
            <a:ext cx="11484000" cy="4536000"/>
          </a:xfrm>
        </p:spPr>
        <p:txBody>
          <a:bodyPr/>
          <a:lstStyle/>
          <a:p>
            <a:endParaRPr lang="en-AU"/>
          </a:p>
        </p:txBody>
      </p:sp>
      <p:pic>
        <p:nvPicPr>
          <p:cNvPr id="5" name="Picture 4" descr="Diagram to show sand erosion on a beach. Shows calculations.">
            <a:extLst>
              <a:ext uri="{FF2B5EF4-FFF2-40B4-BE49-F238E27FC236}">
                <a16:creationId xmlns:a16="http://schemas.microsoft.com/office/drawing/2014/main" id="{1F1D2424-BC38-1668-06F4-80006D39946B}"/>
              </a:ext>
            </a:extLst>
          </p:cNvPr>
          <p:cNvPicPr>
            <a:picLocks noChangeAspect="1"/>
          </p:cNvPicPr>
          <p:nvPr/>
        </p:nvPicPr>
        <p:blipFill>
          <a:blip r:embed="rId2"/>
          <a:stretch>
            <a:fillRect/>
          </a:stretch>
        </p:blipFill>
        <p:spPr>
          <a:xfrm>
            <a:off x="315651" y="1492057"/>
            <a:ext cx="11560697" cy="4598627"/>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8427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C14E-A2BA-8E98-B828-469F18D3898A}"/>
              </a:ext>
            </a:extLst>
          </p:cNvPr>
          <p:cNvSpPr>
            <a:spLocks noGrp="1"/>
          </p:cNvSpPr>
          <p:nvPr>
            <p:ph type="title"/>
          </p:nvPr>
        </p:nvSpPr>
        <p:spPr/>
        <p:txBody>
          <a:bodyPr/>
          <a:lstStyle/>
          <a:p>
            <a:r>
              <a:rPr lang="en-AU" dirty="0"/>
              <a:t>Explore (3)</a:t>
            </a:r>
          </a:p>
        </p:txBody>
      </p:sp>
      <p:sp>
        <p:nvSpPr>
          <p:cNvPr id="5" name="Text Placeholder 4">
            <a:extLst>
              <a:ext uri="{FF2B5EF4-FFF2-40B4-BE49-F238E27FC236}">
                <a16:creationId xmlns:a16="http://schemas.microsoft.com/office/drawing/2014/main" id="{8ADAE92B-99FF-A7F3-5FF6-9008C7275828}"/>
              </a:ext>
            </a:extLst>
          </p:cNvPr>
          <p:cNvSpPr>
            <a:spLocks noGrp="1"/>
          </p:cNvSpPr>
          <p:nvPr>
            <p:ph type="body" sz="quarter" idx="18"/>
          </p:nvPr>
        </p:nvSpPr>
        <p:spPr>
          <a:xfrm>
            <a:off x="360000" y="982520"/>
            <a:ext cx="10080000" cy="310015"/>
          </a:xfrm>
        </p:spPr>
        <p:txBody>
          <a:bodyPr/>
          <a:lstStyle/>
          <a:p>
            <a:r>
              <a:rPr lang="en-AU" dirty="0"/>
              <a:t>Reciprocal ratios</a:t>
            </a:r>
          </a:p>
        </p:txBody>
      </p:sp>
      <p:grpSp>
        <p:nvGrpSpPr>
          <p:cNvPr id="26" name="Group 25" descr="Ratio">
            <a:extLst>
              <a:ext uri="{FF2B5EF4-FFF2-40B4-BE49-F238E27FC236}">
                <a16:creationId xmlns:a16="http://schemas.microsoft.com/office/drawing/2014/main" id="{8883C96D-6445-BC36-8FC4-CF88555A601D}"/>
              </a:ext>
            </a:extLst>
          </p:cNvPr>
          <p:cNvGrpSpPr/>
          <p:nvPr/>
        </p:nvGrpSpPr>
        <p:grpSpPr>
          <a:xfrm>
            <a:off x="1165542" y="1578430"/>
            <a:ext cx="4713515" cy="4550228"/>
            <a:chOff x="1165542" y="1578430"/>
            <a:chExt cx="4713515" cy="4550228"/>
          </a:xfrm>
        </p:grpSpPr>
        <p:sp>
          <p:nvSpPr>
            <p:cNvPr id="6" name="Rectangle: Rounded Corners 5">
              <a:extLst>
                <a:ext uri="{FF2B5EF4-FFF2-40B4-BE49-F238E27FC236}">
                  <a16:creationId xmlns:a16="http://schemas.microsoft.com/office/drawing/2014/main" id="{0F529B02-0A16-DAAD-E9E6-55FEA64B82F3}"/>
                </a:ext>
              </a:extLst>
            </p:cNvPr>
            <p:cNvSpPr/>
            <p:nvPr/>
          </p:nvSpPr>
          <p:spPr>
            <a:xfrm>
              <a:off x="1165542" y="1578430"/>
              <a:ext cx="4713515" cy="4550228"/>
            </a:xfrm>
            <a:prstGeom prst="roundRect">
              <a:avLst>
                <a:gd name="adj" fmla="val 54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22D7D4AE-3290-9975-D798-4FE7B8B40DBF}"/>
                </a:ext>
              </a:extLst>
            </p:cNvPr>
            <p:cNvSpPr txBox="1"/>
            <p:nvPr/>
          </p:nvSpPr>
          <p:spPr>
            <a:xfrm>
              <a:off x="1949314" y="1853441"/>
              <a:ext cx="3145971" cy="543138"/>
            </a:xfrm>
            <a:prstGeom prst="rect">
              <a:avLst/>
            </a:prstGeom>
            <a:noFill/>
          </p:spPr>
          <p:txBody>
            <a:bodyPr wrap="square" lIns="0" tIns="0" rIns="0" bIns="0" rtlCol="0">
              <a:noAutofit/>
            </a:bodyPr>
            <a:lstStyle/>
            <a:p>
              <a:pPr lvl="0" algn="ctr"/>
              <a:r>
                <a:rPr lang="en-AU" sz="3600" b="1" dirty="0">
                  <a:solidFill>
                    <a:schemeClr val="bg1"/>
                  </a:solidFill>
                  <a:latin typeface="+mj-lt"/>
                </a:rPr>
                <a:t>Ratio</a:t>
              </a:r>
            </a:p>
          </p:txBody>
        </p:sp>
      </p:grpSp>
      <p:grpSp>
        <p:nvGrpSpPr>
          <p:cNvPr id="27" name="Group 26" descr="1/2=2/4">
            <a:extLst>
              <a:ext uri="{FF2B5EF4-FFF2-40B4-BE49-F238E27FC236}">
                <a16:creationId xmlns:a16="http://schemas.microsoft.com/office/drawing/2014/main" id="{878FA688-CE99-6486-6830-7CC225E56604}"/>
              </a:ext>
            </a:extLst>
          </p:cNvPr>
          <p:cNvGrpSpPr/>
          <p:nvPr/>
        </p:nvGrpSpPr>
        <p:grpSpPr>
          <a:xfrm>
            <a:off x="1382485" y="2685908"/>
            <a:ext cx="4279628" cy="947056"/>
            <a:chOff x="1382485" y="2685908"/>
            <a:chExt cx="4279628" cy="947056"/>
          </a:xfrm>
        </p:grpSpPr>
        <p:sp>
          <p:nvSpPr>
            <p:cNvPr id="11" name="Rectangle: Rounded Corners 10">
              <a:extLst>
                <a:ext uri="{FF2B5EF4-FFF2-40B4-BE49-F238E27FC236}">
                  <a16:creationId xmlns:a16="http://schemas.microsoft.com/office/drawing/2014/main" id="{AAF1566D-8260-E089-1F96-F2D24C1399E1}"/>
                </a:ext>
              </a:extLst>
            </p:cNvPr>
            <p:cNvSpPr/>
            <p:nvPr/>
          </p:nvSpPr>
          <p:spPr>
            <a:xfrm>
              <a:off x="1382485" y="2685908"/>
              <a:ext cx="4279628" cy="947056"/>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86B1E7F0-2089-723D-3A24-4179A3747555}"/>
                    </a:ext>
                  </a:extLst>
                </p:cNvPr>
                <p:cNvSpPr txBox="1"/>
                <p:nvPr/>
              </p:nvSpPr>
              <p:spPr>
                <a:xfrm>
                  <a:off x="1949314" y="2721429"/>
                  <a:ext cx="3145971" cy="876014"/>
                </a:xfrm>
                <a:prstGeom prst="rect">
                  <a:avLst/>
                </a:prstGeom>
                <a:noFill/>
              </p:spPr>
              <p:txBody>
                <a:bodyPr wrap="square" lIns="0" tIns="0" rIns="0" bIns="0" rtlCol="0">
                  <a:noAutofit/>
                </a:bodyPr>
                <a:lstStyle/>
                <a:p>
                  <a14:m>
                    <m:oMathPara xmlns:m="http://schemas.openxmlformats.org/officeDocument/2006/math">
                      <m:oMathParaPr>
                        <m:jc m:val="centerGroup"/>
                      </m:oMathParaPr>
                      <m:oMath xmlns:m="http://schemas.openxmlformats.org/officeDocument/2006/math">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1</m:t>
                            </m:r>
                          </m:num>
                          <m:den>
                            <m:r>
                              <a:rPr lang="en-AU" sz="2800" b="0" i="1" smtClean="0">
                                <a:latin typeface="Cambria Math" panose="02040503050406030204" pitchFamily="18" charset="0"/>
                              </a:rPr>
                              <m:t>2</m:t>
                            </m:r>
                          </m:den>
                        </m:f>
                        <m:r>
                          <a:rPr lang="en-AU" sz="2800" b="0" i="1" smtClean="0">
                            <a:latin typeface="Cambria Math" panose="02040503050406030204" pitchFamily="18" charset="0"/>
                          </a:rPr>
                          <m:t>=</m:t>
                        </m:r>
                        <m:f>
                          <m:fPr>
                            <m:ctrlPr>
                              <a:rPr lang="en-AU" sz="2800" b="0" i="1" smtClean="0">
                                <a:latin typeface="Cambria Math" panose="02040503050406030204" pitchFamily="18" charset="0"/>
                              </a:rPr>
                            </m:ctrlPr>
                          </m:fPr>
                          <m:num>
                            <m:r>
                              <a:rPr lang="en-AU" sz="2800" b="0" i="1" smtClean="0">
                                <a:latin typeface="Cambria Math" panose="02040503050406030204" pitchFamily="18" charset="0"/>
                              </a:rPr>
                              <m:t>2</m:t>
                            </m:r>
                          </m:num>
                          <m:den>
                            <m:r>
                              <a:rPr lang="en-AU" sz="2800" b="0" i="1" smtClean="0">
                                <a:latin typeface="Cambria Math" panose="02040503050406030204" pitchFamily="18" charset="0"/>
                              </a:rPr>
                              <m:t>4</m:t>
                            </m:r>
                          </m:den>
                        </m:f>
                      </m:oMath>
                    </m:oMathPara>
                  </a14:m>
                  <a:endParaRPr lang="en-AU" sz="2800" dirty="0"/>
                </a:p>
              </p:txBody>
            </p:sp>
          </mc:Choice>
          <mc:Fallback>
            <p:sp>
              <p:nvSpPr>
                <p:cNvPr id="12" name="TextBox 11">
                  <a:extLst>
                    <a:ext uri="{FF2B5EF4-FFF2-40B4-BE49-F238E27FC236}">
                      <a16:creationId xmlns:a16="http://schemas.microsoft.com/office/drawing/2014/main" id="{86B1E7F0-2089-723D-3A24-4179A3747555}"/>
                    </a:ext>
                  </a:extLst>
                </p:cNvPr>
                <p:cNvSpPr txBox="1">
                  <a:spLocks noRot="1" noChangeAspect="1" noMove="1" noResize="1" noEditPoints="1" noAdjustHandles="1" noChangeArrowheads="1" noChangeShapeType="1" noTextEdit="1"/>
                </p:cNvSpPr>
                <p:nvPr/>
              </p:nvSpPr>
              <p:spPr>
                <a:xfrm>
                  <a:off x="1949314" y="2721429"/>
                  <a:ext cx="3145971" cy="876014"/>
                </a:xfrm>
                <a:prstGeom prst="rect">
                  <a:avLst/>
                </a:prstGeom>
                <a:blipFill>
                  <a:blip r:embed="rId2"/>
                  <a:stretch>
                    <a:fillRect/>
                  </a:stretch>
                </a:blipFill>
              </p:spPr>
              <p:txBody>
                <a:bodyPr/>
                <a:lstStyle/>
                <a:p>
                  <a:r>
                    <a:rPr lang="en-AU">
                      <a:noFill/>
                    </a:rPr>
                    <a:t> </a:t>
                  </a:r>
                </a:p>
              </p:txBody>
            </p:sp>
          </mc:Fallback>
        </mc:AlternateContent>
      </p:grpSp>
      <p:grpSp>
        <p:nvGrpSpPr>
          <p:cNvPr id="28" name="Group 27" descr="5/3=15/9">
            <a:extLst>
              <a:ext uri="{FF2B5EF4-FFF2-40B4-BE49-F238E27FC236}">
                <a16:creationId xmlns:a16="http://schemas.microsoft.com/office/drawing/2014/main" id="{7C5FC699-AB4F-F93E-AD14-DC69C2AE2097}"/>
              </a:ext>
            </a:extLst>
          </p:cNvPr>
          <p:cNvGrpSpPr/>
          <p:nvPr/>
        </p:nvGrpSpPr>
        <p:grpSpPr>
          <a:xfrm>
            <a:off x="1382485" y="3793386"/>
            <a:ext cx="4279628" cy="947056"/>
            <a:chOff x="1382485" y="3793386"/>
            <a:chExt cx="4279628" cy="947056"/>
          </a:xfrm>
        </p:grpSpPr>
        <p:sp>
          <p:nvSpPr>
            <p:cNvPr id="13" name="Rectangle: Rounded Corners 12">
              <a:extLst>
                <a:ext uri="{FF2B5EF4-FFF2-40B4-BE49-F238E27FC236}">
                  <a16:creationId xmlns:a16="http://schemas.microsoft.com/office/drawing/2014/main" id="{D0F79B03-B1B5-954E-8B8F-1BD627AB6F6A}"/>
                </a:ext>
              </a:extLst>
            </p:cNvPr>
            <p:cNvSpPr/>
            <p:nvPr/>
          </p:nvSpPr>
          <p:spPr>
            <a:xfrm>
              <a:off x="1382485" y="3793386"/>
              <a:ext cx="4279628" cy="947056"/>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F7135AF-8645-0AFC-7720-6EE1F1951621}"/>
                    </a:ext>
                  </a:extLst>
                </p:cNvPr>
                <p:cNvSpPr txBox="1"/>
                <p:nvPr/>
              </p:nvSpPr>
              <p:spPr>
                <a:xfrm>
                  <a:off x="1949314" y="3828907"/>
                  <a:ext cx="3145971" cy="876014"/>
                </a:xfrm>
                <a:prstGeom prst="rect">
                  <a:avLst/>
                </a:prstGeom>
                <a:noFill/>
              </p:spPr>
              <p:txBody>
                <a:bodyPr wrap="square" lIns="0" tIns="0" rIns="0" bIns="0" rtlCol="0">
                  <a:noAutofit/>
                </a:bodyPr>
                <a:lstStyle/>
                <a:p>
                  <a:pPr lvl="0"/>
                  <a14:m>
                    <m:oMathPara xmlns:m="http://schemas.openxmlformats.org/officeDocument/2006/math">
                      <m:oMathParaPr>
                        <m:jc m:val="centerGroup"/>
                      </m:oMathParaPr>
                      <m:oMath xmlns:m="http://schemas.openxmlformats.org/officeDocument/2006/math">
                        <m:f>
                          <m:fPr>
                            <m:ctrlPr>
                              <a:rPr lang="en-AU" sz="2800" i="1">
                                <a:latin typeface="Cambria Math" panose="02040503050406030204" pitchFamily="18" charset="0"/>
                              </a:rPr>
                            </m:ctrlPr>
                          </m:fPr>
                          <m:num>
                            <m:r>
                              <a:rPr lang="en-AU" sz="2800" i="1">
                                <a:latin typeface="Cambria Math" panose="02040503050406030204" pitchFamily="18" charset="0"/>
                              </a:rPr>
                              <m:t>5</m:t>
                            </m:r>
                          </m:num>
                          <m:den>
                            <m:r>
                              <a:rPr lang="en-AU" sz="2800" i="1">
                                <a:latin typeface="Cambria Math" panose="02040503050406030204" pitchFamily="18" charset="0"/>
                              </a:rPr>
                              <m:t>3</m:t>
                            </m:r>
                          </m:den>
                        </m:f>
                        <m:r>
                          <a:rPr lang="en-AU" sz="2800" i="1">
                            <a:latin typeface="Cambria Math" panose="02040503050406030204" pitchFamily="18" charset="0"/>
                          </a:rPr>
                          <m:t>=</m:t>
                        </m:r>
                        <m:f>
                          <m:fPr>
                            <m:ctrlPr>
                              <a:rPr lang="en-AU" sz="2800" i="1">
                                <a:latin typeface="Cambria Math" panose="02040503050406030204" pitchFamily="18" charset="0"/>
                              </a:rPr>
                            </m:ctrlPr>
                          </m:fPr>
                          <m:num>
                            <m:r>
                              <a:rPr lang="en-AU" sz="2800" i="1">
                                <a:latin typeface="Cambria Math" panose="02040503050406030204" pitchFamily="18" charset="0"/>
                              </a:rPr>
                              <m:t>15</m:t>
                            </m:r>
                          </m:num>
                          <m:den>
                            <m:r>
                              <a:rPr lang="en-AU" sz="2800" i="1">
                                <a:latin typeface="Cambria Math" panose="02040503050406030204" pitchFamily="18" charset="0"/>
                              </a:rPr>
                              <m:t>9</m:t>
                            </m:r>
                          </m:den>
                        </m:f>
                      </m:oMath>
                    </m:oMathPara>
                  </a14:m>
                  <a:endParaRPr lang="en-AU" sz="2800" dirty="0"/>
                </a:p>
              </p:txBody>
            </p:sp>
          </mc:Choice>
          <mc:Fallback>
            <p:sp>
              <p:nvSpPr>
                <p:cNvPr id="14" name="TextBox 13">
                  <a:extLst>
                    <a:ext uri="{FF2B5EF4-FFF2-40B4-BE49-F238E27FC236}">
                      <a16:creationId xmlns:a16="http://schemas.microsoft.com/office/drawing/2014/main" id="{7F7135AF-8645-0AFC-7720-6EE1F1951621}"/>
                    </a:ext>
                  </a:extLst>
                </p:cNvPr>
                <p:cNvSpPr txBox="1">
                  <a:spLocks noRot="1" noChangeAspect="1" noMove="1" noResize="1" noEditPoints="1" noAdjustHandles="1" noChangeArrowheads="1" noChangeShapeType="1" noTextEdit="1"/>
                </p:cNvSpPr>
                <p:nvPr/>
              </p:nvSpPr>
              <p:spPr>
                <a:xfrm>
                  <a:off x="1949314" y="3828907"/>
                  <a:ext cx="3145971" cy="876014"/>
                </a:xfrm>
                <a:prstGeom prst="rect">
                  <a:avLst/>
                </a:prstGeom>
                <a:blipFill>
                  <a:blip r:embed="rId3"/>
                  <a:stretch>
                    <a:fillRect/>
                  </a:stretch>
                </a:blipFill>
              </p:spPr>
              <p:txBody>
                <a:bodyPr/>
                <a:lstStyle/>
                <a:p>
                  <a:r>
                    <a:rPr lang="en-AU">
                      <a:noFill/>
                    </a:rPr>
                    <a:t> </a:t>
                  </a:r>
                </a:p>
              </p:txBody>
            </p:sp>
          </mc:Fallback>
        </mc:AlternateContent>
      </p:grpSp>
      <p:grpSp>
        <p:nvGrpSpPr>
          <p:cNvPr id="29" name="Group 28" descr="3/4=6/8">
            <a:extLst>
              <a:ext uri="{FF2B5EF4-FFF2-40B4-BE49-F238E27FC236}">
                <a16:creationId xmlns:a16="http://schemas.microsoft.com/office/drawing/2014/main" id="{6022EC07-15BF-C591-9006-F75E960568DA}"/>
              </a:ext>
            </a:extLst>
          </p:cNvPr>
          <p:cNvGrpSpPr/>
          <p:nvPr/>
        </p:nvGrpSpPr>
        <p:grpSpPr>
          <a:xfrm>
            <a:off x="1382485" y="4865343"/>
            <a:ext cx="4279628" cy="947056"/>
            <a:chOff x="1382485" y="4865343"/>
            <a:chExt cx="4279628" cy="947056"/>
          </a:xfrm>
        </p:grpSpPr>
        <p:sp>
          <p:nvSpPr>
            <p:cNvPr id="15" name="Rectangle: Rounded Corners 14">
              <a:extLst>
                <a:ext uri="{FF2B5EF4-FFF2-40B4-BE49-F238E27FC236}">
                  <a16:creationId xmlns:a16="http://schemas.microsoft.com/office/drawing/2014/main" id="{3E01998F-EB50-0AC7-3C59-E6BFF265E825}"/>
                </a:ext>
              </a:extLst>
            </p:cNvPr>
            <p:cNvSpPr/>
            <p:nvPr/>
          </p:nvSpPr>
          <p:spPr>
            <a:xfrm>
              <a:off x="1382485" y="4865343"/>
              <a:ext cx="4279628" cy="947056"/>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3BACE18-EA93-361F-D40A-6CAECECECD5E}"/>
                    </a:ext>
                  </a:extLst>
                </p:cNvPr>
                <p:cNvSpPr txBox="1"/>
                <p:nvPr/>
              </p:nvSpPr>
              <p:spPr>
                <a:xfrm>
                  <a:off x="1949314" y="4900864"/>
                  <a:ext cx="3145971" cy="876014"/>
                </a:xfrm>
                <a:prstGeom prst="rect">
                  <a:avLst/>
                </a:prstGeom>
                <a:noFill/>
              </p:spPr>
              <p:txBody>
                <a:bodyPr wrap="square" lIns="0" tIns="0" rIns="0" bIns="0" rtlCol="0">
                  <a:noAutofit/>
                </a:bodyPr>
                <a:lstStyle/>
                <a:p>
                  <a:pPr lvl="0"/>
                  <a14:m>
                    <m:oMathPara xmlns:m="http://schemas.openxmlformats.org/officeDocument/2006/math">
                      <m:oMathParaPr>
                        <m:jc m:val="centerGroup"/>
                      </m:oMathParaPr>
                      <m:oMath xmlns:m="http://schemas.openxmlformats.org/officeDocument/2006/math">
                        <m:f>
                          <m:fPr>
                            <m:ctrlPr>
                              <a:rPr lang="en-AU" sz="2800" i="1">
                                <a:latin typeface="Cambria Math" panose="02040503050406030204" pitchFamily="18" charset="0"/>
                              </a:rPr>
                            </m:ctrlPr>
                          </m:fPr>
                          <m:num>
                            <m:r>
                              <a:rPr lang="en-AU" sz="2800" i="1">
                                <a:latin typeface="Cambria Math" panose="02040503050406030204" pitchFamily="18" charset="0"/>
                              </a:rPr>
                              <m:t>3</m:t>
                            </m:r>
                          </m:num>
                          <m:den>
                            <m:r>
                              <a:rPr lang="en-AU" sz="2800" i="1">
                                <a:latin typeface="Cambria Math" panose="02040503050406030204" pitchFamily="18" charset="0"/>
                              </a:rPr>
                              <m:t>4</m:t>
                            </m:r>
                          </m:den>
                        </m:f>
                        <m:r>
                          <a:rPr lang="en-AU" sz="2800" i="1">
                            <a:latin typeface="Cambria Math" panose="02040503050406030204" pitchFamily="18" charset="0"/>
                          </a:rPr>
                          <m:t>=</m:t>
                        </m:r>
                        <m:f>
                          <m:fPr>
                            <m:ctrlPr>
                              <a:rPr lang="en-AU" sz="2800" i="1">
                                <a:latin typeface="Cambria Math" panose="02040503050406030204" pitchFamily="18" charset="0"/>
                              </a:rPr>
                            </m:ctrlPr>
                          </m:fPr>
                          <m:num>
                            <m:r>
                              <a:rPr lang="en-AU" sz="2800" i="1">
                                <a:latin typeface="Cambria Math" panose="02040503050406030204" pitchFamily="18" charset="0"/>
                              </a:rPr>
                              <m:t>6</m:t>
                            </m:r>
                          </m:num>
                          <m:den>
                            <m:r>
                              <a:rPr lang="en-AU" sz="2800" i="1">
                                <a:latin typeface="Cambria Math" panose="02040503050406030204" pitchFamily="18" charset="0"/>
                              </a:rPr>
                              <m:t>8</m:t>
                            </m:r>
                          </m:den>
                        </m:f>
                      </m:oMath>
                    </m:oMathPara>
                  </a14:m>
                  <a:endParaRPr lang="en-AU" sz="2800" dirty="0"/>
                </a:p>
              </p:txBody>
            </p:sp>
          </mc:Choice>
          <mc:Fallback>
            <p:sp>
              <p:nvSpPr>
                <p:cNvPr id="16" name="TextBox 15">
                  <a:extLst>
                    <a:ext uri="{FF2B5EF4-FFF2-40B4-BE49-F238E27FC236}">
                      <a16:creationId xmlns:a16="http://schemas.microsoft.com/office/drawing/2014/main" id="{D3BACE18-EA93-361F-D40A-6CAECECECD5E}"/>
                    </a:ext>
                  </a:extLst>
                </p:cNvPr>
                <p:cNvSpPr txBox="1">
                  <a:spLocks noRot="1" noChangeAspect="1" noMove="1" noResize="1" noEditPoints="1" noAdjustHandles="1" noChangeArrowheads="1" noChangeShapeType="1" noTextEdit="1"/>
                </p:cNvSpPr>
                <p:nvPr/>
              </p:nvSpPr>
              <p:spPr>
                <a:xfrm>
                  <a:off x="1949314" y="4900864"/>
                  <a:ext cx="3145971" cy="876014"/>
                </a:xfrm>
                <a:prstGeom prst="rect">
                  <a:avLst/>
                </a:prstGeom>
                <a:blipFill>
                  <a:blip r:embed="rId4"/>
                  <a:stretch>
                    <a:fillRect/>
                  </a:stretch>
                </a:blipFill>
              </p:spPr>
              <p:txBody>
                <a:bodyPr/>
                <a:lstStyle/>
                <a:p>
                  <a:r>
                    <a:rPr lang="en-AU">
                      <a:noFill/>
                    </a:rPr>
                    <a:t> </a:t>
                  </a:r>
                </a:p>
              </p:txBody>
            </p:sp>
          </mc:Fallback>
        </mc:AlternateContent>
      </p:grpSp>
      <p:grpSp>
        <p:nvGrpSpPr>
          <p:cNvPr id="30" name="Group 29" descr="Reciprocal ratio">
            <a:extLst>
              <a:ext uri="{FF2B5EF4-FFF2-40B4-BE49-F238E27FC236}">
                <a16:creationId xmlns:a16="http://schemas.microsoft.com/office/drawing/2014/main" id="{53F78295-A331-D899-9593-750976006F69}"/>
              </a:ext>
            </a:extLst>
          </p:cNvPr>
          <p:cNvGrpSpPr/>
          <p:nvPr/>
        </p:nvGrpSpPr>
        <p:grpSpPr>
          <a:xfrm>
            <a:off x="6096000" y="1578430"/>
            <a:ext cx="4713515" cy="4550228"/>
            <a:chOff x="6096000" y="1578430"/>
            <a:chExt cx="4713515" cy="4550228"/>
          </a:xfrm>
        </p:grpSpPr>
        <p:sp>
          <p:nvSpPr>
            <p:cNvPr id="17" name="Rectangle: Rounded Corners 16">
              <a:extLst>
                <a:ext uri="{FF2B5EF4-FFF2-40B4-BE49-F238E27FC236}">
                  <a16:creationId xmlns:a16="http://schemas.microsoft.com/office/drawing/2014/main" id="{646905E8-6FF9-6629-3229-3A4C9C56E025}"/>
                </a:ext>
              </a:extLst>
            </p:cNvPr>
            <p:cNvSpPr/>
            <p:nvPr/>
          </p:nvSpPr>
          <p:spPr>
            <a:xfrm>
              <a:off x="6096000" y="1578430"/>
              <a:ext cx="4713515" cy="4550228"/>
            </a:xfrm>
            <a:prstGeom prst="roundRect">
              <a:avLst>
                <a:gd name="adj" fmla="val 54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37292859-658F-CCD0-CE09-DFA0D5838A84}"/>
                    </a:ext>
                  </a:extLst>
                </p:cNvPr>
                <p:cNvSpPr txBox="1"/>
                <p:nvPr/>
              </p:nvSpPr>
              <p:spPr>
                <a:xfrm>
                  <a:off x="6564087" y="1853441"/>
                  <a:ext cx="3777340" cy="543138"/>
                </a:xfrm>
                <a:prstGeom prst="rect">
                  <a:avLst/>
                </a:prstGeom>
                <a:noFill/>
              </p:spPr>
              <p:txBody>
                <a:bodyPr wrap="square" lIns="0" tIns="0" rIns="0" bIns="0" rtlCol="0">
                  <a:noAutofit/>
                </a:bodyPr>
                <a:lstStyle/>
                <a:p>
                  <a:pPr lvl="0" algn="ctr"/>
                  <a:r>
                    <a:rPr lang="en-AU" sz="3600" b="1" dirty="0">
                      <a:solidFill>
                        <a:schemeClr val="bg1"/>
                      </a:solidFill>
                      <a:latin typeface="+mj-lt"/>
                    </a:rPr>
                    <a:t>Reciprocal ratio</a:t>
                  </a:r>
                  <a14:m/>
                </a:p>
              </p:txBody>
            </p:sp>
          </mc:Choice>
          <mc:Fallback>
            <p:sp>
              <p:nvSpPr>
                <p:cNvPr id="25" name="TextBox 24">
                  <a:extLst>
                    <a:ext uri="{FF2B5EF4-FFF2-40B4-BE49-F238E27FC236}">
                      <a16:creationId xmlns:a16="http://schemas.microsoft.com/office/drawing/2014/main" id="{37292859-658F-CCD0-CE09-DFA0D5838A84}"/>
                    </a:ext>
                  </a:extLst>
                </p:cNvPr>
                <p:cNvSpPr txBox="1">
                  <a:spLocks noRot="1" noChangeAspect="1" noMove="1" noResize="1" noEditPoints="1" noAdjustHandles="1" noChangeArrowheads="1" noChangeShapeType="1" noTextEdit="1"/>
                </p:cNvSpPr>
                <p:nvPr/>
              </p:nvSpPr>
              <p:spPr>
                <a:xfrm>
                  <a:off x="6564087" y="1853441"/>
                  <a:ext cx="3777340" cy="543138"/>
                </a:xfrm>
                <a:prstGeom prst="rect">
                  <a:avLst/>
                </a:prstGeom>
                <a:blipFill>
                  <a:blip r:embed="rId5"/>
                  <a:stretch>
                    <a:fillRect l="-3393" t="-25843" r="-3231" b="-52809"/>
                  </a:stretch>
                </a:blipFill>
              </p:spPr>
              <p:txBody>
                <a:bodyPr/>
                <a:lstStyle/>
                <a:p>
                  <a:r>
                    <a:rPr lang="en-AU">
                      <a:noFill/>
                    </a:rPr>
                    <a:t> </a:t>
                  </a:r>
                </a:p>
              </p:txBody>
            </p:sp>
          </mc:Fallback>
        </mc:AlternateContent>
      </p:grpSp>
      <p:grpSp>
        <p:nvGrpSpPr>
          <p:cNvPr id="31" name="Group 30" descr="2/1=4/2">
            <a:extLst>
              <a:ext uri="{FF2B5EF4-FFF2-40B4-BE49-F238E27FC236}">
                <a16:creationId xmlns:a16="http://schemas.microsoft.com/office/drawing/2014/main" id="{2E074612-7B8E-D390-1CF7-B87D132D8D01}"/>
              </a:ext>
            </a:extLst>
          </p:cNvPr>
          <p:cNvGrpSpPr/>
          <p:nvPr/>
        </p:nvGrpSpPr>
        <p:grpSpPr>
          <a:xfrm>
            <a:off x="6312943" y="2685908"/>
            <a:ext cx="4279628" cy="947056"/>
            <a:chOff x="6312943" y="2685908"/>
            <a:chExt cx="4279628" cy="947056"/>
          </a:xfrm>
        </p:grpSpPr>
        <p:sp>
          <p:nvSpPr>
            <p:cNvPr id="18" name="Rectangle: Rounded Corners 17">
              <a:extLst>
                <a:ext uri="{FF2B5EF4-FFF2-40B4-BE49-F238E27FC236}">
                  <a16:creationId xmlns:a16="http://schemas.microsoft.com/office/drawing/2014/main" id="{1C7ACE0F-AD31-85AD-4C73-73A07B2BA527}"/>
                </a:ext>
              </a:extLst>
            </p:cNvPr>
            <p:cNvSpPr/>
            <p:nvPr/>
          </p:nvSpPr>
          <p:spPr>
            <a:xfrm>
              <a:off x="6312943" y="2685908"/>
              <a:ext cx="4279628" cy="947056"/>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F023169D-DE70-9BDC-8AE2-E9E73069AD8C}"/>
                    </a:ext>
                  </a:extLst>
                </p:cNvPr>
                <p:cNvSpPr txBox="1"/>
                <p:nvPr/>
              </p:nvSpPr>
              <p:spPr>
                <a:xfrm>
                  <a:off x="6879772" y="2721429"/>
                  <a:ext cx="3145971" cy="876014"/>
                </a:xfrm>
                <a:prstGeom prst="rect">
                  <a:avLst/>
                </a:prstGeom>
                <a:noFill/>
              </p:spPr>
              <p:txBody>
                <a:bodyPr wrap="square" lIns="0" tIns="0" rIns="0" bIns="0" rtlCol="0">
                  <a:noAutofit/>
                </a:bodyPr>
                <a:lstStyle/>
                <a:p>
                  <a:pPr lvl="0"/>
                  <a14:m>
                    <m:oMathPara xmlns:m="http://schemas.openxmlformats.org/officeDocument/2006/math">
                      <m:oMathParaPr>
                        <m:jc m:val="centerGroup"/>
                      </m:oMathParaPr>
                      <m:oMath xmlns:m="http://schemas.openxmlformats.org/officeDocument/2006/math">
                        <m:f>
                          <m:fPr>
                            <m:ctrlPr>
                              <a:rPr lang="en-AU" sz="2800" i="1">
                                <a:latin typeface="Cambria Math" panose="02040503050406030204" pitchFamily="18" charset="0"/>
                              </a:rPr>
                            </m:ctrlPr>
                          </m:fPr>
                          <m:num>
                            <m:r>
                              <a:rPr lang="en-AU" sz="2800" i="1">
                                <a:latin typeface="Cambria Math" panose="02040503050406030204" pitchFamily="18" charset="0"/>
                              </a:rPr>
                              <m:t>2</m:t>
                            </m:r>
                          </m:num>
                          <m:den>
                            <m:r>
                              <a:rPr lang="en-AU" sz="2800" i="1">
                                <a:latin typeface="Cambria Math" panose="02040503050406030204" pitchFamily="18" charset="0"/>
                              </a:rPr>
                              <m:t>1</m:t>
                            </m:r>
                          </m:den>
                        </m:f>
                        <m:r>
                          <a:rPr lang="en-AU" sz="2800" i="1">
                            <a:latin typeface="Cambria Math" panose="02040503050406030204" pitchFamily="18" charset="0"/>
                          </a:rPr>
                          <m:t>=</m:t>
                        </m:r>
                        <m:f>
                          <m:fPr>
                            <m:ctrlPr>
                              <a:rPr lang="en-AU" sz="2800" i="1">
                                <a:latin typeface="Cambria Math" panose="02040503050406030204" pitchFamily="18" charset="0"/>
                              </a:rPr>
                            </m:ctrlPr>
                          </m:fPr>
                          <m:num>
                            <m:r>
                              <a:rPr lang="en-AU" sz="2800" i="1">
                                <a:latin typeface="Cambria Math" panose="02040503050406030204" pitchFamily="18" charset="0"/>
                              </a:rPr>
                              <m:t>4</m:t>
                            </m:r>
                          </m:num>
                          <m:den>
                            <m:r>
                              <a:rPr lang="en-AU" sz="2800" i="1">
                                <a:latin typeface="Cambria Math" panose="02040503050406030204" pitchFamily="18" charset="0"/>
                              </a:rPr>
                              <m:t>2</m:t>
                            </m:r>
                          </m:den>
                        </m:f>
                      </m:oMath>
                    </m:oMathPara>
                  </a14:m>
                  <a:endParaRPr lang="en-AU" sz="2800" dirty="0"/>
                </a:p>
              </p:txBody>
            </p:sp>
          </mc:Choice>
          <mc:Fallback>
            <p:sp>
              <p:nvSpPr>
                <p:cNvPr id="19" name="TextBox 18">
                  <a:extLst>
                    <a:ext uri="{FF2B5EF4-FFF2-40B4-BE49-F238E27FC236}">
                      <a16:creationId xmlns:a16="http://schemas.microsoft.com/office/drawing/2014/main" id="{F023169D-DE70-9BDC-8AE2-E9E73069AD8C}"/>
                    </a:ext>
                  </a:extLst>
                </p:cNvPr>
                <p:cNvSpPr txBox="1">
                  <a:spLocks noRot="1" noChangeAspect="1" noMove="1" noResize="1" noEditPoints="1" noAdjustHandles="1" noChangeArrowheads="1" noChangeShapeType="1" noTextEdit="1"/>
                </p:cNvSpPr>
                <p:nvPr/>
              </p:nvSpPr>
              <p:spPr>
                <a:xfrm>
                  <a:off x="6879772" y="2721429"/>
                  <a:ext cx="3145971" cy="876014"/>
                </a:xfrm>
                <a:prstGeom prst="rect">
                  <a:avLst/>
                </a:prstGeom>
                <a:blipFill>
                  <a:blip r:embed="rId6"/>
                  <a:stretch>
                    <a:fillRect/>
                  </a:stretch>
                </a:blipFill>
              </p:spPr>
              <p:txBody>
                <a:bodyPr/>
                <a:lstStyle/>
                <a:p>
                  <a:r>
                    <a:rPr lang="en-AU">
                      <a:noFill/>
                    </a:rPr>
                    <a:t> </a:t>
                  </a:r>
                </a:p>
              </p:txBody>
            </p:sp>
          </mc:Fallback>
        </mc:AlternateContent>
      </p:grpSp>
      <p:grpSp>
        <p:nvGrpSpPr>
          <p:cNvPr id="32" name="Group 31" descr="3/5=9/15&#10;">
            <a:extLst>
              <a:ext uri="{FF2B5EF4-FFF2-40B4-BE49-F238E27FC236}">
                <a16:creationId xmlns:a16="http://schemas.microsoft.com/office/drawing/2014/main" id="{9BC0E763-D985-EA18-B65C-493D10A3C76C}"/>
              </a:ext>
            </a:extLst>
          </p:cNvPr>
          <p:cNvGrpSpPr/>
          <p:nvPr/>
        </p:nvGrpSpPr>
        <p:grpSpPr>
          <a:xfrm>
            <a:off x="6312943" y="3793386"/>
            <a:ext cx="4279628" cy="947056"/>
            <a:chOff x="6312943" y="3793386"/>
            <a:chExt cx="4279628" cy="947056"/>
          </a:xfrm>
        </p:grpSpPr>
        <p:sp>
          <p:nvSpPr>
            <p:cNvPr id="20" name="Rectangle: Rounded Corners 19">
              <a:extLst>
                <a:ext uri="{FF2B5EF4-FFF2-40B4-BE49-F238E27FC236}">
                  <a16:creationId xmlns:a16="http://schemas.microsoft.com/office/drawing/2014/main" id="{F500DFEC-1213-83A4-5DBD-C2128415F231}"/>
                </a:ext>
              </a:extLst>
            </p:cNvPr>
            <p:cNvSpPr/>
            <p:nvPr/>
          </p:nvSpPr>
          <p:spPr>
            <a:xfrm>
              <a:off x="6312943" y="3793386"/>
              <a:ext cx="4279628" cy="947056"/>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90E4D2F8-16C1-8EF7-A435-54FB263B9EDB}"/>
                    </a:ext>
                  </a:extLst>
                </p:cNvPr>
                <p:cNvSpPr txBox="1"/>
                <p:nvPr/>
              </p:nvSpPr>
              <p:spPr>
                <a:xfrm>
                  <a:off x="6879772" y="3828907"/>
                  <a:ext cx="3145971" cy="876014"/>
                </a:xfrm>
                <a:prstGeom prst="rect">
                  <a:avLst/>
                </a:prstGeom>
                <a:noFill/>
              </p:spPr>
              <p:txBody>
                <a:bodyPr wrap="square" lIns="0" tIns="0" rIns="0" bIns="0" rtlCol="0">
                  <a:noAutofit/>
                </a:bodyPr>
                <a:lstStyle/>
                <a:p>
                  <a:pPr lvl="0"/>
                  <a14:m>
                    <m:oMathPara xmlns:m="http://schemas.openxmlformats.org/officeDocument/2006/math">
                      <m:oMathParaPr>
                        <m:jc m:val="centerGroup"/>
                      </m:oMathParaPr>
                      <m:oMath xmlns:m="http://schemas.openxmlformats.org/officeDocument/2006/math">
                        <m:f>
                          <m:fPr>
                            <m:ctrlPr>
                              <a:rPr lang="en-AU" sz="2800" i="1">
                                <a:latin typeface="Cambria Math" panose="02040503050406030204" pitchFamily="18" charset="0"/>
                              </a:rPr>
                            </m:ctrlPr>
                          </m:fPr>
                          <m:num>
                            <m:r>
                              <a:rPr lang="en-AU" sz="2800" i="1">
                                <a:latin typeface="Cambria Math" panose="02040503050406030204" pitchFamily="18" charset="0"/>
                              </a:rPr>
                              <m:t>3</m:t>
                            </m:r>
                          </m:num>
                          <m:den>
                            <m:r>
                              <a:rPr lang="en-AU" sz="2800" i="1">
                                <a:latin typeface="Cambria Math" panose="02040503050406030204" pitchFamily="18" charset="0"/>
                              </a:rPr>
                              <m:t>5</m:t>
                            </m:r>
                          </m:den>
                        </m:f>
                        <m:r>
                          <a:rPr lang="en-AU" sz="2800" i="1">
                            <a:latin typeface="Cambria Math" panose="02040503050406030204" pitchFamily="18" charset="0"/>
                          </a:rPr>
                          <m:t>=</m:t>
                        </m:r>
                        <m:f>
                          <m:fPr>
                            <m:ctrlPr>
                              <a:rPr lang="en-AU" sz="2800" i="1">
                                <a:latin typeface="Cambria Math" panose="02040503050406030204" pitchFamily="18" charset="0"/>
                              </a:rPr>
                            </m:ctrlPr>
                          </m:fPr>
                          <m:num>
                            <m:r>
                              <a:rPr lang="en-AU" sz="2800" i="1">
                                <a:latin typeface="Cambria Math" panose="02040503050406030204" pitchFamily="18" charset="0"/>
                              </a:rPr>
                              <m:t>9</m:t>
                            </m:r>
                          </m:num>
                          <m:den>
                            <m:r>
                              <a:rPr lang="en-AU" sz="2800" i="1">
                                <a:latin typeface="Cambria Math" panose="02040503050406030204" pitchFamily="18" charset="0"/>
                              </a:rPr>
                              <m:t>15</m:t>
                            </m:r>
                          </m:den>
                        </m:f>
                      </m:oMath>
                    </m:oMathPara>
                  </a14:m>
                  <a:endParaRPr lang="en-AU" sz="2800" dirty="0"/>
                </a:p>
              </p:txBody>
            </p:sp>
          </mc:Choice>
          <mc:Fallback>
            <p:sp>
              <p:nvSpPr>
                <p:cNvPr id="21" name="TextBox 20">
                  <a:extLst>
                    <a:ext uri="{FF2B5EF4-FFF2-40B4-BE49-F238E27FC236}">
                      <a16:creationId xmlns:a16="http://schemas.microsoft.com/office/drawing/2014/main" id="{90E4D2F8-16C1-8EF7-A435-54FB263B9EDB}"/>
                    </a:ext>
                  </a:extLst>
                </p:cNvPr>
                <p:cNvSpPr txBox="1">
                  <a:spLocks noRot="1" noChangeAspect="1" noMove="1" noResize="1" noEditPoints="1" noAdjustHandles="1" noChangeArrowheads="1" noChangeShapeType="1" noTextEdit="1"/>
                </p:cNvSpPr>
                <p:nvPr/>
              </p:nvSpPr>
              <p:spPr>
                <a:xfrm>
                  <a:off x="6879772" y="3828907"/>
                  <a:ext cx="3145971" cy="876014"/>
                </a:xfrm>
                <a:prstGeom prst="rect">
                  <a:avLst/>
                </a:prstGeom>
                <a:blipFill>
                  <a:blip r:embed="rId7"/>
                  <a:stretch>
                    <a:fillRect/>
                  </a:stretch>
                </a:blipFill>
              </p:spPr>
              <p:txBody>
                <a:bodyPr/>
                <a:lstStyle/>
                <a:p>
                  <a:r>
                    <a:rPr lang="en-AU">
                      <a:noFill/>
                    </a:rPr>
                    <a:t> </a:t>
                  </a:r>
                </a:p>
              </p:txBody>
            </p:sp>
          </mc:Fallback>
        </mc:AlternateContent>
      </p:grpSp>
      <p:grpSp>
        <p:nvGrpSpPr>
          <p:cNvPr id="33" name="Group 32" descr="4/3=8/6">
            <a:extLst>
              <a:ext uri="{FF2B5EF4-FFF2-40B4-BE49-F238E27FC236}">
                <a16:creationId xmlns:a16="http://schemas.microsoft.com/office/drawing/2014/main" id="{788F1DC3-A208-A91B-D542-12F0D8252345}"/>
              </a:ext>
            </a:extLst>
          </p:cNvPr>
          <p:cNvGrpSpPr/>
          <p:nvPr/>
        </p:nvGrpSpPr>
        <p:grpSpPr>
          <a:xfrm>
            <a:off x="6312943" y="4865343"/>
            <a:ext cx="4279628" cy="947056"/>
            <a:chOff x="6312943" y="4865343"/>
            <a:chExt cx="4279628" cy="947056"/>
          </a:xfrm>
        </p:grpSpPr>
        <p:sp>
          <p:nvSpPr>
            <p:cNvPr id="22" name="Rectangle: Rounded Corners 21">
              <a:extLst>
                <a:ext uri="{FF2B5EF4-FFF2-40B4-BE49-F238E27FC236}">
                  <a16:creationId xmlns:a16="http://schemas.microsoft.com/office/drawing/2014/main" id="{CEAD491C-9D1D-934E-B016-836CADB04A0D}"/>
                </a:ext>
              </a:extLst>
            </p:cNvPr>
            <p:cNvSpPr/>
            <p:nvPr/>
          </p:nvSpPr>
          <p:spPr>
            <a:xfrm>
              <a:off x="6312943" y="4865343"/>
              <a:ext cx="4279628" cy="947056"/>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D4F0CD65-3434-2CEB-BCE0-9EA17C241DEF}"/>
                    </a:ext>
                  </a:extLst>
                </p:cNvPr>
                <p:cNvSpPr txBox="1"/>
                <p:nvPr/>
              </p:nvSpPr>
              <p:spPr>
                <a:xfrm>
                  <a:off x="6879772" y="4900864"/>
                  <a:ext cx="3145971" cy="876014"/>
                </a:xfrm>
                <a:prstGeom prst="rect">
                  <a:avLst/>
                </a:prstGeom>
                <a:noFill/>
              </p:spPr>
              <p:txBody>
                <a:bodyPr wrap="square" lIns="0" tIns="0" rIns="0" bIns="0" rtlCol="0">
                  <a:noAutofit/>
                </a:bodyPr>
                <a:lstStyle/>
                <a:p>
                  <a:pPr lvl="0"/>
                  <a14:m>
                    <m:oMathPara xmlns:m="http://schemas.openxmlformats.org/officeDocument/2006/math">
                      <m:oMathParaPr>
                        <m:jc m:val="centerGroup"/>
                      </m:oMathParaPr>
                      <m:oMath xmlns:m="http://schemas.openxmlformats.org/officeDocument/2006/math">
                        <m:f>
                          <m:fPr>
                            <m:ctrlPr>
                              <a:rPr lang="en-AU" sz="2800" i="1">
                                <a:latin typeface="Cambria Math" panose="02040503050406030204" pitchFamily="18" charset="0"/>
                              </a:rPr>
                            </m:ctrlPr>
                          </m:fPr>
                          <m:num>
                            <m:r>
                              <a:rPr lang="en-AU" sz="2800" i="1">
                                <a:latin typeface="Cambria Math" panose="02040503050406030204" pitchFamily="18" charset="0"/>
                              </a:rPr>
                              <m:t>4</m:t>
                            </m:r>
                          </m:num>
                          <m:den>
                            <m:r>
                              <a:rPr lang="en-AU" sz="2800" i="1">
                                <a:latin typeface="Cambria Math" panose="02040503050406030204" pitchFamily="18" charset="0"/>
                              </a:rPr>
                              <m:t>3</m:t>
                            </m:r>
                          </m:den>
                        </m:f>
                        <m:r>
                          <a:rPr lang="en-AU" sz="2800" i="1">
                            <a:latin typeface="Cambria Math" panose="02040503050406030204" pitchFamily="18" charset="0"/>
                          </a:rPr>
                          <m:t>=</m:t>
                        </m:r>
                        <m:f>
                          <m:fPr>
                            <m:ctrlPr>
                              <a:rPr lang="en-AU" sz="2800" i="1">
                                <a:latin typeface="Cambria Math" panose="02040503050406030204" pitchFamily="18" charset="0"/>
                              </a:rPr>
                            </m:ctrlPr>
                          </m:fPr>
                          <m:num>
                            <m:r>
                              <a:rPr lang="en-AU" sz="2800" i="1">
                                <a:latin typeface="Cambria Math" panose="02040503050406030204" pitchFamily="18" charset="0"/>
                              </a:rPr>
                              <m:t>8</m:t>
                            </m:r>
                          </m:num>
                          <m:den>
                            <m:r>
                              <a:rPr lang="en-AU" sz="2800" i="1">
                                <a:latin typeface="Cambria Math" panose="02040503050406030204" pitchFamily="18" charset="0"/>
                              </a:rPr>
                              <m:t>6</m:t>
                            </m:r>
                          </m:den>
                        </m:f>
                      </m:oMath>
                    </m:oMathPara>
                  </a14:m>
                  <a:endParaRPr lang="en-AU" sz="2800" dirty="0"/>
                </a:p>
              </p:txBody>
            </p:sp>
          </mc:Choice>
          <mc:Fallback>
            <p:sp>
              <p:nvSpPr>
                <p:cNvPr id="23" name="TextBox 22">
                  <a:extLst>
                    <a:ext uri="{FF2B5EF4-FFF2-40B4-BE49-F238E27FC236}">
                      <a16:creationId xmlns:a16="http://schemas.microsoft.com/office/drawing/2014/main" id="{D4F0CD65-3434-2CEB-BCE0-9EA17C241DEF}"/>
                    </a:ext>
                  </a:extLst>
                </p:cNvPr>
                <p:cNvSpPr txBox="1">
                  <a:spLocks noRot="1" noChangeAspect="1" noMove="1" noResize="1" noEditPoints="1" noAdjustHandles="1" noChangeArrowheads="1" noChangeShapeType="1" noTextEdit="1"/>
                </p:cNvSpPr>
                <p:nvPr/>
              </p:nvSpPr>
              <p:spPr>
                <a:xfrm>
                  <a:off x="6879772" y="4900864"/>
                  <a:ext cx="3145971" cy="876014"/>
                </a:xfrm>
                <a:prstGeom prst="rect">
                  <a:avLst/>
                </a:prstGeom>
                <a:blipFill>
                  <a:blip r:embed="rId8"/>
                  <a:stretch>
                    <a:fillRect/>
                  </a:stretch>
                </a:blipFill>
              </p:spPr>
              <p:txBody>
                <a:bodyPr/>
                <a:lstStyle/>
                <a:p>
                  <a:r>
                    <a:rPr lang="en-AU">
                      <a:noFill/>
                    </a:rPr>
                    <a:t> </a:t>
                  </a:r>
                </a:p>
              </p:txBody>
            </p:sp>
          </mc:Fallback>
        </mc:AlternateContent>
      </p:grpSp>
      <p:sp>
        <p:nvSpPr>
          <p:cNvPr id="4" name="Slide Number Placeholder 3">
            <a:extLst>
              <a:ext uri="{FF2B5EF4-FFF2-40B4-BE49-F238E27FC236}">
                <a16:creationId xmlns:a16="http://schemas.microsoft.com/office/drawing/2014/main" id="{307D5929-3341-97D9-4547-21F3B225304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22739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D8EA8-F92C-20FC-7862-43F564BA7914}"/>
              </a:ext>
            </a:extLst>
          </p:cNvPr>
          <p:cNvSpPr>
            <a:spLocks noGrp="1"/>
          </p:cNvSpPr>
          <p:nvPr>
            <p:ph type="title"/>
          </p:nvPr>
        </p:nvSpPr>
        <p:spPr/>
        <p:txBody>
          <a:bodyPr/>
          <a:lstStyle/>
          <a:p>
            <a:r>
              <a:rPr lang="en-AU" dirty="0"/>
              <a:t>Explore (4)</a:t>
            </a:r>
          </a:p>
        </p:txBody>
      </p:sp>
      <p:sp>
        <p:nvSpPr>
          <p:cNvPr id="5" name="Text Placeholder 4">
            <a:extLst>
              <a:ext uri="{FF2B5EF4-FFF2-40B4-BE49-F238E27FC236}">
                <a16:creationId xmlns:a16="http://schemas.microsoft.com/office/drawing/2014/main" id="{88337FF1-7744-CE2A-152E-5415091929D6}"/>
              </a:ext>
            </a:extLst>
          </p:cNvPr>
          <p:cNvSpPr>
            <a:spLocks noGrp="1"/>
          </p:cNvSpPr>
          <p:nvPr>
            <p:ph type="body" sz="quarter" idx="18"/>
          </p:nvPr>
        </p:nvSpPr>
        <p:spPr/>
        <p:txBody>
          <a:bodyPr/>
          <a:lstStyle/>
          <a:p>
            <a:r>
              <a:rPr lang="en-AU" dirty="0"/>
              <a:t>Which equation was the easiest to solve?</a:t>
            </a:r>
          </a:p>
        </p:txBody>
      </p:sp>
      <mc:AlternateContent xmlns:mc="http://schemas.openxmlformats.org/markup-compatibility/2006">
        <mc:Choice xmlns:a14="http://schemas.microsoft.com/office/drawing/2010/main" Requires="a14">
          <p:sp>
            <p:nvSpPr>
              <p:cNvPr id="6" name="Rectangle: Rounded Corners 5">
                <a:extLst>
                  <a:ext uri="{FF2B5EF4-FFF2-40B4-BE49-F238E27FC236}">
                    <a16:creationId xmlns:a16="http://schemas.microsoft.com/office/drawing/2014/main" id="{14D1E048-981E-699B-144D-E40310B6F7B2}"/>
                  </a:ext>
                </a:extLst>
              </p:cNvPr>
              <p:cNvSpPr/>
              <p:nvPr/>
            </p:nvSpPr>
            <p:spPr>
              <a:xfrm>
                <a:off x="360000" y="1915886"/>
                <a:ext cx="5627143" cy="3875314"/>
              </a:xfrm>
              <a:prstGeom prst="roundRect">
                <a:avLst>
                  <a:gd name="adj" fmla="val 82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AU" sz="9600" b="0" i="1" smtClean="0">
                              <a:latin typeface="Cambria Math" panose="02040503050406030204" pitchFamily="18" charset="0"/>
                            </a:rPr>
                          </m:ctrlPr>
                        </m:fPr>
                        <m:num>
                          <m:r>
                            <a:rPr lang="en-AU" sz="9600" b="0" i="1" smtClean="0">
                              <a:latin typeface="Cambria Math" panose="02040503050406030204" pitchFamily="18" charset="0"/>
                            </a:rPr>
                            <m:t>𝑥</m:t>
                          </m:r>
                        </m:num>
                        <m:den>
                          <m:r>
                            <a:rPr lang="en-AU" sz="9600" b="0" i="1" smtClean="0">
                              <a:latin typeface="Cambria Math" panose="02040503050406030204" pitchFamily="18" charset="0"/>
                            </a:rPr>
                            <m:t>3</m:t>
                          </m:r>
                        </m:den>
                      </m:f>
                      <m:r>
                        <a:rPr lang="en-AU" sz="9600" b="0" i="1" smtClean="0">
                          <a:latin typeface="Cambria Math" panose="02040503050406030204" pitchFamily="18" charset="0"/>
                        </a:rPr>
                        <m:t>=</m:t>
                      </m:r>
                      <m:f>
                        <m:fPr>
                          <m:ctrlPr>
                            <a:rPr lang="en-AU" sz="9600" b="0" i="1" smtClean="0">
                              <a:latin typeface="Cambria Math" panose="02040503050406030204" pitchFamily="18" charset="0"/>
                            </a:rPr>
                          </m:ctrlPr>
                        </m:fPr>
                        <m:num>
                          <m:r>
                            <a:rPr lang="en-AU" sz="9600" b="0" i="1" smtClean="0">
                              <a:latin typeface="Cambria Math" panose="02040503050406030204" pitchFamily="18" charset="0"/>
                            </a:rPr>
                            <m:t>7</m:t>
                          </m:r>
                        </m:num>
                        <m:den>
                          <m:r>
                            <a:rPr lang="en-AU" sz="9600" b="0" i="1" smtClean="0">
                              <a:latin typeface="Cambria Math" panose="02040503050406030204" pitchFamily="18" charset="0"/>
                            </a:rPr>
                            <m:t>8</m:t>
                          </m:r>
                        </m:den>
                      </m:f>
                    </m:oMath>
                  </m:oMathPara>
                </a14:m>
                <a:endParaRPr lang="en-AU" sz="9600" dirty="0"/>
              </a:p>
            </p:txBody>
          </p:sp>
        </mc:Choice>
        <mc:Fallback>
          <p:sp>
            <p:nvSpPr>
              <p:cNvPr id="6" name="Rectangle: Rounded Corners 5">
                <a:extLst>
                  <a:ext uri="{FF2B5EF4-FFF2-40B4-BE49-F238E27FC236}">
                    <a16:creationId xmlns:a16="http://schemas.microsoft.com/office/drawing/2014/main" id="{14D1E048-981E-699B-144D-E40310B6F7B2}"/>
                  </a:ext>
                </a:extLst>
              </p:cNvPr>
              <p:cNvSpPr>
                <a:spLocks noRot="1" noChangeAspect="1" noMove="1" noResize="1" noEditPoints="1" noAdjustHandles="1" noChangeArrowheads="1" noChangeShapeType="1" noTextEdit="1"/>
              </p:cNvSpPr>
              <p:nvPr/>
            </p:nvSpPr>
            <p:spPr>
              <a:xfrm>
                <a:off x="360000" y="1915886"/>
                <a:ext cx="5627143" cy="3875314"/>
              </a:xfrm>
              <a:prstGeom prst="roundRect">
                <a:avLst>
                  <a:gd name="adj" fmla="val 8240"/>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8" name="Rectangle: Rounded Corners 7">
                <a:extLst>
                  <a:ext uri="{FF2B5EF4-FFF2-40B4-BE49-F238E27FC236}">
                    <a16:creationId xmlns:a16="http://schemas.microsoft.com/office/drawing/2014/main" id="{0C32C221-71BB-0647-FEDF-98E46EB5D83C}"/>
                  </a:ext>
                </a:extLst>
              </p:cNvPr>
              <p:cNvSpPr/>
              <p:nvPr/>
            </p:nvSpPr>
            <p:spPr>
              <a:xfrm>
                <a:off x="6204857" y="1915886"/>
                <a:ext cx="5627143" cy="3875314"/>
              </a:xfrm>
              <a:prstGeom prst="roundRect">
                <a:avLst>
                  <a:gd name="adj" fmla="val 82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AU" sz="9600" b="0" i="1" smtClean="0">
                              <a:latin typeface="Cambria Math" panose="02040503050406030204" pitchFamily="18" charset="0"/>
                            </a:rPr>
                          </m:ctrlPr>
                        </m:fPr>
                        <m:num>
                          <m:r>
                            <a:rPr lang="en-AU" sz="9600" b="0" i="1" smtClean="0">
                              <a:latin typeface="Cambria Math" panose="02040503050406030204" pitchFamily="18" charset="0"/>
                            </a:rPr>
                            <m:t>3</m:t>
                          </m:r>
                        </m:num>
                        <m:den>
                          <m:r>
                            <a:rPr lang="en-AU" sz="9600" b="0" i="1" smtClean="0">
                              <a:latin typeface="Cambria Math" panose="02040503050406030204" pitchFamily="18" charset="0"/>
                            </a:rPr>
                            <m:t>𝑥</m:t>
                          </m:r>
                        </m:den>
                      </m:f>
                      <m:r>
                        <a:rPr lang="en-AU" sz="9600" b="0" i="1" smtClean="0">
                          <a:latin typeface="Cambria Math" panose="02040503050406030204" pitchFamily="18" charset="0"/>
                        </a:rPr>
                        <m:t>=</m:t>
                      </m:r>
                      <m:f>
                        <m:fPr>
                          <m:ctrlPr>
                            <a:rPr lang="en-AU" sz="9600" b="0" i="1" smtClean="0">
                              <a:latin typeface="Cambria Math" panose="02040503050406030204" pitchFamily="18" charset="0"/>
                            </a:rPr>
                          </m:ctrlPr>
                        </m:fPr>
                        <m:num>
                          <m:r>
                            <a:rPr lang="en-AU" sz="9600" b="0" i="1" smtClean="0">
                              <a:latin typeface="Cambria Math" panose="02040503050406030204" pitchFamily="18" charset="0"/>
                            </a:rPr>
                            <m:t>8</m:t>
                          </m:r>
                        </m:num>
                        <m:den>
                          <m:r>
                            <a:rPr lang="en-AU" sz="9600" b="0" i="1" smtClean="0">
                              <a:latin typeface="Cambria Math" panose="02040503050406030204" pitchFamily="18" charset="0"/>
                            </a:rPr>
                            <m:t>7</m:t>
                          </m:r>
                        </m:den>
                      </m:f>
                    </m:oMath>
                  </m:oMathPara>
                </a14:m>
                <a:endParaRPr lang="en-AU" sz="9600" dirty="0"/>
              </a:p>
            </p:txBody>
          </p:sp>
        </mc:Choice>
        <mc:Fallback>
          <p:sp>
            <p:nvSpPr>
              <p:cNvPr id="8" name="Rectangle: Rounded Corners 7">
                <a:extLst>
                  <a:ext uri="{FF2B5EF4-FFF2-40B4-BE49-F238E27FC236}">
                    <a16:creationId xmlns:a16="http://schemas.microsoft.com/office/drawing/2014/main" id="{0C32C221-71BB-0647-FEDF-98E46EB5D83C}"/>
                  </a:ext>
                </a:extLst>
              </p:cNvPr>
              <p:cNvSpPr>
                <a:spLocks noRot="1" noChangeAspect="1" noMove="1" noResize="1" noEditPoints="1" noAdjustHandles="1" noChangeArrowheads="1" noChangeShapeType="1" noTextEdit="1"/>
              </p:cNvSpPr>
              <p:nvPr/>
            </p:nvSpPr>
            <p:spPr>
              <a:xfrm>
                <a:off x="6204857" y="1915886"/>
                <a:ext cx="5627143" cy="3875314"/>
              </a:xfrm>
              <a:prstGeom prst="roundRect">
                <a:avLst>
                  <a:gd name="adj" fmla="val 8240"/>
                </a:avLst>
              </a:prstGeom>
              <a:blipFill>
                <a:blip r:embed="rId3"/>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D4FEBC68-0628-F447-C433-20C497D03F2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43721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0D38-A0DB-DCF3-B933-0B52B8334428}"/>
              </a:ext>
            </a:extLst>
          </p:cNvPr>
          <p:cNvSpPr>
            <a:spLocks noGrp="1"/>
          </p:cNvSpPr>
          <p:nvPr>
            <p:ph type="title"/>
          </p:nvPr>
        </p:nvSpPr>
        <p:spPr/>
        <p:txBody>
          <a:bodyPr/>
          <a:lstStyle/>
          <a:p>
            <a:r>
              <a:rPr lang="en-AU" dirty="0"/>
              <a:t>Explore (5)</a:t>
            </a:r>
          </a:p>
        </p:txBody>
      </p:sp>
      <p:sp>
        <p:nvSpPr>
          <p:cNvPr id="5" name="Text Placeholder 4">
            <a:extLst>
              <a:ext uri="{FF2B5EF4-FFF2-40B4-BE49-F238E27FC236}">
                <a16:creationId xmlns:a16="http://schemas.microsoft.com/office/drawing/2014/main" id="{6009F5D5-1252-E870-5BAB-18683448FD8A}"/>
              </a:ext>
            </a:extLst>
          </p:cNvPr>
          <p:cNvSpPr>
            <a:spLocks noGrp="1"/>
          </p:cNvSpPr>
          <p:nvPr>
            <p:ph type="body" sz="quarter" idx="18"/>
          </p:nvPr>
        </p:nvSpPr>
        <p:spPr/>
        <p:txBody>
          <a:bodyPr/>
          <a:lstStyle/>
          <a:p>
            <a:r>
              <a:rPr lang="en-AU" dirty="0"/>
              <a:t>Sine rule</a:t>
            </a:r>
          </a:p>
        </p:txBody>
      </p:sp>
      <mc:AlternateContent xmlns:mc="http://schemas.openxmlformats.org/markup-compatibility/2006">
        <mc:Choice xmlns:a14="http://schemas.microsoft.com/office/drawing/2010/main" Requires="a14">
          <p:sp>
            <p:nvSpPr>
              <p:cNvPr id="6" name="Rectangle: Rounded Corners 5">
                <a:extLst>
                  <a:ext uri="{FF2B5EF4-FFF2-40B4-BE49-F238E27FC236}">
                    <a16:creationId xmlns:a16="http://schemas.microsoft.com/office/drawing/2014/main" id="{EECEC3FC-A0CD-BCEE-694D-F2342FFF6166}"/>
                  </a:ext>
                </a:extLst>
              </p:cNvPr>
              <p:cNvSpPr/>
              <p:nvPr/>
            </p:nvSpPr>
            <p:spPr>
              <a:xfrm>
                <a:off x="1883229" y="2031357"/>
                <a:ext cx="8724592" cy="33818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AU" sz="6000" b="0" i="1" smtClean="0">
                              <a:latin typeface="Cambria Math" panose="02040503050406030204" pitchFamily="18" charset="0"/>
                            </a:rPr>
                          </m:ctrlPr>
                        </m:fPr>
                        <m:num>
                          <m:r>
                            <a:rPr lang="en-AU" sz="6000" b="0" i="1" smtClean="0">
                              <a:latin typeface="Cambria Math" panose="02040503050406030204" pitchFamily="18" charset="0"/>
                            </a:rPr>
                            <m:t>𝑎</m:t>
                          </m:r>
                        </m:num>
                        <m:den>
                          <m:func>
                            <m:funcPr>
                              <m:ctrlPr>
                                <a:rPr lang="en-AU" sz="6000" b="0" i="1" smtClean="0">
                                  <a:latin typeface="Cambria Math" panose="02040503050406030204" pitchFamily="18" charset="0"/>
                                </a:rPr>
                              </m:ctrlPr>
                            </m:funcPr>
                            <m:fName>
                              <m:r>
                                <m:rPr>
                                  <m:sty m:val="p"/>
                                </m:rPr>
                                <a:rPr lang="en-AU" sz="6000" b="0" i="0" smtClean="0">
                                  <a:latin typeface="Cambria Math" panose="02040503050406030204" pitchFamily="18" charset="0"/>
                                </a:rPr>
                                <m:t>sin</m:t>
                              </m:r>
                            </m:fName>
                            <m:e>
                              <m:r>
                                <a:rPr lang="en-AU" sz="6000" b="0" i="1" smtClean="0">
                                  <a:latin typeface="Cambria Math" panose="02040503050406030204" pitchFamily="18" charset="0"/>
                                </a:rPr>
                                <m:t>𝐴</m:t>
                              </m:r>
                            </m:e>
                          </m:func>
                        </m:den>
                      </m:f>
                      <m:r>
                        <a:rPr lang="en-AU" sz="6000" b="0" i="1" smtClean="0">
                          <a:latin typeface="Cambria Math" panose="02040503050406030204" pitchFamily="18" charset="0"/>
                        </a:rPr>
                        <m:t>=</m:t>
                      </m:r>
                      <m:f>
                        <m:fPr>
                          <m:ctrlPr>
                            <a:rPr lang="en-AU" sz="6000" b="0" i="1" smtClean="0">
                              <a:latin typeface="Cambria Math" panose="02040503050406030204" pitchFamily="18" charset="0"/>
                            </a:rPr>
                          </m:ctrlPr>
                        </m:fPr>
                        <m:num>
                          <m:r>
                            <a:rPr lang="en-AU" sz="6000" b="0" i="1" smtClean="0">
                              <a:latin typeface="Cambria Math" panose="02040503050406030204" pitchFamily="18" charset="0"/>
                            </a:rPr>
                            <m:t>𝑏</m:t>
                          </m:r>
                        </m:num>
                        <m:den>
                          <m:func>
                            <m:funcPr>
                              <m:ctrlPr>
                                <a:rPr lang="en-AU" sz="6000" b="0" i="1" smtClean="0">
                                  <a:latin typeface="Cambria Math" panose="02040503050406030204" pitchFamily="18" charset="0"/>
                                </a:rPr>
                              </m:ctrlPr>
                            </m:funcPr>
                            <m:fName>
                              <m:r>
                                <m:rPr>
                                  <m:sty m:val="p"/>
                                </m:rPr>
                                <a:rPr lang="en-AU" sz="6000" b="0" i="0" smtClean="0">
                                  <a:latin typeface="Cambria Math" panose="02040503050406030204" pitchFamily="18" charset="0"/>
                                </a:rPr>
                                <m:t>sin</m:t>
                              </m:r>
                            </m:fName>
                            <m:e>
                              <m:r>
                                <a:rPr lang="en-AU" sz="6000" b="0" i="1" smtClean="0">
                                  <a:latin typeface="Cambria Math" panose="02040503050406030204" pitchFamily="18" charset="0"/>
                                </a:rPr>
                                <m:t>𝐵</m:t>
                              </m:r>
                            </m:e>
                          </m:func>
                        </m:den>
                      </m:f>
                      <m:r>
                        <a:rPr lang="en-AU" sz="6000" b="0" i="1" smtClean="0">
                          <a:latin typeface="Cambria Math" panose="02040503050406030204" pitchFamily="18" charset="0"/>
                        </a:rPr>
                        <m:t>=</m:t>
                      </m:r>
                      <m:f>
                        <m:fPr>
                          <m:ctrlPr>
                            <a:rPr lang="en-AU" sz="6000" b="0" i="1" smtClean="0">
                              <a:latin typeface="Cambria Math" panose="02040503050406030204" pitchFamily="18" charset="0"/>
                            </a:rPr>
                          </m:ctrlPr>
                        </m:fPr>
                        <m:num>
                          <m:r>
                            <a:rPr lang="en-AU" sz="6000" b="0" i="1" smtClean="0">
                              <a:latin typeface="Cambria Math" panose="02040503050406030204" pitchFamily="18" charset="0"/>
                            </a:rPr>
                            <m:t>𝑐</m:t>
                          </m:r>
                        </m:num>
                        <m:den>
                          <m:func>
                            <m:funcPr>
                              <m:ctrlPr>
                                <a:rPr lang="en-AU" sz="6000" b="0" i="1" smtClean="0">
                                  <a:latin typeface="Cambria Math" panose="02040503050406030204" pitchFamily="18" charset="0"/>
                                </a:rPr>
                              </m:ctrlPr>
                            </m:funcPr>
                            <m:fName>
                              <m:r>
                                <m:rPr>
                                  <m:sty m:val="p"/>
                                </m:rPr>
                                <a:rPr lang="en-AU" sz="6000" b="0" i="0" smtClean="0">
                                  <a:latin typeface="Cambria Math" panose="02040503050406030204" pitchFamily="18" charset="0"/>
                                </a:rPr>
                                <m:t>sin</m:t>
                              </m:r>
                            </m:fName>
                            <m:e>
                              <m:r>
                                <a:rPr lang="en-AU" sz="6000" b="0" i="1" smtClean="0">
                                  <a:latin typeface="Cambria Math" panose="02040503050406030204" pitchFamily="18" charset="0"/>
                                </a:rPr>
                                <m:t>𝐶</m:t>
                              </m:r>
                            </m:e>
                          </m:func>
                        </m:den>
                      </m:f>
                    </m:oMath>
                  </m:oMathPara>
                </a14:m>
                <a:endParaRPr lang="en-AU" sz="6000" dirty="0"/>
              </a:p>
            </p:txBody>
          </p:sp>
        </mc:Choice>
        <mc:Fallback>
          <p:sp>
            <p:nvSpPr>
              <p:cNvPr id="6" name="Rectangle: Rounded Corners 5">
                <a:extLst>
                  <a:ext uri="{FF2B5EF4-FFF2-40B4-BE49-F238E27FC236}">
                    <a16:creationId xmlns:a16="http://schemas.microsoft.com/office/drawing/2014/main" id="{EECEC3FC-A0CD-BCEE-694D-F2342FFF6166}"/>
                  </a:ext>
                </a:extLst>
              </p:cNvPr>
              <p:cNvSpPr>
                <a:spLocks noRot="1" noChangeAspect="1" noMove="1" noResize="1" noEditPoints="1" noAdjustHandles="1" noChangeArrowheads="1" noChangeShapeType="1" noTextEdit="1"/>
              </p:cNvSpPr>
              <p:nvPr/>
            </p:nvSpPr>
            <p:spPr>
              <a:xfrm>
                <a:off x="1883229" y="2031357"/>
                <a:ext cx="8724592" cy="3381882"/>
              </a:xfrm>
              <a:prstGeom prst="roundRect">
                <a:avLst/>
              </a:prstGeom>
              <a:blipFill>
                <a:blip r:embed="rId2"/>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EC6CAFF3-4C95-649E-532F-2CF37B0E368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96326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405</Words>
  <Application>Microsoft Office PowerPoint</Application>
  <PresentationFormat>Widescreen</PresentationFormat>
  <Paragraphs>41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Public Sans</vt:lpstr>
      <vt:lpstr>Cambria Math</vt:lpstr>
      <vt:lpstr>Times New Roman</vt:lpstr>
      <vt:lpstr>Public Sans Light</vt:lpstr>
      <vt:lpstr>1_NSWG Corporate</vt:lpstr>
      <vt:lpstr>Tracking erosion</vt:lpstr>
      <vt:lpstr>Explore (1)</vt:lpstr>
      <vt:lpstr>Explore (2)</vt:lpstr>
      <vt:lpstr>Explore (3)</vt:lpstr>
      <vt:lpstr>Explore (4)</vt:lpstr>
      <vt:lpstr>Explore (5)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erosion</dc:title>
  <dc:creator>NSW Department of Education</dc:creator>
  <dcterms:created xsi:type="dcterms:W3CDTF">2024-06-04T23:40:55Z</dcterms:created>
  <dcterms:modified xsi:type="dcterms:W3CDTF">2024-06-04T23:41:14Z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2024-06-04T23:41:13Z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af60a4ba-ea03-4c9c-aafb-7852c225eb45</vt:lpwstr>
  </property>
  <property fmtid="{D5CDD505-2E9C-101B-9397-08002B2CF9AE}" pid="8" name="MSIP_Label_b603dfd7-d93a-4381-a340-2995d8282205_ContentBits">
    <vt:lpwstr>0</vt:lpwstr>
  </property>
</Properties>
</file>