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14"/>
  </p:notesMasterIdLst>
  <p:handoutMasterIdLst>
    <p:handoutMasterId r:id="rId15"/>
  </p:handoutMasterIdLst>
  <p:sldIdLst>
    <p:sldId id="257" r:id="rId2"/>
    <p:sldId id="375" r:id="rId3"/>
    <p:sldId id="381" r:id="rId4"/>
    <p:sldId id="383" r:id="rId5"/>
    <p:sldId id="384" r:id="rId6"/>
    <p:sldId id="385" r:id="rId7"/>
    <p:sldId id="379" r:id="rId8"/>
    <p:sldId id="370" r:id="rId9"/>
    <p:sldId id="386" r:id="rId10"/>
    <p:sldId id="372" r:id="rId11"/>
    <p:sldId id="373" r:id="rId12"/>
    <p:sldId id="361" r:id="rId13"/>
  </p:sldIdLst>
  <p:sldSz cx="12192000" cy="6858000"/>
  <p:notesSz cx="6858000" cy="9144000"/>
  <p:embeddedFontLst>
    <p:embeddedFont>
      <p:font typeface="Cambria Math" panose="02040503050406030204" pitchFamily="18" charset="0"/>
      <p:regular r:id="rId16"/>
    </p:embeddedFont>
    <p:embeddedFont>
      <p:font typeface="Public Sans" pitchFamily="2" charset="0"/>
      <p:regular r:id="rId17"/>
      <p:bold r:id="rId18"/>
      <p:italic r:id="rId19"/>
      <p:boldItalic r:id="rId20"/>
    </p:embeddedFont>
    <p:embeddedFont>
      <p:font typeface="Public Sans Light" pitchFamily="2" charset="0"/>
      <p:regular r:id="rId21"/>
      <p: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7BE1E32-B1B9-C586-6223-7A9FA1A7B64E}" name="Colleen Worton" initials="CW" userId="S::Colleen.Worton1@det.nsw.edu.au::a6748734-c10b-4b5d-9295-d5dfe3f3f624" providerId="AD"/>
  <p188:author id="{4F1CB63D-989B-4ED3-C689-6E27F710C353}" name="Jennifer Smith" initials="JS" userId="S::JENNIFER.DOBOS@det.nsw.edu.au::7f9e27fc-fd2b-4362-b070-705aa97fa997" providerId="AD"/>
  <p188:author id="{C461638E-F1F5-7186-9758-0B4A52497F93}" name="Meagan Rodda" initials="MR" userId="S::Meagan.Rodda@det.nsw.edu.au::efecb8de-290d-42b5-96ee-00df0648c086" providerId="AD"/>
  <p188:author id="{C25A559F-B1DB-14E4-86C7-DB877BD15D7B}" name="Corinne Towns" initials="CT" userId="S::Corinne.Vingerhoed1@det.nsw.edu.au::552e047b-3ad6-49ed-9d6e-f028379f5a0b" providerId="AD"/>
  <p188:author id="{34CBB4B3-3397-45FC-769A-8FC378E8FA1C}" name="Kim McGown" initials="KM" userId="S::Kim.McGown@det.nsw.edu.au::918567f1-a53d-4ed9-b182-ffed37b95916" providerId="AD"/>
  <p188:author id="{40B35DF0-CC9F-3161-6FCF-461AB008E215}" name="Renee Wells" initials="RW" userId="S::RENEE.WELLS@det.nsw.edu.au::e57bdea3-9d1d-4586-abc4-2c5c5bec45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C"/>
    <a:srgbClr val="CDD3D6"/>
    <a:srgbClr val="EBEBEB"/>
    <a:srgbClr val="FFFFFF"/>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246" y="72"/>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5/06/2024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91447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60541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198791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187630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5447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06918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192551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110183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782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92125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2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66184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757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57507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22167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6770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95801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241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0674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48543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90788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37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332932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49068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88119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25246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425005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49620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320701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51357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39278639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Cosine rules</a:t>
            </a:r>
          </a:p>
        </p:txBody>
      </p:sp>
      <p:sp>
        <p:nvSpPr>
          <p:cNvPr id="4" name="Text Placeholder 3">
            <a:extLst>
              <a:ext uri="{FF2B5EF4-FFF2-40B4-BE49-F238E27FC236}">
                <a16:creationId xmlns:a16="http://schemas.microsoft.com/office/drawing/2014/main" id="{74A7C9DD-7C1C-DCAD-F0DE-6E38680E3A74}"/>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lstStyle/>
          <a:p>
            <a:r>
              <a:rPr lang="en-AU" dirty="0"/>
              <a:t>Cosine rules (7)</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Your turn – question 1</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1"/>
            <a:ext cx="4988748" cy="569144"/>
          </a:xfrm>
        </p:spPr>
        <p:txBody>
          <a:bodyPr/>
          <a:lstStyle/>
          <a:p>
            <a:r>
              <a:rPr lang="en-AU" dirty="0"/>
              <a:t>Find the length of the missing side.</a:t>
            </a:r>
          </a:p>
        </p:txBody>
      </p:sp>
      <p:pic>
        <p:nvPicPr>
          <p:cNvPr id="14" name="Picture 13" descr="Triangle ABC with angle ACB 40 degrees and 32 minutes, side b 11.2 cm and side a 10 cm.">
            <a:extLst>
              <a:ext uri="{FF2B5EF4-FFF2-40B4-BE49-F238E27FC236}">
                <a16:creationId xmlns:a16="http://schemas.microsoft.com/office/drawing/2014/main" id="{51BBFB3A-9B82-CBE9-9DCB-9BE933DAC1F8}"/>
              </a:ext>
            </a:extLst>
          </p:cNvPr>
          <p:cNvPicPr>
            <a:picLocks noChangeAspect="1"/>
          </p:cNvPicPr>
          <p:nvPr/>
        </p:nvPicPr>
        <p:blipFill>
          <a:blip r:embed="rId2"/>
          <a:stretch>
            <a:fillRect/>
          </a:stretch>
        </p:blipFill>
        <p:spPr>
          <a:xfrm>
            <a:off x="360000" y="2189144"/>
            <a:ext cx="5264052" cy="4028481"/>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72246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Cosine rules (8)</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solution 1</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5327040" cy="534450"/>
          </a:xfrm>
        </p:spPr>
        <p:txBody>
          <a:bodyPr/>
          <a:lstStyle/>
          <a:p>
            <a:r>
              <a:rPr lang="en-AU" dirty="0"/>
              <a:t>Find the length of the missing side.</a:t>
            </a:r>
          </a:p>
        </p:txBody>
      </p:sp>
      <p:pic>
        <p:nvPicPr>
          <p:cNvPr id="19" name="Picture 18" descr="Triangle ABC with angle ACB 40 degrees and 32 minutes, side b 11.2 cm and side a 10 cm">
            <a:extLst>
              <a:ext uri="{FF2B5EF4-FFF2-40B4-BE49-F238E27FC236}">
                <a16:creationId xmlns:a16="http://schemas.microsoft.com/office/drawing/2014/main" id="{58204B97-3076-4E70-D653-9461592A9A82}"/>
              </a:ext>
            </a:extLst>
          </p:cNvPr>
          <p:cNvPicPr>
            <a:picLocks noChangeAspect="1"/>
          </p:cNvPicPr>
          <p:nvPr/>
        </p:nvPicPr>
        <p:blipFill>
          <a:blip r:embed="rId2"/>
          <a:stretch>
            <a:fillRect/>
          </a:stretch>
        </p:blipFill>
        <p:spPr>
          <a:xfrm>
            <a:off x="360000" y="2154450"/>
            <a:ext cx="4913991" cy="4001550"/>
          </a:xfrm>
          <a:prstGeom prst="rect">
            <a:avLst/>
          </a:prstGeom>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4710F1E-8038-7D76-4C0A-FDDBCA14593B}"/>
                  </a:ext>
                </a:extLst>
              </p:cNvPr>
              <p:cNvSpPr txBox="1"/>
              <p:nvPr/>
            </p:nvSpPr>
            <p:spPr>
              <a:xfrm>
                <a:off x="5687040" y="2154450"/>
                <a:ext cx="6156960" cy="3467099"/>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sSup>
                        <m:sSupPr>
                          <m:ctrlPr>
                            <a:rPr lang="en-AU" i="1" smtClean="0">
                              <a:latin typeface="Cambria Math" panose="02040503050406030204" pitchFamily="18" charset="0"/>
                            </a:rPr>
                          </m:ctrlPr>
                        </m:sSupPr>
                        <m:e>
                          <m:r>
                            <a:rPr lang="en-AU" b="0" i="1" smtClean="0">
                              <a:latin typeface="Cambria Math" panose="02040503050406030204" pitchFamily="18" charset="0"/>
                            </a:rPr>
                            <m:t>𝑐</m:t>
                          </m:r>
                        </m:e>
                        <m:sup>
                          <m:r>
                            <a:rPr lang="en-AU" b="0" i="1" smtClean="0">
                              <a:latin typeface="Cambria Math" panose="02040503050406030204" pitchFamily="18" charset="0"/>
                            </a:rPr>
                            <m:t>2</m:t>
                          </m:r>
                        </m:sup>
                      </m:sSup>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𝑏</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𝑎𝑏</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𝐶</m:t>
                          </m:r>
                        </m:e>
                      </m:func>
                    </m:oMath>
                    <m:oMath xmlns:m="http://schemas.openxmlformats.org/officeDocument/2006/math">
                      <m:sSup>
                        <m:sSupPr>
                          <m:ctrlPr>
                            <a:rPr lang="en-AU" b="0" i="1" smtClean="0">
                              <a:latin typeface="Cambria Math" panose="02040503050406030204" pitchFamily="18" charset="0"/>
                            </a:rPr>
                          </m:ctrlPr>
                        </m:sSupPr>
                        <m:e>
                          <m:r>
                            <a:rPr lang="en-AU" b="0" i="1" smtClean="0">
                              <a:solidFill>
                                <a:schemeClr val="accent1"/>
                              </a:solidFill>
                              <a:latin typeface="Cambria Math" panose="02040503050406030204" pitchFamily="18" charset="0"/>
                            </a:rPr>
                            <m:t>𝑐</m:t>
                          </m:r>
                        </m:e>
                        <m:sup>
                          <m:r>
                            <a:rPr lang="en-AU" b="0" i="1" smtClean="0">
                              <a:latin typeface="Cambria Math" panose="02040503050406030204" pitchFamily="18" charset="0"/>
                            </a:rPr>
                            <m:t>2</m:t>
                          </m:r>
                        </m:sup>
                      </m:sSup>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solidFill>
                                <a:schemeClr val="accent2"/>
                              </a:solidFill>
                              <a:latin typeface="Cambria Math" panose="02040503050406030204" pitchFamily="18" charset="0"/>
                            </a:rPr>
                            <m:t>10</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solidFill>
                                <a:schemeClr val="tx2"/>
                              </a:solidFill>
                              <a:latin typeface="Cambria Math" panose="02040503050406030204" pitchFamily="18" charset="0"/>
                            </a:rPr>
                            <m:t>11.2</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ea typeface="Cambria Math" panose="02040503050406030204" pitchFamily="18" charset="0"/>
                        </a:rPr>
                        <m:t>×</m:t>
                      </m:r>
                      <m:r>
                        <a:rPr lang="en-AU" b="0" i="1" smtClean="0">
                          <a:solidFill>
                            <a:schemeClr val="accent2"/>
                          </a:solidFill>
                          <a:latin typeface="Cambria Math" panose="02040503050406030204" pitchFamily="18" charset="0"/>
                          <a:ea typeface="Cambria Math" panose="02040503050406030204" pitchFamily="18" charset="0"/>
                        </a:rPr>
                        <m:t>10</m:t>
                      </m:r>
                      <m:r>
                        <a:rPr lang="en-AU" b="0" i="1" smtClean="0">
                          <a:latin typeface="Cambria Math" panose="02040503050406030204" pitchFamily="18" charset="0"/>
                          <a:ea typeface="Cambria Math" panose="02040503050406030204" pitchFamily="18" charset="0"/>
                        </a:rPr>
                        <m:t>×</m:t>
                      </m:r>
                      <m:r>
                        <a:rPr lang="en-AU" b="0" i="1" smtClean="0">
                          <a:solidFill>
                            <a:schemeClr val="tx2"/>
                          </a:solidFill>
                          <a:latin typeface="Cambria Math" panose="02040503050406030204" pitchFamily="18" charset="0"/>
                          <a:ea typeface="Cambria Math" panose="02040503050406030204" pitchFamily="18" charset="0"/>
                        </a:rPr>
                        <m:t>11.2</m:t>
                      </m:r>
                      <m:r>
                        <a:rPr lang="en-AU" b="0" i="1" smtClean="0">
                          <a:latin typeface="Cambria Math" panose="02040503050406030204" pitchFamily="18" charset="0"/>
                          <a:ea typeface="Cambria Math" panose="02040503050406030204" pitchFamily="18" charset="0"/>
                        </a:rPr>
                        <m:t>×</m:t>
                      </m:r>
                      <m:func>
                        <m:funcPr>
                          <m:ctrlPr>
                            <a:rPr lang="en-AU" b="0" i="1" smtClean="0">
                              <a:latin typeface="Cambria Math" panose="02040503050406030204" pitchFamily="18" charset="0"/>
                              <a:ea typeface="Cambria Math" panose="02040503050406030204" pitchFamily="18" charset="0"/>
                            </a:rPr>
                          </m:ctrlPr>
                        </m:funcPr>
                        <m:fName>
                          <m:r>
                            <m:rPr>
                              <m:sty m:val="p"/>
                            </m:rPr>
                            <a:rPr lang="en-AU" b="0" i="0" smtClean="0">
                              <a:latin typeface="Cambria Math" panose="02040503050406030204" pitchFamily="18" charset="0"/>
                              <a:ea typeface="Cambria Math" panose="02040503050406030204" pitchFamily="18" charset="0"/>
                            </a:rPr>
                            <m:t>cos</m:t>
                          </m:r>
                        </m:fName>
                        <m:e>
                          <m:r>
                            <a:rPr lang="en-AU" b="0" i="1" smtClean="0">
                              <a:solidFill>
                                <a:schemeClr val="accent1"/>
                              </a:solidFill>
                              <a:latin typeface="Cambria Math" panose="02040503050406030204" pitchFamily="18" charset="0"/>
                              <a:ea typeface="Cambria Math" panose="02040503050406030204" pitchFamily="18" charset="0"/>
                            </a:rPr>
                            <m:t>40°32′</m:t>
                          </m:r>
                        </m:e>
                      </m:func>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55.19372724…</m:t>
                      </m:r>
                    </m:oMath>
                    <m:oMath xmlns:m="http://schemas.openxmlformats.org/officeDocument/2006/math">
                      <m:r>
                        <a:rPr lang="en-AU" b="0" i="1" smtClean="0">
                          <a:solidFill>
                            <a:schemeClr val="accent1"/>
                          </a:solidFill>
                          <a:latin typeface="Cambria Math" panose="02040503050406030204" pitchFamily="18" charset="0"/>
                          <a:ea typeface="Cambria Math" panose="02040503050406030204" pitchFamily="18" charset="0"/>
                        </a:rPr>
                        <m:t>𝑐</m:t>
                      </m:r>
                      <m:r>
                        <m:rPr>
                          <m:aln/>
                        </m:rPr>
                        <a:rPr lang="en-AU" b="0" i="1" smtClean="0">
                          <a:latin typeface="Cambria Math" panose="02040503050406030204" pitchFamily="18" charset="0"/>
                          <a:ea typeface="Cambria Math" panose="02040503050406030204" pitchFamily="18" charset="0"/>
                        </a:rPr>
                        <m:t>=</m:t>
                      </m:r>
                      <m:rad>
                        <m:radPr>
                          <m:degHide m:val="on"/>
                          <m:ctrlPr>
                            <a:rPr lang="en-AU" b="0" i="1" smtClean="0">
                              <a:latin typeface="Cambria Math" panose="02040503050406030204" pitchFamily="18" charset="0"/>
                              <a:ea typeface="Cambria Math" panose="02040503050406030204" pitchFamily="18" charset="0"/>
                            </a:rPr>
                          </m:ctrlPr>
                        </m:radPr>
                        <m:deg/>
                        <m:e>
                          <m:r>
                            <a:rPr lang="en-AU" b="0" i="1" smtClean="0">
                              <a:latin typeface="Cambria Math" panose="02040503050406030204" pitchFamily="18" charset="0"/>
                              <a:ea typeface="Cambria Math" panose="02040503050406030204" pitchFamily="18" charset="0"/>
                            </a:rPr>
                            <m:t>55.19372724</m:t>
                          </m:r>
                        </m:e>
                      </m:rad>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7.429248094</m:t>
                      </m:r>
                    </m:oMath>
                    <m:oMath xmlns:m="http://schemas.openxmlformats.org/officeDocument/2006/math">
                      <m:r>
                        <a:rPr lang="en-AU" b="0" i="1" smtClean="0">
                          <a:solidFill>
                            <a:schemeClr val="accent1"/>
                          </a:solidFill>
                          <a:latin typeface="Cambria Math" panose="02040503050406030204" pitchFamily="18" charset="0"/>
                          <a:ea typeface="Cambria Math" panose="02040503050406030204" pitchFamily="18" charset="0"/>
                        </a:rPr>
                        <m:t>𝑐</m:t>
                      </m:r>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7. 4 </m:t>
                      </m:r>
                      <m:r>
                        <a:rPr lang="en-AU" b="0" i="1" smtClean="0">
                          <a:latin typeface="Cambria Math" panose="02040503050406030204" pitchFamily="18" charset="0"/>
                          <a:ea typeface="Cambria Math" panose="02040503050406030204" pitchFamily="18" charset="0"/>
                        </a:rPr>
                        <m:t>𝑐𝑚</m:t>
                      </m:r>
                      <m:r>
                        <a:rPr lang="en-AU" b="0" i="1" smtClean="0">
                          <a:latin typeface="Cambria Math" panose="02040503050406030204" pitchFamily="18" charset="0"/>
                          <a:ea typeface="Cambria Math" panose="02040503050406030204" pitchFamily="18" charset="0"/>
                        </a:rPr>
                        <m:t> </m:t>
                      </m:r>
                    </m:oMath>
                  </m:oMathPara>
                </a14:m>
                <a:endParaRPr lang="en-AU" dirty="0"/>
              </a:p>
            </p:txBody>
          </p:sp>
        </mc:Choice>
        <mc:Fallback>
          <p:sp>
            <p:nvSpPr>
              <p:cNvPr id="3" name="TextBox 2">
                <a:extLst>
                  <a:ext uri="{FF2B5EF4-FFF2-40B4-BE49-F238E27FC236}">
                    <a16:creationId xmlns:a16="http://schemas.microsoft.com/office/drawing/2014/main" id="{D4710F1E-8038-7D76-4C0A-FDDBCA14593B}"/>
                  </a:ext>
                </a:extLst>
              </p:cNvPr>
              <p:cNvSpPr txBox="1">
                <a:spLocks noRot="1" noChangeAspect="1" noMove="1" noResize="1" noEditPoints="1" noAdjustHandles="1" noChangeArrowheads="1" noChangeShapeType="1" noTextEdit="1"/>
              </p:cNvSpPr>
              <p:nvPr/>
            </p:nvSpPr>
            <p:spPr>
              <a:xfrm>
                <a:off x="5687040" y="2154450"/>
                <a:ext cx="6156960" cy="3467099"/>
              </a:xfrm>
              <a:prstGeom prst="rect">
                <a:avLst/>
              </a:prstGeo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281962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0D167-622B-4244-9746-17E2B46DF2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65B8573-51EE-BBEB-6256-1D024EEE316E}"/>
              </a:ext>
            </a:extLst>
          </p:cNvPr>
          <p:cNvSpPr>
            <a:spLocks noGrp="1"/>
          </p:cNvSpPr>
          <p:nvPr>
            <p:ph type="title"/>
          </p:nvPr>
        </p:nvSpPr>
        <p:spPr/>
        <p:txBody>
          <a:bodyPr/>
          <a:lstStyle/>
          <a:p>
            <a:r>
              <a:rPr lang="en-AU" dirty="0"/>
              <a:t>Cosine rules (1)</a:t>
            </a:r>
          </a:p>
        </p:txBody>
      </p:sp>
      <p:sp>
        <p:nvSpPr>
          <p:cNvPr id="6" name="Text Placeholder 5">
            <a:extLst>
              <a:ext uri="{FF2B5EF4-FFF2-40B4-BE49-F238E27FC236}">
                <a16:creationId xmlns:a16="http://schemas.microsoft.com/office/drawing/2014/main" id="{6A1FFB57-89BF-1336-CD8F-0D67006C858F}"/>
              </a:ext>
            </a:extLst>
          </p:cNvPr>
          <p:cNvSpPr>
            <a:spLocks noGrp="1"/>
          </p:cNvSpPr>
          <p:nvPr>
            <p:ph type="body" sz="quarter" idx="18"/>
          </p:nvPr>
        </p:nvSpPr>
        <p:spPr>
          <a:xfrm>
            <a:off x="360000" y="982520"/>
            <a:ext cx="10080000" cy="310015"/>
          </a:xfrm>
        </p:spPr>
        <p:txBody>
          <a:bodyPr/>
          <a:lstStyle/>
          <a:p>
            <a:r>
              <a:rPr lang="en-AU" dirty="0"/>
              <a:t>Writing the cosine rule</a:t>
            </a:r>
          </a:p>
        </p:txBody>
      </p:sp>
      <p:pic>
        <p:nvPicPr>
          <p:cNvPr id="9" name="Picture 8" descr="A triangle ABC with opposite sides labelled a, b and c.">
            <a:extLst>
              <a:ext uri="{FF2B5EF4-FFF2-40B4-BE49-F238E27FC236}">
                <a16:creationId xmlns:a16="http://schemas.microsoft.com/office/drawing/2014/main" id="{513F574F-6C22-A201-CC8E-0D618139D35F}"/>
              </a:ext>
            </a:extLst>
          </p:cNvPr>
          <p:cNvPicPr>
            <a:picLocks noChangeAspect="1"/>
          </p:cNvPicPr>
          <p:nvPr/>
        </p:nvPicPr>
        <p:blipFill>
          <a:blip r:embed="rId2"/>
          <a:stretch>
            <a:fillRect/>
          </a:stretch>
        </p:blipFill>
        <p:spPr>
          <a:xfrm>
            <a:off x="360000" y="1812701"/>
            <a:ext cx="4321760" cy="3939406"/>
          </a:xfrm>
          <a:prstGeom prst="rect">
            <a:avLst/>
          </a:prstGeom>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C891D65-4B54-02E8-9821-CB313106D557}"/>
                  </a:ext>
                </a:extLst>
              </p:cNvPr>
              <p:cNvSpPr txBox="1"/>
              <p:nvPr/>
            </p:nvSpPr>
            <p:spPr>
              <a:xfrm>
                <a:off x="4855081" y="2840686"/>
                <a:ext cx="6988919" cy="706301"/>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sSup>
                        <m:sSupPr>
                          <m:ctrlPr>
                            <a:rPr lang="en-AU" sz="4800" i="1" smtClean="0">
                              <a:latin typeface="Cambria Math" panose="02040503050406030204" pitchFamily="18" charset="0"/>
                            </a:rPr>
                          </m:ctrlPr>
                        </m:sSupPr>
                        <m:e>
                          <m:r>
                            <a:rPr lang="en-AU" sz="4800" b="0" i="1" smtClean="0">
                              <a:latin typeface="Cambria Math" panose="02040503050406030204" pitchFamily="18" charset="0"/>
                            </a:rPr>
                            <m:t>𝑐</m:t>
                          </m:r>
                        </m:e>
                        <m:sup>
                          <m:r>
                            <a:rPr lang="en-AU" sz="4800" b="0" i="1" smtClean="0">
                              <a:latin typeface="Cambria Math" panose="02040503050406030204" pitchFamily="18" charset="0"/>
                            </a:rPr>
                            <m:t>2</m:t>
                          </m:r>
                        </m:sup>
                      </m:sSup>
                      <m:r>
                        <a:rPr lang="en-AU" sz="4800" b="0" i="1" smtClean="0">
                          <a:latin typeface="Cambria Math" panose="02040503050406030204" pitchFamily="18" charset="0"/>
                        </a:rPr>
                        <m:t>=</m:t>
                      </m:r>
                      <m:sSup>
                        <m:sSupPr>
                          <m:ctrlPr>
                            <a:rPr lang="en-AU" sz="4800" b="0" i="1" smtClean="0">
                              <a:latin typeface="Cambria Math" panose="02040503050406030204" pitchFamily="18" charset="0"/>
                            </a:rPr>
                          </m:ctrlPr>
                        </m:sSupPr>
                        <m:e>
                          <m:r>
                            <a:rPr lang="en-AU" sz="4800" b="0" i="1" smtClean="0">
                              <a:latin typeface="Cambria Math" panose="02040503050406030204" pitchFamily="18" charset="0"/>
                            </a:rPr>
                            <m:t>𝑎</m:t>
                          </m:r>
                        </m:e>
                        <m:sup>
                          <m:r>
                            <a:rPr lang="en-AU" sz="4800" b="0" i="1" smtClean="0">
                              <a:latin typeface="Cambria Math" panose="02040503050406030204" pitchFamily="18" charset="0"/>
                            </a:rPr>
                            <m:t>2</m:t>
                          </m:r>
                        </m:sup>
                      </m:sSup>
                      <m:r>
                        <a:rPr lang="en-AU" sz="4800" b="0" i="1" smtClean="0">
                          <a:latin typeface="Cambria Math" panose="02040503050406030204" pitchFamily="18" charset="0"/>
                        </a:rPr>
                        <m:t>+</m:t>
                      </m:r>
                      <m:sSup>
                        <m:sSupPr>
                          <m:ctrlPr>
                            <a:rPr lang="en-AU" sz="4800" b="0" i="1" smtClean="0">
                              <a:latin typeface="Cambria Math" panose="02040503050406030204" pitchFamily="18" charset="0"/>
                            </a:rPr>
                          </m:ctrlPr>
                        </m:sSupPr>
                        <m:e>
                          <m:r>
                            <a:rPr lang="en-AU" sz="4800" b="0" i="1" smtClean="0">
                              <a:latin typeface="Cambria Math" panose="02040503050406030204" pitchFamily="18" charset="0"/>
                            </a:rPr>
                            <m:t>𝑏</m:t>
                          </m:r>
                        </m:e>
                        <m:sup>
                          <m:r>
                            <a:rPr lang="en-AU" sz="4800" b="0" i="1" smtClean="0">
                              <a:latin typeface="Cambria Math" panose="02040503050406030204" pitchFamily="18" charset="0"/>
                            </a:rPr>
                            <m:t>2</m:t>
                          </m:r>
                        </m:sup>
                      </m:sSup>
                      <m:r>
                        <a:rPr lang="en-AU" sz="4800" b="0" i="1" smtClean="0">
                          <a:latin typeface="Cambria Math" panose="02040503050406030204" pitchFamily="18" charset="0"/>
                        </a:rPr>
                        <m:t>−2</m:t>
                      </m:r>
                      <m:r>
                        <a:rPr lang="en-AU" sz="4800" b="0" i="1" smtClean="0">
                          <a:latin typeface="Cambria Math" panose="02040503050406030204" pitchFamily="18" charset="0"/>
                        </a:rPr>
                        <m:t>𝑎𝑏</m:t>
                      </m:r>
                      <m:func>
                        <m:funcPr>
                          <m:ctrlPr>
                            <a:rPr lang="en-AU" sz="4800" b="0" i="1" smtClean="0">
                              <a:latin typeface="Cambria Math" panose="02040503050406030204" pitchFamily="18" charset="0"/>
                            </a:rPr>
                          </m:ctrlPr>
                        </m:funcPr>
                        <m:fName>
                          <m:r>
                            <m:rPr>
                              <m:sty m:val="p"/>
                            </m:rPr>
                            <a:rPr lang="en-AU" sz="4800" b="0" i="0" smtClean="0">
                              <a:latin typeface="Cambria Math" panose="02040503050406030204" pitchFamily="18" charset="0"/>
                            </a:rPr>
                            <m:t>cos</m:t>
                          </m:r>
                        </m:fName>
                        <m:e>
                          <m:r>
                            <a:rPr lang="en-AU" sz="4800" b="0" i="1" smtClean="0">
                              <a:latin typeface="Cambria Math" panose="02040503050406030204" pitchFamily="18" charset="0"/>
                            </a:rPr>
                            <m:t>𝐶</m:t>
                          </m:r>
                        </m:e>
                      </m:func>
                    </m:oMath>
                  </m:oMathPara>
                </a14:m>
                <a:endParaRPr lang="en-AU" sz="4800" dirty="0"/>
              </a:p>
            </p:txBody>
          </p:sp>
        </mc:Choice>
        <mc:Fallback>
          <p:sp>
            <p:nvSpPr>
              <p:cNvPr id="3" name="TextBox 2">
                <a:extLst>
                  <a:ext uri="{FF2B5EF4-FFF2-40B4-BE49-F238E27FC236}">
                    <a16:creationId xmlns:a16="http://schemas.microsoft.com/office/drawing/2014/main" id="{DC891D65-4B54-02E8-9821-CB313106D557}"/>
                  </a:ext>
                </a:extLst>
              </p:cNvPr>
              <p:cNvSpPr txBox="1">
                <a:spLocks noRot="1" noChangeAspect="1" noMove="1" noResize="1" noEditPoints="1" noAdjustHandles="1" noChangeArrowheads="1" noChangeShapeType="1" noTextEdit="1"/>
              </p:cNvSpPr>
              <p:nvPr/>
            </p:nvSpPr>
            <p:spPr>
              <a:xfrm>
                <a:off x="4855081" y="2840686"/>
                <a:ext cx="6988919" cy="706301"/>
              </a:xfrm>
              <a:prstGeom prst="rect">
                <a:avLst/>
              </a:prstGeom>
              <a:blipFill>
                <a:blip r:embed="rId3"/>
                <a:stretch>
                  <a:fillRect/>
                </a:stretch>
              </a:blipFill>
            </p:spPr>
            <p:txBody>
              <a:bodyPr/>
              <a:lstStyle/>
              <a:p>
                <a:r>
                  <a:rPr lang="en-AU">
                    <a:noFill/>
                  </a:rPr>
                  <a:t> </a:t>
                </a:r>
              </a:p>
            </p:txBody>
          </p:sp>
        </mc:Fallback>
      </mc:AlternateContent>
      <p:sp>
        <p:nvSpPr>
          <p:cNvPr id="35" name="Speech Bubble: Rectangle with Corners Rounded 34">
            <a:extLst>
              <a:ext uri="{FF2B5EF4-FFF2-40B4-BE49-F238E27FC236}">
                <a16:creationId xmlns:a16="http://schemas.microsoft.com/office/drawing/2014/main" id="{2EF2518E-8899-FA2D-B28B-2B0328211871}"/>
              </a:ext>
            </a:extLst>
          </p:cNvPr>
          <p:cNvSpPr/>
          <p:nvPr/>
        </p:nvSpPr>
        <p:spPr>
          <a:xfrm>
            <a:off x="6025120" y="4017622"/>
            <a:ext cx="2528945" cy="1114697"/>
          </a:xfrm>
          <a:prstGeom prst="wedgeRoundRectCallout">
            <a:avLst>
              <a:gd name="adj1" fmla="val -20771"/>
              <a:gd name="adj2" fmla="val -6716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What do you notice?</a:t>
            </a:r>
          </a:p>
        </p:txBody>
      </p:sp>
      <p:sp>
        <p:nvSpPr>
          <p:cNvPr id="32" name="Speech Bubble: Rectangle with Corners Rounded 31">
            <a:extLst>
              <a:ext uri="{FF2B5EF4-FFF2-40B4-BE49-F238E27FC236}">
                <a16:creationId xmlns:a16="http://schemas.microsoft.com/office/drawing/2014/main" id="{EB178AF4-47C4-8AFA-4672-4585BB1C19E9}"/>
              </a:ext>
            </a:extLst>
          </p:cNvPr>
          <p:cNvSpPr/>
          <p:nvPr/>
        </p:nvSpPr>
        <p:spPr>
          <a:xfrm>
            <a:off x="8868030" y="4017622"/>
            <a:ext cx="2615970" cy="1114697"/>
          </a:xfrm>
          <a:prstGeom prst="wedgeRoundRectCallout">
            <a:avLst>
              <a:gd name="adj1" fmla="val 21169"/>
              <a:gd name="adj2" fmla="val -6523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What do you wonder?</a:t>
            </a:r>
          </a:p>
        </p:txBody>
      </p:sp>
      <p:sp>
        <p:nvSpPr>
          <p:cNvPr id="2" name="Slide Number Placeholder 1">
            <a:extLst>
              <a:ext uri="{FF2B5EF4-FFF2-40B4-BE49-F238E27FC236}">
                <a16:creationId xmlns:a16="http://schemas.microsoft.com/office/drawing/2014/main" id="{0F617390-96BF-3FB7-11B1-393D5893C1B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114215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20A32-F649-A144-6216-E1A6795021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BE9FF4D-BC6A-AD2D-B8D3-F146CAC10529}"/>
              </a:ext>
            </a:extLst>
          </p:cNvPr>
          <p:cNvSpPr>
            <a:spLocks noGrp="1"/>
          </p:cNvSpPr>
          <p:nvPr>
            <p:ph type="title"/>
          </p:nvPr>
        </p:nvSpPr>
        <p:spPr/>
        <p:txBody>
          <a:bodyPr/>
          <a:lstStyle/>
          <a:p>
            <a:r>
              <a:rPr lang="en-AU" dirty="0"/>
              <a:t>Cosine rules (2)</a:t>
            </a:r>
          </a:p>
        </p:txBody>
      </p:sp>
      <p:sp>
        <p:nvSpPr>
          <p:cNvPr id="6" name="Text Placeholder 5">
            <a:extLst>
              <a:ext uri="{FF2B5EF4-FFF2-40B4-BE49-F238E27FC236}">
                <a16:creationId xmlns:a16="http://schemas.microsoft.com/office/drawing/2014/main" id="{1221BEAE-95DE-4B16-E2BF-B22D8655A7BA}"/>
              </a:ext>
            </a:extLst>
          </p:cNvPr>
          <p:cNvSpPr>
            <a:spLocks noGrp="1"/>
          </p:cNvSpPr>
          <p:nvPr>
            <p:ph type="body" sz="quarter" idx="18"/>
          </p:nvPr>
        </p:nvSpPr>
        <p:spPr/>
        <p:txBody>
          <a:bodyPr/>
          <a:lstStyle/>
          <a:p>
            <a:r>
              <a:rPr lang="en-AU" dirty="0"/>
              <a:t>Variables in the cosine rule</a:t>
            </a:r>
          </a:p>
        </p:txBody>
      </p:sp>
      <p:pic>
        <p:nvPicPr>
          <p:cNvPr id="25" name="Picture 24" descr="A triangle ABC with opposite sides labelled a, b and c and an arrow between side c and angle C to show they are opposite each other.">
            <a:extLst>
              <a:ext uri="{FF2B5EF4-FFF2-40B4-BE49-F238E27FC236}">
                <a16:creationId xmlns:a16="http://schemas.microsoft.com/office/drawing/2014/main" id="{02785B78-D0F6-5EC7-97CE-31DAC822B71F}"/>
              </a:ext>
            </a:extLst>
          </p:cNvPr>
          <p:cNvPicPr>
            <a:picLocks noChangeAspect="1"/>
          </p:cNvPicPr>
          <p:nvPr/>
        </p:nvPicPr>
        <p:blipFill>
          <a:blip r:embed="rId2"/>
          <a:stretch>
            <a:fillRect/>
          </a:stretch>
        </p:blipFill>
        <p:spPr>
          <a:xfrm>
            <a:off x="348000" y="1393623"/>
            <a:ext cx="4634019" cy="4481857"/>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94EC6600-C99C-B139-192B-2CA4F4916C79}"/>
                  </a:ext>
                </a:extLst>
              </p:cNvPr>
              <p:cNvSpPr txBox="1"/>
              <p:nvPr/>
            </p:nvSpPr>
            <p:spPr>
              <a:xfrm>
                <a:off x="4855081" y="2840686"/>
                <a:ext cx="6988919" cy="706301"/>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sSup>
                        <m:sSupPr>
                          <m:ctrlPr>
                            <a:rPr lang="en-AU" sz="4800" i="1" smtClean="0">
                              <a:latin typeface="Cambria Math" panose="02040503050406030204" pitchFamily="18" charset="0"/>
                            </a:rPr>
                          </m:ctrlPr>
                        </m:sSupPr>
                        <m:e>
                          <m:r>
                            <a:rPr lang="en-AU" sz="4800" b="0" i="1" smtClean="0">
                              <a:latin typeface="Cambria Math" panose="02040503050406030204" pitchFamily="18" charset="0"/>
                            </a:rPr>
                            <m:t>𝑐</m:t>
                          </m:r>
                        </m:e>
                        <m:sup>
                          <m:r>
                            <a:rPr lang="en-AU" sz="4800" b="0" i="1" smtClean="0">
                              <a:latin typeface="Cambria Math" panose="02040503050406030204" pitchFamily="18" charset="0"/>
                            </a:rPr>
                            <m:t>2</m:t>
                          </m:r>
                        </m:sup>
                      </m:sSup>
                      <m:r>
                        <a:rPr lang="en-AU" sz="4800" b="0" i="1" smtClean="0">
                          <a:latin typeface="Cambria Math" panose="02040503050406030204" pitchFamily="18" charset="0"/>
                        </a:rPr>
                        <m:t>=</m:t>
                      </m:r>
                      <m:sSup>
                        <m:sSupPr>
                          <m:ctrlPr>
                            <a:rPr lang="en-AU" sz="4800" b="0" i="1" smtClean="0">
                              <a:latin typeface="Cambria Math" panose="02040503050406030204" pitchFamily="18" charset="0"/>
                            </a:rPr>
                          </m:ctrlPr>
                        </m:sSupPr>
                        <m:e>
                          <m:r>
                            <a:rPr lang="en-AU" sz="4800" b="0" i="1" smtClean="0">
                              <a:latin typeface="Cambria Math" panose="02040503050406030204" pitchFamily="18" charset="0"/>
                            </a:rPr>
                            <m:t>𝑎</m:t>
                          </m:r>
                        </m:e>
                        <m:sup>
                          <m:r>
                            <a:rPr lang="en-AU" sz="4800" b="0" i="1" smtClean="0">
                              <a:latin typeface="Cambria Math" panose="02040503050406030204" pitchFamily="18" charset="0"/>
                            </a:rPr>
                            <m:t>2</m:t>
                          </m:r>
                        </m:sup>
                      </m:sSup>
                      <m:r>
                        <a:rPr lang="en-AU" sz="4800" b="0" i="1" smtClean="0">
                          <a:latin typeface="Cambria Math" panose="02040503050406030204" pitchFamily="18" charset="0"/>
                        </a:rPr>
                        <m:t>+</m:t>
                      </m:r>
                      <m:sSup>
                        <m:sSupPr>
                          <m:ctrlPr>
                            <a:rPr lang="en-AU" sz="4800" b="0" i="1" smtClean="0">
                              <a:latin typeface="Cambria Math" panose="02040503050406030204" pitchFamily="18" charset="0"/>
                            </a:rPr>
                          </m:ctrlPr>
                        </m:sSupPr>
                        <m:e>
                          <m:r>
                            <a:rPr lang="en-AU" sz="4800" b="0" i="1" smtClean="0">
                              <a:latin typeface="Cambria Math" panose="02040503050406030204" pitchFamily="18" charset="0"/>
                            </a:rPr>
                            <m:t>𝑏</m:t>
                          </m:r>
                        </m:e>
                        <m:sup>
                          <m:r>
                            <a:rPr lang="en-AU" sz="4800" b="0" i="1" smtClean="0">
                              <a:latin typeface="Cambria Math" panose="02040503050406030204" pitchFamily="18" charset="0"/>
                            </a:rPr>
                            <m:t>2</m:t>
                          </m:r>
                        </m:sup>
                      </m:sSup>
                      <m:r>
                        <a:rPr lang="en-AU" sz="4800" b="0" i="1" smtClean="0">
                          <a:latin typeface="Cambria Math" panose="02040503050406030204" pitchFamily="18" charset="0"/>
                        </a:rPr>
                        <m:t>−2</m:t>
                      </m:r>
                      <m:r>
                        <a:rPr lang="en-AU" sz="4800" b="0" i="1" smtClean="0">
                          <a:latin typeface="Cambria Math" panose="02040503050406030204" pitchFamily="18" charset="0"/>
                        </a:rPr>
                        <m:t>𝑎𝑏</m:t>
                      </m:r>
                      <m:func>
                        <m:funcPr>
                          <m:ctrlPr>
                            <a:rPr lang="en-AU" sz="4800" b="0" i="1" smtClean="0">
                              <a:latin typeface="Cambria Math" panose="02040503050406030204" pitchFamily="18" charset="0"/>
                            </a:rPr>
                          </m:ctrlPr>
                        </m:funcPr>
                        <m:fName>
                          <m:r>
                            <m:rPr>
                              <m:sty m:val="p"/>
                            </m:rPr>
                            <a:rPr lang="en-AU" sz="4800" b="0" i="0" smtClean="0">
                              <a:latin typeface="Cambria Math" panose="02040503050406030204" pitchFamily="18" charset="0"/>
                            </a:rPr>
                            <m:t>cos</m:t>
                          </m:r>
                        </m:fName>
                        <m:e>
                          <m:r>
                            <a:rPr lang="en-AU" sz="4800" b="0" i="1" smtClean="0">
                              <a:latin typeface="Cambria Math" panose="02040503050406030204" pitchFamily="18" charset="0"/>
                            </a:rPr>
                            <m:t>𝐶</m:t>
                          </m:r>
                        </m:e>
                      </m:func>
                    </m:oMath>
                  </m:oMathPara>
                </a14:m>
                <a:endParaRPr lang="en-AU" sz="4800" dirty="0"/>
              </a:p>
            </p:txBody>
          </p:sp>
        </mc:Choice>
        <mc:Fallback>
          <p:sp>
            <p:nvSpPr>
              <p:cNvPr id="8" name="TextBox 7">
                <a:extLst>
                  <a:ext uri="{FF2B5EF4-FFF2-40B4-BE49-F238E27FC236}">
                    <a16:creationId xmlns:a16="http://schemas.microsoft.com/office/drawing/2014/main" id="{94EC6600-C99C-B139-192B-2CA4F4916C79}"/>
                  </a:ext>
                </a:extLst>
              </p:cNvPr>
              <p:cNvSpPr txBox="1">
                <a:spLocks noRot="1" noChangeAspect="1" noMove="1" noResize="1" noEditPoints="1" noAdjustHandles="1" noChangeArrowheads="1" noChangeShapeType="1" noTextEdit="1"/>
              </p:cNvSpPr>
              <p:nvPr/>
            </p:nvSpPr>
            <p:spPr>
              <a:xfrm>
                <a:off x="4855081" y="2840686"/>
                <a:ext cx="6988919" cy="706301"/>
              </a:xfrm>
              <a:prstGeom prst="rect">
                <a:avLst/>
              </a:prstGeo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B8E307B-15E7-7682-AD4F-62ECC95BCDB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276060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20A32-F649-A144-6216-E1A6795021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BE9FF4D-BC6A-AD2D-B8D3-F146CAC10529}"/>
              </a:ext>
            </a:extLst>
          </p:cNvPr>
          <p:cNvSpPr>
            <a:spLocks noGrp="1"/>
          </p:cNvSpPr>
          <p:nvPr>
            <p:ph type="title"/>
          </p:nvPr>
        </p:nvSpPr>
        <p:spPr/>
        <p:txBody>
          <a:bodyPr/>
          <a:lstStyle/>
          <a:p>
            <a:r>
              <a:rPr lang="en-AU" dirty="0"/>
              <a:t>Cosine rules (3)</a:t>
            </a:r>
          </a:p>
        </p:txBody>
      </p:sp>
      <p:sp>
        <p:nvSpPr>
          <p:cNvPr id="6" name="Text Placeholder 5">
            <a:extLst>
              <a:ext uri="{FF2B5EF4-FFF2-40B4-BE49-F238E27FC236}">
                <a16:creationId xmlns:a16="http://schemas.microsoft.com/office/drawing/2014/main" id="{1221BEAE-95DE-4B16-E2BF-B22D8655A7BA}"/>
              </a:ext>
            </a:extLst>
          </p:cNvPr>
          <p:cNvSpPr>
            <a:spLocks noGrp="1"/>
          </p:cNvSpPr>
          <p:nvPr>
            <p:ph type="body" sz="quarter" idx="18"/>
          </p:nvPr>
        </p:nvSpPr>
        <p:spPr/>
        <p:txBody>
          <a:bodyPr/>
          <a:lstStyle/>
          <a:p>
            <a:r>
              <a:rPr lang="en-AU" dirty="0"/>
              <a:t>Variables in the cosine rule</a:t>
            </a:r>
          </a:p>
        </p:txBody>
      </p:sp>
      <p:pic>
        <p:nvPicPr>
          <p:cNvPr id="21" name="Picture 20" descr="A triangle LMN with opposite sides labelled l, m and n.">
            <a:extLst>
              <a:ext uri="{FF2B5EF4-FFF2-40B4-BE49-F238E27FC236}">
                <a16:creationId xmlns:a16="http://schemas.microsoft.com/office/drawing/2014/main" id="{596BC741-E4C2-6E40-B36A-A4A1C5F21E0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0000" y="1574477"/>
            <a:ext cx="5003487" cy="4321193"/>
          </a:xfrm>
          <a:prstGeom prst="rect">
            <a:avLst/>
          </a:prstGeom>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74141B2F-BA04-FB44-CCBE-705DC7EAFAF3}"/>
                  </a:ext>
                </a:extLst>
              </p:cNvPr>
              <p:cNvSpPr txBox="1"/>
              <p:nvPr/>
            </p:nvSpPr>
            <p:spPr>
              <a:xfrm>
                <a:off x="4226272" y="3384799"/>
                <a:ext cx="7739586" cy="700549"/>
              </a:xfrm>
              <a:prstGeom prst="rect">
                <a:avLst/>
              </a:prstGeom>
              <a:noFill/>
            </p:spPr>
            <p:txBody>
              <a:bodyPr wrap="none" lIns="0" tIns="0" rIns="0" bIns="0" rtlCol="0">
                <a:noAutofit/>
              </a:bodyPr>
              <a:lstStyle/>
              <a:p>
                <a14:m>
                  <m:oMathPara xmlns:m="http://schemas.openxmlformats.org/officeDocument/2006/math">
                    <m:oMathParaPr>
                      <m:jc m:val="centerGroup"/>
                    </m:oMathParaPr>
                    <m:oMath xmlns:m="http://schemas.openxmlformats.org/officeDocument/2006/math">
                      <m:sSup>
                        <m:sSupPr>
                          <m:ctrlPr>
                            <a:rPr lang="en-AU" sz="3600" i="1" smtClean="0">
                              <a:latin typeface="Cambria Math" panose="02040503050406030204" pitchFamily="18" charset="0"/>
                            </a:rPr>
                          </m:ctrlPr>
                        </m:sSupPr>
                        <m:e/>
                        <m:sup>
                          <m:r>
                            <a:rPr lang="en-AU" sz="3600" b="0" i="1" smtClean="0">
                              <a:latin typeface="Cambria Math" panose="02040503050406030204" pitchFamily="18" charset="0"/>
                            </a:rPr>
                            <m:t>2</m:t>
                          </m:r>
                        </m:sup>
                      </m:sSup>
                      <m:r>
                        <a:rPr lang="en-AU" sz="3600" b="0" i="1" smtClean="0">
                          <a:latin typeface="Cambria Math" panose="02040503050406030204" pitchFamily="18" charset="0"/>
                        </a:rPr>
                        <m:t>=</m:t>
                      </m:r>
                      <m:sSup>
                        <m:sSupPr>
                          <m:ctrlPr>
                            <a:rPr lang="en-AU" sz="3600" b="0" i="1" smtClean="0">
                              <a:latin typeface="Cambria Math" panose="02040503050406030204" pitchFamily="18" charset="0"/>
                            </a:rPr>
                          </m:ctrlPr>
                        </m:sSupPr>
                        <m:e/>
                        <m:sup>
                          <m:r>
                            <a:rPr lang="en-AU" sz="3600" b="0" i="1" smtClean="0">
                              <a:latin typeface="Cambria Math" panose="02040503050406030204" pitchFamily="18" charset="0"/>
                            </a:rPr>
                            <m:t>2</m:t>
                          </m:r>
                        </m:sup>
                      </m:sSup>
                      <m:r>
                        <a:rPr lang="en-AU" sz="3600" b="0" i="1" smtClean="0">
                          <a:latin typeface="Cambria Math" panose="02040503050406030204" pitchFamily="18" charset="0"/>
                        </a:rPr>
                        <m:t>+</m:t>
                      </m:r>
                      <m:sSup>
                        <m:sSupPr>
                          <m:ctrlPr>
                            <a:rPr lang="en-AU" sz="3600" b="0" i="1" smtClean="0">
                              <a:latin typeface="Cambria Math" panose="02040503050406030204" pitchFamily="18" charset="0"/>
                            </a:rPr>
                          </m:ctrlPr>
                        </m:sSupPr>
                        <m:e/>
                        <m:sup>
                          <m:r>
                            <a:rPr lang="en-AU" sz="3600" b="0" i="1" smtClean="0">
                              <a:latin typeface="Cambria Math" panose="02040503050406030204" pitchFamily="18" charset="0"/>
                            </a:rPr>
                            <m:t>2</m:t>
                          </m:r>
                        </m:sup>
                      </m:sSup>
                      <m:r>
                        <a:rPr lang="en-AU" sz="3600" b="0" i="1" smtClean="0">
                          <a:latin typeface="Cambria Math" panose="02040503050406030204" pitchFamily="18" charset="0"/>
                        </a:rPr>
                        <m:t>−2</m:t>
                      </m:r>
                      <m:func>
                        <m:funcPr>
                          <m:ctrlPr>
                            <a:rPr lang="en-AU" sz="3600" i="1">
                              <a:latin typeface="Cambria Math" panose="02040503050406030204" pitchFamily="18" charset="0"/>
                            </a:rPr>
                          </m:ctrlPr>
                        </m:funcPr>
                        <m:fName/>
                        <m:e/>
                      </m:func>
                      <m:func>
                        <m:funcPr>
                          <m:ctrlPr>
                            <a:rPr lang="en-AU" sz="3600" b="0" i="1" smtClean="0">
                              <a:latin typeface="Cambria Math" panose="02040503050406030204" pitchFamily="18" charset="0"/>
                            </a:rPr>
                          </m:ctrlPr>
                        </m:funcPr>
                        <m:fName>
                          <m:r>
                            <m:rPr>
                              <m:sty m:val="p"/>
                            </m:rPr>
                            <a:rPr lang="en-AU" sz="3600" b="0" i="0" smtClean="0">
                              <a:latin typeface="Cambria Math" panose="02040503050406030204" pitchFamily="18" charset="0"/>
                            </a:rPr>
                            <m:t>cos</m:t>
                          </m:r>
                        </m:fName>
                        <m:e/>
                      </m:func>
                    </m:oMath>
                  </m:oMathPara>
                </a14:m>
                <a:endParaRPr lang="en-AU" sz="3600" dirty="0"/>
              </a:p>
            </p:txBody>
          </p:sp>
        </mc:Choice>
        <mc:Fallback>
          <p:sp>
            <p:nvSpPr>
              <p:cNvPr id="3" name="TextBox 2">
                <a:extLst>
                  <a:ext uri="{FF2B5EF4-FFF2-40B4-BE49-F238E27FC236}">
                    <a16:creationId xmlns:a16="http://schemas.microsoft.com/office/drawing/2014/main" id="{74141B2F-BA04-FB44-CCBE-705DC7EAFAF3}"/>
                  </a:ext>
                </a:extLst>
              </p:cNvPr>
              <p:cNvSpPr txBox="1">
                <a:spLocks noRot="1" noChangeAspect="1" noMove="1" noResize="1" noEditPoints="1" noAdjustHandles="1" noChangeArrowheads="1" noChangeShapeType="1" noTextEdit="1"/>
              </p:cNvSpPr>
              <p:nvPr/>
            </p:nvSpPr>
            <p:spPr>
              <a:xfrm>
                <a:off x="4226272" y="3384799"/>
                <a:ext cx="7739586" cy="700549"/>
              </a:xfrm>
              <a:prstGeom prst="rect">
                <a:avLst/>
              </a:prstGeom>
              <a:blipFill>
                <a:blip r:embed="rId3"/>
                <a:stretch>
                  <a:fillRect/>
                </a:stretch>
              </a:blipFill>
            </p:spPr>
            <p:txBody>
              <a:bodyPr/>
              <a:lstStyle/>
              <a:p>
                <a:r>
                  <a:rPr lang="en-AU">
                    <a:noFill/>
                  </a:rPr>
                  <a:t> </a:t>
                </a:r>
              </a:p>
            </p:txBody>
          </p:sp>
        </mc:Fallback>
      </mc:AlternateContent>
      <p:sp>
        <p:nvSpPr>
          <p:cNvPr id="8" name="Speech Bubble: Rectangle with Corners Rounded 7">
            <a:extLst>
              <a:ext uri="{FF2B5EF4-FFF2-40B4-BE49-F238E27FC236}">
                <a16:creationId xmlns:a16="http://schemas.microsoft.com/office/drawing/2014/main" id="{29F1CD81-9EB2-74EA-F4C9-99DF62A3A6C7}"/>
              </a:ext>
            </a:extLst>
          </p:cNvPr>
          <p:cNvSpPr/>
          <p:nvPr/>
        </p:nvSpPr>
        <p:spPr>
          <a:xfrm>
            <a:off x="6154992" y="4462166"/>
            <a:ext cx="3698670" cy="838507"/>
          </a:xfrm>
          <a:prstGeom prst="wedgeRoundRectCallout">
            <a:avLst>
              <a:gd name="adj1" fmla="val -21099"/>
              <a:gd name="adj2" fmla="val -6883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Write a formula to find angle N?</a:t>
            </a:r>
          </a:p>
        </p:txBody>
      </p:sp>
      <p:sp>
        <p:nvSpPr>
          <p:cNvPr id="2" name="Slide Number Placeholder 1">
            <a:extLst>
              <a:ext uri="{FF2B5EF4-FFF2-40B4-BE49-F238E27FC236}">
                <a16:creationId xmlns:a16="http://schemas.microsoft.com/office/drawing/2014/main" id="{0B8E307B-15E7-7682-AD4F-62ECC95BCDB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68179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20A32-F649-A144-6216-E1A6795021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BE9FF4D-BC6A-AD2D-B8D3-F146CAC10529}"/>
              </a:ext>
            </a:extLst>
          </p:cNvPr>
          <p:cNvSpPr>
            <a:spLocks noGrp="1"/>
          </p:cNvSpPr>
          <p:nvPr>
            <p:ph type="title"/>
          </p:nvPr>
        </p:nvSpPr>
        <p:spPr/>
        <p:txBody>
          <a:bodyPr/>
          <a:lstStyle/>
          <a:p>
            <a:r>
              <a:rPr lang="en-AU" dirty="0"/>
              <a:t>Cosine rules (4)</a:t>
            </a:r>
          </a:p>
        </p:txBody>
      </p:sp>
      <p:sp>
        <p:nvSpPr>
          <p:cNvPr id="6" name="Text Placeholder 5">
            <a:extLst>
              <a:ext uri="{FF2B5EF4-FFF2-40B4-BE49-F238E27FC236}">
                <a16:creationId xmlns:a16="http://schemas.microsoft.com/office/drawing/2014/main" id="{1221BEAE-95DE-4B16-E2BF-B22D8655A7BA}"/>
              </a:ext>
            </a:extLst>
          </p:cNvPr>
          <p:cNvSpPr>
            <a:spLocks noGrp="1"/>
          </p:cNvSpPr>
          <p:nvPr>
            <p:ph type="body" sz="quarter" idx="18"/>
          </p:nvPr>
        </p:nvSpPr>
        <p:spPr/>
        <p:txBody>
          <a:bodyPr/>
          <a:lstStyle/>
          <a:p>
            <a:r>
              <a:rPr lang="en-AU" dirty="0"/>
              <a:t>Variables in the cosine rule</a:t>
            </a:r>
          </a:p>
        </p:txBody>
      </p:sp>
      <p:pic>
        <p:nvPicPr>
          <p:cNvPr id="8" name="Picture 7" descr="A triangle LMN with opposite sides labelled l, m and n.">
            <a:extLst>
              <a:ext uri="{FF2B5EF4-FFF2-40B4-BE49-F238E27FC236}">
                <a16:creationId xmlns:a16="http://schemas.microsoft.com/office/drawing/2014/main" id="{C0706997-57C0-70F0-6391-C328C0AAC93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0000" y="1574477"/>
            <a:ext cx="5003487" cy="4321193"/>
          </a:xfrm>
          <a:prstGeom prst="rect">
            <a:avLst/>
          </a:prstGeo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016848CD-6A08-5FAC-D2BB-FF0269558D53}"/>
                  </a:ext>
                </a:extLst>
              </p:cNvPr>
              <p:cNvSpPr txBox="1"/>
              <p:nvPr/>
            </p:nvSpPr>
            <p:spPr>
              <a:xfrm>
                <a:off x="5776324" y="2950689"/>
                <a:ext cx="4559457" cy="487218"/>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sSup>
                        <m:sSupPr>
                          <m:ctrlPr>
                            <a:rPr lang="en-AU" sz="3600" i="1" smtClean="0">
                              <a:latin typeface="Cambria Math" panose="02040503050406030204" pitchFamily="18" charset="0"/>
                            </a:rPr>
                          </m:ctrlPr>
                        </m:sSupPr>
                        <m:e>
                          <m:r>
                            <a:rPr lang="en-AU" sz="3600" b="0" i="1" smtClean="0">
                              <a:latin typeface="Cambria Math" panose="02040503050406030204" pitchFamily="18" charset="0"/>
                            </a:rPr>
                            <m:t>𝑛</m:t>
                          </m:r>
                        </m:e>
                        <m:sup>
                          <m:r>
                            <a:rPr lang="en-AU" sz="3600" b="0" i="1" smtClean="0">
                              <a:latin typeface="Cambria Math" panose="02040503050406030204" pitchFamily="18" charset="0"/>
                            </a:rPr>
                            <m:t>2</m:t>
                          </m:r>
                        </m:sup>
                      </m:sSup>
                      <m:r>
                        <a:rPr lang="en-AU" sz="3600" b="0" i="1" smtClean="0">
                          <a:latin typeface="Cambria Math" panose="02040503050406030204" pitchFamily="18" charset="0"/>
                        </a:rPr>
                        <m:t>=</m:t>
                      </m:r>
                      <m:sSup>
                        <m:sSupPr>
                          <m:ctrlPr>
                            <a:rPr lang="en-AU" sz="3600" b="0" i="1" smtClean="0">
                              <a:latin typeface="Cambria Math" panose="02040503050406030204" pitchFamily="18" charset="0"/>
                            </a:rPr>
                          </m:ctrlPr>
                        </m:sSupPr>
                        <m:e>
                          <m:r>
                            <a:rPr lang="en-AU" sz="3600" b="0" i="1" smtClean="0">
                              <a:latin typeface="Cambria Math" panose="02040503050406030204" pitchFamily="18" charset="0"/>
                            </a:rPr>
                            <m:t>𝑙</m:t>
                          </m:r>
                        </m:e>
                        <m:sup>
                          <m:r>
                            <a:rPr lang="en-AU" sz="3600" b="0" i="1" smtClean="0">
                              <a:latin typeface="Cambria Math" panose="02040503050406030204" pitchFamily="18" charset="0"/>
                            </a:rPr>
                            <m:t>2</m:t>
                          </m:r>
                        </m:sup>
                      </m:sSup>
                      <m:r>
                        <a:rPr lang="en-AU" sz="3600" b="0" i="1" smtClean="0">
                          <a:latin typeface="Cambria Math" panose="02040503050406030204" pitchFamily="18" charset="0"/>
                        </a:rPr>
                        <m:t>+</m:t>
                      </m:r>
                      <m:sSup>
                        <m:sSupPr>
                          <m:ctrlPr>
                            <a:rPr lang="en-AU" sz="3600" b="0" i="1" smtClean="0">
                              <a:latin typeface="Cambria Math" panose="02040503050406030204" pitchFamily="18" charset="0"/>
                            </a:rPr>
                          </m:ctrlPr>
                        </m:sSupPr>
                        <m:e>
                          <m:r>
                            <a:rPr lang="en-AU" sz="3600" b="0" i="1" smtClean="0">
                              <a:latin typeface="Cambria Math" panose="02040503050406030204" pitchFamily="18" charset="0"/>
                            </a:rPr>
                            <m:t>𝑚</m:t>
                          </m:r>
                        </m:e>
                        <m:sup>
                          <m:r>
                            <a:rPr lang="en-AU" sz="3600" b="0" i="1" smtClean="0">
                              <a:latin typeface="Cambria Math" panose="02040503050406030204" pitchFamily="18" charset="0"/>
                            </a:rPr>
                            <m:t>2</m:t>
                          </m:r>
                        </m:sup>
                      </m:sSup>
                      <m:r>
                        <a:rPr lang="en-AU" sz="3600" b="0" i="1" smtClean="0">
                          <a:latin typeface="Cambria Math" panose="02040503050406030204" pitchFamily="18" charset="0"/>
                        </a:rPr>
                        <m:t>−2</m:t>
                      </m:r>
                      <m:r>
                        <a:rPr lang="en-AU" sz="3600" b="0" i="1" smtClean="0">
                          <a:latin typeface="Cambria Math" panose="02040503050406030204" pitchFamily="18" charset="0"/>
                        </a:rPr>
                        <m:t>𝑙𝑚</m:t>
                      </m:r>
                      <m:func>
                        <m:funcPr>
                          <m:ctrlPr>
                            <a:rPr lang="en-AU" sz="3600" b="0" i="1" smtClean="0">
                              <a:latin typeface="Cambria Math" panose="02040503050406030204" pitchFamily="18" charset="0"/>
                            </a:rPr>
                          </m:ctrlPr>
                        </m:funcPr>
                        <m:fName>
                          <m:r>
                            <m:rPr>
                              <m:sty m:val="p"/>
                            </m:rPr>
                            <a:rPr lang="en-AU" sz="3600" b="0" i="0" smtClean="0">
                              <a:latin typeface="Cambria Math" panose="02040503050406030204" pitchFamily="18" charset="0"/>
                            </a:rPr>
                            <m:t>cos</m:t>
                          </m:r>
                        </m:fName>
                        <m:e>
                          <m:r>
                            <a:rPr lang="en-AU" sz="3600" b="0" i="1" smtClean="0">
                              <a:latin typeface="Cambria Math" panose="02040503050406030204" pitchFamily="18" charset="0"/>
                            </a:rPr>
                            <m:t>𝑁</m:t>
                          </m:r>
                        </m:e>
                      </m:func>
                    </m:oMath>
                  </m:oMathPara>
                </a14:m>
                <a:endParaRPr lang="en-AU" sz="3600" dirty="0"/>
              </a:p>
            </p:txBody>
          </p:sp>
        </mc:Choice>
        <mc:Fallback>
          <p:sp>
            <p:nvSpPr>
              <p:cNvPr id="5" name="TextBox 4">
                <a:extLst>
                  <a:ext uri="{FF2B5EF4-FFF2-40B4-BE49-F238E27FC236}">
                    <a16:creationId xmlns:a16="http://schemas.microsoft.com/office/drawing/2014/main" id="{016848CD-6A08-5FAC-D2BB-FF0269558D53}"/>
                  </a:ext>
                </a:extLst>
              </p:cNvPr>
              <p:cNvSpPr txBox="1">
                <a:spLocks noRot="1" noChangeAspect="1" noMove="1" noResize="1" noEditPoints="1" noAdjustHandles="1" noChangeArrowheads="1" noChangeShapeType="1" noTextEdit="1"/>
              </p:cNvSpPr>
              <p:nvPr/>
            </p:nvSpPr>
            <p:spPr>
              <a:xfrm>
                <a:off x="5776324" y="2950689"/>
                <a:ext cx="4559457" cy="487218"/>
              </a:xfrm>
              <a:prstGeom prst="rect">
                <a:avLst/>
              </a:prstGeom>
              <a:blipFill>
                <a:blip r:embed="rId3"/>
                <a:stretch>
                  <a:fillRect r="-10695"/>
                </a:stretch>
              </a:blipFill>
            </p:spPr>
            <p:txBody>
              <a:bodyPr/>
              <a:lstStyle/>
              <a:p>
                <a:r>
                  <a:rPr lang="en-AU">
                    <a:noFill/>
                  </a:rPr>
                  <a:t> </a:t>
                </a:r>
              </a:p>
            </p:txBody>
          </p:sp>
        </mc:Fallback>
      </mc:AlternateContent>
      <p:sp>
        <p:nvSpPr>
          <p:cNvPr id="3" name="Speech Bubble: Rectangle with Corners Rounded 2">
            <a:extLst>
              <a:ext uri="{FF2B5EF4-FFF2-40B4-BE49-F238E27FC236}">
                <a16:creationId xmlns:a16="http://schemas.microsoft.com/office/drawing/2014/main" id="{E771AFE9-7778-E2F1-247E-5102B25B2187}"/>
              </a:ext>
            </a:extLst>
          </p:cNvPr>
          <p:cNvSpPr/>
          <p:nvPr/>
        </p:nvSpPr>
        <p:spPr>
          <a:xfrm>
            <a:off x="5776324" y="3950429"/>
            <a:ext cx="5707676" cy="1404466"/>
          </a:xfrm>
          <a:prstGeom prst="wedgeRoundRectCallout">
            <a:avLst>
              <a:gd name="adj1" fmla="val -19972"/>
              <a:gd name="adj2" fmla="val -6491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Can you write a general statement describing the position of the sides and angles in the cosine rule?</a:t>
            </a:r>
          </a:p>
        </p:txBody>
      </p:sp>
      <p:sp>
        <p:nvSpPr>
          <p:cNvPr id="2" name="Slide Number Placeholder 1">
            <a:extLst>
              <a:ext uri="{FF2B5EF4-FFF2-40B4-BE49-F238E27FC236}">
                <a16:creationId xmlns:a16="http://schemas.microsoft.com/office/drawing/2014/main" id="{0B8E307B-15E7-7682-AD4F-62ECC95BCDB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386758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9CBFC-4F6C-BA96-1333-11F85DF14DF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3159809-2145-A91C-2B35-FAD8CA9BED21}"/>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A698D138-DE7C-67D2-B853-48275A7D97B0}"/>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303552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Cosine rules (5)</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1</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5327040" cy="661084"/>
          </a:xfrm>
        </p:spPr>
        <p:txBody>
          <a:bodyPr/>
          <a:lstStyle/>
          <a:p>
            <a:r>
              <a:rPr lang="en-AU" dirty="0"/>
              <a:t>Find the length of the missing side.</a:t>
            </a:r>
          </a:p>
        </p:txBody>
      </p:sp>
      <p:pic>
        <p:nvPicPr>
          <p:cNvPr id="15" name="Picture 14" descr="Triangle ABC with angle ACB 40 degrees and 10 minutes, side b 10.7 cm and side a 10 cm.">
            <a:extLst>
              <a:ext uri="{FF2B5EF4-FFF2-40B4-BE49-F238E27FC236}">
                <a16:creationId xmlns:a16="http://schemas.microsoft.com/office/drawing/2014/main" id="{1A233356-FCE7-5F45-3739-8F8C105761CB}"/>
              </a:ext>
            </a:extLst>
          </p:cNvPr>
          <p:cNvPicPr>
            <a:picLocks noChangeAspect="1"/>
          </p:cNvPicPr>
          <p:nvPr/>
        </p:nvPicPr>
        <p:blipFill>
          <a:blip r:embed="rId2"/>
          <a:stretch>
            <a:fillRect/>
          </a:stretch>
        </p:blipFill>
        <p:spPr>
          <a:xfrm>
            <a:off x="567830" y="2186229"/>
            <a:ext cx="4092660" cy="3526313"/>
          </a:xfrm>
          <a:prstGeom prst="rect">
            <a:avLst/>
          </a:prstGeom>
        </p:spPr>
      </p:pic>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31D5AF55-A903-EB83-0AF3-13CD855BDC56}"/>
                  </a:ext>
                </a:extLst>
              </p:cNvPr>
              <p:cNvSpPr txBox="1"/>
              <p:nvPr/>
            </p:nvSpPr>
            <p:spPr>
              <a:xfrm>
                <a:off x="5687040" y="2185104"/>
                <a:ext cx="6156960" cy="3527438"/>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sSup>
                        <m:sSupPr>
                          <m:ctrlPr>
                            <a:rPr lang="en-AU" i="1" smtClean="0">
                              <a:latin typeface="Cambria Math" panose="02040503050406030204" pitchFamily="18" charset="0"/>
                            </a:rPr>
                          </m:ctrlPr>
                        </m:sSupPr>
                        <m:e>
                          <m:r>
                            <a:rPr lang="en-AU" b="0" i="1" smtClean="0">
                              <a:latin typeface="Cambria Math" panose="02040503050406030204" pitchFamily="18" charset="0"/>
                            </a:rPr>
                            <m:t>𝑐</m:t>
                          </m:r>
                        </m:e>
                        <m:sup>
                          <m:r>
                            <a:rPr lang="en-AU" b="0" i="1" smtClean="0">
                              <a:latin typeface="Cambria Math" panose="02040503050406030204" pitchFamily="18" charset="0"/>
                            </a:rPr>
                            <m:t>2</m:t>
                          </m:r>
                        </m:sup>
                      </m:sSup>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𝑏</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𝑎𝑏</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𝐶</m:t>
                          </m:r>
                        </m:e>
                      </m:func>
                    </m:oMath>
                    <m:oMath xmlns:m="http://schemas.openxmlformats.org/officeDocument/2006/math">
                      <m:sSup>
                        <m:sSupPr>
                          <m:ctrlPr>
                            <a:rPr lang="en-AU" b="0" i="1" smtClean="0">
                              <a:latin typeface="Cambria Math" panose="02040503050406030204" pitchFamily="18" charset="0"/>
                            </a:rPr>
                          </m:ctrlPr>
                        </m:sSupPr>
                        <m:e>
                          <m:r>
                            <a:rPr lang="en-AU" b="0" i="1" smtClean="0">
                              <a:solidFill>
                                <a:schemeClr val="accent1"/>
                              </a:solidFill>
                              <a:latin typeface="Cambria Math" panose="02040503050406030204" pitchFamily="18" charset="0"/>
                            </a:rPr>
                            <m:t>𝑐</m:t>
                          </m:r>
                        </m:e>
                        <m:sup>
                          <m:r>
                            <a:rPr lang="en-AU" b="0" i="1" smtClean="0">
                              <a:latin typeface="Cambria Math" panose="02040503050406030204" pitchFamily="18" charset="0"/>
                            </a:rPr>
                            <m:t>2</m:t>
                          </m:r>
                        </m:sup>
                      </m:sSup>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solidFill>
                                <a:schemeClr val="accent2"/>
                              </a:solidFill>
                              <a:latin typeface="Cambria Math" panose="02040503050406030204" pitchFamily="18" charset="0"/>
                            </a:rPr>
                            <m:t>10</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solidFill>
                                <a:schemeClr val="tx2"/>
                              </a:solidFill>
                              <a:latin typeface="Cambria Math" panose="02040503050406030204" pitchFamily="18" charset="0"/>
                            </a:rPr>
                            <m:t>10.7</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ea typeface="Cambria Math" panose="02040503050406030204" pitchFamily="18" charset="0"/>
                        </a:rPr>
                        <m:t>×</m:t>
                      </m:r>
                      <m:r>
                        <a:rPr lang="en-AU" b="0" i="1" smtClean="0">
                          <a:solidFill>
                            <a:schemeClr val="accent2"/>
                          </a:solidFill>
                          <a:latin typeface="Cambria Math" panose="02040503050406030204" pitchFamily="18" charset="0"/>
                          <a:ea typeface="Cambria Math" panose="02040503050406030204" pitchFamily="18" charset="0"/>
                        </a:rPr>
                        <m:t>10</m:t>
                      </m:r>
                      <m:r>
                        <a:rPr lang="en-AU" b="0" i="1" smtClean="0">
                          <a:latin typeface="Cambria Math" panose="02040503050406030204" pitchFamily="18" charset="0"/>
                          <a:ea typeface="Cambria Math" panose="02040503050406030204" pitchFamily="18" charset="0"/>
                        </a:rPr>
                        <m:t>×</m:t>
                      </m:r>
                      <m:r>
                        <a:rPr lang="en-AU" b="0" i="1" smtClean="0">
                          <a:solidFill>
                            <a:schemeClr val="tx2"/>
                          </a:solidFill>
                          <a:latin typeface="Cambria Math" panose="02040503050406030204" pitchFamily="18" charset="0"/>
                          <a:ea typeface="Cambria Math" panose="02040503050406030204" pitchFamily="18" charset="0"/>
                        </a:rPr>
                        <m:t>10.7</m:t>
                      </m:r>
                      <m:r>
                        <a:rPr lang="en-AU" b="0" i="1" smtClean="0">
                          <a:latin typeface="Cambria Math" panose="02040503050406030204" pitchFamily="18" charset="0"/>
                          <a:ea typeface="Cambria Math" panose="02040503050406030204" pitchFamily="18" charset="0"/>
                        </a:rPr>
                        <m:t>×</m:t>
                      </m:r>
                      <m:func>
                        <m:funcPr>
                          <m:ctrlPr>
                            <a:rPr lang="en-AU" b="0" i="1" smtClean="0">
                              <a:latin typeface="Cambria Math" panose="02040503050406030204" pitchFamily="18" charset="0"/>
                              <a:ea typeface="Cambria Math" panose="02040503050406030204" pitchFamily="18" charset="0"/>
                            </a:rPr>
                          </m:ctrlPr>
                        </m:funcPr>
                        <m:fName>
                          <m:r>
                            <m:rPr>
                              <m:sty m:val="p"/>
                            </m:rPr>
                            <a:rPr lang="en-AU" b="0" i="0" smtClean="0">
                              <a:latin typeface="Cambria Math" panose="02040503050406030204" pitchFamily="18" charset="0"/>
                              <a:ea typeface="Cambria Math" panose="02040503050406030204" pitchFamily="18" charset="0"/>
                            </a:rPr>
                            <m:t>cos</m:t>
                          </m:r>
                        </m:fName>
                        <m:e>
                          <m:r>
                            <a:rPr lang="en-AU" b="0" i="1" smtClean="0">
                              <a:solidFill>
                                <a:schemeClr val="accent1"/>
                              </a:solidFill>
                              <a:latin typeface="Cambria Math" panose="02040503050406030204" pitchFamily="18" charset="0"/>
                              <a:ea typeface="Cambria Math" panose="02040503050406030204" pitchFamily="18" charset="0"/>
                            </a:rPr>
                            <m:t>40°10′</m:t>
                          </m:r>
                        </m:e>
                      </m:func>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50.95731796…</m:t>
                      </m:r>
                    </m:oMath>
                    <m:oMath xmlns:m="http://schemas.openxmlformats.org/officeDocument/2006/math">
                      <m:r>
                        <a:rPr lang="en-AU" b="0" i="1" smtClean="0">
                          <a:solidFill>
                            <a:schemeClr val="accent1"/>
                          </a:solidFill>
                          <a:latin typeface="Cambria Math" panose="02040503050406030204" pitchFamily="18" charset="0"/>
                          <a:ea typeface="Cambria Math" panose="02040503050406030204" pitchFamily="18" charset="0"/>
                        </a:rPr>
                        <m:t>𝑐</m:t>
                      </m:r>
                      <m:r>
                        <m:rPr>
                          <m:aln/>
                        </m:rPr>
                        <a:rPr lang="en-AU" b="0" i="1" smtClean="0">
                          <a:latin typeface="Cambria Math" panose="02040503050406030204" pitchFamily="18" charset="0"/>
                          <a:ea typeface="Cambria Math" panose="02040503050406030204" pitchFamily="18" charset="0"/>
                        </a:rPr>
                        <m:t>=</m:t>
                      </m:r>
                      <m:rad>
                        <m:radPr>
                          <m:degHide m:val="on"/>
                          <m:ctrlPr>
                            <a:rPr lang="en-AU" b="0" i="1" smtClean="0">
                              <a:latin typeface="Cambria Math" panose="02040503050406030204" pitchFamily="18" charset="0"/>
                              <a:ea typeface="Cambria Math" panose="02040503050406030204" pitchFamily="18" charset="0"/>
                            </a:rPr>
                          </m:ctrlPr>
                        </m:radPr>
                        <m:deg/>
                        <m:e>
                          <m:r>
                            <a:rPr lang="en-AU" b="0" i="1" smtClean="0">
                              <a:latin typeface="Cambria Math" panose="02040503050406030204" pitchFamily="18" charset="0"/>
                              <a:ea typeface="Cambria Math" panose="02040503050406030204" pitchFamily="18" charset="0"/>
                            </a:rPr>
                            <m:t>50.95731796</m:t>
                          </m:r>
                        </m:e>
                      </m:rad>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7.138439462</m:t>
                      </m:r>
                    </m:oMath>
                    <m:oMath xmlns:m="http://schemas.openxmlformats.org/officeDocument/2006/math">
                      <m:r>
                        <a:rPr lang="en-AU" b="0" i="1" smtClean="0">
                          <a:solidFill>
                            <a:schemeClr val="accent1"/>
                          </a:solidFill>
                          <a:latin typeface="Cambria Math" panose="02040503050406030204" pitchFamily="18" charset="0"/>
                          <a:ea typeface="Cambria Math" panose="02040503050406030204" pitchFamily="18" charset="0"/>
                        </a:rPr>
                        <m:t>𝑐</m:t>
                      </m:r>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7. 1 </m:t>
                      </m:r>
                      <m:r>
                        <a:rPr lang="en-AU" b="0" i="1" smtClean="0">
                          <a:latin typeface="Cambria Math" panose="02040503050406030204" pitchFamily="18" charset="0"/>
                          <a:ea typeface="Cambria Math" panose="02040503050406030204" pitchFamily="18" charset="0"/>
                        </a:rPr>
                        <m:t>𝑐𝑚</m:t>
                      </m:r>
                      <m:r>
                        <a:rPr lang="en-AU" b="0" i="1" smtClean="0">
                          <a:latin typeface="Cambria Math" panose="02040503050406030204" pitchFamily="18" charset="0"/>
                          <a:ea typeface="Cambria Math" panose="02040503050406030204" pitchFamily="18" charset="0"/>
                        </a:rPr>
                        <m:t> </m:t>
                      </m:r>
                    </m:oMath>
                  </m:oMathPara>
                </a14:m>
                <a:endParaRPr lang="en-AU" dirty="0"/>
              </a:p>
            </p:txBody>
          </p:sp>
        </mc:Choice>
        <mc:Fallback>
          <p:sp>
            <p:nvSpPr>
              <p:cNvPr id="16" name="TextBox 15">
                <a:extLst>
                  <a:ext uri="{FF2B5EF4-FFF2-40B4-BE49-F238E27FC236}">
                    <a16:creationId xmlns:a16="http://schemas.microsoft.com/office/drawing/2014/main" id="{31D5AF55-A903-EB83-0AF3-13CD855BDC56}"/>
                  </a:ext>
                </a:extLst>
              </p:cNvPr>
              <p:cNvSpPr txBox="1">
                <a:spLocks noRot="1" noChangeAspect="1" noMove="1" noResize="1" noEditPoints="1" noAdjustHandles="1" noChangeArrowheads="1" noChangeShapeType="1" noTextEdit="1"/>
              </p:cNvSpPr>
              <p:nvPr/>
            </p:nvSpPr>
            <p:spPr>
              <a:xfrm>
                <a:off x="5687040" y="2185104"/>
                <a:ext cx="6156960" cy="3527438"/>
              </a:xfrm>
              <a:prstGeom prst="rect">
                <a:avLst/>
              </a:prstGeo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383665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Cosine rules (6)</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1 – self-explanation prompts</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5327040" cy="565104"/>
          </a:xfrm>
        </p:spPr>
        <p:txBody>
          <a:bodyPr/>
          <a:lstStyle/>
          <a:p>
            <a:r>
              <a:rPr lang="en-AU" dirty="0"/>
              <a:t>Find the length of the missing side.</a:t>
            </a:r>
          </a:p>
        </p:txBody>
      </p:sp>
      <p:pic>
        <p:nvPicPr>
          <p:cNvPr id="15" name="Picture 14" descr="Triangle ABC with angle ACB 40 degrees and 10 minutes, side b 10.7 cm and side a 10 cm.">
            <a:extLst>
              <a:ext uri="{FF2B5EF4-FFF2-40B4-BE49-F238E27FC236}">
                <a16:creationId xmlns:a16="http://schemas.microsoft.com/office/drawing/2014/main" id="{1A233356-FCE7-5F45-3739-8F8C105761CB}"/>
              </a:ext>
            </a:extLst>
          </p:cNvPr>
          <p:cNvPicPr>
            <a:picLocks noChangeAspect="1"/>
          </p:cNvPicPr>
          <p:nvPr/>
        </p:nvPicPr>
        <p:blipFill>
          <a:blip r:embed="rId2"/>
          <a:stretch>
            <a:fillRect/>
          </a:stretch>
        </p:blipFill>
        <p:spPr>
          <a:xfrm>
            <a:off x="567830" y="2186229"/>
            <a:ext cx="4092660" cy="3526313"/>
          </a:xfrm>
          <a:prstGeom prst="rect">
            <a:avLst/>
          </a:prstGeom>
        </p:spPr>
      </p:pic>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31D5AF55-A903-EB83-0AF3-13CD855BDC56}"/>
                  </a:ext>
                </a:extLst>
              </p:cNvPr>
              <p:cNvSpPr txBox="1"/>
              <p:nvPr/>
            </p:nvSpPr>
            <p:spPr>
              <a:xfrm>
                <a:off x="5687040" y="2185104"/>
                <a:ext cx="6156960" cy="3527438"/>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sSup>
                        <m:sSupPr>
                          <m:ctrlPr>
                            <a:rPr lang="en-AU" i="1" smtClean="0">
                              <a:latin typeface="Cambria Math" panose="02040503050406030204" pitchFamily="18" charset="0"/>
                            </a:rPr>
                          </m:ctrlPr>
                        </m:sSupPr>
                        <m:e>
                          <m:r>
                            <a:rPr lang="en-AU" b="0" i="1" smtClean="0">
                              <a:latin typeface="Cambria Math" panose="02040503050406030204" pitchFamily="18" charset="0"/>
                            </a:rPr>
                            <m:t>𝑐</m:t>
                          </m:r>
                        </m:e>
                        <m:sup>
                          <m:r>
                            <a:rPr lang="en-AU" b="0" i="1" smtClean="0">
                              <a:latin typeface="Cambria Math" panose="02040503050406030204" pitchFamily="18" charset="0"/>
                            </a:rPr>
                            <m:t>2</m:t>
                          </m:r>
                        </m:sup>
                      </m:sSup>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𝑏</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𝑎𝑏</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𝐶</m:t>
                          </m:r>
                        </m:e>
                      </m:func>
                    </m:oMath>
                    <m:oMath xmlns:m="http://schemas.openxmlformats.org/officeDocument/2006/math">
                      <m:sSup>
                        <m:sSupPr>
                          <m:ctrlPr>
                            <a:rPr lang="en-AU" b="0" i="1" smtClean="0">
                              <a:latin typeface="Cambria Math" panose="02040503050406030204" pitchFamily="18" charset="0"/>
                            </a:rPr>
                          </m:ctrlPr>
                        </m:sSupPr>
                        <m:e>
                          <m:r>
                            <a:rPr lang="en-AU" b="0" i="1" smtClean="0">
                              <a:solidFill>
                                <a:schemeClr val="accent1"/>
                              </a:solidFill>
                              <a:latin typeface="Cambria Math" panose="02040503050406030204" pitchFamily="18" charset="0"/>
                            </a:rPr>
                            <m:t>𝑐</m:t>
                          </m:r>
                        </m:e>
                        <m:sup>
                          <m:r>
                            <a:rPr lang="en-AU" b="0" i="1" smtClean="0">
                              <a:latin typeface="Cambria Math" panose="02040503050406030204" pitchFamily="18" charset="0"/>
                            </a:rPr>
                            <m:t>2</m:t>
                          </m:r>
                        </m:sup>
                      </m:sSup>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solidFill>
                                <a:schemeClr val="accent2"/>
                              </a:solidFill>
                              <a:latin typeface="Cambria Math" panose="02040503050406030204" pitchFamily="18" charset="0"/>
                            </a:rPr>
                            <m:t>10</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solidFill>
                                <a:schemeClr val="tx2"/>
                              </a:solidFill>
                              <a:latin typeface="Cambria Math" panose="02040503050406030204" pitchFamily="18" charset="0"/>
                            </a:rPr>
                            <m:t>10.7</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ea typeface="Cambria Math" panose="02040503050406030204" pitchFamily="18" charset="0"/>
                        </a:rPr>
                        <m:t>×</m:t>
                      </m:r>
                      <m:r>
                        <a:rPr lang="en-AU" b="0" i="1" smtClean="0">
                          <a:solidFill>
                            <a:schemeClr val="accent2"/>
                          </a:solidFill>
                          <a:latin typeface="Cambria Math" panose="02040503050406030204" pitchFamily="18" charset="0"/>
                          <a:ea typeface="Cambria Math" panose="02040503050406030204" pitchFamily="18" charset="0"/>
                        </a:rPr>
                        <m:t>10</m:t>
                      </m:r>
                      <m:r>
                        <a:rPr lang="en-AU" b="0" i="1" smtClean="0">
                          <a:latin typeface="Cambria Math" panose="02040503050406030204" pitchFamily="18" charset="0"/>
                          <a:ea typeface="Cambria Math" panose="02040503050406030204" pitchFamily="18" charset="0"/>
                        </a:rPr>
                        <m:t>×</m:t>
                      </m:r>
                      <m:r>
                        <a:rPr lang="en-AU" b="0" i="1" smtClean="0">
                          <a:solidFill>
                            <a:schemeClr val="tx2"/>
                          </a:solidFill>
                          <a:latin typeface="Cambria Math" panose="02040503050406030204" pitchFamily="18" charset="0"/>
                          <a:ea typeface="Cambria Math" panose="02040503050406030204" pitchFamily="18" charset="0"/>
                        </a:rPr>
                        <m:t>10.7</m:t>
                      </m:r>
                      <m:r>
                        <a:rPr lang="en-AU" b="0" i="1" smtClean="0">
                          <a:latin typeface="Cambria Math" panose="02040503050406030204" pitchFamily="18" charset="0"/>
                          <a:ea typeface="Cambria Math" panose="02040503050406030204" pitchFamily="18" charset="0"/>
                        </a:rPr>
                        <m:t>×</m:t>
                      </m:r>
                      <m:func>
                        <m:funcPr>
                          <m:ctrlPr>
                            <a:rPr lang="en-AU" b="0" i="1" smtClean="0">
                              <a:latin typeface="Cambria Math" panose="02040503050406030204" pitchFamily="18" charset="0"/>
                              <a:ea typeface="Cambria Math" panose="02040503050406030204" pitchFamily="18" charset="0"/>
                            </a:rPr>
                          </m:ctrlPr>
                        </m:funcPr>
                        <m:fName>
                          <m:r>
                            <m:rPr>
                              <m:sty m:val="p"/>
                            </m:rPr>
                            <a:rPr lang="en-AU" b="0" i="0" smtClean="0">
                              <a:latin typeface="Cambria Math" panose="02040503050406030204" pitchFamily="18" charset="0"/>
                              <a:ea typeface="Cambria Math" panose="02040503050406030204" pitchFamily="18" charset="0"/>
                            </a:rPr>
                            <m:t>cos</m:t>
                          </m:r>
                        </m:fName>
                        <m:e>
                          <m:r>
                            <a:rPr lang="en-AU" b="0" i="1" smtClean="0">
                              <a:solidFill>
                                <a:schemeClr val="accent1"/>
                              </a:solidFill>
                              <a:latin typeface="Cambria Math" panose="02040503050406030204" pitchFamily="18" charset="0"/>
                              <a:ea typeface="Cambria Math" panose="02040503050406030204" pitchFamily="18" charset="0"/>
                            </a:rPr>
                            <m:t>40°10′</m:t>
                          </m:r>
                        </m:e>
                      </m:func>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50.95731796…</m:t>
                      </m:r>
                    </m:oMath>
                    <m:oMath xmlns:m="http://schemas.openxmlformats.org/officeDocument/2006/math">
                      <m:r>
                        <a:rPr lang="en-AU" b="0" i="1" smtClean="0">
                          <a:solidFill>
                            <a:schemeClr val="accent1"/>
                          </a:solidFill>
                          <a:latin typeface="Cambria Math" panose="02040503050406030204" pitchFamily="18" charset="0"/>
                          <a:ea typeface="Cambria Math" panose="02040503050406030204" pitchFamily="18" charset="0"/>
                        </a:rPr>
                        <m:t>𝑐</m:t>
                      </m:r>
                      <m:r>
                        <m:rPr>
                          <m:aln/>
                        </m:rPr>
                        <a:rPr lang="en-AU" b="0" i="1" smtClean="0">
                          <a:latin typeface="Cambria Math" panose="02040503050406030204" pitchFamily="18" charset="0"/>
                          <a:ea typeface="Cambria Math" panose="02040503050406030204" pitchFamily="18" charset="0"/>
                        </a:rPr>
                        <m:t>=</m:t>
                      </m:r>
                      <m:rad>
                        <m:radPr>
                          <m:degHide m:val="on"/>
                          <m:ctrlPr>
                            <a:rPr lang="en-AU" b="0" i="1" smtClean="0">
                              <a:latin typeface="Cambria Math" panose="02040503050406030204" pitchFamily="18" charset="0"/>
                              <a:ea typeface="Cambria Math" panose="02040503050406030204" pitchFamily="18" charset="0"/>
                            </a:rPr>
                          </m:ctrlPr>
                        </m:radPr>
                        <m:deg/>
                        <m:e>
                          <m:r>
                            <a:rPr lang="en-AU" b="0" i="1" smtClean="0">
                              <a:latin typeface="Cambria Math" panose="02040503050406030204" pitchFamily="18" charset="0"/>
                              <a:ea typeface="Cambria Math" panose="02040503050406030204" pitchFamily="18" charset="0"/>
                            </a:rPr>
                            <m:t>50.95731796</m:t>
                          </m:r>
                        </m:e>
                      </m:rad>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7.138439462</m:t>
                      </m:r>
                    </m:oMath>
                    <m:oMath xmlns:m="http://schemas.openxmlformats.org/officeDocument/2006/math">
                      <m:r>
                        <a:rPr lang="en-AU" b="0" i="1" smtClean="0">
                          <a:solidFill>
                            <a:schemeClr val="accent1"/>
                          </a:solidFill>
                          <a:latin typeface="Cambria Math" panose="02040503050406030204" pitchFamily="18" charset="0"/>
                          <a:ea typeface="Cambria Math" panose="02040503050406030204" pitchFamily="18" charset="0"/>
                        </a:rPr>
                        <m:t>𝑐</m:t>
                      </m:r>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7. 1 </m:t>
                      </m:r>
                      <m:r>
                        <a:rPr lang="en-AU" b="0" i="1" smtClean="0">
                          <a:latin typeface="Cambria Math" panose="02040503050406030204" pitchFamily="18" charset="0"/>
                          <a:ea typeface="Cambria Math" panose="02040503050406030204" pitchFamily="18" charset="0"/>
                        </a:rPr>
                        <m:t>𝑐𝑚</m:t>
                      </m:r>
                      <m:r>
                        <a:rPr lang="en-AU" b="0" i="1" smtClean="0">
                          <a:latin typeface="Cambria Math" panose="02040503050406030204" pitchFamily="18" charset="0"/>
                          <a:ea typeface="Cambria Math" panose="02040503050406030204" pitchFamily="18" charset="0"/>
                        </a:rPr>
                        <m:t> </m:t>
                      </m:r>
                    </m:oMath>
                  </m:oMathPara>
                </a14:m>
                <a:endParaRPr lang="en-AU" dirty="0"/>
              </a:p>
            </p:txBody>
          </p:sp>
        </mc:Choice>
        <mc:Fallback>
          <p:sp>
            <p:nvSpPr>
              <p:cNvPr id="16" name="TextBox 15">
                <a:extLst>
                  <a:ext uri="{FF2B5EF4-FFF2-40B4-BE49-F238E27FC236}">
                    <a16:creationId xmlns:a16="http://schemas.microsoft.com/office/drawing/2014/main" id="{31D5AF55-A903-EB83-0AF3-13CD855BDC56}"/>
                  </a:ext>
                </a:extLst>
              </p:cNvPr>
              <p:cNvSpPr txBox="1">
                <a:spLocks noRot="1" noChangeAspect="1" noMove="1" noResize="1" noEditPoints="1" noAdjustHandles="1" noChangeArrowheads="1" noChangeShapeType="1" noTextEdit="1"/>
              </p:cNvSpPr>
              <p:nvPr/>
            </p:nvSpPr>
            <p:spPr>
              <a:xfrm>
                <a:off x="5687040" y="2185104"/>
                <a:ext cx="6156960" cy="3527438"/>
              </a:xfrm>
              <a:prstGeom prst="rect">
                <a:avLst/>
              </a:prstGeom>
              <a:blipFill>
                <a:blip r:embed="rId3"/>
                <a:stretch>
                  <a:fillRect/>
                </a:stretch>
              </a:blipFill>
            </p:spPr>
            <p:txBody>
              <a:bodyPr/>
              <a:lstStyle/>
              <a:p>
                <a:r>
                  <a:rPr lang="en-AU">
                    <a:noFill/>
                  </a:rPr>
                  <a:t> </a:t>
                </a:r>
              </a:p>
            </p:txBody>
          </p:sp>
        </mc:Fallback>
      </mc:AlternateContent>
      <p:sp>
        <p:nvSpPr>
          <p:cNvPr id="3" name="Speech Bubble: Rectangle with Corners Rounded 2">
            <a:extLst>
              <a:ext uri="{FF2B5EF4-FFF2-40B4-BE49-F238E27FC236}">
                <a16:creationId xmlns:a16="http://schemas.microsoft.com/office/drawing/2014/main" id="{2E3AC79D-FA1B-7F4F-0432-56AD08E633F1}"/>
              </a:ext>
            </a:extLst>
          </p:cNvPr>
          <p:cNvSpPr/>
          <p:nvPr/>
        </p:nvSpPr>
        <p:spPr>
          <a:xfrm>
            <a:off x="9330812" y="1709058"/>
            <a:ext cx="2513187" cy="937109"/>
          </a:xfrm>
          <a:prstGeom prst="wedgeRoundRectCallou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Could we write this equation differently?</a:t>
            </a:r>
          </a:p>
        </p:txBody>
      </p:sp>
      <p:sp>
        <p:nvSpPr>
          <p:cNvPr id="7" name="Speech Bubble: Rectangle with Corners Rounded 6">
            <a:extLst>
              <a:ext uri="{FF2B5EF4-FFF2-40B4-BE49-F238E27FC236}">
                <a16:creationId xmlns:a16="http://schemas.microsoft.com/office/drawing/2014/main" id="{76611446-32FD-0D18-1F56-CA1212433C47}"/>
              </a:ext>
            </a:extLst>
          </p:cNvPr>
          <p:cNvSpPr/>
          <p:nvPr/>
        </p:nvSpPr>
        <p:spPr>
          <a:xfrm>
            <a:off x="9330812" y="3416573"/>
            <a:ext cx="2513188" cy="869176"/>
          </a:xfrm>
          <a:prstGeom prst="wedgeRoundRectCallout">
            <a:avLst>
              <a:gd name="adj1" fmla="val -83272"/>
              <a:gd name="adj2" fmla="val -20079"/>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What do these dots tell us?</a:t>
            </a:r>
          </a:p>
        </p:txBody>
      </p:sp>
      <p:sp>
        <p:nvSpPr>
          <p:cNvPr id="8" name="Speech Bubble: Rectangle with Corners Rounded 7">
            <a:extLst>
              <a:ext uri="{FF2B5EF4-FFF2-40B4-BE49-F238E27FC236}">
                <a16:creationId xmlns:a16="http://schemas.microsoft.com/office/drawing/2014/main" id="{9DC30210-83DF-FC86-44D1-6FDEB5720DB3}"/>
              </a:ext>
            </a:extLst>
          </p:cNvPr>
          <p:cNvSpPr/>
          <p:nvPr/>
        </p:nvSpPr>
        <p:spPr>
          <a:xfrm>
            <a:off x="9330810" y="4497990"/>
            <a:ext cx="2513189" cy="1182434"/>
          </a:xfrm>
          <a:prstGeom prst="wedgeRoundRectCallout">
            <a:avLst>
              <a:gd name="adj1" fmla="val -91797"/>
              <a:gd name="adj2" fmla="val -23147"/>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are these numbers not rounded?</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26272986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663</Words>
  <Application>Microsoft Office PowerPoint</Application>
  <PresentationFormat>Widescreen</PresentationFormat>
  <Paragraphs>61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Public Sans</vt:lpstr>
      <vt:lpstr>Cambria Math</vt:lpstr>
      <vt:lpstr>Times New Roman</vt:lpstr>
      <vt:lpstr>Public Sans Light</vt:lpstr>
      <vt:lpstr>1_NSWG Corporate</vt:lpstr>
      <vt:lpstr>Cosine rules</vt:lpstr>
      <vt:lpstr>Explore</vt:lpstr>
      <vt:lpstr>Cosine rules (1)</vt:lpstr>
      <vt:lpstr>Cosine rules (2)</vt:lpstr>
      <vt:lpstr>Cosine rules (3)</vt:lpstr>
      <vt:lpstr>Cosine rules (4)</vt:lpstr>
      <vt:lpstr>Summarise</vt:lpstr>
      <vt:lpstr>Cosine rules (5)</vt:lpstr>
      <vt:lpstr>Cosine rules (6)</vt:lpstr>
      <vt:lpstr>Cosine rules (7)</vt:lpstr>
      <vt:lpstr>Cosine rules (8)</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Cosine rules</dc:title>
  <dc:creator>NSW Department of Education</dc:creator>
  <dcterms:created xsi:type="dcterms:W3CDTF">2024-06-05T00:23:26Z</dcterms:created>
  <dcterms:modified xsi:type="dcterms:W3CDTF">2024-06-05T00:23:45Z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2024-06-05T00:23:44Z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a540430b-6da8-46d6-a84d-f4ffc6a40dfe</vt:lpwstr>
  </property>
  <property fmtid="{D5CDD505-2E9C-101B-9397-08002B2CF9AE}" pid="8" name="MSIP_Label_b603dfd7-d93a-4381-a340-2995d8282205_ContentBits">
    <vt:lpwstr>0</vt:lpwstr>
  </property>
</Properties>
</file>