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9"/>
  </p:notesMasterIdLst>
  <p:handoutMasterIdLst>
    <p:handoutMasterId r:id="rId20"/>
  </p:handoutMasterIdLst>
  <p:sldIdLst>
    <p:sldId id="257" r:id="rId2"/>
    <p:sldId id="272" r:id="rId3"/>
    <p:sldId id="376" r:id="rId4"/>
    <p:sldId id="378" r:id="rId5"/>
    <p:sldId id="385" r:id="rId6"/>
    <p:sldId id="379" r:id="rId7"/>
    <p:sldId id="375" r:id="rId8"/>
    <p:sldId id="380" r:id="rId9"/>
    <p:sldId id="370" r:id="rId10"/>
    <p:sldId id="386" r:id="rId11"/>
    <p:sldId id="372" r:id="rId12"/>
    <p:sldId id="373" r:id="rId13"/>
    <p:sldId id="381" r:id="rId14"/>
    <p:sldId id="382" r:id="rId15"/>
    <p:sldId id="383" r:id="rId16"/>
    <p:sldId id="384"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0370C784-7104-4587-1C03-A4A0A6D07F3E}" name="Alyana Marave" initials="AM" userId="S::Alyana.Marave1@det.nsw.edu.au::dd6e8313-0bdf-4d22-8f0f-323573363137" providerId="AD"/>
  <p188:author id="{FAA49185-EE96-76D8-B997-27D35C680BEE}" name="Maureen O'Keefe" initials="MO" userId="S::Maureen.OKeefe5@det.nsw.edu.au::468623b9-9c4e-4b2f-9db4-30ddd450a219"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9" autoAdjust="0"/>
    <p:restoredTop sz="82062" autoAdjust="0"/>
  </p:normalViewPr>
  <p:slideViewPr>
    <p:cSldViewPr snapToGrid="0">
      <p:cViewPr>
        <p:scale>
          <a:sx n="66" d="100"/>
          <a:sy n="66" d="100"/>
        </p:scale>
        <p:origin x="1350" y="45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18483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0331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77922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459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06726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737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4429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5416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7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2025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131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44656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01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7276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6125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3836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379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463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660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4737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891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28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12150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2687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80326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9950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58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9856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87678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1398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2943637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license" TargetMode="External"/><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Radial survey</a:t>
            </a:r>
          </a:p>
        </p:txBody>
      </p:sp>
      <p:sp>
        <p:nvSpPr>
          <p:cNvPr id="4" name="Text Placeholder 3">
            <a:extLst>
              <a:ext uri="{FF2B5EF4-FFF2-40B4-BE49-F238E27FC236}">
                <a16:creationId xmlns:a16="http://schemas.microsoft.com/office/drawing/2014/main" id="{8F8F2837-34EF-DE42-049E-44E8126C9394}"/>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ormAutofit/>
          </a:bodyPr>
          <a:lstStyle/>
          <a:p>
            <a:r>
              <a:rPr lang="en-AU" dirty="0"/>
              <a:t>Radial survey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411190" cy="612469"/>
          </a:xfrm>
        </p:spPr>
        <p:txBody>
          <a:bodyPr/>
          <a:lstStyle/>
          <a:p>
            <a:r>
              <a:rPr lang="en-AU" dirty="0"/>
              <a:t>Find the area of the triangle.</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D9A28BA-0D00-4980-08BA-AA16EB22C8C0}"/>
                  </a:ext>
                </a:extLst>
              </p:cNvPr>
              <p:cNvSpPr txBox="1"/>
              <p:nvPr/>
            </p:nvSpPr>
            <p:spPr>
              <a:xfrm>
                <a:off x="406709" y="2232469"/>
                <a:ext cx="4808616" cy="3311062"/>
              </a:xfrm>
              <a:prstGeom prst="rect">
                <a:avLst/>
              </a:prstGeom>
              <a:noFill/>
            </p:spPr>
            <p:txBody>
              <a:bodyPr wrap="none" lIns="0" tIns="0" rIns="0" bIns="0" rtlCol="0">
                <a:noAutofit/>
              </a:bodyPr>
              <a:lstStyle/>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𝐴𝑛𝑔𝑙𝑒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100 −30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70</m:t>
                      </m:r>
                      <m:r>
                        <a:rPr lang="en-AU" sz="1800" b="0" i="1" smtClean="0">
                          <a:latin typeface="Cambria Math" panose="02040503050406030204" pitchFamily="18" charset="0"/>
                          <a:ea typeface="Cambria Math" panose="02040503050406030204" pitchFamily="18" charset="0"/>
                        </a:rPr>
                        <m:t>°</m:t>
                      </m:r>
                    </m:oMath>
                  </m:oMathPara>
                </a14:m>
                <a:endParaRPr lang="en-AU" sz="1800" b="0" i="1" dirty="0">
                  <a:latin typeface="Cambria Math" panose="02040503050406030204" pitchFamily="18" charset="0"/>
                </a:endParaRPr>
              </a:p>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𝐶</m:t>
                          </m:r>
                        </m:e>
                      </m:func>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r>
                        <a:rPr lang="en-AU" sz="1800" i="1" smtClean="0">
                          <a:solidFill>
                            <a:srgbClr val="FF0000"/>
                          </a:solidFill>
                          <a:latin typeface="Cambria Math" panose="02040503050406030204" pitchFamily="18" charset="0"/>
                          <a:ea typeface="Cambria Math" panose="02040503050406030204" pitchFamily="18" charset="0"/>
                        </a:rPr>
                        <m:t>8</m:t>
                      </m:r>
                      <m:r>
                        <a:rPr lang="en-AU" sz="1800" b="0" i="1" smtClean="0">
                          <a:solidFill>
                            <a:srgbClr val="FF0000"/>
                          </a:solidFill>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b="0" i="1" smtClean="0">
                          <a:solidFill>
                            <a:schemeClr val="accent2"/>
                          </a:solidFill>
                          <a:latin typeface="Cambria Math" panose="02040503050406030204" pitchFamily="18" charset="0"/>
                          <a:ea typeface="Cambria Math" panose="02040503050406030204" pitchFamily="18" charset="0"/>
                        </a:rPr>
                        <m:t>72</m:t>
                      </m:r>
                      <m:r>
                        <a:rPr lang="en-AU" sz="1800" i="1">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i="0">
                              <a:latin typeface="Cambria Math" panose="02040503050406030204" pitchFamily="18" charset="0"/>
                              <a:ea typeface="Cambria Math" panose="02040503050406030204" pitchFamily="18" charset="0"/>
                            </a:rPr>
                            <m:t>sin</m:t>
                          </m:r>
                        </m:fName>
                        <m:e>
                          <m:r>
                            <a:rPr lang="en-AU" sz="1800" b="0" i="1" smtClean="0">
                              <a:solidFill>
                                <a:schemeClr val="accent1"/>
                              </a:solidFill>
                              <a:latin typeface="Cambria Math" panose="02040503050406030204" pitchFamily="18" charset="0"/>
                              <a:ea typeface="Cambria Math" panose="02040503050406030204" pitchFamily="18" charset="0"/>
                            </a:rPr>
                            <m:t>70°</m:t>
                          </m:r>
                        </m:e>
                      </m:func>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2706.3147</m:t>
                      </m:r>
                      <m:r>
                        <a:rPr lang="en-AU" sz="1800" i="1">
                          <a:latin typeface="Cambria Math" panose="02040503050406030204" pitchFamily="18" charset="0"/>
                        </a:rPr>
                        <m:t>…</m:t>
                      </m:r>
                    </m:oMath>
                    <m:oMath xmlns:m="http://schemas.openxmlformats.org/officeDocument/2006/math">
                      <m:r>
                        <m:rPr>
                          <m:aln/>
                        </m:rP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2706 </m:t>
                      </m:r>
                      <m:r>
                        <a:rPr lang="en-AU" sz="1800" i="1">
                          <a:latin typeface="Cambria Math" panose="02040503050406030204" pitchFamily="18" charset="0"/>
                        </a:rPr>
                        <m:t>𝑚</m:t>
                      </m:r>
                      <m:r>
                        <a:rPr lang="en-AU" sz="1800" i="1" baseline="30000">
                          <a:latin typeface="Cambria Math" panose="02040503050406030204" pitchFamily="18" charset="0"/>
                        </a:rPr>
                        <m:t>2</m:t>
                      </m:r>
                    </m:oMath>
                  </m:oMathPara>
                </a14:m>
                <a:endParaRPr lang="en-AU" sz="1800" baseline="30000" dirty="0"/>
              </a:p>
            </p:txBody>
          </p:sp>
        </mc:Choice>
        <mc:Fallback>
          <p:sp>
            <p:nvSpPr>
              <p:cNvPr id="8" name="TextBox 7">
                <a:extLst>
                  <a:ext uri="{FF2B5EF4-FFF2-40B4-BE49-F238E27FC236}">
                    <a16:creationId xmlns:a16="http://schemas.microsoft.com/office/drawing/2014/main" id="{BD9A28BA-0D00-4980-08BA-AA16EB22C8C0}"/>
                  </a:ext>
                </a:extLst>
              </p:cNvPr>
              <p:cNvSpPr txBox="1">
                <a:spLocks noRot="1" noChangeAspect="1" noMove="1" noResize="1" noEditPoints="1" noAdjustHandles="1" noChangeArrowheads="1" noChangeShapeType="1" noTextEdit="1"/>
              </p:cNvSpPr>
              <p:nvPr/>
            </p:nvSpPr>
            <p:spPr>
              <a:xfrm>
                <a:off x="406709" y="2232469"/>
                <a:ext cx="4808616" cy="3311062"/>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7" name="Speech Bubble: Rectangle with Corners Rounded 6">
                <a:extLst>
                  <a:ext uri="{FF2B5EF4-FFF2-40B4-BE49-F238E27FC236}">
                    <a16:creationId xmlns:a16="http://schemas.microsoft.com/office/drawing/2014/main" id="{4B16581B-841F-50CD-6B07-657EE7AEACC7}"/>
                  </a:ext>
                </a:extLst>
              </p:cNvPr>
              <p:cNvSpPr/>
              <p:nvPr/>
            </p:nvSpPr>
            <p:spPr>
              <a:xfrm>
                <a:off x="4161295" y="3680483"/>
                <a:ext cx="1934705" cy="1110524"/>
              </a:xfrm>
              <a:prstGeom prst="wedgeRoundRectCallout">
                <a:avLst>
                  <a:gd name="adj1" fmla="val -68096"/>
                  <a:gd name="adj2" fmla="val 21851"/>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 </a:t>
                </a:r>
                <a14:m>
                  <m:oMath xmlns:m="http://schemas.openxmlformats.org/officeDocument/2006/math">
                    <m:r>
                      <a:rPr lang="en-AU" sz="1800" b="0" i="1" smtClean="0"/>
                      <m:t>70</m:t>
                    </m:r>
                    <m:r>
                      <a:rPr lang="en-AU" sz="1800" b="0" i="1" smtClean="0">
                        <a:ea typeface="Cambria Math" panose="02040503050406030204" pitchFamily="18" charset="0"/>
                      </a:rPr>
                      <m:t>°</m:t>
                    </m:r>
                  </m:oMath>
                </a14:m>
                <a:r>
                  <a:rPr lang="en-AU" sz="1800" dirty="0"/>
                  <a:t> located here?</a:t>
                </a:r>
              </a:p>
            </p:txBody>
          </p:sp>
        </mc:Choice>
        <mc:Fallback>
          <p:sp>
            <p:nvSpPr>
              <p:cNvPr id="7" name="Speech Bubble: Rectangle with Corners Rounded 6">
                <a:extLst>
                  <a:ext uri="{FF2B5EF4-FFF2-40B4-BE49-F238E27FC236}">
                    <a16:creationId xmlns:a16="http://schemas.microsoft.com/office/drawing/2014/main" id="{4B16581B-841F-50CD-6B07-657EE7AEACC7}"/>
                  </a:ext>
                </a:extLst>
              </p:cNvPr>
              <p:cNvSpPr>
                <a:spLocks noRot="1" noChangeAspect="1" noMove="1" noResize="1" noEditPoints="1" noAdjustHandles="1" noChangeArrowheads="1" noChangeShapeType="1" noTextEdit="1"/>
              </p:cNvSpPr>
              <p:nvPr/>
            </p:nvSpPr>
            <p:spPr>
              <a:xfrm>
                <a:off x="4161295" y="3680483"/>
                <a:ext cx="1934705" cy="1110524"/>
              </a:xfrm>
              <a:prstGeom prst="wedgeRoundRectCallout">
                <a:avLst>
                  <a:gd name="adj1" fmla="val -68096"/>
                  <a:gd name="adj2" fmla="val 21851"/>
                  <a:gd name="adj3" fmla="val 16667"/>
                </a:avLst>
              </a:prstGeom>
              <a:blipFill>
                <a:blip r:embed="rId3"/>
                <a:stretch>
                  <a:fillRect/>
                </a:stretch>
              </a:blipFill>
            </p:spPr>
            <p:txBody>
              <a:bodyPr/>
              <a:lstStyle/>
              <a:p>
                <a:r>
                  <a:rPr lang="en-AU">
                    <a:noFill/>
                  </a:rPr>
                  <a:t> </a:t>
                </a:r>
              </a:p>
            </p:txBody>
          </p:sp>
        </mc:Fallback>
      </mc:AlternateContent>
      <p:pic>
        <p:nvPicPr>
          <p:cNvPr id="15" name="Picture 14" descr="Triangle with 2 sides, 80 m on bearing of 030 degrees and 72 m on a bearing of 100 degrees.">
            <a:extLst>
              <a:ext uri="{FF2B5EF4-FFF2-40B4-BE49-F238E27FC236}">
                <a16:creationId xmlns:a16="http://schemas.microsoft.com/office/drawing/2014/main" id="{DC225870-D663-247E-60E5-D98BE087A32F}"/>
              </a:ext>
            </a:extLst>
          </p:cNvPr>
          <p:cNvPicPr>
            <a:picLocks noChangeAspect="1"/>
          </p:cNvPicPr>
          <p:nvPr/>
        </p:nvPicPr>
        <p:blipFill>
          <a:blip r:embed="rId4"/>
          <a:stretch>
            <a:fillRect/>
          </a:stretch>
        </p:blipFill>
        <p:spPr>
          <a:xfrm>
            <a:off x="6872507" y="1620000"/>
            <a:ext cx="4971493" cy="4340962"/>
          </a:xfrm>
          <a:prstGeom prst="rect">
            <a:avLst/>
          </a:prstGeom>
        </p:spPr>
      </p:pic>
      <p:sp>
        <p:nvSpPr>
          <p:cNvPr id="3" name="Speech Bubble: Rectangle with Corners Rounded 2">
            <a:extLst>
              <a:ext uri="{FF2B5EF4-FFF2-40B4-BE49-F238E27FC236}">
                <a16:creationId xmlns:a16="http://schemas.microsoft.com/office/drawing/2014/main" id="{BD40E707-6CF6-5AA2-4B1F-D998B01680CC}"/>
              </a:ext>
            </a:extLst>
          </p:cNvPr>
          <p:cNvSpPr/>
          <p:nvPr/>
        </p:nvSpPr>
        <p:spPr>
          <a:xfrm>
            <a:off x="9973513" y="1620000"/>
            <a:ext cx="1870487" cy="1510064"/>
          </a:xfrm>
          <a:prstGeom prst="wedgeRoundRectCallout">
            <a:avLst>
              <a:gd name="adj1" fmla="val -64635"/>
              <a:gd name="adj2" fmla="val -16171"/>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do these numbers represent?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702133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ormAutofit/>
          </a:bodyPr>
          <a:lstStyle/>
          <a:p>
            <a:r>
              <a:rPr lang="en-AU" dirty="0"/>
              <a:t>Radial survey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730178" cy="938005"/>
          </a:xfrm>
        </p:spPr>
        <p:txBody>
          <a:bodyPr/>
          <a:lstStyle/>
          <a:p>
            <a:r>
              <a:rPr lang="en-AU" dirty="0"/>
              <a:t>Find the area of the triangle.</a:t>
            </a:r>
          </a:p>
          <a:p>
            <a:endParaRPr lang="en-AU" dirty="0"/>
          </a:p>
        </p:txBody>
      </p:sp>
      <p:pic>
        <p:nvPicPr>
          <p:cNvPr id="9" name="Picture 8" descr="Triangle with 2 sides, 12 3m on a bearing of 330 degrees and 85 m on a bearing of 290 degrees.">
            <a:extLst>
              <a:ext uri="{FF2B5EF4-FFF2-40B4-BE49-F238E27FC236}">
                <a16:creationId xmlns:a16="http://schemas.microsoft.com/office/drawing/2014/main" id="{E2F4C29B-8870-8D5F-9303-86E26D598E20}"/>
              </a:ext>
            </a:extLst>
          </p:cNvPr>
          <p:cNvPicPr>
            <a:picLocks noChangeAspect="1"/>
          </p:cNvPicPr>
          <p:nvPr/>
        </p:nvPicPr>
        <p:blipFill>
          <a:blip r:embed="rId2"/>
          <a:stretch>
            <a:fillRect/>
          </a:stretch>
        </p:blipFill>
        <p:spPr>
          <a:xfrm>
            <a:off x="7090178" y="1737549"/>
            <a:ext cx="4741822" cy="430090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ormAutofit/>
          </a:bodyPr>
          <a:lstStyle/>
          <a:p>
            <a:r>
              <a:rPr lang="en-AU" dirty="0"/>
              <a:t>Radial survey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5736000" cy="706286"/>
          </a:xfrm>
        </p:spPr>
        <p:txBody>
          <a:bodyPr/>
          <a:lstStyle/>
          <a:p>
            <a:r>
              <a:rPr lang="en-AU" dirty="0"/>
              <a:t>Find the area of the triangle.</a:t>
            </a:r>
          </a:p>
          <a:p>
            <a:endParaRPr lang="en-AU"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FE03DE7-AAA8-2257-5A4E-2AAC518E8F41}"/>
                  </a:ext>
                </a:extLst>
              </p:cNvPr>
              <p:cNvSpPr txBox="1"/>
              <p:nvPr/>
            </p:nvSpPr>
            <p:spPr>
              <a:xfrm>
                <a:off x="360000" y="2232469"/>
                <a:ext cx="4808616" cy="3311062"/>
              </a:xfrm>
              <a:prstGeom prst="rect">
                <a:avLst/>
              </a:prstGeom>
              <a:noFill/>
            </p:spPr>
            <p:txBody>
              <a:bodyPr wrap="none" lIns="0" tIns="0" rIns="0" bIns="0" rtlCol="0">
                <a:noAutofit/>
              </a:bodyPr>
              <a:lstStyle/>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𝐴𝑛𝑔𝑙𝑒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330 −290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40</m:t>
                      </m:r>
                      <m:r>
                        <a:rPr lang="en-AU" sz="1800" b="0" i="1" smtClean="0">
                          <a:latin typeface="Cambria Math" panose="02040503050406030204" pitchFamily="18" charset="0"/>
                          <a:ea typeface="Cambria Math" panose="02040503050406030204" pitchFamily="18" charset="0"/>
                        </a:rPr>
                        <m:t>°</m:t>
                      </m:r>
                    </m:oMath>
                  </m:oMathPara>
                </a14:m>
                <a:endParaRPr lang="en-AU" sz="1800" b="0" i="1" dirty="0">
                  <a:latin typeface="Cambria Math" panose="02040503050406030204" pitchFamily="18" charset="0"/>
                </a:endParaRPr>
              </a:p>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𝐶</m:t>
                          </m:r>
                        </m:e>
                      </m:func>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r>
                        <a:rPr lang="en-AU" sz="1800" i="1" smtClean="0">
                          <a:solidFill>
                            <a:schemeClr val="tx2"/>
                          </a:solidFill>
                          <a:latin typeface="Cambria Math" panose="02040503050406030204" pitchFamily="18" charset="0"/>
                          <a:ea typeface="Cambria Math" panose="02040503050406030204" pitchFamily="18" charset="0"/>
                        </a:rPr>
                        <m:t>85</m:t>
                      </m:r>
                      <m:r>
                        <a:rPr lang="en-AU" sz="1800" i="1">
                          <a:latin typeface="Cambria Math" panose="02040503050406030204" pitchFamily="18" charset="0"/>
                          <a:ea typeface="Cambria Math" panose="02040503050406030204" pitchFamily="18" charset="0"/>
                        </a:rPr>
                        <m:t>×</m:t>
                      </m:r>
                      <m:r>
                        <a:rPr lang="en-AU" sz="1800" i="1" smtClean="0">
                          <a:solidFill>
                            <a:schemeClr val="accent2"/>
                          </a:solidFill>
                          <a:latin typeface="Cambria Math" panose="02040503050406030204" pitchFamily="18" charset="0"/>
                          <a:ea typeface="Cambria Math" panose="02040503050406030204" pitchFamily="18" charset="0"/>
                        </a:rPr>
                        <m:t>123</m:t>
                      </m:r>
                      <m:r>
                        <a:rPr lang="en-AU" sz="1800" i="1">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i="0">
                              <a:latin typeface="Cambria Math" panose="02040503050406030204" pitchFamily="18" charset="0"/>
                              <a:ea typeface="Cambria Math" panose="02040503050406030204" pitchFamily="18" charset="0"/>
                            </a:rPr>
                            <m:t>sin</m:t>
                          </m:r>
                        </m:fName>
                        <m:e>
                          <m:r>
                            <a:rPr lang="en-AU" sz="1800" b="0" i="1" smtClean="0">
                              <a:solidFill>
                                <a:schemeClr val="accent1"/>
                              </a:solidFill>
                              <a:latin typeface="Cambria Math" panose="02040503050406030204" pitchFamily="18" charset="0"/>
                              <a:ea typeface="Cambria Math" panose="02040503050406030204" pitchFamily="18" charset="0"/>
                            </a:rPr>
                            <m:t>40°</m:t>
                          </m:r>
                        </m:e>
                      </m:func>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3360.1732…</m:t>
                      </m:r>
                    </m:oMath>
                    <m:oMath xmlns:m="http://schemas.openxmlformats.org/officeDocument/2006/math">
                      <m:r>
                        <m:rPr>
                          <m:aln/>
                        </m:rPr>
                        <a:rPr lang="en-AU" sz="180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rPr>
                        <m:t>3360</m:t>
                      </m:r>
                      <m:r>
                        <a:rPr lang="en-AU" sz="1800" i="1">
                          <a:latin typeface="Cambria Math" panose="02040503050406030204" pitchFamily="18" charset="0"/>
                        </a:rPr>
                        <m:t>𝑚</m:t>
                      </m:r>
                      <m:r>
                        <a:rPr lang="en-AU" sz="1800" i="1" baseline="30000">
                          <a:latin typeface="Cambria Math" panose="02040503050406030204" pitchFamily="18" charset="0"/>
                        </a:rPr>
                        <m:t>2</m:t>
                      </m:r>
                    </m:oMath>
                  </m:oMathPara>
                </a14:m>
                <a:endParaRPr lang="en-AU" sz="1800" baseline="30000" dirty="0"/>
              </a:p>
            </p:txBody>
          </p:sp>
        </mc:Choice>
        <mc:Fallback>
          <p:sp>
            <p:nvSpPr>
              <p:cNvPr id="8" name="TextBox 7">
                <a:extLst>
                  <a:ext uri="{FF2B5EF4-FFF2-40B4-BE49-F238E27FC236}">
                    <a16:creationId xmlns:a16="http://schemas.microsoft.com/office/drawing/2014/main" id="{BFE03DE7-AAA8-2257-5A4E-2AAC518E8F41}"/>
                  </a:ext>
                </a:extLst>
              </p:cNvPr>
              <p:cNvSpPr txBox="1">
                <a:spLocks noRot="1" noChangeAspect="1" noMove="1" noResize="1" noEditPoints="1" noAdjustHandles="1" noChangeArrowheads="1" noChangeShapeType="1" noTextEdit="1"/>
              </p:cNvSpPr>
              <p:nvPr/>
            </p:nvSpPr>
            <p:spPr>
              <a:xfrm>
                <a:off x="360000" y="2232469"/>
                <a:ext cx="4808616" cy="3311062"/>
              </a:xfrm>
              <a:prstGeom prst="rect">
                <a:avLst/>
              </a:prstGeom>
              <a:blipFill>
                <a:blip r:embed="rId2"/>
                <a:stretch>
                  <a:fillRect/>
                </a:stretch>
              </a:blipFill>
            </p:spPr>
            <p:txBody>
              <a:bodyPr/>
              <a:lstStyle/>
              <a:p>
                <a:r>
                  <a:rPr lang="en-AU">
                    <a:noFill/>
                  </a:rPr>
                  <a:t> </a:t>
                </a:r>
              </a:p>
            </p:txBody>
          </p:sp>
        </mc:Fallback>
      </mc:AlternateContent>
      <p:pic>
        <p:nvPicPr>
          <p:cNvPr id="3" name="Picture 2" descr="Triangle with 2 sides, 12 3m on a bearing of 330 degrees and 85 m on a bearing of 290 degrees.">
            <a:extLst>
              <a:ext uri="{FF2B5EF4-FFF2-40B4-BE49-F238E27FC236}">
                <a16:creationId xmlns:a16="http://schemas.microsoft.com/office/drawing/2014/main" id="{BEC2E72F-3E5E-1306-665C-4973AC186661}"/>
              </a:ext>
            </a:extLst>
          </p:cNvPr>
          <p:cNvPicPr>
            <a:picLocks noChangeAspect="1"/>
          </p:cNvPicPr>
          <p:nvPr/>
        </p:nvPicPr>
        <p:blipFill>
          <a:blip r:embed="rId3"/>
          <a:stretch>
            <a:fillRect/>
          </a:stretch>
        </p:blipFill>
        <p:spPr>
          <a:xfrm>
            <a:off x="7090178" y="1737549"/>
            <a:ext cx="4741822" cy="430090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819625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C436-DD59-FC5C-E2FB-D47A7C3D2341}"/>
              </a:ext>
            </a:extLst>
          </p:cNvPr>
          <p:cNvSpPr>
            <a:spLocks noGrp="1"/>
          </p:cNvSpPr>
          <p:nvPr>
            <p:ph type="title"/>
          </p:nvPr>
        </p:nvSpPr>
        <p:spPr/>
        <p:txBody>
          <a:bodyPr/>
          <a:lstStyle/>
          <a:p>
            <a:r>
              <a:rPr lang="en-AU" dirty="0"/>
              <a:t>Radial survey (9)</a:t>
            </a:r>
          </a:p>
        </p:txBody>
      </p:sp>
      <p:sp>
        <p:nvSpPr>
          <p:cNvPr id="5" name="Text Placeholder 4">
            <a:extLst>
              <a:ext uri="{FF2B5EF4-FFF2-40B4-BE49-F238E27FC236}">
                <a16:creationId xmlns:a16="http://schemas.microsoft.com/office/drawing/2014/main" id="{6A041B7D-D41F-DFB9-36FD-93C1FE6EDA8D}"/>
              </a:ext>
            </a:extLst>
          </p:cNvPr>
          <p:cNvSpPr>
            <a:spLocks noGrp="1"/>
          </p:cNvSpPr>
          <p:nvPr>
            <p:ph type="body" sz="quarter" idx="18"/>
          </p:nvPr>
        </p:nvSpPr>
        <p:spPr/>
        <p:txBody>
          <a:bodyPr/>
          <a:lstStyle/>
          <a:p>
            <a:r>
              <a:rPr lang="en-AU" dirty="0"/>
              <a:t>Example 2</a:t>
            </a:r>
          </a:p>
        </p:txBody>
      </p:sp>
      <p:sp>
        <p:nvSpPr>
          <p:cNvPr id="6" name="Content Placeholder 4">
            <a:extLst>
              <a:ext uri="{FF2B5EF4-FFF2-40B4-BE49-F238E27FC236}">
                <a16:creationId xmlns:a16="http://schemas.microsoft.com/office/drawing/2014/main" id="{16E8CB69-97A4-DD44-A629-B126E50475A9}"/>
              </a:ext>
            </a:extLst>
          </p:cNvPr>
          <p:cNvSpPr>
            <a:spLocks noGrp="1"/>
          </p:cNvSpPr>
          <p:nvPr>
            <p:ph idx="1"/>
          </p:nvPr>
        </p:nvSpPr>
        <p:spPr>
          <a:xfrm>
            <a:off x="360000" y="1620000"/>
            <a:ext cx="6675384" cy="613914"/>
          </a:xfrm>
        </p:spPr>
        <p:txBody>
          <a:bodyPr/>
          <a:lstStyle/>
          <a:p>
            <a:r>
              <a:rPr lang="en-AU" dirty="0"/>
              <a:t>Find the area of the triangle.</a:t>
            </a:r>
          </a:p>
          <a:p>
            <a:endParaRPr lang="en-AU"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BCABFE2-C606-A5E4-1F60-61916B4A0D47}"/>
                  </a:ext>
                </a:extLst>
              </p:cNvPr>
              <p:cNvSpPr txBox="1"/>
              <p:nvPr/>
            </p:nvSpPr>
            <p:spPr>
              <a:xfrm>
                <a:off x="730249" y="2681167"/>
                <a:ext cx="4808616" cy="2524781"/>
              </a:xfrm>
              <a:prstGeom prst="rect">
                <a:avLst/>
              </a:prstGeom>
              <a:noFill/>
            </p:spPr>
            <p:txBody>
              <a:bodyPr wrap="none" lIns="0" tIns="0" rIns="0" bIns="0" rtlCol="0">
                <a:noAutofit/>
              </a:bodyPr>
              <a:lstStyle/>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𝐴</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𝑎𝑏</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𝐶</m:t>
                          </m:r>
                        </m:e>
                      </m:func>
                    </m:oMath>
                    <m:oMath xmlns:m="http://schemas.openxmlformats.org/officeDocument/2006/math">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r>
                        <a:rPr lang="en-AU" sz="1800" i="1" smtClean="0">
                          <a:solidFill>
                            <a:schemeClr val="tx2"/>
                          </a:solidFill>
                          <a:latin typeface="Cambria Math" panose="02040503050406030204" pitchFamily="18" charset="0"/>
                          <a:ea typeface="Cambria Math" panose="02040503050406030204" pitchFamily="18" charset="0"/>
                        </a:rPr>
                        <m:t>152</m:t>
                      </m:r>
                      <m:r>
                        <a:rPr lang="en-AU" sz="1800" i="1">
                          <a:latin typeface="Cambria Math" panose="02040503050406030204" pitchFamily="18" charset="0"/>
                          <a:ea typeface="Cambria Math" panose="02040503050406030204" pitchFamily="18" charset="0"/>
                        </a:rPr>
                        <m:t>×</m:t>
                      </m:r>
                      <m:r>
                        <a:rPr lang="en-AU" sz="1800" i="1" smtClean="0">
                          <a:solidFill>
                            <a:schemeClr val="accent2"/>
                          </a:solidFill>
                          <a:latin typeface="Cambria Math" panose="02040503050406030204" pitchFamily="18" charset="0"/>
                          <a:ea typeface="Cambria Math" panose="02040503050406030204" pitchFamily="18" charset="0"/>
                        </a:rPr>
                        <m:t>87</m:t>
                      </m:r>
                      <m:r>
                        <a:rPr lang="en-AU" sz="1800" i="1">
                          <a:latin typeface="Cambria Math" panose="02040503050406030204" pitchFamily="18" charset="0"/>
                          <a:ea typeface="Cambria Math" panose="02040503050406030204" pitchFamily="18" charset="0"/>
                        </a:rPr>
                        <m:t>×</m:t>
                      </m:r>
                      <m:func>
                        <m:funcPr>
                          <m:ctrlPr>
                            <a:rPr lang="en-AU" sz="1800" i="1">
                              <a:latin typeface="Cambria Math" panose="02040503050406030204" pitchFamily="18" charset="0"/>
                              <a:ea typeface="Cambria Math" panose="02040503050406030204" pitchFamily="18" charset="0"/>
                            </a:rPr>
                          </m:ctrlPr>
                        </m:funcPr>
                        <m:fName>
                          <m:r>
                            <m:rPr>
                              <m:sty m:val="p"/>
                            </m:rPr>
                            <a:rPr lang="en-AU" sz="1800">
                              <a:latin typeface="Cambria Math" panose="02040503050406030204" pitchFamily="18" charset="0"/>
                              <a:ea typeface="Cambria Math" panose="02040503050406030204" pitchFamily="18" charset="0"/>
                            </a:rPr>
                            <m:t>sin</m:t>
                          </m:r>
                        </m:fName>
                        <m:e>
                          <m:r>
                            <a:rPr lang="en-AU" sz="1800" i="1" smtClean="0">
                              <a:solidFill>
                                <a:schemeClr val="accent1"/>
                              </a:solidFill>
                              <a:latin typeface="Cambria Math" panose="02040503050406030204" pitchFamily="18" charset="0"/>
                              <a:ea typeface="Cambria Math" panose="02040503050406030204" pitchFamily="18" charset="0"/>
                            </a:rPr>
                            <m:t>50°</m:t>
                          </m:r>
                        </m:e>
                      </m:func>
                    </m:oMath>
                    <m:oMath xmlns:m="http://schemas.openxmlformats.org/officeDocument/2006/math">
                      <m:r>
                        <a:rPr lang="en-AU" sz="1800" i="1">
                          <a:latin typeface="Cambria Math" panose="02040503050406030204" pitchFamily="18" charset="0"/>
                        </a:rPr>
                        <m:t>=5065.085…</m:t>
                      </m:r>
                    </m:oMath>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rPr>
                        <m:t>5065</m:t>
                      </m:r>
                      <m:r>
                        <a:rPr lang="en-AU" sz="1800" b="0" i="1" smtClean="0">
                          <a:latin typeface="Cambria Math" panose="02040503050406030204" pitchFamily="18" charset="0"/>
                        </a:rPr>
                        <m:t> </m:t>
                      </m:r>
                      <m:r>
                        <a:rPr lang="en-AU" sz="1800" i="1">
                          <a:latin typeface="Cambria Math" panose="02040503050406030204" pitchFamily="18" charset="0"/>
                        </a:rPr>
                        <m:t>𝑚</m:t>
                      </m:r>
                      <m:r>
                        <a:rPr lang="en-AU" sz="1800" i="1" baseline="30000">
                          <a:latin typeface="Cambria Math" panose="02040503050406030204" pitchFamily="18" charset="0"/>
                        </a:rPr>
                        <m:t>2</m:t>
                      </m:r>
                    </m:oMath>
                  </m:oMathPara>
                </a14:m>
                <a:endParaRPr lang="en-AU" sz="1800" baseline="30000" dirty="0"/>
              </a:p>
            </p:txBody>
          </p:sp>
        </mc:Choice>
        <mc:Fallback>
          <p:sp>
            <p:nvSpPr>
              <p:cNvPr id="7" name="TextBox 6">
                <a:extLst>
                  <a:ext uri="{FF2B5EF4-FFF2-40B4-BE49-F238E27FC236}">
                    <a16:creationId xmlns:a16="http://schemas.microsoft.com/office/drawing/2014/main" id="{0BCABFE2-C606-A5E4-1F60-61916B4A0D47}"/>
                  </a:ext>
                </a:extLst>
              </p:cNvPr>
              <p:cNvSpPr txBox="1">
                <a:spLocks noRot="1" noChangeAspect="1" noMove="1" noResize="1" noEditPoints="1" noAdjustHandles="1" noChangeArrowheads="1" noChangeShapeType="1" noTextEdit="1"/>
              </p:cNvSpPr>
              <p:nvPr/>
            </p:nvSpPr>
            <p:spPr>
              <a:xfrm>
                <a:off x="730249" y="2681167"/>
                <a:ext cx="4808616" cy="2524781"/>
              </a:xfrm>
              <a:prstGeom prst="rect">
                <a:avLst/>
              </a:prstGeom>
              <a:blipFill>
                <a:blip r:embed="rId2"/>
                <a:stretch>
                  <a:fillRect/>
                </a:stretch>
              </a:blipFill>
            </p:spPr>
            <p:txBody>
              <a:bodyPr/>
              <a:lstStyle/>
              <a:p>
                <a:r>
                  <a:rPr lang="en-AU">
                    <a:noFill/>
                  </a:rPr>
                  <a:t> </a:t>
                </a:r>
              </a:p>
            </p:txBody>
          </p:sp>
        </mc:Fallback>
      </mc:AlternateContent>
      <p:pic>
        <p:nvPicPr>
          <p:cNvPr id="16" name="Picture 15" descr="Triangle with sides a = 152 m, b = 87 m, and c = 117 m. Angle C is 50 degrees between sides of 152 m and 87 m.">
            <a:extLst>
              <a:ext uri="{FF2B5EF4-FFF2-40B4-BE49-F238E27FC236}">
                <a16:creationId xmlns:a16="http://schemas.microsoft.com/office/drawing/2014/main" id="{11BF9115-12E9-4B7F-28C0-B78B89530F47}"/>
              </a:ext>
            </a:extLst>
          </p:cNvPr>
          <p:cNvPicPr>
            <a:picLocks noChangeAspect="1"/>
          </p:cNvPicPr>
          <p:nvPr/>
        </p:nvPicPr>
        <p:blipFill>
          <a:blip r:embed="rId3"/>
          <a:stretch>
            <a:fillRect/>
          </a:stretch>
        </p:blipFill>
        <p:spPr>
          <a:xfrm>
            <a:off x="7035384" y="1731114"/>
            <a:ext cx="4808616" cy="4424886"/>
          </a:xfrm>
          <a:prstGeom prst="rect">
            <a:avLst/>
          </a:prstGeom>
        </p:spPr>
      </p:pic>
      <p:sp>
        <p:nvSpPr>
          <p:cNvPr id="4" name="Slide Number Placeholder 3">
            <a:extLst>
              <a:ext uri="{FF2B5EF4-FFF2-40B4-BE49-F238E27FC236}">
                <a16:creationId xmlns:a16="http://schemas.microsoft.com/office/drawing/2014/main" id="{DE99C9DB-3692-22E2-3FBD-C95930E608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790886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7AC4-6F6C-5BB4-A411-DBEE9AC49707}"/>
              </a:ext>
            </a:extLst>
          </p:cNvPr>
          <p:cNvSpPr>
            <a:spLocks noGrp="1"/>
          </p:cNvSpPr>
          <p:nvPr>
            <p:ph type="title"/>
          </p:nvPr>
        </p:nvSpPr>
        <p:spPr/>
        <p:txBody>
          <a:bodyPr/>
          <a:lstStyle/>
          <a:p>
            <a:r>
              <a:rPr lang="en-AU" dirty="0"/>
              <a:t>Radial survey (10)</a:t>
            </a:r>
          </a:p>
        </p:txBody>
      </p:sp>
      <p:sp>
        <p:nvSpPr>
          <p:cNvPr id="5" name="Text Placeholder 4">
            <a:extLst>
              <a:ext uri="{FF2B5EF4-FFF2-40B4-BE49-F238E27FC236}">
                <a16:creationId xmlns:a16="http://schemas.microsoft.com/office/drawing/2014/main" id="{7D5F8763-2B3B-C0A7-5FEE-3D976199C891}"/>
              </a:ext>
            </a:extLst>
          </p:cNvPr>
          <p:cNvSpPr>
            <a:spLocks noGrp="1"/>
          </p:cNvSpPr>
          <p:nvPr>
            <p:ph type="body" sz="quarter" idx="18"/>
          </p:nvPr>
        </p:nvSpPr>
        <p:spPr/>
        <p:txBody>
          <a:bodyPr/>
          <a:lstStyle/>
          <a:p>
            <a:r>
              <a:rPr lang="en-AU" dirty="0"/>
              <a:t>Example 2 – self-explanation prompts</a:t>
            </a:r>
          </a:p>
        </p:txBody>
      </p:sp>
      <p:sp>
        <p:nvSpPr>
          <p:cNvPr id="3" name="Content Placeholder 2">
            <a:extLst>
              <a:ext uri="{FF2B5EF4-FFF2-40B4-BE49-F238E27FC236}">
                <a16:creationId xmlns:a16="http://schemas.microsoft.com/office/drawing/2014/main" id="{FC196702-AB8A-67C5-35BD-854CE6DB50F3}"/>
              </a:ext>
            </a:extLst>
          </p:cNvPr>
          <p:cNvSpPr>
            <a:spLocks noGrp="1"/>
          </p:cNvSpPr>
          <p:nvPr>
            <p:ph idx="1"/>
          </p:nvPr>
        </p:nvSpPr>
        <p:spPr>
          <a:xfrm>
            <a:off x="360000" y="1620000"/>
            <a:ext cx="7063734" cy="743880"/>
          </a:xfrm>
        </p:spPr>
        <p:txBody>
          <a:bodyPr/>
          <a:lstStyle/>
          <a:p>
            <a:r>
              <a:rPr lang="en-AU" dirty="0"/>
              <a:t>Find the area of the triangle.</a:t>
            </a:r>
          </a:p>
          <a:p>
            <a:endParaRPr lang="en-AU" dirty="0"/>
          </a:p>
          <a:p>
            <a:endParaRPr lang="en-AU" dirty="0"/>
          </a:p>
          <a:p>
            <a:endParaRPr lang="en-AU"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B142718-0FAF-53BB-32DF-69D7964889B3}"/>
                  </a:ext>
                </a:extLst>
              </p:cNvPr>
              <p:cNvSpPr txBox="1"/>
              <p:nvPr/>
            </p:nvSpPr>
            <p:spPr>
              <a:xfrm>
                <a:off x="730249" y="2713219"/>
                <a:ext cx="4808616" cy="2965281"/>
              </a:xfrm>
              <a:prstGeom prst="rect">
                <a:avLst/>
              </a:prstGeom>
              <a:noFill/>
            </p:spPr>
            <p:txBody>
              <a:bodyPr wrap="none" lIns="0" tIns="0" rIns="0" bIns="0" rtlCol="0">
                <a:noAutofit/>
              </a:bodyPr>
              <a:lstStyle/>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𝐴</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𝑎𝑏</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𝐶</m:t>
                          </m:r>
                        </m:e>
                      </m:func>
                    </m:oMath>
                    <m:oMath xmlns:m="http://schemas.openxmlformats.org/officeDocument/2006/math">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×152×87×</m:t>
                      </m:r>
                      <m:func>
                        <m:funcPr>
                          <m:ctrlPr>
                            <a:rPr lang="en-AU" sz="1800" i="1">
                              <a:latin typeface="Cambria Math" panose="02040503050406030204" pitchFamily="18" charset="0"/>
                              <a:ea typeface="Cambria Math" panose="02040503050406030204" pitchFamily="18" charset="0"/>
                            </a:rPr>
                          </m:ctrlPr>
                        </m:funcPr>
                        <m:fName>
                          <m:r>
                            <m:rPr>
                              <m:sty m:val="p"/>
                            </m:rPr>
                            <a:rPr lang="en-AU" sz="1800">
                              <a:latin typeface="Cambria Math" panose="02040503050406030204" pitchFamily="18" charset="0"/>
                              <a:ea typeface="Cambria Math" panose="02040503050406030204" pitchFamily="18" charset="0"/>
                            </a:rPr>
                            <m:t>sin</m:t>
                          </m:r>
                        </m:fName>
                        <m:e>
                          <m:r>
                            <a:rPr lang="en-AU" sz="1800" i="1">
                              <a:latin typeface="Cambria Math" panose="02040503050406030204" pitchFamily="18" charset="0"/>
                              <a:ea typeface="Cambria Math" panose="02040503050406030204" pitchFamily="18" charset="0"/>
                            </a:rPr>
                            <m:t>50°</m:t>
                          </m:r>
                        </m:e>
                      </m:func>
                    </m:oMath>
                    <m:oMath xmlns:m="http://schemas.openxmlformats.org/officeDocument/2006/math">
                      <m:r>
                        <a:rPr lang="en-AU" sz="1800" i="1">
                          <a:latin typeface="Cambria Math" panose="02040503050406030204" pitchFamily="18" charset="0"/>
                        </a:rPr>
                        <m:t>=5065.085…</m:t>
                      </m:r>
                    </m:oMath>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rPr>
                        <m:t>5065</m:t>
                      </m:r>
                      <m:r>
                        <a:rPr lang="en-AU" sz="1800" b="0" i="1" smtClean="0">
                          <a:latin typeface="Cambria Math" panose="02040503050406030204" pitchFamily="18" charset="0"/>
                        </a:rPr>
                        <m:t> </m:t>
                      </m:r>
                      <m:r>
                        <a:rPr lang="en-AU" sz="1800" i="1">
                          <a:latin typeface="Cambria Math" panose="02040503050406030204" pitchFamily="18" charset="0"/>
                        </a:rPr>
                        <m:t>𝑚</m:t>
                      </m:r>
                      <m:r>
                        <a:rPr lang="en-AU" sz="1800" i="1" baseline="30000">
                          <a:latin typeface="Cambria Math" panose="02040503050406030204" pitchFamily="18" charset="0"/>
                        </a:rPr>
                        <m:t>2</m:t>
                      </m:r>
                    </m:oMath>
                  </m:oMathPara>
                </a14:m>
                <a:endParaRPr lang="en-AU" sz="1800" baseline="30000" dirty="0"/>
              </a:p>
            </p:txBody>
          </p:sp>
        </mc:Choice>
        <mc:Fallback>
          <p:sp>
            <p:nvSpPr>
              <p:cNvPr id="6" name="TextBox 5">
                <a:extLst>
                  <a:ext uri="{FF2B5EF4-FFF2-40B4-BE49-F238E27FC236}">
                    <a16:creationId xmlns:a16="http://schemas.microsoft.com/office/drawing/2014/main" id="{AB142718-0FAF-53BB-32DF-69D7964889B3}"/>
                  </a:ext>
                </a:extLst>
              </p:cNvPr>
              <p:cNvSpPr txBox="1">
                <a:spLocks noRot="1" noChangeAspect="1" noMove="1" noResize="1" noEditPoints="1" noAdjustHandles="1" noChangeArrowheads="1" noChangeShapeType="1" noTextEdit="1"/>
              </p:cNvSpPr>
              <p:nvPr/>
            </p:nvSpPr>
            <p:spPr>
              <a:xfrm>
                <a:off x="730249" y="2713219"/>
                <a:ext cx="4808616" cy="2965281"/>
              </a:xfrm>
              <a:prstGeom prst="rect">
                <a:avLst/>
              </a:prstGeom>
              <a:blipFill>
                <a:blip r:embed="rId2"/>
                <a:stretch>
                  <a:fillRect/>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227A4FCD-5024-0EEE-F722-41E76DE87C48}"/>
              </a:ext>
            </a:extLst>
          </p:cNvPr>
          <p:cNvSpPr/>
          <p:nvPr/>
        </p:nvSpPr>
        <p:spPr>
          <a:xfrm>
            <a:off x="4173340" y="4615857"/>
            <a:ext cx="2094730" cy="1244285"/>
          </a:xfrm>
          <a:prstGeom prst="wedgeRoundRectCallout">
            <a:avLst>
              <a:gd name="adj1" fmla="val -115097"/>
              <a:gd name="adj2" fmla="val -9094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 we use these 2 sides?</a:t>
            </a:r>
          </a:p>
        </p:txBody>
      </p:sp>
      <p:pic>
        <p:nvPicPr>
          <p:cNvPr id="8" name="Picture 7" descr="Triangle with sides a = 152 m, b = 87 m, and c = 117 m. Angle C is 50 degrees between sides of 152 m and 87 m.">
            <a:extLst>
              <a:ext uri="{FF2B5EF4-FFF2-40B4-BE49-F238E27FC236}">
                <a16:creationId xmlns:a16="http://schemas.microsoft.com/office/drawing/2014/main" id="{E65C06B1-568E-969E-B15C-4BAD0BC36A92}"/>
              </a:ext>
            </a:extLst>
          </p:cNvPr>
          <p:cNvPicPr>
            <a:picLocks noChangeAspect="1"/>
          </p:cNvPicPr>
          <p:nvPr/>
        </p:nvPicPr>
        <p:blipFill>
          <a:blip r:embed="rId3"/>
          <a:stretch>
            <a:fillRect/>
          </a:stretch>
        </p:blipFill>
        <p:spPr>
          <a:xfrm>
            <a:off x="7035384" y="1731114"/>
            <a:ext cx="4808616" cy="4424886"/>
          </a:xfrm>
          <a:prstGeom prst="rect">
            <a:avLst/>
          </a:prstGeom>
        </p:spPr>
      </p:pic>
      <p:sp>
        <p:nvSpPr>
          <p:cNvPr id="4" name="Slide Number Placeholder 3">
            <a:extLst>
              <a:ext uri="{FF2B5EF4-FFF2-40B4-BE49-F238E27FC236}">
                <a16:creationId xmlns:a16="http://schemas.microsoft.com/office/drawing/2014/main" id="{29814F61-8FE9-1448-FA0A-5883A162502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259097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E6CF-8E57-0D67-8CA9-0F99B4C9EEFD}"/>
              </a:ext>
            </a:extLst>
          </p:cNvPr>
          <p:cNvSpPr>
            <a:spLocks noGrp="1"/>
          </p:cNvSpPr>
          <p:nvPr>
            <p:ph type="title"/>
          </p:nvPr>
        </p:nvSpPr>
        <p:spPr/>
        <p:txBody>
          <a:bodyPr/>
          <a:lstStyle/>
          <a:p>
            <a:r>
              <a:rPr lang="en-AU" dirty="0"/>
              <a:t>Radial survey (11)</a:t>
            </a:r>
          </a:p>
        </p:txBody>
      </p:sp>
      <p:sp>
        <p:nvSpPr>
          <p:cNvPr id="5" name="Text Placeholder 4">
            <a:extLst>
              <a:ext uri="{FF2B5EF4-FFF2-40B4-BE49-F238E27FC236}">
                <a16:creationId xmlns:a16="http://schemas.microsoft.com/office/drawing/2014/main" id="{3582772B-D67F-8633-C5D6-C6AFAC0517C6}"/>
              </a:ext>
            </a:extLst>
          </p:cNvPr>
          <p:cNvSpPr>
            <a:spLocks noGrp="1"/>
          </p:cNvSpPr>
          <p:nvPr>
            <p:ph type="body" sz="quarter" idx="18"/>
          </p:nvPr>
        </p:nvSpPr>
        <p:spPr/>
        <p:txBody>
          <a:bodyPr/>
          <a:lstStyle/>
          <a:p>
            <a:r>
              <a:rPr lang="en-AU" dirty="0"/>
              <a:t>Your turn – question 2</a:t>
            </a:r>
          </a:p>
        </p:txBody>
      </p:sp>
      <p:sp>
        <p:nvSpPr>
          <p:cNvPr id="9" name="Content Placeholder 8">
            <a:extLst>
              <a:ext uri="{FF2B5EF4-FFF2-40B4-BE49-F238E27FC236}">
                <a16:creationId xmlns:a16="http://schemas.microsoft.com/office/drawing/2014/main" id="{87A22A88-7853-665A-DCDF-C2FDFFC64B81}"/>
              </a:ext>
            </a:extLst>
          </p:cNvPr>
          <p:cNvSpPr>
            <a:spLocks noGrp="1"/>
          </p:cNvSpPr>
          <p:nvPr>
            <p:ph idx="1"/>
          </p:nvPr>
        </p:nvSpPr>
        <p:spPr>
          <a:xfrm>
            <a:off x="360000" y="1620000"/>
            <a:ext cx="6533238" cy="764385"/>
          </a:xfrm>
        </p:spPr>
        <p:txBody>
          <a:bodyPr/>
          <a:lstStyle/>
          <a:p>
            <a:r>
              <a:rPr lang="en-AU" dirty="0"/>
              <a:t>Find the area of the triangle.</a:t>
            </a:r>
          </a:p>
          <a:p>
            <a:endParaRPr lang="en-AU" dirty="0"/>
          </a:p>
        </p:txBody>
      </p:sp>
      <p:pic>
        <p:nvPicPr>
          <p:cNvPr id="10" name="Content Placeholder 6" descr="Triangle of sides 172 m, 82 m and 105 m. The angle of 110 degrees between the sides of 105 m and 82 m.">
            <a:extLst>
              <a:ext uri="{FF2B5EF4-FFF2-40B4-BE49-F238E27FC236}">
                <a16:creationId xmlns:a16="http://schemas.microsoft.com/office/drawing/2014/main" id="{7F5FD8EE-06EB-279C-0772-52C702D35824}"/>
              </a:ext>
            </a:extLst>
          </p:cNvPr>
          <p:cNvPicPr>
            <a:picLocks noChangeAspect="1"/>
          </p:cNvPicPr>
          <p:nvPr/>
        </p:nvPicPr>
        <p:blipFill>
          <a:blip r:embed="rId2"/>
          <a:stretch>
            <a:fillRect/>
          </a:stretch>
        </p:blipFill>
        <p:spPr>
          <a:xfrm>
            <a:off x="6283573" y="2086337"/>
            <a:ext cx="5560427" cy="3541852"/>
          </a:xfrm>
          <a:prstGeom prst="rect">
            <a:avLst/>
          </a:prstGeom>
        </p:spPr>
      </p:pic>
      <p:sp>
        <p:nvSpPr>
          <p:cNvPr id="4" name="Slide Number Placeholder 3">
            <a:extLst>
              <a:ext uri="{FF2B5EF4-FFF2-40B4-BE49-F238E27FC236}">
                <a16:creationId xmlns:a16="http://schemas.microsoft.com/office/drawing/2014/main" id="{366B7CBD-D171-B401-8E30-018670AA519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365334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191F-9F3C-3CCF-C6D1-ADEA324D51BD}"/>
              </a:ext>
            </a:extLst>
          </p:cNvPr>
          <p:cNvSpPr>
            <a:spLocks noGrp="1"/>
          </p:cNvSpPr>
          <p:nvPr>
            <p:ph type="title"/>
          </p:nvPr>
        </p:nvSpPr>
        <p:spPr/>
        <p:txBody>
          <a:bodyPr/>
          <a:lstStyle/>
          <a:p>
            <a:r>
              <a:rPr lang="en-AU" dirty="0"/>
              <a:t>Radial survey (12)</a:t>
            </a:r>
          </a:p>
        </p:txBody>
      </p:sp>
      <p:sp>
        <p:nvSpPr>
          <p:cNvPr id="5" name="Text Placeholder 4">
            <a:extLst>
              <a:ext uri="{FF2B5EF4-FFF2-40B4-BE49-F238E27FC236}">
                <a16:creationId xmlns:a16="http://schemas.microsoft.com/office/drawing/2014/main" id="{639DC8CA-13E9-5D34-37B7-AAE303E33987}"/>
              </a:ext>
            </a:extLst>
          </p:cNvPr>
          <p:cNvSpPr>
            <a:spLocks noGrp="1"/>
          </p:cNvSpPr>
          <p:nvPr>
            <p:ph type="body" sz="quarter" idx="18"/>
          </p:nvPr>
        </p:nvSpPr>
        <p:spPr/>
        <p:txBody>
          <a:bodyPr/>
          <a:lstStyle/>
          <a:p>
            <a:r>
              <a:rPr lang="en-AU" dirty="0"/>
              <a:t>Your turn – solution 2</a:t>
            </a:r>
          </a:p>
        </p:txBody>
      </p:sp>
      <p:sp>
        <p:nvSpPr>
          <p:cNvPr id="9" name="Content Placeholder 8">
            <a:extLst>
              <a:ext uri="{FF2B5EF4-FFF2-40B4-BE49-F238E27FC236}">
                <a16:creationId xmlns:a16="http://schemas.microsoft.com/office/drawing/2014/main" id="{37653580-A464-66D6-52D5-0A6217EA29D8}"/>
              </a:ext>
            </a:extLst>
          </p:cNvPr>
          <p:cNvSpPr>
            <a:spLocks noGrp="1"/>
          </p:cNvSpPr>
          <p:nvPr>
            <p:ph idx="1"/>
          </p:nvPr>
        </p:nvSpPr>
        <p:spPr>
          <a:xfrm>
            <a:off x="360000" y="1620000"/>
            <a:ext cx="5736000" cy="706286"/>
          </a:xfrm>
        </p:spPr>
        <p:txBody>
          <a:bodyPr/>
          <a:lstStyle/>
          <a:p>
            <a:r>
              <a:rPr lang="en-AU" dirty="0"/>
              <a:t>Find the area of the triangle.</a:t>
            </a:r>
          </a:p>
          <a:p>
            <a:endParaRPr lang="en-AU"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86842DB-3125-C765-E416-11FAA51253D6}"/>
                  </a:ext>
                </a:extLst>
              </p:cNvPr>
              <p:cNvSpPr txBox="1"/>
              <p:nvPr/>
            </p:nvSpPr>
            <p:spPr>
              <a:xfrm>
                <a:off x="730249" y="2713220"/>
                <a:ext cx="4808616" cy="3162260"/>
              </a:xfrm>
              <a:prstGeom prst="rect">
                <a:avLst/>
              </a:prstGeom>
              <a:noFill/>
            </p:spPr>
            <p:txBody>
              <a:bodyPr wrap="none" lIns="0" tIns="0" rIns="0" bIns="0" rtlCol="0">
                <a:noAutofit/>
              </a:bodyPr>
              <a:lstStyle/>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𝐶</m:t>
                          </m:r>
                        </m:e>
                      </m:func>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r>
                        <a:rPr lang="en-AU" sz="1800" i="1" smtClean="0">
                          <a:solidFill>
                            <a:schemeClr val="tx2"/>
                          </a:solidFill>
                          <a:latin typeface="Cambria Math" panose="02040503050406030204" pitchFamily="18" charset="0"/>
                          <a:ea typeface="Cambria Math" panose="02040503050406030204" pitchFamily="18" charset="0"/>
                        </a:rPr>
                        <m:t>105</m:t>
                      </m:r>
                      <m:r>
                        <a:rPr lang="en-AU" sz="1800" i="1">
                          <a:latin typeface="Cambria Math" panose="02040503050406030204" pitchFamily="18" charset="0"/>
                          <a:ea typeface="Cambria Math" panose="02040503050406030204" pitchFamily="18" charset="0"/>
                        </a:rPr>
                        <m:t>×</m:t>
                      </m:r>
                      <m:r>
                        <a:rPr lang="en-AU" sz="1800" i="1" smtClean="0">
                          <a:solidFill>
                            <a:schemeClr val="accent2"/>
                          </a:solidFill>
                          <a:latin typeface="Cambria Math" panose="02040503050406030204" pitchFamily="18" charset="0"/>
                          <a:ea typeface="Cambria Math" panose="02040503050406030204" pitchFamily="18" charset="0"/>
                        </a:rPr>
                        <m:t>82</m:t>
                      </m:r>
                      <m:r>
                        <a:rPr lang="en-AU" sz="1800" i="1">
                          <a:latin typeface="Cambria Math" panose="02040503050406030204" pitchFamily="18" charset="0"/>
                          <a:ea typeface="Cambria Math" panose="02040503050406030204" pitchFamily="18" charset="0"/>
                        </a:rPr>
                        <m:t>×</m:t>
                      </m:r>
                      <m:func>
                        <m:funcPr>
                          <m:ctrlPr>
                            <a:rPr lang="en-AU" sz="1800" i="1">
                              <a:latin typeface="Cambria Math" panose="02040503050406030204" pitchFamily="18" charset="0"/>
                              <a:ea typeface="Cambria Math" panose="02040503050406030204" pitchFamily="18" charset="0"/>
                            </a:rPr>
                          </m:ctrlPr>
                        </m:funcPr>
                        <m:fName>
                          <m:r>
                            <m:rPr>
                              <m:sty m:val="p"/>
                            </m:rPr>
                            <a:rPr lang="en-AU" sz="1800">
                              <a:latin typeface="Cambria Math" panose="02040503050406030204" pitchFamily="18" charset="0"/>
                              <a:ea typeface="Cambria Math" panose="02040503050406030204" pitchFamily="18" charset="0"/>
                            </a:rPr>
                            <m:t>sin</m:t>
                          </m:r>
                        </m:fName>
                        <m:e>
                          <m:r>
                            <a:rPr lang="en-AU" sz="1800" i="1" smtClean="0">
                              <a:solidFill>
                                <a:schemeClr val="accent1"/>
                              </a:solidFill>
                              <a:latin typeface="Cambria Math" panose="02040503050406030204" pitchFamily="18" charset="0"/>
                              <a:ea typeface="Cambria Math" panose="02040503050406030204" pitchFamily="18" charset="0"/>
                            </a:rPr>
                            <m:t>110</m:t>
                          </m:r>
                          <m:r>
                            <a:rPr lang="en-AU" sz="1800" i="1" baseline="30000">
                              <a:solidFill>
                                <a:schemeClr val="accent1"/>
                              </a:solidFill>
                              <a:latin typeface="Cambria Math" panose="02040503050406030204" pitchFamily="18" charset="0"/>
                              <a:ea typeface="Cambria Math" panose="02040503050406030204" pitchFamily="18" charset="0"/>
                            </a:rPr>
                            <m:t>𝑜</m:t>
                          </m:r>
                          <m:r>
                            <m:rPr>
                              <m:nor/>
                            </m:rPr>
                            <a:rPr lang="en-AU" sz="1800" i="1" baseline="30000" dirty="0">
                              <a:latin typeface="Cambria Math" panose="02040503050406030204" pitchFamily="18" charset="0"/>
                              <a:ea typeface="Cambria Math" panose="02040503050406030204" pitchFamily="18" charset="0"/>
                            </a:rPr>
                            <m:t> </m:t>
                          </m:r>
                        </m:e>
                      </m:func>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4045.376…</m:t>
                      </m:r>
                    </m:oMath>
                    <m:oMath xmlns:m="http://schemas.openxmlformats.org/officeDocument/2006/math">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rPr>
                        <m:t>4045</m:t>
                      </m:r>
                      <m:r>
                        <a:rPr lang="en-AU" sz="1800" i="1">
                          <a:latin typeface="Cambria Math" panose="02040503050406030204" pitchFamily="18" charset="0"/>
                        </a:rPr>
                        <m:t>𝑚</m:t>
                      </m:r>
                      <m:r>
                        <a:rPr lang="en-AU" sz="1800" i="1" baseline="30000">
                          <a:latin typeface="Cambria Math" panose="02040503050406030204" pitchFamily="18" charset="0"/>
                        </a:rPr>
                        <m:t>2</m:t>
                      </m:r>
                    </m:oMath>
                  </m:oMathPara>
                </a14:m>
                <a:endParaRPr lang="en-AU" sz="1800" i="1" dirty="0">
                  <a:latin typeface="Cambria Math" panose="02040503050406030204" pitchFamily="18" charset="0"/>
                </a:endParaRPr>
              </a:p>
            </p:txBody>
          </p:sp>
        </mc:Choice>
        <mc:Fallback>
          <p:sp>
            <p:nvSpPr>
              <p:cNvPr id="11" name="TextBox 10">
                <a:extLst>
                  <a:ext uri="{FF2B5EF4-FFF2-40B4-BE49-F238E27FC236}">
                    <a16:creationId xmlns:a16="http://schemas.microsoft.com/office/drawing/2014/main" id="{F86842DB-3125-C765-E416-11FAA51253D6}"/>
                  </a:ext>
                </a:extLst>
              </p:cNvPr>
              <p:cNvSpPr txBox="1">
                <a:spLocks noRot="1" noChangeAspect="1" noMove="1" noResize="1" noEditPoints="1" noAdjustHandles="1" noChangeArrowheads="1" noChangeShapeType="1" noTextEdit="1"/>
              </p:cNvSpPr>
              <p:nvPr/>
            </p:nvSpPr>
            <p:spPr>
              <a:xfrm>
                <a:off x="730249" y="2713220"/>
                <a:ext cx="4808616" cy="3162260"/>
              </a:xfrm>
              <a:prstGeom prst="rect">
                <a:avLst/>
              </a:prstGeom>
              <a:blipFill>
                <a:blip r:embed="rId2"/>
                <a:stretch>
                  <a:fillRect/>
                </a:stretch>
              </a:blipFill>
            </p:spPr>
            <p:txBody>
              <a:bodyPr/>
              <a:lstStyle/>
              <a:p>
                <a:r>
                  <a:rPr lang="en-AU">
                    <a:noFill/>
                  </a:rPr>
                  <a:t> </a:t>
                </a:r>
              </a:p>
            </p:txBody>
          </p:sp>
        </mc:Fallback>
      </mc:AlternateContent>
      <p:pic>
        <p:nvPicPr>
          <p:cNvPr id="16" name="Picture 15" descr="Triangle with sides a = 105 m, b = 82 m and, c =172 m. The angle of 110 degrees at C is between sides of 105 m and 82 m.">
            <a:extLst>
              <a:ext uri="{FF2B5EF4-FFF2-40B4-BE49-F238E27FC236}">
                <a16:creationId xmlns:a16="http://schemas.microsoft.com/office/drawing/2014/main" id="{10F3C522-FD94-D111-7FC8-8A4DC7A46DF3}"/>
              </a:ext>
            </a:extLst>
          </p:cNvPr>
          <p:cNvPicPr>
            <a:picLocks noChangeAspect="1"/>
          </p:cNvPicPr>
          <p:nvPr/>
        </p:nvPicPr>
        <p:blipFill>
          <a:blip r:embed="rId3"/>
          <a:stretch>
            <a:fillRect/>
          </a:stretch>
        </p:blipFill>
        <p:spPr>
          <a:xfrm>
            <a:off x="6009059" y="1873395"/>
            <a:ext cx="5834941" cy="4029209"/>
          </a:xfrm>
          <a:prstGeom prst="rect">
            <a:avLst/>
          </a:prstGeom>
        </p:spPr>
      </p:pic>
      <p:sp>
        <p:nvSpPr>
          <p:cNvPr id="4" name="Slide Number Placeholder 3">
            <a:extLst>
              <a:ext uri="{FF2B5EF4-FFF2-40B4-BE49-F238E27FC236}">
                <a16:creationId xmlns:a16="http://schemas.microsoft.com/office/drawing/2014/main" id="{6A0B95CD-35C8-ED67-B1A2-0A27297B6F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866194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Radial survey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Launch</a:t>
            </a:r>
          </a:p>
        </p:txBody>
      </p:sp>
      <p:pic>
        <p:nvPicPr>
          <p:cNvPr id="1026" name="Picture 2" descr="An aerial view of a section of the Great Barrier Reef.">
            <a:extLst>
              <a:ext uri="{FF2B5EF4-FFF2-40B4-BE49-F238E27FC236}">
                <a16:creationId xmlns:a16="http://schemas.microsoft.com/office/drawing/2014/main" id="{BEDB72B1-5531-2CBF-9E80-B641025DFC4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3527426" y="343468"/>
            <a:ext cx="5137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1B104D-D8A9-3877-E800-18735EC22144}"/>
              </a:ext>
            </a:extLst>
          </p:cNvPr>
          <p:cNvSpPr txBox="1"/>
          <p:nvPr/>
        </p:nvSpPr>
        <p:spPr>
          <a:xfrm>
            <a:off x="2667000" y="6360844"/>
            <a:ext cx="3179733" cy="335156"/>
          </a:xfrm>
          <a:prstGeom prst="rect">
            <a:avLst/>
          </a:prstGeom>
          <a:noFill/>
        </p:spPr>
        <p:txBody>
          <a:bodyPr wrap="square">
            <a:spAutoFit/>
          </a:bodyPr>
          <a:lstStyle/>
          <a:p>
            <a:pPr lvl="0">
              <a:lnSpc>
                <a:spcPct val="150000"/>
              </a:lnSpc>
              <a:spcBef>
                <a:spcPts val="600"/>
              </a:spcBef>
              <a:spcAft>
                <a:spcPts val="600"/>
              </a:spcAft>
            </a:pPr>
            <a:r>
              <a:rPr lang="en-AU" sz="1200" dirty="0">
                <a:effectLst/>
                <a:ea typeface="Calibri" panose="020F0502020204030204" pitchFamily="34" charset="0"/>
              </a:rPr>
              <a:t>Image licensed under </a:t>
            </a:r>
            <a:r>
              <a:rPr lang="en-AU" sz="1200" u="sng" dirty="0" err="1">
                <a:solidFill>
                  <a:srgbClr val="2F5496"/>
                </a:solidFill>
                <a:effectLst/>
                <a:ea typeface="Calibri" panose="020F0502020204030204" pitchFamily="34" charset="0"/>
                <a:hlinkClick r:id="rId3"/>
              </a:rPr>
              <a:t>Unsplash</a:t>
            </a:r>
            <a:r>
              <a:rPr lang="en-AU" sz="1200" u="sng" dirty="0">
                <a:solidFill>
                  <a:srgbClr val="2F5496"/>
                </a:solidFill>
                <a:effectLst/>
                <a:ea typeface="Calibri" panose="020F0502020204030204" pitchFamily="34" charset="0"/>
                <a:hlinkClick r:id="rId3"/>
              </a:rPr>
              <a:t> License</a:t>
            </a:r>
            <a:r>
              <a:rPr lang="en-AU" sz="1200" u="sng" dirty="0">
                <a:solidFill>
                  <a:srgbClr val="2F5496"/>
                </a:solidFill>
                <a:effectLst/>
                <a:ea typeface="Calibri" panose="020F0502020204030204" pitchFamily="34" charset="0"/>
              </a:rPr>
              <a:t>.</a:t>
            </a:r>
            <a:endParaRPr lang="en-AU" sz="12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03FC-AE9D-6D4C-A8B2-756406CEE4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89218C-F835-1C43-21DD-3B3F4B6048A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787AB58F-7A8C-9817-6EAB-866A5A6593CF}"/>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199451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427A-71C2-C5C8-B229-B6267412D2B5}"/>
              </a:ext>
            </a:extLst>
          </p:cNvPr>
          <p:cNvSpPr>
            <a:spLocks noGrp="1"/>
          </p:cNvSpPr>
          <p:nvPr>
            <p:ph type="title"/>
          </p:nvPr>
        </p:nvSpPr>
        <p:spPr/>
        <p:txBody>
          <a:bodyPr/>
          <a:lstStyle/>
          <a:p>
            <a:r>
              <a:rPr lang="en-AU" dirty="0"/>
              <a:t>Radial survey (2)</a:t>
            </a:r>
          </a:p>
        </p:txBody>
      </p:sp>
      <p:sp>
        <p:nvSpPr>
          <p:cNvPr id="5" name="Text Placeholder 4">
            <a:extLst>
              <a:ext uri="{FF2B5EF4-FFF2-40B4-BE49-F238E27FC236}">
                <a16:creationId xmlns:a16="http://schemas.microsoft.com/office/drawing/2014/main" id="{20B408E1-4B01-200F-9CE8-D16E3D72CD55}"/>
              </a:ext>
            </a:extLst>
          </p:cNvPr>
          <p:cNvSpPr>
            <a:spLocks noGrp="1"/>
          </p:cNvSpPr>
          <p:nvPr>
            <p:ph type="body" sz="quarter" idx="18"/>
          </p:nvPr>
        </p:nvSpPr>
        <p:spPr/>
        <p:txBody>
          <a:bodyPr/>
          <a:lstStyle/>
          <a:p>
            <a:r>
              <a:rPr lang="en-AU" dirty="0"/>
              <a:t>Radial survey</a:t>
            </a:r>
          </a:p>
        </p:txBody>
      </p:sp>
      <p:pic>
        <p:nvPicPr>
          <p:cNvPr id="10" name="Picture 9" descr="Radial survey.">
            <a:extLst>
              <a:ext uri="{FF2B5EF4-FFF2-40B4-BE49-F238E27FC236}">
                <a16:creationId xmlns:a16="http://schemas.microsoft.com/office/drawing/2014/main" id="{563CF5C3-6BF8-A602-B81F-894B51D0FF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35180" y="1644558"/>
            <a:ext cx="5921640" cy="4415238"/>
          </a:xfrm>
          <a:prstGeom prst="rect">
            <a:avLst/>
          </a:prstGeom>
        </p:spPr>
      </p:pic>
      <p:sp>
        <p:nvSpPr>
          <p:cNvPr id="4" name="Slide Number Placeholder 3">
            <a:extLst>
              <a:ext uri="{FF2B5EF4-FFF2-40B4-BE49-F238E27FC236}">
                <a16:creationId xmlns:a16="http://schemas.microsoft.com/office/drawing/2014/main" id="{9CDC55B0-10DF-D9BD-2721-9CED806A886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340470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B749-385D-67BB-77EC-F81457BF48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AC4C0E-31E7-840F-1820-32771034C511}"/>
              </a:ext>
            </a:extLst>
          </p:cNvPr>
          <p:cNvSpPr>
            <a:spLocks noGrp="1"/>
          </p:cNvSpPr>
          <p:nvPr>
            <p:ph type="title"/>
          </p:nvPr>
        </p:nvSpPr>
        <p:spPr/>
        <p:txBody>
          <a:bodyPr/>
          <a:lstStyle/>
          <a:p>
            <a:r>
              <a:rPr lang="en-AU" dirty="0"/>
              <a:t>Radial survey (3)</a:t>
            </a:r>
          </a:p>
        </p:txBody>
      </p:sp>
      <p:sp>
        <p:nvSpPr>
          <p:cNvPr id="6" name="Text Placeholder 5">
            <a:extLst>
              <a:ext uri="{FF2B5EF4-FFF2-40B4-BE49-F238E27FC236}">
                <a16:creationId xmlns:a16="http://schemas.microsoft.com/office/drawing/2014/main" id="{C77E9995-FB9E-39E2-1D8B-3A58D41CB826}"/>
              </a:ext>
            </a:extLst>
          </p:cNvPr>
          <p:cNvSpPr>
            <a:spLocks noGrp="1"/>
          </p:cNvSpPr>
          <p:nvPr>
            <p:ph type="body" sz="quarter" idx="18"/>
          </p:nvPr>
        </p:nvSpPr>
        <p:spPr/>
        <p:txBody>
          <a:bodyPr/>
          <a:lstStyle/>
          <a:p>
            <a:r>
              <a:rPr lang="en-AU" dirty="0"/>
              <a:t>Angle calculation</a:t>
            </a:r>
          </a:p>
        </p:txBody>
      </p:sp>
      <p:grpSp>
        <p:nvGrpSpPr>
          <p:cNvPr id="9" name="Group 8" descr="A notebook diagram of a radial survey showing 4 bearings of 045,125,215 and 300.">
            <a:extLst>
              <a:ext uri="{FF2B5EF4-FFF2-40B4-BE49-F238E27FC236}">
                <a16:creationId xmlns:a16="http://schemas.microsoft.com/office/drawing/2014/main" id="{443A4289-FC60-90F9-8F46-63587F9653E6}"/>
              </a:ext>
            </a:extLst>
          </p:cNvPr>
          <p:cNvGrpSpPr/>
          <p:nvPr/>
        </p:nvGrpSpPr>
        <p:grpSpPr>
          <a:xfrm>
            <a:off x="1481788" y="1470277"/>
            <a:ext cx="9228424" cy="4374647"/>
            <a:chOff x="1481788" y="1470277"/>
            <a:chExt cx="9228424" cy="4374647"/>
          </a:xfrm>
        </p:grpSpPr>
        <p:sp>
          <p:nvSpPr>
            <p:cNvPr id="58" name="TextBox 57" descr="A notebook diagram of a radial survey showing 4 bearings of 045,125,215 and 300.">
              <a:extLst>
                <a:ext uri="{FF2B5EF4-FFF2-40B4-BE49-F238E27FC236}">
                  <a16:creationId xmlns:a16="http://schemas.microsoft.com/office/drawing/2014/main" id="{F9622B99-2391-C91C-EC6D-8AEFE098F699}"/>
                </a:ext>
              </a:extLst>
            </p:cNvPr>
            <p:cNvSpPr txBox="1"/>
            <p:nvPr/>
          </p:nvSpPr>
          <p:spPr>
            <a:xfrm>
              <a:off x="5639348" y="1816505"/>
              <a:ext cx="467068" cy="374970"/>
            </a:xfrm>
            <a:prstGeom prst="rect">
              <a:avLst/>
            </a:prstGeom>
            <a:noFill/>
            <a:ln>
              <a:noFill/>
            </a:ln>
          </p:spPr>
          <p:txBody>
            <a:bodyPr wrap="none" lIns="0" tIns="0" rIns="0" bIns="0" rtlCol="0">
              <a:noAutofit/>
            </a:bodyPr>
            <a:lstStyle/>
            <a:p>
              <a:pPr algn="l"/>
              <a:r>
                <a:rPr lang="en-AU" sz="1600" dirty="0">
                  <a:latin typeface="Arial" panose="020B0604020202020204" pitchFamily="34" charset="0"/>
                  <a:cs typeface="Arial" panose="020B0604020202020204" pitchFamily="34" charset="0"/>
                </a:rPr>
                <a:t>N</a:t>
              </a:r>
              <a:endParaRPr lang="en-AU" sz="1600" baseline="30000" dirty="0">
                <a:latin typeface="Arial" panose="020B0604020202020204" pitchFamily="34" charset="0"/>
                <a:cs typeface="Arial" panose="020B0604020202020204" pitchFamily="34" charset="0"/>
              </a:endParaRPr>
            </a:p>
          </p:txBody>
        </p:sp>
        <p:grpSp>
          <p:nvGrpSpPr>
            <p:cNvPr id="63" name="Group 62" descr="A notebook diagram of a radial survey showing 4 bearings of 045,125,215 and 300.">
              <a:extLst>
                <a:ext uri="{FF2B5EF4-FFF2-40B4-BE49-F238E27FC236}">
                  <a16:creationId xmlns:a16="http://schemas.microsoft.com/office/drawing/2014/main" id="{29E67A1C-6B07-C88F-18A3-719704C0C7FB}"/>
                </a:ext>
              </a:extLst>
            </p:cNvPr>
            <p:cNvGrpSpPr/>
            <p:nvPr/>
          </p:nvGrpSpPr>
          <p:grpSpPr>
            <a:xfrm>
              <a:off x="1481788" y="1470277"/>
              <a:ext cx="9228424" cy="4374647"/>
              <a:chOff x="1365021" y="1470277"/>
              <a:chExt cx="9228424" cy="4374647"/>
            </a:xfrm>
          </p:grpSpPr>
          <p:cxnSp>
            <p:nvCxnSpPr>
              <p:cNvPr id="8" name="Straight Arrow Connector 7">
                <a:extLst>
                  <a:ext uri="{FF2B5EF4-FFF2-40B4-BE49-F238E27FC236}">
                    <a16:creationId xmlns:a16="http://schemas.microsoft.com/office/drawing/2014/main" id="{03B2EA67-52FE-A361-28BB-B692A03B17F3}"/>
                  </a:ext>
                  <a:ext uri="{C183D7F6-B498-43B3-948B-1728B52AA6E4}">
                    <adec:decorative xmlns:adec="http://schemas.microsoft.com/office/drawing/2017/decorative" val="1"/>
                  </a:ext>
                </a:extLst>
              </p:cNvPr>
              <p:cNvCxnSpPr>
                <a:cxnSpLocks/>
              </p:cNvCxnSpPr>
              <p:nvPr/>
            </p:nvCxnSpPr>
            <p:spPr>
              <a:xfrm flipH="1" flipV="1">
                <a:off x="2256397" y="1841957"/>
                <a:ext cx="3328679" cy="2072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7A9D0B5-F035-532D-04CA-10B8F50E6B10}"/>
                  </a:ext>
                  <a:ext uri="{C183D7F6-B498-43B3-948B-1728B52AA6E4}">
                    <adec:decorative xmlns:adec="http://schemas.microsoft.com/office/drawing/2017/decorative" val="1"/>
                  </a:ext>
                </a:extLst>
              </p:cNvPr>
              <p:cNvCxnSpPr>
                <a:cxnSpLocks/>
              </p:cNvCxnSpPr>
              <p:nvPr/>
            </p:nvCxnSpPr>
            <p:spPr>
              <a:xfrm flipV="1">
                <a:off x="5585076" y="1841957"/>
                <a:ext cx="4118089" cy="2072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A18A59-CBF1-FD70-0B0B-8B241338F292}"/>
                  </a:ext>
                  <a:ext uri="{C183D7F6-B498-43B3-948B-1728B52AA6E4}">
                    <adec:decorative xmlns:adec="http://schemas.microsoft.com/office/drawing/2017/decorative" val="1"/>
                  </a:ext>
                </a:extLst>
              </p:cNvPr>
              <p:cNvCxnSpPr>
                <a:cxnSpLocks/>
              </p:cNvCxnSpPr>
              <p:nvPr/>
            </p:nvCxnSpPr>
            <p:spPr>
              <a:xfrm>
                <a:off x="5585076" y="3914158"/>
                <a:ext cx="4460167" cy="1249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D4E145-47AB-12AE-D4AB-223962549E45}"/>
                  </a:ext>
                  <a:ext uri="{C183D7F6-B498-43B3-948B-1728B52AA6E4}">
                    <adec:decorative xmlns:adec="http://schemas.microsoft.com/office/drawing/2017/decorative" val="1"/>
                  </a:ext>
                </a:extLst>
              </p:cNvPr>
              <p:cNvCxnSpPr>
                <a:cxnSpLocks/>
              </p:cNvCxnSpPr>
              <p:nvPr/>
            </p:nvCxnSpPr>
            <p:spPr>
              <a:xfrm flipH="1">
                <a:off x="1832089" y="3914158"/>
                <a:ext cx="3752987" cy="17432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6E4C88-D74B-AF12-0DBD-B2455AEE1ECF}"/>
                  </a:ext>
                </a:extLst>
              </p:cNvPr>
              <p:cNvSpPr txBox="1"/>
              <p:nvPr/>
            </p:nvSpPr>
            <p:spPr>
              <a:xfrm>
                <a:off x="9972932" y="1580484"/>
                <a:ext cx="467068" cy="374970"/>
              </a:xfrm>
              <a:prstGeom prst="rect">
                <a:avLst/>
              </a:prstGeom>
              <a:noFill/>
              <a:ln>
                <a:noFill/>
              </a:ln>
            </p:spPr>
            <p:txBody>
              <a:bodyPr wrap="none" lIns="0" tIns="0" rIns="0" bIns="0" rtlCol="0">
                <a:noAutofit/>
              </a:bodyPr>
              <a:lstStyle/>
              <a:p>
                <a:pPr algn="l"/>
                <a:r>
                  <a:rPr lang="en-AU" sz="1600" dirty="0">
                    <a:latin typeface="Arial" panose="020B0604020202020204" pitchFamily="34" charset="0"/>
                    <a:cs typeface="Arial" panose="020B0604020202020204" pitchFamily="34" charset="0"/>
                  </a:rPr>
                  <a:t>045</a:t>
                </a:r>
                <a:r>
                  <a:rPr lang="en-AU" sz="1600" baseline="30000" dirty="0">
                    <a:latin typeface="Arial" panose="020B0604020202020204" pitchFamily="34" charset="0"/>
                    <a:cs typeface="Arial" panose="020B0604020202020204" pitchFamily="34" charset="0"/>
                  </a:rPr>
                  <a:t>o</a:t>
                </a:r>
              </a:p>
            </p:txBody>
          </p:sp>
          <p:sp>
            <p:nvSpPr>
              <p:cNvPr id="17" name="TextBox 16">
                <a:extLst>
                  <a:ext uri="{FF2B5EF4-FFF2-40B4-BE49-F238E27FC236}">
                    <a16:creationId xmlns:a16="http://schemas.microsoft.com/office/drawing/2014/main" id="{6F3E42DD-90C0-A3AB-4432-8155BB3F2AA8}"/>
                  </a:ext>
                </a:extLst>
              </p:cNvPr>
              <p:cNvSpPr txBox="1"/>
              <p:nvPr/>
            </p:nvSpPr>
            <p:spPr>
              <a:xfrm>
                <a:off x="10126377" y="5116345"/>
                <a:ext cx="467068" cy="374970"/>
              </a:xfrm>
              <a:prstGeom prst="rect">
                <a:avLst/>
              </a:prstGeom>
              <a:noFill/>
              <a:ln>
                <a:noFill/>
              </a:ln>
            </p:spPr>
            <p:txBody>
              <a:bodyPr wrap="none" lIns="0" tIns="0" rIns="0" bIns="0" rtlCol="0">
                <a:noAutofit/>
              </a:bodyPr>
              <a:lstStyle/>
              <a:p>
                <a:pPr algn="l"/>
                <a:r>
                  <a:rPr lang="en-AU" sz="1600" dirty="0">
                    <a:latin typeface="Arial" panose="020B0604020202020204" pitchFamily="34" charset="0"/>
                    <a:cs typeface="Arial" panose="020B0604020202020204" pitchFamily="34" charset="0"/>
                  </a:rPr>
                  <a:t>125</a:t>
                </a:r>
                <a:r>
                  <a:rPr lang="en-AU" sz="1600" baseline="30000" dirty="0">
                    <a:latin typeface="Arial" panose="020B0604020202020204" pitchFamily="34" charset="0"/>
                    <a:cs typeface="Arial" panose="020B0604020202020204" pitchFamily="34" charset="0"/>
                  </a:rPr>
                  <a:t>o</a:t>
                </a:r>
              </a:p>
            </p:txBody>
          </p:sp>
          <p:sp>
            <p:nvSpPr>
              <p:cNvPr id="18" name="TextBox 17">
                <a:extLst>
                  <a:ext uri="{FF2B5EF4-FFF2-40B4-BE49-F238E27FC236}">
                    <a16:creationId xmlns:a16="http://schemas.microsoft.com/office/drawing/2014/main" id="{7BCDD753-4F77-7A55-9A68-0F07C4E7012A}"/>
                  </a:ext>
                </a:extLst>
              </p:cNvPr>
              <p:cNvSpPr txBox="1"/>
              <p:nvPr/>
            </p:nvSpPr>
            <p:spPr>
              <a:xfrm>
                <a:off x="1878138" y="1617776"/>
                <a:ext cx="467068" cy="374970"/>
              </a:xfrm>
              <a:prstGeom prst="rect">
                <a:avLst/>
              </a:prstGeom>
              <a:noFill/>
              <a:ln>
                <a:noFill/>
              </a:ln>
            </p:spPr>
            <p:txBody>
              <a:bodyPr wrap="none" lIns="0" tIns="0" rIns="0" bIns="0" rtlCol="0">
                <a:noAutofit/>
              </a:bodyPr>
              <a:lstStyle/>
              <a:p>
                <a:pPr algn="l"/>
                <a:r>
                  <a:rPr lang="en-AU" sz="1600" dirty="0">
                    <a:latin typeface="Arial" panose="020B0604020202020204" pitchFamily="34" charset="0"/>
                    <a:cs typeface="Arial" panose="020B0604020202020204" pitchFamily="34" charset="0"/>
                  </a:rPr>
                  <a:t>300</a:t>
                </a:r>
                <a:r>
                  <a:rPr lang="en-AU" sz="1600" baseline="30000" dirty="0">
                    <a:latin typeface="Arial" panose="020B0604020202020204" pitchFamily="34" charset="0"/>
                    <a:cs typeface="Arial" panose="020B0604020202020204" pitchFamily="34" charset="0"/>
                  </a:rPr>
                  <a:t>o</a:t>
                </a:r>
              </a:p>
            </p:txBody>
          </p:sp>
          <p:sp>
            <p:nvSpPr>
              <p:cNvPr id="19" name="TextBox 18">
                <a:extLst>
                  <a:ext uri="{FF2B5EF4-FFF2-40B4-BE49-F238E27FC236}">
                    <a16:creationId xmlns:a16="http://schemas.microsoft.com/office/drawing/2014/main" id="{C1F79A8D-47E2-1310-5925-8E925939C177}"/>
                  </a:ext>
                </a:extLst>
              </p:cNvPr>
              <p:cNvSpPr txBox="1"/>
              <p:nvPr/>
            </p:nvSpPr>
            <p:spPr>
              <a:xfrm>
                <a:off x="1365021" y="5469954"/>
                <a:ext cx="467068" cy="374970"/>
              </a:xfrm>
              <a:prstGeom prst="rect">
                <a:avLst/>
              </a:prstGeom>
              <a:noFill/>
              <a:ln>
                <a:noFill/>
              </a:ln>
            </p:spPr>
            <p:txBody>
              <a:bodyPr wrap="none" lIns="0" tIns="0" rIns="0" bIns="0" rtlCol="0">
                <a:noAutofit/>
              </a:bodyPr>
              <a:lstStyle/>
              <a:p>
                <a:pPr algn="l"/>
                <a:r>
                  <a:rPr lang="en-AU" sz="1600" dirty="0">
                    <a:latin typeface="Arial" panose="020B0604020202020204" pitchFamily="34" charset="0"/>
                    <a:cs typeface="Arial" panose="020B0604020202020204" pitchFamily="34" charset="0"/>
                  </a:rPr>
                  <a:t>215</a:t>
                </a:r>
                <a:r>
                  <a:rPr lang="en-AU" sz="1600" baseline="30000" dirty="0">
                    <a:latin typeface="Arial" panose="020B0604020202020204" pitchFamily="34" charset="0"/>
                    <a:cs typeface="Arial" panose="020B0604020202020204" pitchFamily="34" charset="0"/>
                  </a:rPr>
                  <a:t>o</a:t>
                </a:r>
              </a:p>
            </p:txBody>
          </p:sp>
          <p:sp>
            <p:nvSpPr>
              <p:cNvPr id="30" name="TextBox 29">
                <a:extLst>
                  <a:ext uri="{FF2B5EF4-FFF2-40B4-BE49-F238E27FC236}">
                    <a16:creationId xmlns:a16="http://schemas.microsoft.com/office/drawing/2014/main" id="{460F7F59-4135-857D-820B-3ED759A237F1}"/>
                  </a:ext>
                </a:extLst>
              </p:cNvPr>
              <p:cNvSpPr txBox="1"/>
              <p:nvPr/>
            </p:nvSpPr>
            <p:spPr>
              <a:xfrm>
                <a:off x="7098111" y="3572081"/>
                <a:ext cx="1374889" cy="342077"/>
              </a:xfrm>
              <a:prstGeom prst="rect">
                <a:avLst/>
              </a:prstGeom>
              <a:noFill/>
              <a:ln>
                <a:noFill/>
              </a:ln>
            </p:spPr>
            <p:txBody>
              <a:bodyPr wrap="none" lIns="0" tIns="0" rIns="0" bIns="0" rtlCol="0">
                <a:noAutofit/>
              </a:bodyPr>
              <a:lstStyle/>
              <a:p>
                <a:pPr algn="l"/>
                <a:r>
                  <a:rPr lang="en-AU" sz="1800" dirty="0"/>
                  <a:t>125-45 =80</a:t>
                </a:r>
                <a:r>
                  <a:rPr lang="en-AU" sz="1800" baseline="30000" dirty="0"/>
                  <a:t>o</a:t>
                </a:r>
              </a:p>
            </p:txBody>
          </p:sp>
          <p:cxnSp>
            <p:nvCxnSpPr>
              <p:cNvPr id="32" name="Straight Arrow Connector 31">
                <a:extLst>
                  <a:ext uri="{FF2B5EF4-FFF2-40B4-BE49-F238E27FC236}">
                    <a16:creationId xmlns:a16="http://schemas.microsoft.com/office/drawing/2014/main" id="{D160EB0A-AA59-ADFB-1105-BD3C60B4083C}"/>
                  </a:ext>
                  <a:ext uri="{C183D7F6-B498-43B3-948B-1728B52AA6E4}">
                    <adec:decorative xmlns:adec="http://schemas.microsoft.com/office/drawing/2017/decorative" val="1"/>
                  </a:ext>
                </a:extLst>
              </p:cNvPr>
              <p:cNvCxnSpPr/>
              <p:nvPr/>
            </p:nvCxnSpPr>
            <p:spPr>
              <a:xfrm flipH="1">
                <a:off x="5963335" y="3729963"/>
                <a:ext cx="993341" cy="124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4BAD090-53C4-6D8A-92CD-F15C65D6FF98}"/>
                  </a:ext>
                  <a:ext uri="{C183D7F6-B498-43B3-948B-1728B52AA6E4}">
                    <adec:decorative xmlns:adec="http://schemas.microsoft.com/office/drawing/2017/decorative" val="1"/>
                  </a:ext>
                </a:extLst>
              </p:cNvPr>
              <p:cNvCxnSpPr/>
              <p:nvPr/>
            </p:nvCxnSpPr>
            <p:spPr>
              <a:xfrm flipV="1">
                <a:off x="5585076" y="4118089"/>
                <a:ext cx="0" cy="861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1771514-96CB-D6DC-D111-2A59F9627A07}"/>
                  </a:ext>
                </a:extLst>
              </p:cNvPr>
              <p:cNvSpPr txBox="1"/>
              <p:nvPr/>
            </p:nvSpPr>
            <p:spPr>
              <a:xfrm>
                <a:off x="4881185" y="5113056"/>
                <a:ext cx="1374889" cy="342077"/>
              </a:xfrm>
              <a:prstGeom prst="rect">
                <a:avLst/>
              </a:prstGeom>
              <a:noFill/>
              <a:ln>
                <a:noFill/>
              </a:ln>
            </p:spPr>
            <p:txBody>
              <a:bodyPr wrap="none" lIns="0" tIns="0" rIns="0" bIns="0" rtlCol="0">
                <a:noAutofit/>
              </a:bodyPr>
              <a:lstStyle/>
              <a:p>
                <a:pPr algn="l"/>
                <a:r>
                  <a:rPr lang="en-AU" sz="1800" dirty="0"/>
                  <a:t>215-125 =90</a:t>
                </a:r>
                <a:r>
                  <a:rPr lang="en-AU" sz="1800" baseline="30000" dirty="0"/>
                  <a:t>o</a:t>
                </a:r>
              </a:p>
            </p:txBody>
          </p:sp>
          <p:cxnSp>
            <p:nvCxnSpPr>
              <p:cNvPr id="37" name="Straight Arrow Connector 36">
                <a:extLst>
                  <a:ext uri="{FF2B5EF4-FFF2-40B4-BE49-F238E27FC236}">
                    <a16:creationId xmlns:a16="http://schemas.microsoft.com/office/drawing/2014/main" id="{DBC0C8D7-FF60-0A4A-6327-B14B491AA9A7}"/>
                  </a:ext>
                  <a:ext uri="{C183D7F6-B498-43B3-948B-1728B52AA6E4}">
                    <adec:decorative xmlns:adec="http://schemas.microsoft.com/office/drawing/2017/decorative" val="1"/>
                  </a:ext>
                </a:extLst>
              </p:cNvPr>
              <p:cNvCxnSpPr/>
              <p:nvPr/>
            </p:nvCxnSpPr>
            <p:spPr>
              <a:xfrm>
                <a:off x="3920736" y="3792458"/>
                <a:ext cx="1322263" cy="62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5D3ED20-FE59-637B-9325-BA827BE9CA84}"/>
                  </a:ext>
                </a:extLst>
              </p:cNvPr>
              <p:cNvSpPr txBox="1"/>
              <p:nvPr/>
            </p:nvSpPr>
            <p:spPr>
              <a:xfrm>
                <a:off x="2766225" y="3429000"/>
                <a:ext cx="1374889" cy="342077"/>
              </a:xfrm>
              <a:prstGeom prst="rect">
                <a:avLst/>
              </a:prstGeom>
              <a:noFill/>
              <a:ln>
                <a:noFill/>
              </a:ln>
            </p:spPr>
            <p:txBody>
              <a:bodyPr wrap="none" lIns="0" tIns="0" rIns="0" bIns="0" rtlCol="0">
                <a:noAutofit/>
              </a:bodyPr>
              <a:lstStyle/>
              <a:p>
                <a:pPr algn="l"/>
                <a:r>
                  <a:rPr lang="en-AU" sz="1800" dirty="0"/>
                  <a:t>300-215 =85</a:t>
                </a:r>
                <a:r>
                  <a:rPr lang="en-AU" sz="1800" baseline="30000" dirty="0"/>
                  <a:t>o</a:t>
                </a:r>
              </a:p>
            </p:txBody>
          </p:sp>
          <p:cxnSp>
            <p:nvCxnSpPr>
              <p:cNvPr id="52" name="Straight Connector 51">
                <a:extLst>
                  <a:ext uri="{FF2B5EF4-FFF2-40B4-BE49-F238E27FC236}">
                    <a16:creationId xmlns:a16="http://schemas.microsoft.com/office/drawing/2014/main" id="{F90B3B41-3795-A8BB-7282-2ECD8804D18A}"/>
                  </a:ext>
                  <a:ext uri="{C183D7F6-B498-43B3-948B-1728B52AA6E4}">
                    <adec:decorative xmlns:adec="http://schemas.microsoft.com/office/drawing/2017/decorative" val="1"/>
                  </a:ext>
                </a:extLst>
              </p:cNvPr>
              <p:cNvCxnSpPr>
                <a:cxnSpLocks/>
              </p:cNvCxnSpPr>
              <p:nvPr/>
            </p:nvCxnSpPr>
            <p:spPr>
              <a:xfrm flipV="1">
                <a:off x="5585076" y="2137184"/>
                <a:ext cx="0" cy="1776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3C272EA-F449-88A4-1003-626612685937}"/>
                  </a:ext>
                  <a:ext uri="{C183D7F6-B498-43B3-948B-1728B52AA6E4}">
                    <adec:decorative xmlns:adec="http://schemas.microsoft.com/office/drawing/2017/decorative" val="1"/>
                  </a:ext>
                </a:extLst>
              </p:cNvPr>
              <p:cNvCxnSpPr/>
              <p:nvPr/>
            </p:nvCxnSpPr>
            <p:spPr>
              <a:xfrm flipH="1">
                <a:off x="5686185" y="2627939"/>
                <a:ext cx="852928" cy="1006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2A037BA-6B7A-D570-0297-6E720183835E}"/>
                  </a:ext>
                  <a:ext uri="{C183D7F6-B498-43B3-948B-1728B52AA6E4}">
                    <adec:decorative xmlns:adec="http://schemas.microsoft.com/office/drawing/2017/decorative" val="1"/>
                  </a:ext>
                </a:extLst>
              </p:cNvPr>
              <p:cNvCxnSpPr/>
              <p:nvPr/>
            </p:nvCxnSpPr>
            <p:spPr>
              <a:xfrm>
                <a:off x="4794837" y="2889197"/>
                <a:ext cx="645459" cy="682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7F9D42D-DA4B-0817-4857-56691DF04E33}"/>
                  </a:ext>
                </a:extLst>
              </p:cNvPr>
              <p:cNvSpPr txBox="1"/>
              <p:nvPr/>
            </p:nvSpPr>
            <p:spPr>
              <a:xfrm>
                <a:off x="3894422" y="2440337"/>
                <a:ext cx="1374889" cy="342077"/>
              </a:xfrm>
              <a:prstGeom prst="rect">
                <a:avLst/>
              </a:prstGeom>
              <a:noFill/>
              <a:ln>
                <a:noFill/>
              </a:ln>
            </p:spPr>
            <p:txBody>
              <a:bodyPr wrap="none" lIns="0" tIns="0" rIns="0" bIns="0" rtlCol="0">
                <a:noAutofit/>
              </a:bodyPr>
              <a:lstStyle/>
              <a:p>
                <a:pPr algn="l"/>
                <a:r>
                  <a:rPr lang="en-AU" sz="1800" dirty="0"/>
                  <a:t>360-300 =60</a:t>
                </a:r>
                <a:r>
                  <a:rPr lang="en-AU" sz="1800" baseline="30000" dirty="0"/>
                  <a:t>o</a:t>
                </a:r>
              </a:p>
            </p:txBody>
          </p:sp>
          <p:sp>
            <p:nvSpPr>
              <p:cNvPr id="60" name="TextBox 59">
                <a:extLst>
                  <a:ext uri="{FF2B5EF4-FFF2-40B4-BE49-F238E27FC236}">
                    <a16:creationId xmlns:a16="http://schemas.microsoft.com/office/drawing/2014/main" id="{6C553ADF-6115-28E4-A642-958FF5164338}"/>
                  </a:ext>
                </a:extLst>
              </p:cNvPr>
              <p:cNvSpPr txBox="1"/>
              <p:nvPr/>
            </p:nvSpPr>
            <p:spPr>
              <a:xfrm>
                <a:off x="6424598" y="2280307"/>
                <a:ext cx="1374889" cy="342077"/>
              </a:xfrm>
              <a:prstGeom prst="rect">
                <a:avLst/>
              </a:prstGeom>
              <a:noFill/>
              <a:ln>
                <a:noFill/>
              </a:ln>
            </p:spPr>
            <p:txBody>
              <a:bodyPr wrap="none" lIns="0" tIns="0" rIns="0" bIns="0" rtlCol="0">
                <a:noAutofit/>
              </a:bodyPr>
              <a:lstStyle/>
              <a:p>
                <a:pPr algn="l"/>
                <a:r>
                  <a:rPr lang="en-AU" sz="1800" dirty="0"/>
                  <a:t>45-0 =45</a:t>
                </a:r>
                <a:r>
                  <a:rPr lang="en-AU" sz="1800" baseline="30000" dirty="0"/>
                  <a:t>o</a:t>
                </a:r>
              </a:p>
            </p:txBody>
          </p:sp>
          <p:sp>
            <p:nvSpPr>
              <p:cNvPr id="61" name="TextBox 60">
                <a:extLst>
                  <a:ext uri="{FF2B5EF4-FFF2-40B4-BE49-F238E27FC236}">
                    <a16:creationId xmlns:a16="http://schemas.microsoft.com/office/drawing/2014/main" id="{1005712F-927D-9499-7784-B6D24C83BDE1}"/>
                  </a:ext>
                </a:extLst>
              </p:cNvPr>
              <p:cNvSpPr txBox="1"/>
              <p:nvPr/>
            </p:nvSpPr>
            <p:spPr>
              <a:xfrm>
                <a:off x="4897631" y="1470277"/>
                <a:ext cx="1374889" cy="342077"/>
              </a:xfrm>
              <a:prstGeom prst="rect">
                <a:avLst/>
              </a:prstGeom>
              <a:noFill/>
              <a:ln>
                <a:noFill/>
              </a:ln>
            </p:spPr>
            <p:txBody>
              <a:bodyPr wrap="none" lIns="0" tIns="0" rIns="0" bIns="0" rtlCol="0">
                <a:noAutofit/>
              </a:bodyPr>
              <a:lstStyle/>
              <a:p>
                <a:pPr algn="l"/>
                <a:r>
                  <a:rPr lang="en-AU" sz="1800" dirty="0"/>
                  <a:t>60+45 =105</a:t>
                </a:r>
                <a:r>
                  <a:rPr lang="en-AU" sz="1800" baseline="30000" dirty="0"/>
                  <a:t>o</a:t>
                </a:r>
              </a:p>
            </p:txBody>
          </p:sp>
        </p:grpSp>
      </p:grpSp>
      <p:sp>
        <p:nvSpPr>
          <p:cNvPr id="62" name="TextBox 61">
            <a:extLst>
              <a:ext uri="{FF2B5EF4-FFF2-40B4-BE49-F238E27FC236}">
                <a16:creationId xmlns:a16="http://schemas.microsoft.com/office/drawing/2014/main" id="{8AB4A440-A91B-D40B-764A-892354F0B04D}"/>
              </a:ext>
            </a:extLst>
          </p:cNvPr>
          <p:cNvSpPr txBox="1"/>
          <p:nvPr/>
        </p:nvSpPr>
        <p:spPr>
          <a:xfrm>
            <a:off x="6889362" y="5813657"/>
            <a:ext cx="2677260" cy="342077"/>
          </a:xfrm>
          <a:prstGeom prst="rect">
            <a:avLst/>
          </a:prstGeom>
          <a:noFill/>
          <a:ln>
            <a:noFill/>
          </a:ln>
        </p:spPr>
        <p:txBody>
          <a:bodyPr wrap="none" lIns="0" tIns="0" rIns="0" bIns="0" rtlCol="0">
            <a:noAutofit/>
          </a:bodyPr>
          <a:lstStyle/>
          <a:p>
            <a:pPr algn="l"/>
            <a:r>
              <a:rPr lang="en-AU" sz="1800" dirty="0"/>
              <a:t>180+90+85+105=360</a:t>
            </a:r>
            <a:r>
              <a:rPr lang="en-AU" sz="1800" baseline="30000" dirty="0"/>
              <a:t>o</a:t>
            </a:r>
          </a:p>
        </p:txBody>
      </p:sp>
      <p:sp>
        <p:nvSpPr>
          <p:cNvPr id="2" name="Slide Number Placeholder 1">
            <a:extLst>
              <a:ext uri="{FF2B5EF4-FFF2-40B4-BE49-F238E27FC236}">
                <a16:creationId xmlns:a16="http://schemas.microsoft.com/office/drawing/2014/main" id="{1B52AE11-81D2-90FB-2FE6-AAFC54B4355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756109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2AB5-C35E-297B-48D3-81BA03F0CDBE}"/>
              </a:ext>
            </a:extLst>
          </p:cNvPr>
          <p:cNvSpPr>
            <a:spLocks noGrp="1"/>
          </p:cNvSpPr>
          <p:nvPr>
            <p:ph type="title"/>
          </p:nvPr>
        </p:nvSpPr>
        <p:spPr/>
        <p:txBody>
          <a:bodyPr/>
          <a:lstStyle/>
          <a:p>
            <a:r>
              <a:rPr lang="en-AU" dirty="0"/>
              <a:t>Radial survey (4)</a:t>
            </a:r>
          </a:p>
        </p:txBody>
      </p:sp>
      <p:sp>
        <p:nvSpPr>
          <p:cNvPr id="5" name="Text Placeholder 4">
            <a:extLst>
              <a:ext uri="{FF2B5EF4-FFF2-40B4-BE49-F238E27FC236}">
                <a16:creationId xmlns:a16="http://schemas.microsoft.com/office/drawing/2014/main" id="{BBD878BC-8B6C-1239-220E-E60D0CE3AED6}"/>
              </a:ext>
            </a:extLst>
          </p:cNvPr>
          <p:cNvSpPr>
            <a:spLocks noGrp="1"/>
          </p:cNvSpPr>
          <p:nvPr>
            <p:ph type="body" sz="quarter" idx="18"/>
          </p:nvPr>
        </p:nvSpPr>
        <p:spPr/>
        <p:txBody>
          <a:bodyPr/>
          <a:lstStyle/>
          <a:p>
            <a:r>
              <a:rPr lang="en-AU" dirty="0"/>
              <a:t>Area of a triangle</a:t>
            </a:r>
          </a:p>
        </p:txBody>
      </p:sp>
      <p:pic>
        <p:nvPicPr>
          <p:cNvPr id="6" name="Picture 5" descr="A triangle ABC with perpendicular height h.">
            <a:extLst>
              <a:ext uri="{FF2B5EF4-FFF2-40B4-BE49-F238E27FC236}">
                <a16:creationId xmlns:a16="http://schemas.microsoft.com/office/drawing/2014/main" id="{C2977E6B-BDBB-90A4-117C-D848CFCAEA87}"/>
              </a:ext>
            </a:extLst>
          </p:cNvPr>
          <p:cNvPicPr>
            <a:picLocks noChangeAspect="1"/>
          </p:cNvPicPr>
          <p:nvPr/>
        </p:nvPicPr>
        <p:blipFill>
          <a:blip r:embed="rId2"/>
          <a:stretch>
            <a:fillRect/>
          </a:stretch>
        </p:blipFill>
        <p:spPr>
          <a:xfrm>
            <a:off x="360000" y="1958820"/>
            <a:ext cx="6696637" cy="3582745"/>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782D6871-B950-DE03-8F23-57A111E57F59}"/>
                  </a:ext>
                </a:extLst>
              </p:cNvPr>
              <p:cNvSpPr txBox="1"/>
              <p:nvPr/>
            </p:nvSpPr>
            <p:spPr>
              <a:xfrm>
                <a:off x="8310514" y="1472168"/>
                <a:ext cx="3533486" cy="4667375"/>
              </a:xfrm>
              <a:prstGeom prst="rect">
                <a:avLst/>
              </a:prstGeom>
              <a:noFill/>
            </p:spPr>
            <p:txBody>
              <a:bodyPr wrap="none" lIns="0" tIns="0" rIns="0" bIns="0" rtlCol="0">
                <a:noAutofit/>
              </a:bodyPr>
              <a:lstStyle/>
              <a:p>
                <a:pPr algn="l">
                  <a:lnSpc>
                    <a:spcPct val="150000"/>
                  </a:lnSpc>
                  <a:spcAft>
                    <a:spcPts val="1200"/>
                  </a:spcAft>
                </a:pPr>
                <a:r>
                  <a:rPr lang="en-AU" sz="1800" dirty="0">
                    <a:cs typeface="Arial" panose="020B0604020202020204" pitchFamily="34" charset="0"/>
                  </a:rPr>
                  <a:t>Area of the triangle</a:t>
                </a:r>
              </a:p>
              <a:p>
                <a:pPr>
                  <a:lnSpc>
                    <a:spcPct val="150000"/>
                  </a:lnSpc>
                  <a:spcAft>
                    <a:spcPts val="1200"/>
                  </a:spcAft>
                </a:pPr>
                <a:r>
                  <a:rPr lang="en-AU" sz="1800" dirty="0">
                    <a:cs typeface="Arial" panose="020B0604020202020204" pitchFamily="34" charset="0"/>
                  </a:rPr>
                  <a:t> </a:t>
                </a:r>
                <a14:m>
                  <m:oMath xmlns:m="http://schemas.openxmlformats.org/officeDocument/2006/math">
                    <m:r>
                      <m:rPr>
                        <m:sty m:val="p"/>
                      </m:rPr>
                      <a:rPr lang="en-AU" sz="1800" b="0" i="0" smtClean="0">
                        <a:cs typeface="Arial" panose="020B0604020202020204" pitchFamily="34" charset="0"/>
                      </a:rPr>
                      <m:t>A</m:t>
                    </m:r>
                    <m:r>
                      <a:rPr lang="en-AU" sz="1800" b="0" i="0" smtClean="0">
                        <a:cs typeface="Arial" panose="020B0604020202020204" pitchFamily="34" charset="0"/>
                      </a:rPr>
                      <m:t>= </m:t>
                    </m:r>
                    <m:f>
                      <m:fPr>
                        <m:ctrlPr>
                          <a:rPr lang="en-AU" sz="1800" b="0" i="1" smtClean="0">
                            <a:cs typeface="Arial" panose="020B0604020202020204" pitchFamily="34" charset="0"/>
                          </a:rPr>
                        </m:ctrlPr>
                      </m:fPr>
                      <m:num>
                        <m:r>
                          <a:rPr lang="en-AU" sz="1800" b="0" i="1" smtClean="0">
                            <a:cs typeface="Arial" panose="020B0604020202020204" pitchFamily="34" charset="0"/>
                          </a:rPr>
                          <m:t>1</m:t>
                        </m:r>
                      </m:num>
                      <m:den>
                        <m:r>
                          <a:rPr lang="en-AU" sz="1800" b="0" i="1" smtClean="0">
                            <a:cs typeface="Arial" panose="020B0604020202020204" pitchFamily="34" charset="0"/>
                          </a:rPr>
                          <m:t>2</m:t>
                        </m:r>
                      </m:den>
                    </m:f>
                    <m:r>
                      <a:rPr lang="en-AU" sz="1800" b="0" i="1" smtClean="0">
                        <a:ea typeface="Cambria Math" panose="02040503050406030204" pitchFamily="18" charset="0"/>
                        <a:cs typeface="Arial" panose="020B0604020202020204" pitchFamily="34" charset="0"/>
                      </a:rPr>
                      <m:t>×</m:t>
                    </m:r>
                    <m:r>
                      <a:rPr lang="en-AU" sz="1800" b="0" i="1" smtClean="0">
                        <a:ea typeface="Cambria Math" panose="02040503050406030204" pitchFamily="18" charset="0"/>
                        <a:cs typeface="Arial" panose="020B0604020202020204" pitchFamily="34" charset="0"/>
                      </a:rPr>
                      <m:t>𝑎</m:t>
                    </m:r>
                    <m:r>
                      <a:rPr lang="en-AU" sz="1800" b="0" i="1" smtClean="0">
                        <a:ea typeface="Cambria Math" panose="02040503050406030204" pitchFamily="18" charset="0"/>
                        <a:cs typeface="Arial" panose="020B0604020202020204" pitchFamily="34" charset="0"/>
                      </a:rPr>
                      <m:t>×</m:t>
                    </m:r>
                    <m:r>
                      <a:rPr lang="en-AU" sz="1800" b="0" i="1" smtClean="0">
                        <a:ea typeface="Cambria Math" panose="02040503050406030204" pitchFamily="18" charset="0"/>
                        <a:cs typeface="Arial" panose="020B0604020202020204" pitchFamily="34" charset="0"/>
                      </a:rPr>
                      <m:t>h</m:t>
                    </m:r>
                  </m:oMath>
                </a14:m>
                <a:endParaRPr lang="en-AU" sz="1800" b="0" dirty="0">
                  <a:cs typeface="Arial" panose="020B0604020202020204" pitchFamily="34" charset="0"/>
                </a:endParaRPr>
              </a:p>
              <a:p>
                <a:pPr algn="l">
                  <a:lnSpc>
                    <a:spcPct val="150000"/>
                  </a:lnSpc>
                  <a:spcAft>
                    <a:spcPts val="1200"/>
                  </a:spcAft>
                </a:pPr>
                <a:r>
                  <a:rPr lang="en-AU" sz="1800" b="0" dirty="0">
                    <a:cs typeface="Arial" panose="020B0604020202020204" pitchFamily="34" charset="0"/>
                  </a:rPr>
                  <a:t>Finding an expression for</a:t>
                </a:r>
                <a:r>
                  <a:rPr lang="en-AU" sz="1800" dirty="0">
                    <a:cs typeface="Arial" panose="020B0604020202020204" pitchFamily="34" charset="0"/>
                  </a:rPr>
                  <a:t> h</a:t>
                </a:r>
              </a:p>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sz="1800" b="0" i="1" smtClean="0">
                              <a:cs typeface="Arial" panose="020B0604020202020204" pitchFamily="34" charset="0"/>
                            </a:rPr>
                          </m:ctrlPr>
                        </m:funcPr>
                        <m:fName>
                          <m:r>
                            <m:rPr>
                              <m:sty m:val="p"/>
                            </m:rPr>
                            <a:rPr lang="en-AU" sz="1800" b="0" i="0" smtClean="0">
                              <a:cs typeface="Arial" panose="020B0604020202020204" pitchFamily="34" charset="0"/>
                            </a:rPr>
                            <m:t>sin</m:t>
                          </m:r>
                        </m:fName>
                        <m:e>
                          <m:r>
                            <a:rPr lang="en-AU" sz="1800" b="0" i="1" smtClean="0">
                              <a:cs typeface="Arial" panose="020B0604020202020204" pitchFamily="34" charset="0"/>
                            </a:rPr>
                            <m:t>𝐶</m:t>
                          </m:r>
                        </m:e>
                      </m:func>
                      <m:r>
                        <m:rPr>
                          <m:aln/>
                        </m:rPr>
                        <a:rPr lang="en-AU" sz="1800" b="0" i="1" smtClean="0">
                          <a:cs typeface="Arial" panose="020B0604020202020204" pitchFamily="34" charset="0"/>
                        </a:rPr>
                        <m:t>=</m:t>
                      </m:r>
                      <m:f>
                        <m:fPr>
                          <m:ctrlPr>
                            <a:rPr lang="en-AU" sz="1800" b="0" i="1" smtClean="0">
                              <a:cs typeface="Arial" panose="020B0604020202020204" pitchFamily="34" charset="0"/>
                            </a:rPr>
                          </m:ctrlPr>
                        </m:fPr>
                        <m:num>
                          <m:r>
                            <a:rPr lang="en-AU" sz="1800" b="0" i="1" smtClean="0">
                              <a:cs typeface="Arial" panose="020B0604020202020204" pitchFamily="34" charset="0"/>
                            </a:rPr>
                            <m:t>h</m:t>
                          </m:r>
                        </m:num>
                        <m:den>
                          <m:r>
                            <a:rPr lang="en-AU" sz="1800" b="0" i="1" smtClean="0">
                              <a:cs typeface="Arial" panose="020B0604020202020204" pitchFamily="34" charset="0"/>
                            </a:rPr>
                            <m:t>𝑏</m:t>
                          </m:r>
                        </m:den>
                      </m:f>
                      <m:r>
                        <a:rPr lang="en-AU" sz="1800" b="0" i="1" smtClean="0">
                          <a:cs typeface="Arial" panose="020B0604020202020204" pitchFamily="34" charset="0"/>
                        </a:rPr>
                        <m:t> </m:t>
                      </m:r>
                    </m:oMath>
                    <m:oMath xmlns:m="http://schemas.openxmlformats.org/officeDocument/2006/math">
                      <m:r>
                        <a:rPr lang="en-AU" sz="1800" b="0" i="1" smtClean="0">
                          <a:cs typeface="Arial" panose="020B0604020202020204" pitchFamily="34" charset="0"/>
                        </a:rPr>
                        <m:t>𝑏</m:t>
                      </m:r>
                      <m:func>
                        <m:funcPr>
                          <m:ctrlPr>
                            <a:rPr lang="en-AU" sz="1800" b="0" i="1" smtClean="0">
                              <a:cs typeface="Arial" panose="020B0604020202020204" pitchFamily="34" charset="0"/>
                            </a:rPr>
                          </m:ctrlPr>
                        </m:funcPr>
                        <m:fName>
                          <m:r>
                            <m:rPr>
                              <m:sty m:val="p"/>
                            </m:rPr>
                            <a:rPr lang="en-AU" sz="1800" b="0" i="0" smtClean="0">
                              <a:cs typeface="Arial" panose="020B0604020202020204" pitchFamily="34" charset="0"/>
                            </a:rPr>
                            <m:t>sin</m:t>
                          </m:r>
                        </m:fName>
                        <m:e>
                          <m:r>
                            <a:rPr lang="en-AU" sz="1800" b="0" i="1" smtClean="0">
                              <a:cs typeface="Arial" panose="020B0604020202020204" pitchFamily="34" charset="0"/>
                            </a:rPr>
                            <m:t>𝐶</m:t>
                          </m:r>
                        </m:e>
                      </m:func>
                      <m:r>
                        <m:rPr>
                          <m:aln/>
                        </m:rPr>
                        <a:rPr lang="en-AU" sz="1800" b="0" i="1" smtClean="0">
                          <a:cs typeface="Arial" panose="020B0604020202020204" pitchFamily="34" charset="0"/>
                        </a:rPr>
                        <m:t>=</m:t>
                      </m:r>
                      <m:r>
                        <a:rPr lang="en-AU" sz="1800" b="0" i="1" smtClean="0">
                          <a:cs typeface="Arial" panose="020B0604020202020204" pitchFamily="34" charset="0"/>
                        </a:rPr>
                        <m:t>h</m:t>
                      </m:r>
                    </m:oMath>
                  </m:oMathPara>
                </a14:m>
                <a:endParaRPr lang="en-AU" sz="1800" b="0" i="1" dirty="0">
                  <a:cs typeface="Arial" panose="020B0604020202020204" pitchFamily="34" charset="0"/>
                </a:endParaRPr>
              </a:p>
              <a:p>
                <a:pPr algn="l">
                  <a:lnSpc>
                    <a:spcPct val="150000"/>
                  </a:lnSpc>
                  <a:spcAft>
                    <a:spcPts val="1200"/>
                  </a:spcAft>
                </a:pPr>
                <a:r>
                  <a:rPr lang="en-AU" sz="1800" dirty="0"/>
                  <a:t>Area of a non-right-angled triangle</a:t>
                </a:r>
              </a:p>
              <a:p>
                <a:pPr>
                  <a:lnSpc>
                    <a:spcPct val="150000"/>
                  </a:lnSpc>
                  <a:spcAft>
                    <a:spcPts val="1200"/>
                  </a:spcAft>
                </a:pPr>
                <a14:m>
                  <m:oMath xmlns:m="http://schemas.openxmlformats.org/officeDocument/2006/math">
                    <m:r>
                      <a:rPr lang="en-AU" sz="1800" b="0" i="1" smtClean="0"/>
                      <m:t>𝐴</m:t>
                    </m:r>
                    <m:r>
                      <a:rPr lang="en-AU" sz="1800" b="0" i="1" smtClean="0"/>
                      <m:t>=</m:t>
                    </m:r>
                    <m:f>
                      <m:fPr>
                        <m:ctrlPr>
                          <a:rPr lang="en-AU" sz="1800" b="0" i="1" smtClean="0"/>
                        </m:ctrlPr>
                      </m:fPr>
                      <m:num>
                        <m:r>
                          <a:rPr lang="en-AU" sz="1800" b="0" i="1" smtClean="0"/>
                          <m:t>1</m:t>
                        </m:r>
                      </m:num>
                      <m:den>
                        <m:r>
                          <a:rPr lang="en-AU" sz="1800" b="0" i="1" smtClean="0"/>
                          <m:t>2</m:t>
                        </m:r>
                      </m:den>
                    </m:f>
                    <m:r>
                      <a:rPr lang="en-AU" sz="1800" b="0" i="1" smtClean="0">
                        <a:ea typeface="Cambria Math" panose="02040503050406030204" pitchFamily="18" charset="0"/>
                      </a:rPr>
                      <m:t>×</m:t>
                    </m:r>
                    <m:r>
                      <a:rPr lang="en-AU" sz="1800" b="0" i="1" smtClean="0">
                        <a:ea typeface="Cambria Math" panose="02040503050406030204" pitchFamily="18" charset="0"/>
                      </a:rPr>
                      <m:t>𝑎𝑏</m:t>
                    </m:r>
                    <m:func>
                      <m:funcPr>
                        <m:ctrlPr>
                          <a:rPr lang="en-AU" sz="1800" b="0" i="1" smtClean="0">
                            <a:ea typeface="Cambria Math" panose="02040503050406030204" pitchFamily="18" charset="0"/>
                          </a:rPr>
                        </m:ctrlPr>
                      </m:funcPr>
                      <m:fName>
                        <m:r>
                          <m:rPr>
                            <m:sty m:val="p"/>
                          </m:rPr>
                          <a:rPr lang="en-AU" sz="1800" b="0" i="0" smtClean="0">
                            <a:ea typeface="Cambria Math" panose="02040503050406030204" pitchFamily="18" charset="0"/>
                          </a:rPr>
                          <m:t>sin</m:t>
                        </m:r>
                      </m:fName>
                      <m:e>
                        <m:r>
                          <a:rPr lang="en-AU" sz="1800" b="0" i="1" smtClean="0">
                            <a:ea typeface="Cambria Math" panose="02040503050406030204" pitchFamily="18" charset="0"/>
                          </a:rPr>
                          <m:t>𝐶</m:t>
                        </m:r>
                      </m:e>
                    </m:func>
                  </m:oMath>
                </a14:m>
                <a:r>
                  <a:rPr lang="en-AU" sz="1800" dirty="0">
                    <a:cs typeface="Arial" panose="020B0604020202020204" pitchFamily="34" charset="0"/>
                  </a:rPr>
                  <a:t>			</a:t>
                </a:r>
              </a:p>
            </p:txBody>
          </p:sp>
        </mc:Choice>
        <mc:Fallback>
          <p:sp>
            <p:nvSpPr>
              <p:cNvPr id="29" name="TextBox 28">
                <a:extLst>
                  <a:ext uri="{FF2B5EF4-FFF2-40B4-BE49-F238E27FC236}">
                    <a16:creationId xmlns:a16="http://schemas.microsoft.com/office/drawing/2014/main" id="{782D6871-B950-DE03-8F23-57A111E57F59}"/>
                  </a:ext>
                </a:extLst>
              </p:cNvPr>
              <p:cNvSpPr txBox="1">
                <a:spLocks noRot="1" noChangeAspect="1" noMove="1" noResize="1" noEditPoints="1" noAdjustHandles="1" noChangeArrowheads="1" noChangeShapeType="1" noTextEdit="1"/>
              </p:cNvSpPr>
              <p:nvPr/>
            </p:nvSpPr>
            <p:spPr>
              <a:xfrm>
                <a:off x="8310514" y="1472168"/>
                <a:ext cx="3533486" cy="4667375"/>
              </a:xfrm>
              <a:prstGeom prst="rect">
                <a:avLst/>
              </a:prstGeom>
              <a:blipFill>
                <a:blip r:embed="rId3"/>
                <a:stretch>
                  <a:fillRect l="-3966" r="-8966"/>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AB01FC29-BF4A-4ABD-B013-9FE08AB96347}"/>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776135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ormAutofit/>
          </a:bodyPr>
          <a:lstStyle/>
          <a:p>
            <a:r>
              <a:rPr lang="en-AU" dirty="0"/>
              <a:t>Radial survey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411190" cy="612469"/>
          </a:xfrm>
        </p:spPr>
        <p:txBody>
          <a:bodyPr/>
          <a:lstStyle/>
          <a:p>
            <a:r>
              <a:rPr lang="en-AU" dirty="0"/>
              <a:t>Find the area of the triangle.</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D9A28BA-0D00-4980-08BA-AA16EB22C8C0}"/>
                  </a:ext>
                </a:extLst>
              </p:cNvPr>
              <p:cNvSpPr txBox="1"/>
              <p:nvPr/>
            </p:nvSpPr>
            <p:spPr>
              <a:xfrm>
                <a:off x="406709" y="2232469"/>
                <a:ext cx="4808616" cy="3311062"/>
              </a:xfrm>
              <a:prstGeom prst="rect">
                <a:avLst/>
              </a:prstGeom>
              <a:noFill/>
            </p:spPr>
            <p:txBody>
              <a:bodyPr wrap="none" lIns="0" tIns="0" rIns="0" bIns="0" rtlCol="0">
                <a:noAutofit/>
              </a:bodyPr>
              <a:lstStyle/>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𝐴𝑛𝑔𝑙𝑒</m:t>
                      </m:r>
                      <m:r>
                        <m:rPr>
                          <m:aln/>
                        </m:rPr>
                        <a:rPr lang="en-AU" sz="1800" b="0" i="1" smtClean="0">
                          <a:latin typeface="Cambria Math" panose="02040503050406030204" pitchFamily="18" charset="0"/>
                        </a:rPr>
                        <m:t>=</m:t>
                      </m:r>
                      <m:r>
                        <a:rPr lang="en-AU" sz="1800" b="0" i="1" smtClean="0">
                          <a:latin typeface="Cambria Math" panose="02040503050406030204" pitchFamily="18" charset="0"/>
                        </a:rPr>
                        <m:t>100 −30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70</m:t>
                      </m:r>
                      <m:r>
                        <a:rPr lang="en-AU" sz="1800" b="0" i="1" smtClean="0">
                          <a:latin typeface="Cambria Math" panose="02040503050406030204" pitchFamily="18" charset="0"/>
                          <a:ea typeface="Cambria Math" panose="02040503050406030204" pitchFamily="18" charset="0"/>
                        </a:rPr>
                        <m:t>°</m:t>
                      </m:r>
                    </m:oMath>
                  </m:oMathPara>
                </a14:m>
                <a:endParaRPr lang="en-AU" sz="1800" b="0" i="1" dirty="0">
                  <a:latin typeface="Cambria Math" panose="02040503050406030204" pitchFamily="18" charset="0"/>
                </a:endParaRPr>
              </a:p>
              <a:p>
                <a:pPr lvl="1" algn="just">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𝐶</m:t>
                          </m:r>
                        </m:e>
                      </m:func>
                    </m:oMath>
                    <m:oMath xmlns:m="http://schemas.openxmlformats.org/officeDocument/2006/math">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ea typeface="Cambria Math" panose="02040503050406030204" pitchFamily="18" charset="0"/>
                        </a:rPr>
                        <m:t>×</m:t>
                      </m:r>
                      <m:r>
                        <a:rPr lang="en-AU" sz="1800" i="1" smtClean="0">
                          <a:solidFill>
                            <a:srgbClr val="FF0000"/>
                          </a:solidFill>
                          <a:latin typeface="Cambria Math" panose="02040503050406030204" pitchFamily="18" charset="0"/>
                          <a:ea typeface="Cambria Math" panose="02040503050406030204" pitchFamily="18" charset="0"/>
                        </a:rPr>
                        <m:t>8</m:t>
                      </m:r>
                      <m:r>
                        <a:rPr lang="en-AU" sz="1800" b="0" i="1" smtClean="0">
                          <a:solidFill>
                            <a:srgbClr val="FF0000"/>
                          </a:solidFill>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b="0" i="1" smtClean="0">
                          <a:solidFill>
                            <a:schemeClr val="accent2"/>
                          </a:solidFill>
                          <a:latin typeface="Cambria Math" panose="02040503050406030204" pitchFamily="18" charset="0"/>
                          <a:ea typeface="Cambria Math" panose="02040503050406030204" pitchFamily="18" charset="0"/>
                        </a:rPr>
                        <m:t>72</m:t>
                      </m:r>
                      <m:r>
                        <a:rPr lang="en-AU" sz="1800" i="1">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i="0">
                              <a:latin typeface="Cambria Math" panose="02040503050406030204" pitchFamily="18" charset="0"/>
                              <a:ea typeface="Cambria Math" panose="02040503050406030204" pitchFamily="18" charset="0"/>
                            </a:rPr>
                            <m:t>sin</m:t>
                          </m:r>
                        </m:fName>
                        <m:e>
                          <m:r>
                            <a:rPr lang="en-AU" sz="1800" b="0" i="1" smtClean="0">
                              <a:solidFill>
                                <a:schemeClr val="accent1"/>
                              </a:solidFill>
                              <a:latin typeface="Cambria Math" panose="02040503050406030204" pitchFamily="18" charset="0"/>
                              <a:ea typeface="Cambria Math" panose="02040503050406030204" pitchFamily="18" charset="0"/>
                            </a:rPr>
                            <m:t>70°</m:t>
                          </m:r>
                        </m:e>
                      </m:func>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2706.3147</m:t>
                      </m:r>
                      <m:r>
                        <a:rPr lang="en-AU" sz="1800" i="1">
                          <a:latin typeface="Cambria Math" panose="02040503050406030204" pitchFamily="18" charset="0"/>
                        </a:rPr>
                        <m:t>…</m:t>
                      </m:r>
                    </m:oMath>
                    <m:oMath xmlns:m="http://schemas.openxmlformats.org/officeDocument/2006/math">
                      <m:r>
                        <m:rPr>
                          <m:aln/>
                        </m:rP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2706 </m:t>
                      </m:r>
                      <m:r>
                        <a:rPr lang="en-AU" sz="1800" i="1">
                          <a:latin typeface="Cambria Math" panose="02040503050406030204" pitchFamily="18" charset="0"/>
                        </a:rPr>
                        <m:t>𝑚</m:t>
                      </m:r>
                      <m:r>
                        <a:rPr lang="en-AU" sz="1800" i="1" baseline="30000">
                          <a:latin typeface="Cambria Math" panose="02040503050406030204" pitchFamily="18" charset="0"/>
                        </a:rPr>
                        <m:t>2</m:t>
                      </m:r>
                    </m:oMath>
                  </m:oMathPara>
                </a14:m>
                <a:endParaRPr lang="en-AU" sz="1800" baseline="30000" dirty="0"/>
              </a:p>
            </p:txBody>
          </p:sp>
        </mc:Choice>
        <mc:Fallback>
          <p:sp>
            <p:nvSpPr>
              <p:cNvPr id="8" name="TextBox 7">
                <a:extLst>
                  <a:ext uri="{FF2B5EF4-FFF2-40B4-BE49-F238E27FC236}">
                    <a16:creationId xmlns:a16="http://schemas.microsoft.com/office/drawing/2014/main" id="{BD9A28BA-0D00-4980-08BA-AA16EB22C8C0}"/>
                  </a:ext>
                </a:extLst>
              </p:cNvPr>
              <p:cNvSpPr txBox="1">
                <a:spLocks noRot="1" noChangeAspect="1" noMove="1" noResize="1" noEditPoints="1" noAdjustHandles="1" noChangeArrowheads="1" noChangeShapeType="1" noTextEdit="1"/>
              </p:cNvSpPr>
              <p:nvPr/>
            </p:nvSpPr>
            <p:spPr>
              <a:xfrm>
                <a:off x="406709" y="2232469"/>
                <a:ext cx="4808616" cy="3311062"/>
              </a:xfrm>
              <a:prstGeom prst="rect">
                <a:avLst/>
              </a:prstGeom>
              <a:blipFill>
                <a:blip r:embed="rId2"/>
                <a:stretch>
                  <a:fillRect/>
                </a:stretch>
              </a:blipFill>
            </p:spPr>
            <p:txBody>
              <a:bodyPr/>
              <a:lstStyle/>
              <a:p>
                <a:r>
                  <a:rPr lang="en-AU">
                    <a:noFill/>
                  </a:rPr>
                  <a:t> </a:t>
                </a:r>
              </a:p>
            </p:txBody>
          </p:sp>
        </mc:Fallback>
      </mc:AlternateContent>
      <p:pic>
        <p:nvPicPr>
          <p:cNvPr id="15" name="Picture 14" descr="Triangle with 2 sides, 80 m on bearing of 030 degrees and 72 m on a bearing of 100 degrees.">
            <a:extLst>
              <a:ext uri="{FF2B5EF4-FFF2-40B4-BE49-F238E27FC236}">
                <a16:creationId xmlns:a16="http://schemas.microsoft.com/office/drawing/2014/main" id="{DC225870-D663-247E-60E5-D98BE087A32F}"/>
              </a:ext>
            </a:extLst>
          </p:cNvPr>
          <p:cNvPicPr>
            <a:picLocks noChangeAspect="1"/>
          </p:cNvPicPr>
          <p:nvPr/>
        </p:nvPicPr>
        <p:blipFill>
          <a:blip r:embed="rId3"/>
          <a:stretch>
            <a:fillRect/>
          </a:stretch>
        </p:blipFill>
        <p:spPr>
          <a:xfrm>
            <a:off x="6872507" y="1620000"/>
            <a:ext cx="4971493" cy="434096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762</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Public Sans</vt:lpstr>
      <vt:lpstr>Cambria Math</vt:lpstr>
      <vt:lpstr>Times New Roman</vt:lpstr>
      <vt:lpstr>Public Sans Light</vt:lpstr>
      <vt:lpstr>1_NSWG Corporate</vt:lpstr>
      <vt:lpstr>Radial survey</vt:lpstr>
      <vt:lpstr>Launch</vt:lpstr>
      <vt:lpstr>Radial survey (1)</vt:lpstr>
      <vt:lpstr>Explore</vt:lpstr>
      <vt:lpstr>Radial survey (2)</vt:lpstr>
      <vt:lpstr>Radial survey (3)</vt:lpstr>
      <vt:lpstr>Summarise</vt:lpstr>
      <vt:lpstr>Radial survey (4)</vt:lpstr>
      <vt:lpstr>Radial survey (5)</vt:lpstr>
      <vt:lpstr>Radial survey (6)</vt:lpstr>
      <vt:lpstr>Radial survey (7)</vt:lpstr>
      <vt:lpstr>Radial survey (8)</vt:lpstr>
      <vt:lpstr>Radial survey (9)</vt:lpstr>
      <vt:lpstr>Radial survey (10)</vt:lpstr>
      <vt:lpstr>Radial survey (11)</vt:lpstr>
      <vt:lpstr>Radial survey (12)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Radial survey</dc:title>
  <dc:creator>NSW Department of Education</dc:creator>
  <dcterms:created xsi:type="dcterms:W3CDTF">2024-06-05T01:50:22Z</dcterms:created>
  <dcterms:modified xsi:type="dcterms:W3CDTF">2024-06-05T01:50:41Z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2024-06-05T01:50:40Z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0ade73ec-fe4f-427a-94cb-2fd9839ef3f1</vt:lpwstr>
  </property>
  <property fmtid="{D5CDD505-2E9C-101B-9397-08002B2CF9AE}" pid="8" name="MSIP_Label_b603dfd7-d93a-4381-a340-2995d8282205_ContentBits">
    <vt:lpwstr>0</vt:lpwstr>
  </property>
</Properties>
</file>