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7" r:id="rId2"/>
    <p:sldId id="272" r:id="rId3"/>
    <p:sldId id="376" r:id="rId4"/>
    <p:sldId id="395" r:id="rId5"/>
    <p:sldId id="396" r:id="rId6"/>
    <p:sldId id="375" r:id="rId7"/>
    <p:sldId id="392" r:id="rId8"/>
    <p:sldId id="393" r:id="rId9"/>
    <p:sldId id="398" r:id="rId10"/>
    <p:sldId id="390" r:id="rId11"/>
    <p:sldId id="366" r:id="rId12"/>
    <p:sldId id="399" r:id="rId13"/>
    <p:sldId id="384" r:id="rId14"/>
    <p:sldId id="368" r:id="rId15"/>
    <p:sldId id="385" r:id="rId16"/>
    <p:sldId id="400" r:id="rId17"/>
    <p:sldId id="387" r:id="rId18"/>
    <p:sldId id="386"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
      <p:font typeface="Public Sans Light" pitchFamily="2" charset="0"/>
      <p:regular r:id="rId28"/>
      <p:italic r:id="rId29"/>
    </p:embeddedFont>
    <p:embeddedFont>
      <p:font typeface="Public Sans SemiBold" pitchFamily="2" charset="0"/>
      <p:regular r:id="rId30"/>
      <p:bold r:id="rId31"/>
      <p:italic r:id="rId32"/>
      <p:boldItalic r:id="rId33"/>
    </p:embeddedFont>
    <p:embeddedFont>
      <p:font typeface="Yu Mincho" panose="02020400000000000000" pitchFamily="18" charset="-128"/>
      <p:regular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53C7E-1550-4C42-89DA-B69B4BEBF3CB}" v="20" dt="2024-06-27T00:09:11.14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86264" autoAdjust="0"/>
  </p:normalViewPr>
  <p:slideViewPr>
    <p:cSldViewPr snapToGrid="0">
      <p:cViewPr varScale="1">
        <p:scale>
          <a:sx n="92" d="100"/>
          <a:sy n="92" d="100"/>
        </p:scale>
        <p:origin x="1254" y="84"/>
      </p:cViewPr>
      <p:guideLst>
        <p:guide orient="horz" pos="123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12059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588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odb.ca/numbers.html" TargetMode="External"/><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The power of one</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1823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power of one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0E1F1C-5E7A-7479-C72C-ADF9493C3100}"/>
                  </a:ext>
                </a:extLst>
              </p:cNvPr>
              <p:cNvSpPr txBox="1"/>
              <p:nvPr/>
            </p:nvSpPr>
            <p:spPr>
              <a:xfrm>
                <a:off x="365010" y="1683841"/>
                <a:ext cx="3168396" cy="768096"/>
              </a:xfrm>
              <a:prstGeom prst="rect">
                <a:avLst/>
              </a:prstGeom>
              <a:noFill/>
            </p:spPr>
            <p:txBody>
              <a:bodyPr wrap="square" lIns="0" tIns="0" rIns="0" bIns="0" rtlCol="0">
                <a:noAutofit/>
              </a:bodyPr>
              <a:lstStyle/>
              <a:p>
                <a:pPr algn="l"/>
                <a:r>
                  <a:rPr lang="en-AU" sz="1800" dirty="0"/>
                  <a:t>Simplify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3</m:t>
                        </m:r>
                      </m:den>
                    </m:f>
                  </m:oMath>
                </a14:m>
                <a:endParaRPr lang="en-AU" sz="1800" b="0" dirty="0"/>
              </a:p>
              <a:p>
                <a:pPr algn="l"/>
                <a:endParaRPr lang="en-AU" sz="1800" dirty="0"/>
              </a:p>
              <a:p>
                <a:pPr algn="l"/>
                <a:endParaRPr lang="en-AU" sz="1800" dirty="0"/>
              </a:p>
              <a:p>
                <a:pPr algn="l"/>
                <a:endParaRPr lang="en-AU" sz="1800" dirty="0"/>
              </a:p>
            </p:txBody>
          </p:sp>
        </mc:Choice>
        <mc:Fallback xmlns="">
          <p:sp>
            <p:nvSpPr>
              <p:cNvPr id="3" name="TextBox 2">
                <a:extLst>
                  <a:ext uri="{FF2B5EF4-FFF2-40B4-BE49-F238E27FC236}">
                    <a16:creationId xmlns:a16="http://schemas.microsoft.com/office/drawing/2014/main" id="{120E1F1C-5E7A-7479-C72C-ADF9493C3100}"/>
                  </a:ext>
                </a:extLst>
              </p:cNvPr>
              <p:cNvSpPr txBox="1">
                <a:spLocks noRot="1" noChangeAspect="1" noMove="1" noResize="1" noEditPoints="1" noAdjustHandles="1" noChangeArrowheads="1" noChangeShapeType="1" noTextEdit="1"/>
              </p:cNvSpPr>
              <p:nvPr/>
            </p:nvSpPr>
            <p:spPr>
              <a:xfrm>
                <a:off x="365010" y="1683841"/>
                <a:ext cx="3168396" cy="768096"/>
              </a:xfrm>
              <a:prstGeom prst="rect">
                <a:avLst/>
              </a:prstGeom>
              <a:blipFill>
                <a:blip r:embed="rId2"/>
                <a:stretch>
                  <a:fillRect l="-4382" t="-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BFD6F8-C135-689F-2885-BC087468680F}"/>
                  </a:ext>
                </a:extLst>
              </p:cNvPr>
              <p:cNvSpPr txBox="1"/>
              <p:nvPr/>
            </p:nvSpPr>
            <p:spPr>
              <a:xfrm>
                <a:off x="4392036" y="1424221"/>
                <a:ext cx="2015928" cy="395142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3</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3</m:t>
                          </m:r>
                        </m:num>
                        <m:den>
                          <m:r>
                            <a:rPr lang="en-AU" sz="1800" b="0" i="1" smtClean="0">
                              <a:solidFill>
                                <a:srgbClr val="FF0000"/>
                              </a:solidFill>
                              <a:latin typeface="Cambria Math" panose="02040503050406030204" pitchFamily="18" charset="0"/>
                              <a:ea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5</m:t>
                          </m:r>
                        </m:num>
                        <m:den>
                          <m:r>
                            <a:rPr lang="en-AU" sz="1800" b="0" i="1" smtClean="0">
                              <a:solidFill>
                                <a:srgbClr val="FF0000"/>
                              </a:solidFill>
                              <a:latin typeface="Cambria Math" panose="02040503050406030204" pitchFamily="18" charset="0"/>
                              <a:ea typeface="Cambria Math" panose="02040503050406030204" pitchFamily="18" charset="0"/>
                            </a:rPr>
                            <m:t>5</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den>
                      </m:f>
                    </m:oMath>
                  </m:oMathPara>
                </a14:m>
                <a:endParaRPr lang="en-AU" sz="1800" dirty="0"/>
              </a:p>
              <a:p>
                <a:pPr>
                  <a:lnSpc>
                    <a:spcPct val="150000"/>
                  </a:lnSpc>
                </a:pPr>
                <a:endParaRPr lang="en-AU" sz="1800" dirty="0"/>
              </a:p>
            </p:txBody>
          </p:sp>
        </mc:Choice>
        <mc:Fallback xmlns="">
          <p:sp>
            <p:nvSpPr>
              <p:cNvPr id="7" name="TextBox 6">
                <a:extLst>
                  <a:ext uri="{FF2B5EF4-FFF2-40B4-BE49-F238E27FC236}">
                    <a16:creationId xmlns:a16="http://schemas.microsoft.com/office/drawing/2014/main" id="{85BFD6F8-C135-689F-2885-BC087468680F}"/>
                  </a:ext>
                </a:extLst>
              </p:cNvPr>
              <p:cNvSpPr txBox="1">
                <a:spLocks noRot="1" noChangeAspect="1" noMove="1" noResize="1" noEditPoints="1" noAdjustHandles="1" noChangeArrowheads="1" noChangeShapeType="1" noTextEdit="1"/>
              </p:cNvSpPr>
              <p:nvPr/>
            </p:nvSpPr>
            <p:spPr>
              <a:xfrm>
                <a:off x="4392036" y="1424221"/>
                <a:ext cx="2015928" cy="3951422"/>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power of one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0E1F1C-5E7A-7479-C72C-ADF9493C3100}"/>
                  </a:ext>
                </a:extLst>
              </p:cNvPr>
              <p:cNvSpPr txBox="1"/>
              <p:nvPr/>
            </p:nvSpPr>
            <p:spPr>
              <a:xfrm>
                <a:off x="365670" y="1687068"/>
                <a:ext cx="3168396" cy="768096"/>
              </a:xfrm>
              <a:prstGeom prst="rect">
                <a:avLst/>
              </a:prstGeom>
              <a:noFill/>
            </p:spPr>
            <p:txBody>
              <a:bodyPr wrap="square" lIns="0" tIns="0" rIns="0" bIns="0" rtlCol="0">
                <a:noAutofit/>
              </a:bodyPr>
              <a:lstStyle/>
              <a:p>
                <a:pPr algn="l"/>
                <a:r>
                  <a:rPr lang="en-AU" sz="1800" dirty="0"/>
                  <a:t>Simplify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3</m:t>
                        </m:r>
                      </m:den>
                    </m:f>
                  </m:oMath>
                </a14:m>
                <a:endParaRPr lang="en-AU" sz="1800" b="0" dirty="0"/>
              </a:p>
              <a:p>
                <a:pPr algn="l"/>
                <a:endParaRPr lang="en-AU" sz="1800" dirty="0"/>
              </a:p>
              <a:p>
                <a:pPr algn="l"/>
                <a:endParaRPr lang="en-AU" sz="1800" dirty="0"/>
              </a:p>
              <a:p>
                <a:pPr algn="l"/>
                <a:endParaRPr lang="en-AU" sz="1800" dirty="0"/>
              </a:p>
            </p:txBody>
          </p:sp>
        </mc:Choice>
        <mc:Fallback xmlns="">
          <p:sp>
            <p:nvSpPr>
              <p:cNvPr id="3" name="TextBox 2">
                <a:extLst>
                  <a:ext uri="{FF2B5EF4-FFF2-40B4-BE49-F238E27FC236}">
                    <a16:creationId xmlns:a16="http://schemas.microsoft.com/office/drawing/2014/main" id="{120E1F1C-5E7A-7479-C72C-ADF9493C3100}"/>
                  </a:ext>
                </a:extLst>
              </p:cNvPr>
              <p:cNvSpPr txBox="1">
                <a:spLocks noRot="1" noChangeAspect="1" noMove="1" noResize="1" noEditPoints="1" noAdjustHandles="1" noChangeArrowheads="1" noChangeShapeType="1" noTextEdit="1"/>
              </p:cNvSpPr>
              <p:nvPr/>
            </p:nvSpPr>
            <p:spPr>
              <a:xfrm>
                <a:off x="365670" y="1687068"/>
                <a:ext cx="3168396" cy="768096"/>
              </a:xfrm>
              <a:prstGeom prst="rect">
                <a:avLst/>
              </a:prstGeom>
              <a:blipFill>
                <a:blip r:embed="rId2"/>
                <a:stretch>
                  <a:fillRect l="-4615" t="-3175"/>
                </a:stretch>
              </a:blipFill>
            </p:spPr>
            <p:txBody>
              <a:bodyPr/>
              <a:lstStyle/>
              <a:p>
                <a:r>
                  <a:rPr lang="en-AU">
                    <a:noFill/>
                  </a:rPr>
                  <a:t> </a:t>
                </a:r>
              </a:p>
            </p:txBody>
          </p:sp>
        </mc:Fallback>
      </mc:AlternateContent>
      <p:sp>
        <p:nvSpPr>
          <p:cNvPr id="9" name="Speech Bubble: Oval 7">
            <a:extLst>
              <a:ext uri="{FF2B5EF4-FFF2-40B4-BE49-F238E27FC236}">
                <a16:creationId xmlns:a16="http://schemas.microsoft.com/office/drawing/2014/main" id="{E4279348-9D45-5EB4-2FAB-FBD9D34BE0F3}"/>
              </a:ext>
            </a:extLst>
          </p:cNvPr>
          <p:cNvSpPr/>
          <p:nvPr/>
        </p:nvSpPr>
        <p:spPr>
          <a:xfrm>
            <a:off x="1058684" y="2832578"/>
            <a:ext cx="2703900" cy="1199362"/>
          </a:xfrm>
          <a:prstGeom prst="wedgeRoundRectCallout">
            <a:avLst>
              <a:gd name="adj1" fmla="val 77737"/>
              <a:gd name="adj2" fmla="val -11464"/>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Can you explain why this step is important?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BFD6F8-C135-689F-2885-BC087468680F}"/>
                  </a:ext>
                </a:extLst>
              </p:cNvPr>
              <p:cNvSpPr txBox="1"/>
              <p:nvPr/>
            </p:nvSpPr>
            <p:spPr>
              <a:xfrm>
                <a:off x="4389110" y="1432381"/>
                <a:ext cx="1913058" cy="3592202"/>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3</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3</m:t>
                          </m:r>
                        </m:num>
                        <m:den>
                          <m:r>
                            <a:rPr lang="en-AU" sz="1800" b="0" i="1" smtClean="0">
                              <a:solidFill>
                                <a:srgbClr val="FF0000"/>
                              </a:solidFill>
                              <a:latin typeface="Cambria Math" panose="02040503050406030204" pitchFamily="18" charset="0"/>
                              <a:ea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5</m:t>
                          </m:r>
                        </m:num>
                        <m:den>
                          <m:r>
                            <a:rPr lang="en-AU" sz="1800" b="0" i="1" smtClean="0">
                              <a:solidFill>
                                <a:srgbClr val="FF0000"/>
                              </a:solidFill>
                              <a:latin typeface="Cambria Math" panose="02040503050406030204" pitchFamily="18" charset="0"/>
                              <a:ea typeface="Cambria Math" panose="02040503050406030204" pitchFamily="18" charset="0"/>
                            </a:rPr>
                            <m:t>5</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den>
                      </m:f>
                    </m:oMath>
                  </m:oMathPara>
                </a14:m>
                <a:endParaRPr lang="en-AU" sz="1800" dirty="0"/>
              </a:p>
              <a:p>
                <a:pPr>
                  <a:lnSpc>
                    <a:spcPct val="150000"/>
                  </a:lnSpc>
                </a:pPr>
                <a:endParaRPr lang="en-AU" sz="1800" dirty="0"/>
              </a:p>
            </p:txBody>
          </p:sp>
        </mc:Choice>
        <mc:Fallback xmlns="">
          <p:sp>
            <p:nvSpPr>
              <p:cNvPr id="7" name="TextBox 6">
                <a:extLst>
                  <a:ext uri="{FF2B5EF4-FFF2-40B4-BE49-F238E27FC236}">
                    <a16:creationId xmlns:a16="http://schemas.microsoft.com/office/drawing/2014/main" id="{85BFD6F8-C135-689F-2885-BC087468680F}"/>
                  </a:ext>
                </a:extLst>
              </p:cNvPr>
              <p:cNvSpPr txBox="1">
                <a:spLocks noRot="1" noChangeAspect="1" noMove="1" noResize="1" noEditPoints="1" noAdjustHandles="1" noChangeArrowheads="1" noChangeShapeType="1" noTextEdit="1"/>
              </p:cNvSpPr>
              <p:nvPr/>
            </p:nvSpPr>
            <p:spPr>
              <a:xfrm>
                <a:off x="4389110" y="1432381"/>
                <a:ext cx="1913058" cy="35922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Oval 4">
                <a:extLst>
                  <a:ext uri="{FF2B5EF4-FFF2-40B4-BE49-F238E27FC236}">
                    <a16:creationId xmlns:a16="http://schemas.microsoft.com/office/drawing/2014/main" id="{F5A2630F-7D58-0BFD-252D-D215058FB049}"/>
                  </a:ext>
                </a:extLst>
              </p:cNvPr>
              <p:cNvSpPr/>
              <p:nvPr/>
            </p:nvSpPr>
            <p:spPr>
              <a:xfrm>
                <a:off x="7171274" y="1684781"/>
                <a:ext cx="3268726" cy="1327730"/>
              </a:xfrm>
              <a:prstGeom prst="wedgeRoundRectCallout">
                <a:avLst>
                  <a:gd name="adj1" fmla="val -77496"/>
                  <a:gd name="adj2" fmla="val 3356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doesn’t multiplying by </a:t>
                </a:r>
                <a14:m>
                  <m:oMath xmlns:m="http://schemas.openxmlformats.org/officeDocument/2006/math">
                    <m:f>
                      <m:fPr>
                        <m:ctrlPr>
                          <a:rPr lang="en-AU" sz="1800" i="1" dirty="0" smtClean="0">
                            <a:latin typeface="Cambria Math" panose="02040503050406030204" pitchFamily="18" charset="0"/>
                          </a:rPr>
                        </m:ctrlPr>
                      </m:fPr>
                      <m:num>
                        <m:r>
                          <a:rPr lang="en-AU" sz="1800" b="0" i="1" dirty="0" smtClean="0">
                            <a:latin typeface="Cambria Math" panose="02040503050406030204" pitchFamily="18" charset="0"/>
                          </a:rPr>
                          <m:t>3</m:t>
                        </m:r>
                      </m:num>
                      <m:den>
                        <m:r>
                          <a:rPr lang="en-AU" sz="1800" b="0" i="1" dirty="0" smtClean="0">
                            <a:latin typeface="Cambria Math" panose="02040503050406030204" pitchFamily="18" charset="0"/>
                          </a:rPr>
                          <m:t>3</m:t>
                        </m:r>
                      </m:den>
                    </m:f>
                  </m:oMath>
                </a14:m>
                <a:r>
                  <a:rPr lang="en-AU" sz="1800" dirty="0"/>
                  <a:t> or </a:t>
                </a:r>
                <a14:m>
                  <m:oMath xmlns:m="http://schemas.openxmlformats.org/officeDocument/2006/math">
                    <m:f>
                      <m:fPr>
                        <m:ctrlPr>
                          <a:rPr lang="en-AU" sz="1800" i="1" dirty="0" smtClean="0">
                            <a:latin typeface="Cambria Math" panose="02040503050406030204" pitchFamily="18" charset="0"/>
                          </a:rPr>
                        </m:ctrlPr>
                      </m:fPr>
                      <m:num>
                        <m:r>
                          <a:rPr lang="en-AU" sz="1800" b="0" i="1" dirty="0" smtClean="0">
                            <a:latin typeface="Cambria Math" panose="02040503050406030204" pitchFamily="18" charset="0"/>
                          </a:rPr>
                          <m:t>5</m:t>
                        </m:r>
                      </m:num>
                      <m:den>
                        <m:r>
                          <a:rPr lang="en-AU" sz="1800" b="0" i="1" dirty="0" smtClean="0">
                            <a:latin typeface="Cambria Math" panose="02040503050406030204" pitchFamily="18" charset="0"/>
                          </a:rPr>
                          <m:t>5</m:t>
                        </m:r>
                      </m:den>
                    </m:f>
                  </m:oMath>
                </a14:m>
                <a:r>
                  <a:rPr lang="en-AU" sz="1800" dirty="0"/>
                  <a:t> affect the question?</a:t>
                </a:r>
              </a:p>
            </p:txBody>
          </p:sp>
        </mc:Choice>
        <mc:Fallback xmlns="">
          <p:sp>
            <p:nvSpPr>
              <p:cNvPr id="5" name="Speech Bubble: Oval 4">
                <a:extLst>
                  <a:ext uri="{FF2B5EF4-FFF2-40B4-BE49-F238E27FC236}">
                    <a16:creationId xmlns:a16="http://schemas.microsoft.com/office/drawing/2014/main" id="{F5A2630F-7D58-0BFD-252D-D215058FB049}"/>
                  </a:ext>
                </a:extLst>
              </p:cNvPr>
              <p:cNvSpPr>
                <a:spLocks noRot="1" noChangeAspect="1" noMove="1" noResize="1" noEditPoints="1" noAdjustHandles="1" noChangeArrowheads="1" noChangeShapeType="1" noTextEdit="1"/>
              </p:cNvSpPr>
              <p:nvPr/>
            </p:nvSpPr>
            <p:spPr>
              <a:xfrm>
                <a:off x="7171274" y="1684781"/>
                <a:ext cx="3268726" cy="1327730"/>
              </a:xfrm>
              <a:prstGeom prst="wedgeRoundRectCallout">
                <a:avLst>
                  <a:gd name="adj1" fmla="val -77496"/>
                  <a:gd name="adj2" fmla="val 33561"/>
                  <a:gd name="adj3" fmla="val 16667"/>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Oval 8">
                <a:extLst>
                  <a:ext uri="{FF2B5EF4-FFF2-40B4-BE49-F238E27FC236}">
                    <a16:creationId xmlns:a16="http://schemas.microsoft.com/office/drawing/2014/main" id="{52FF6EC6-E1EB-6190-9E6C-2C9698E2E51A}"/>
                  </a:ext>
                </a:extLst>
              </p:cNvPr>
              <p:cNvSpPr/>
              <p:nvPr/>
            </p:nvSpPr>
            <p:spPr>
              <a:xfrm>
                <a:off x="7171274" y="3845489"/>
                <a:ext cx="2904744" cy="899711"/>
              </a:xfrm>
              <a:prstGeom prst="wedgeRoundRectCallout">
                <a:avLst>
                  <a:gd name="adj1" fmla="val -111336"/>
                  <a:gd name="adj2" fmla="val -13878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a:t>
                </a:r>
                <a14:m>
                  <m:oMath xmlns:m="http://schemas.openxmlformats.org/officeDocument/2006/math">
                    <m:r>
                      <a:rPr lang="en-AU" sz="1800" i="1" dirty="0" smtClean="0">
                        <a:latin typeface="Cambria Math" panose="02040503050406030204" pitchFamily="18" charset="0"/>
                      </a:rPr>
                      <m:t>4</m:t>
                    </m:r>
                    <m:r>
                      <a:rPr lang="en-AU" sz="1800" i="1" dirty="0" smtClean="0">
                        <a:latin typeface="Cambria Math" panose="02040503050406030204" pitchFamily="18" charset="0"/>
                      </a:rPr>
                      <m:t>𝑥</m:t>
                    </m:r>
                    <m:r>
                      <a:rPr lang="en-AU" sz="1800" i="1" dirty="0" smtClean="0">
                        <a:latin typeface="Cambria Math" panose="02040503050406030204" pitchFamily="18" charset="0"/>
                      </a:rPr>
                      <m:t>−</m:t>
                    </m:r>
                    <m:r>
                      <a:rPr lang="en-AU" sz="1800" i="1" dirty="0" smtClean="0">
                        <a:latin typeface="Cambria Math" panose="02040503050406030204" pitchFamily="18" charset="0"/>
                      </a:rPr>
                      <m:t>𝑥</m:t>
                    </m:r>
                  </m:oMath>
                </a14:m>
                <a:r>
                  <a:rPr lang="en-AU" sz="1800" dirty="0"/>
                  <a:t> not just </a:t>
                </a:r>
                <a14:m>
                  <m:oMath xmlns:m="http://schemas.openxmlformats.org/officeDocument/2006/math">
                    <m:r>
                      <a:rPr lang="en-AU" sz="1800" i="1" dirty="0" smtClean="0">
                        <a:latin typeface="Cambria Math" panose="02040503050406030204" pitchFamily="18" charset="0"/>
                      </a:rPr>
                      <m:t>4</m:t>
                    </m:r>
                  </m:oMath>
                </a14:m>
                <a:r>
                  <a:rPr lang="en-AU" sz="1800" dirty="0"/>
                  <a:t>?</a:t>
                </a:r>
              </a:p>
            </p:txBody>
          </p:sp>
        </mc:Choice>
        <mc:Fallback xmlns="">
          <p:sp>
            <p:nvSpPr>
              <p:cNvPr id="8" name="Speech Bubble: Oval 8">
                <a:extLst>
                  <a:ext uri="{FF2B5EF4-FFF2-40B4-BE49-F238E27FC236}">
                    <a16:creationId xmlns:a16="http://schemas.microsoft.com/office/drawing/2014/main" id="{52FF6EC6-E1EB-6190-9E6C-2C9698E2E51A}"/>
                  </a:ext>
                </a:extLst>
              </p:cNvPr>
              <p:cNvSpPr>
                <a:spLocks noRot="1" noChangeAspect="1" noMove="1" noResize="1" noEditPoints="1" noAdjustHandles="1" noChangeArrowheads="1" noChangeShapeType="1" noTextEdit="1"/>
              </p:cNvSpPr>
              <p:nvPr/>
            </p:nvSpPr>
            <p:spPr>
              <a:xfrm>
                <a:off x="7171274" y="3845489"/>
                <a:ext cx="2904744" cy="899711"/>
              </a:xfrm>
              <a:prstGeom prst="wedgeRoundRectCallout">
                <a:avLst>
                  <a:gd name="adj1" fmla="val -111336"/>
                  <a:gd name="adj2" fmla="val -138786"/>
                  <a:gd name="adj3" fmla="val 16667"/>
                </a:avLst>
              </a:prstGeom>
              <a:blipFill>
                <a:blip r:embed="rId5"/>
                <a:stretch>
                  <a:fillRect/>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48696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F0EE6-465A-32FE-DDC1-864A514987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7A73A0-E9D3-0DBE-A690-77B4F1C7BF93}"/>
              </a:ext>
            </a:extLst>
          </p:cNvPr>
          <p:cNvSpPr>
            <a:spLocks noGrp="1"/>
          </p:cNvSpPr>
          <p:nvPr>
            <p:ph type="title"/>
          </p:nvPr>
        </p:nvSpPr>
        <p:spPr/>
        <p:txBody>
          <a:bodyPr/>
          <a:lstStyle/>
          <a:p>
            <a:r>
              <a:rPr lang="en-AU" dirty="0"/>
              <a:t>The power of one (5)</a:t>
            </a:r>
          </a:p>
        </p:txBody>
      </p:sp>
      <p:sp>
        <p:nvSpPr>
          <p:cNvPr id="6" name="Text Placeholder 5">
            <a:extLst>
              <a:ext uri="{FF2B5EF4-FFF2-40B4-BE49-F238E27FC236}">
                <a16:creationId xmlns:a16="http://schemas.microsoft.com/office/drawing/2014/main" id="{AC63135A-F4DF-D81E-C982-6A4E2B4FBD17}"/>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61813E7-34EE-AEB8-87EF-7970C157792B}"/>
                  </a:ext>
                </a:extLst>
              </p:cNvPr>
              <p:cNvSpPr>
                <a:spLocks noGrp="1"/>
              </p:cNvSpPr>
              <p:nvPr>
                <p:ph idx="1"/>
              </p:nvPr>
            </p:nvSpPr>
            <p:spPr>
              <a:xfrm>
                <a:off x="360000" y="1535418"/>
                <a:ext cx="1944288" cy="995184"/>
              </a:xfrm>
            </p:spPr>
            <p:txBody>
              <a:bodyPr/>
              <a:lstStyle/>
              <a:p>
                <a:r>
                  <a:rPr lang="en-AU"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7</m:t>
                        </m:r>
                      </m:den>
                    </m:f>
                  </m:oMath>
                </a14:m>
                <a:endParaRPr lang="en-AU" b="0" dirty="0"/>
              </a:p>
              <a:p>
                <a:endParaRPr lang="en-AU" dirty="0"/>
              </a:p>
            </p:txBody>
          </p:sp>
        </mc:Choice>
        <mc:Fallback xmlns="">
          <p:sp>
            <p:nvSpPr>
              <p:cNvPr id="5" name="Content Placeholder 4">
                <a:extLst>
                  <a:ext uri="{FF2B5EF4-FFF2-40B4-BE49-F238E27FC236}">
                    <a16:creationId xmlns:a16="http://schemas.microsoft.com/office/drawing/2014/main" id="{B61813E7-34EE-AEB8-87EF-7970C157792B}"/>
                  </a:ext>
                </a:extLst>
              </p:cNvPr>
              <p:cNvSpPr>
                <a:spLocks noGrp="1" noRot="1" noChangeAspect="1" noMove="1" noResize="1" noEditPoints="1" noAdjustHandles="1" noChangeArrowheads="1" noChangeShapeType="1" noTextEdit="1"/>
              </p:cNvSpPr>
              <p:nvPr>
                <p:ph idx="1"/>
              </p:nvPr>
            </p:nvSpPr>
            <p:spPr>
              <a:xfrm>
                <a:off x="360000" y="1535418"/>
                <a:ext cx="1944288" cy="995184"/>
              </a:xfrm>
              <a:blipFill>
                <a:blip r:embed="rId2"/>
                <a:stretch>
                  <a:fillRect l="-714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60C58E8-51CB-8E6A-B8AE-C771BA8B9A1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46174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power of one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534726"/>
                <a:ext cx="2297139" cy="995184"/>
              </a:xfrm>
            </p:spPr>
            <p:txBody>
              <a:bodyPr/>
              <a:lstStyle/>
              <a:p>
                <a:r>
                  <a:rPr lang="en-AU"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r>
                          <a:rPr lang="en-AU" b="0" i="1" smtClean="0">
                            <a:latin typeface="Cambria Math" panose="02040503050406030204" pitchFamily="18" charset="0"/>
                          </a:rPr>
                          <m:t>𝑥</m:t>
                        </m:r>
                      </m:num>
                      <m:den>
                        <m:r>
                          <a:rPr lang="en-AU" b="0" i="1" smtClean="0">
                            <a:latin typeface="Cambria Math" panose="02040503050406030204" pitchFamily="18" charset="0"/>
                          </a:rPr>
                          <m:t>4</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num>
                      <m:den>
                        <m:r>
                          <a:rPr lang="en-AU" b="0" i="1" smtClean="0">
                            <a:latin typeface="Cambria Math" panose="02040503050406030204" pitchFamily="18" charset="0"/>
                          </a:rPr>
                          <m:t>7</m:t>
                        </m:r>
                      </m:den>
                    </m:f>
                  </m:oMath>
                </a14:m>
                <a:endParaRPr lang="en-AU" b="0" dirty="0"/>
              </a:p>
              <a:p>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534726"/>
                <a:ext cx="2297139" cy="995184"/>
              </a:xfrm>
              <a:blipFill>
                <a:blip r:embed="rId2"/>
                <a:stretch>
                  <a:fillRect l="-6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A1F5B2-07FA-39B5-68CB-78209685B10C}"/>
                  </a:ext>
                </a:extLst>
              </p:cNvPr>
              <p:cNvSpPr txBox="1"/>
              <p:nvPr/>
            </p:nvSpPr>
            <p:spPr>
              <a:xfrm>
                <a:off x="4355186" y="1432701"/>
                <a:ext cx="2089628" cy="3220305"/>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rPr>
                            <m:t>𝑥</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7</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solidFill>
                                <a:srgbClr val="FF0000"/>
                              </a:solidFill>
                              <a:latin typeface="Cambria Math" panose="02040503050406030204" pitchFamily="18" charset="0"/>
                            </a:rPr>
                          </m:ctrlPr>
                        </m:fPr>
                        <m:num>
                          <m:r>
                            <a:rPr lang="en-AU" sz="1800" b="0" i="1" smtClean="0">
                              <a:solidFill>
                                <a:srgbClr val="FF0000"/>
                              </a:solidFill>
                              <a:latin typeface="Cambria Math" panose="02040503050406030204" pitchFamily="18" charset="0"/>
                            </a:rPr>
                            <m:t>7</m:t>
                          </m:r>
                        </m:num>
                        <m:den>
                          <m:r>
                            <a:rPr lang="en-AU" sz="1800" b="0" i="0" smtClean="0">
                              <a:solidFill>
                                <a:srgbClr val="FF0000"/>
                              </a:solidFill>
                              <a:latin typeface="Cambria Math" panose="02040503050406030204" pitchFamily="18" charset="0"/>
                            </a:rPr>
                            <m:t>7</m:t>
                          </m:r>
                        </m:den>
                      </m:f>
                      <m:r>
                        <a:rPr lang="en-AU" sz="1800" b="0" i="1" smtClean="0">
                          <a:latin typeface="Cambria Math" panose="02040503050406030204" pitchFamily="18" charset="0"/>
                          <a:ea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3</m:t>
                          </m:r>
                          <m:r>
                            <a:rPr lang="en-AU" sz="1800" i="1">
                              <a:latin typeface="Cambria Math" panose="02040503050406030204" pitchFamily="18" charset="0"/>
                            </a:rPr>
                            <m:t>𝑥</m:t>
                          </m:r>
                        </m:num>
                        <m:den>
                          <m:r>
                            <a:rPr lang="en-AU" sz="1800" i="1">
                              <a:latin typeface="Cambria Math" panose="02040503050406030204" pitchFamily="18" charset="0"/>
                            </a:rPr>
                            <m:t>4</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𝑥</m:t>
                          </m:r>
                        </m:num>
                        <m:den>
                          <m:r>
                            <a:rPr lang="en-AU" sz="1800" b="0" i="1" smtClean="0">
                              <a:latin typeface="Cambria Math" panose="02040503050406030204" pitchFamily="18" charset="0"/>
                            </a:rPr>
                            <m:t>7</m:t>
                          </m:r>
                        </m:den>
                      </m:f>
                      <m:r>
                        <a:rPr lang="en-AU" sz="180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4</m:t>
                          </m:r>
                        </m:num>
                        <m:den>
                          <m:r>
                            <a:rPr lang="en-AU" sz="1800" b="0" i="1" smtClean="0">
                              <a:solidFill>
                                <a:srgbClr val="FF0000"/>
                              </a:solidFill>
                              <a:latin typeface="Cambria Math" panose="02040503050406030204" pitchFamily="18" charset="0"/>
                              <a:ea typeface="Cambria Math" panose="02040503050406030204" pitchFamily="18" charset="0"/>
                            </a:rPr>
                            <m:t>4</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21</m:t>
                          </m:r>
                          <m:r>
                            <a:rPr lang="en-AU" sz="1800" b="0" i="1" smtClean="0">
                              <a:latin typeface="Cambria Math" panose="02040503050406030204" pitchFamily="18" charset="0"/>
                            </a:rPr>
                            <m:t>𝑥</m:t>
                          </m:r>
                        </m:num>
                        <m:den>
                          <m:r>
                            <a:rPr lang="en-AU" sz="1800" b="0" i="1" smtClean="0">
                              <a:latin typeface="Cambria Math" panose="02040503050406030204" pitchFamily="18" charset="0"/>
                            </a:rPr>
                            <m:t>28</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r>
                            <a:rPr lang="en-AU" sz="1800" b="0" i="1" smtClean="0">
                              <a:latin typeface="Cambria Math" panose="02040503050406030204" pitchFamily="18" charset="0"/>
                            </a:rPr>
                            <m:t>𝑥</m:t>
                          </m:r>
                        </m:num>
                        <m:den>
                          <m:r>
                            <a:rPr lang="en-AU" sz="1800" b="0" i="1" smtClean="0">
                              <a:latin typeface="Cambria Math" panose="02040503050406030204" pitchFamily="18" charset="0"/>
                            </a:rPr>
                            <m:t>28</m:t>
                          </m:r>
                        </m:den>
                      </m:f>
                    </m:oMath>
                  </m:oMathPara>
                </a14:m>
                <a:endParaRPr lang="en-AU" sz="180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25</m:t>
                          </m:r>
                          <m:r>
                            <a:rPr lang="en-AU" sz="1800" b="0" i="1" smtClean="0">
                              <a:latin typeface="Cambria Math" panose="02040503050406030204" pitchFamily="18" charset="0"/>
                            </a:rPr>
                            <m:t>𝑥</m:t>
                          </m:r>
                        </m:num>
                        <m:den>
                          <m:r>
                            <a:rPr lang="en-AU" sz="1800" b="0" i="1" smtClean="0">
                              <a:latin typeface="Cambria Math" panose="02040503050406030204" pitchFamily="18" charset="0"/>
                            </a:rPr>
                            <m:t>28</m:t>
                          </m:r>
                        </m:den>
                      </m:f>
                    </m:oMath>
                  </m:oMathPara>
                </a14:m>
                <a:endParaRPr lang="en-AU" sz="1800" dirty="0"/>
              </a:p>
            </p:txBody>
          </p:sp>
        </mc:Choice>
        <mc:Fallback xmlns="">
          <p:sp>
            <p:nvSpPr>
              <p:cNvPr id="7" name="TextBox 6">
                <a:extLst>
                  <a:ext uri="{FF2B5EF4-FFF2-40B4-BE49-F238E27FC236}">
                    <a16:creationId xmlns:a16="http://schemas.microsoft.com/office/drawing/2014/main" id="{80A1F5B2-07FA-39B5-68CB-78209685B10C}"/>
                  </a:ext>
                </a:extLst>
              </p:cNvPr>
              <p:cNvSpPr txBox="1">
                <a:spLocks noRot="1" noChangeAspect="1" noMove="1" noResize="1" noEditPoints="1" noAdjustHandles="1" noChangeArrowheads="1" noChangeShapeType="1" noTextEdit="1"/>
              </p:cNvSpPr>
              <p:nvPr/>
            </p:nvSpPr>
            <p:spPr>
              <a:xfrm>
                <a:off x="4355186" y="1432701"/>
                <a:ext cx="2089628" cy="3220305"/>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EA529-4959-F0D1-F0DE-C01A1FC683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1A972D-9612-E001-60DF-49493CE19C72}"/>
              </a:ext>
            </a:extLst>
          </p:cNvPr>
          <p:cNvSpPr>
            <a:spLocks noGrp="1"/>
          </p:cNvSpPr>
          <p:nvPr>
            <p:ph type="title"/>
          </p:nvPr>
        </p:nvSpPr>
        <p:spPr/>
        <p:txBody>
          <a:bodyPr/>
          <a:lstStyle/>
          <a:p>
            <a:r>
              <a:rPr lang="en-AU" dirty="0"/>
              <a:t>The power of one (7)</a:t>
            </a:r>
          </a:p>
        </p:txBody>
      </p:sp>
      <p:sp>
        <p:nvSpPr>
          <p:cNvPr id="6" name="Text Placeholder 5">
            <a:extLst>
              <a:ext uri="{FF2B5EF4-FFF2-40B4-BE49-F238E27FC236}">
                <a16:creationId xmlns:a16="http://schemas.microsoft.com/office/drawing/2014/main" id="{20DCB3A7-1541-B4E3-F418-854603D0BB2F}"/>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2359BA-18A3-EF49-A873-61883A00D422}"/>
                  </a:ext>
                </a:extLst>
              </p:cNvPr>
              <p:cNvSpPr txBox="1"/>
              <p:nvPr/>
            </p:nvSpPr>
            <p:spPr>
              <a:xfrm>
                <a:off x="360000" y="1684905"/>
                <a:ext cx="2151460" cy="768096"/>
              </a:xfrm>
              <a:prstGeom prst="rect">
                <a:avLst/>
              </a:prstGeom>
              <a:noFill/>
            </p:spPr>
            <p:txBody>
              <a:bodyPr wrap="square" lIns="0" tIns="0" rIns="0" bIns="0" rtlCol="0">
                <a:noAutofit/>
              </a:bodyPr>
              <a:lstStyle/>
              <a:p>
                <a:pPr algn="l"/>
                <a:r>
                  <a:rPr lang="en-AU" sz="1800" dirty="0"/>
                  <a:t>Simplify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15</m:t>
                        </m:r>
                      </m:den>
                    </m:f>
                  </m:oMath>
                </a14:m>
                <a:endParaRPr lang="en-AU" sz="1800" b="0" dirty="0"/>
              </a:p>
              <a:p>
                <a:pPr algn="l"/>
                <a:endParaRPr lang="en-AU" sz="1800" dirty="0"/>
              </a:p>
              <a:p>
                <a:pPr algn="l"/>
                <a:endParaRPr lang="en-AU" sz="1800" dirty="0"/>
              </a:p>
              <a:p>
                <a:pPr algn="l"/>
                <a:endParaRPr lang="en-AU" sz="1800" dirty="0"/>
              </a:p>
            </p:txBody>
          </p:sp>
        </mc:Choice>
        <mc:Fallback xmlns="">
          <p:sp>
            <p:nvSpPr>
              <p:cNvPr id="3" name="TextBox 2">
                <a:extLst>
                  <a:ext uri="{FF2B5EF4-FFF2-40B4-BE49-F238E27FC236}">
                    <a16:creationId xmlns:a16="http://schemas.microsoft.com/office/drawing/2014/main" id="{B22359BA-18A3-EF49-A873-61883A00D422}"/>
                  </a:ext>
                </a:extLst>
              </p:cNvPr>
              <p:cNvSpPr txBox="1">
                <a:spLocks noRot="1" noChangeAspect="1" noMove="1" noResize="1" noEditPoints="1" noAdjustHandles="1" noChangeArrowheads="1" noChangeShapeType="1" noTextEdit="1"/>
              </p:cNvSpPr>
              <p:nvPr/>
            </p:nvSpPr>
            <p:spPr>
              <a:xfrm>
                <a:off x="360000" y="1684905"/>
                <a:ext cx="2151460" cy="768096"/>
              </a:xfrm>
              <a:prstGeom prst="rect">
                <a:avLst/>
              </a:prstGeom>
              <a:blipFill>
                <a:blip r:embed="rId2"/>
                <a:stretch>
                  <a:fillRect l="-6516" t="-31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DBD282-E892-4BCD-4CA4-BE2CEAE5169F}"/>
                  </a:ext>
                </a:extLst>
              </p:cNvPr>
              <p:cNvSpPr txBox="1"/>
              <p:nvPr/>
            </p:nvSpPr>
            <p:spPr>
              <a:xfrm>
                <a:off x="4237910" y="1613781"/>
                <a:ext cx="2151460" cy="38361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r>
                            <a:rPr lang="en-AU" sz="1800" i="1">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15</m:t>
                          </m:r>
                        </m:den>
                      </m:f>
                    </m:oMath>
                  </m:oMathPara>
                </a14:m>
                <a:endParaRPr lang="en-AU" sz="1800" dirty="0"/>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3</m:t>
                          </m:r>
                        </m:num>
                        <m:den>
                          <m:r>
                            <a:rPr lang="en-AU" sz="1800" b="0" i="1" smtClean="0">
                              <a:solidFill>
                                <a:srgbClr val="FF0000"/>
                              </a:solidFill>
                              <a:latin typeface="Cambria Math" panose="02040503050406030204" pitchFamily="18" charset="0"/>
                              <a:ea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15</m:t>
                          </m:r>
                        </m:den>
                      </m:f>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𝑥</m:t>
                          </m:r>
                        </m:num>
                        <m:den>
                          <m:r>
                            <a:rPr lang="en-AU" sz="1800" b="0" i="1" smtClean="0">
                              <a:solidFill>
                                <a:srgbClr val="FF0000"/>
                              </a:solidFill>
                              <a:latin typeface="Cambria Math" panose="02040503050406030204" pitchFamily="18" charset="0"/>
                              <a:ea typeface="Cambria Math" panose="02040503050406030204" pitchFamily="18" charset="0"/>
                            </a:rPr>
                            <m:t>𝑥</m:t>
                          </m:r>
                        </m:den>
                      </m:f>
                    </m:oMath>
                  </m:oMathPara>
                </a14:m>
                <a:endParaRPr lang="en-AU" sz="1800" b="0" dirty="0">
                  <a:solidFill>
                    <a:srgbClr val="FF0000"/>
                  </a:solidFill>
                  <a:ea typeface="Cambria Math" panose="02040503050406030204" pitchFamily="18" charset="0"/>
                </a:endParaRPr>
              </a:p>
              <a:p>
                <a:pPr/>
                <a:br>
                  <a:rPr lang="en-AU" sz="1800" b="0" dirty="0">
                    <a:solidFill>
                      <a:srgbClr val="FF0000"/>
                    </a:solidFill>
                    <a:ea typeface="Cambria Math" panose="02040503050406030204" pitchFamily="18" charset="0"/>
                  </a:rPr>
                </a:br>
                <a14:m>
                  <m:oMathPara xmlns:m="http://schemas.openxmlformats.org/officeDocument/2006/math">
                    <m:oMathParaPr>
                      <m:jc m:val="left"/>
                    </m:oMathParaPr>
                    <m:oMath xmlns:m="http://schemas.openxmlformats.org/officeDocument/2006/math">
                      <m:r>
                        <a:rPr lang="en-AU" sz="1800" b="0" i="1" smtClean="0">
                          <a:solidFill>
                            <a:schemeClr val="tx1"/>
                          </a:solidFill>
                          <a:latin typeface="Cambria Math" panose="02040503050406030204" pitchFamily="18" charset="0"/>
                          <a:ea typeface="Cambria Math" panose="02040503050406030204" pitchFamily="18" charset="0"/>
                        </a:rPr>
                        <m:t>=</m:t>
                      </m:r>
                      <m:f>
                        <m:fPr>
                          <m:ctrlPr>
                            <a:rPr lang="en-AU" sz="1800" b="0" i="1" smtClean="0">
                              <a:solidFill>
                                <a:schemeClr val="tx1"/>
                              </a:solidFill>
                              <a:latin typeface="Cambria Math" panose="02040503050406030204" pitchFamily="18" charset="0"/>
                              <a:ea typeface="Cambria Math" panose="02040503050406030204" pitchFamily="18" charset="0"/>
                            </a:rPr>
                          </m:ctrlPr>
                        </m:fPr>
                        <m:num>
                          <m:r>
                            <a:rPr lang="en-AU" sz="1800" b="0" i="1" smtClean="0">
                              <a:solidFill>
                                <a:schemeClr val="tx1"/>
                              </a:solidFill>
                              <a:latin typeface="Cambria Math" panose="02040503050406030204" pitchFamily="18" charset="0"/>
                              <a:ea typeface="Cambria Math" panose="02040503050406030204" pitchFamily="18" charset="0"/>
                            </a:rPr>
                            <m:t>12</m:t>
                          </m:r>
                        </m:num>
                        <m:den>
                          <m:r>
                            <a:rPr lang="en-AU" sz="1800" b="0" i="1" smtClean="0">
                              <a:solidFill>
                                <a:schemeClr val="tx1"/>
                              </a:solidFill>
                              <a:latin typeface="Cambria Math" panose="02040503050406030204" pitchFamily="18" charset="0"/>
                              <a:ea typeface="Cambria Math" panose="02040503050406030204" pitchFamily="18" charset="0"/>
                            </a:rPr>
                            <m:t>15</m:t>
                          </m:r>
                          <m:r>
                            <a:rPr lang="en-AU" sz="1800" b="0" i="1" smtClean="0">
                              <a:solidFill>
                                <a:schemeClr val="tx1"/>
                              </a:solidFill>
                              <a:latin typeface="Cambria Math" panose="02040503050406030204" pitchFamily="18" charset="0"/>
                              <a:ea typeface="Cambria Math" panose="02040503050406030204" pitchFamily="18" charset="0"/>
                            </a:rPr>
                            <m:t>𝑥</m:t>
                          </m:r>
                        </m:den>
                      </m:f>
                      <m:r>
                        <a:rPr lang="en-AU" sz="1800" b="0" i="1" smtClean="0">
                          <a:solidFill>
                            <a:schemeClr val="tx1"/>
                          </a:solidFill>
                          <a:latin typeface="Cambria Math" panose="02040503050406030204" pitchFamily="18" charset="0"/>
                          <a:ea typeface="Cambria Math" panose="02040503050406030204" pitchFamily="18" charset="0"/>
                        </a:rPr>
                        <m:t>−</m:t>
                      </m:r>
                      <m:f>
                        <m:fPr>
                          <m:ctrlPr>
                            <a:rPr lang="en-AU" sz="1800" b="0" i="1" smtClean="0">
                              <a:solidFill>
                                <a:schemeClr val="tx1"/>
                              </a:solidFill>
                              <a:latin typeface="Cambria Math" panose="02040503050406030204" pitchFamily="18" charset="0"/>
                              <a:ea typeface="Cambria Math" panose="02040503050406030204" pitchFamily="18" charset="0"/>
                            </a:rPr>
                          </m:ctrlPr>
                        </m:fPr>
                        <m:num>
                          <m:r>
                            <a:rPr lang="en-AU" sz="1800" b="0" i="1" smtClean="0">
                              <a:solidFill>
                                <a:schemeClr val="tx1"/>
                              </a:solidFill>
                              <a:latin typeface="Cambria Math" panose="02040503050406030204" pitchFamily="18" charset="0"/>
                              <a:ea typeface="Cambria Math" panose="02040503050406030204" pitchFamily="18" charset="0"/>
                            </a:rPr>
                            <m:t>𝑥</m:t>
                          </m:r>
                        </m:num>
                        <m:den>
                          <m:r>
                            <a:rPr lang="en-AU" sz="1800" b="0" i="1" smtClean="0">
                              <a:solidFill>
                                <a:schemeClr val="tx1"/>
                              </a:solidFill>
                              <a:latin typeface="Cambria Math" panose="02040503050406030204" pitchFamily="18" charset="0"/>
                              <a:ea typeface="Cambria Math" panose="02040503050406030204" pitchFamily="18" charset="0"/>
                            </a:rPr>
                            <m:t>15</m:t>
                          </m:r>
                          <m:r>
                            <a:rPr lang="en-AU" sz="1800" b="0" i="1" smtClean="0">
                              <a:solidFill>
                                <a:schemeClr val="tx1"/>
                              </a:solidFill>
                              <a:latin typeface="Cambria Math" panose="02040503050406030204" pitchFamily="18" charset="0"/>
                              <a:ea typeface="Cambria Math" panose="02040503050406030204" pitchFamily="18" charset="0"/>
                            </a:rPr>
                            <m:t>𝑥</m:t>
                          </m:r>
                        </m:den>
                      </m:f>
                    </m:oMath>
                  </m:oMathPara>
                </a14:m>
                <a:endParaRPr lang="en-AU" sz="1800" dirty="0"/>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r>
                            <a:rPr lang="en-AU" sz="1800" b="0" i="1" smtClean="0">
                              <a:latin typeface="Cambria Math" panose="02040503050406030204" pitchFamily="18" charset="0"/>
                            </a:rPr>
                            <m:t>𝑥</m:t>
                          </m:r>
                        </m:den>
                      </m:f>
                    </m:oMath>
                  </m:oMathPara>
                </a14:m>
                <a:endParaRPr lang="en-AU" sz="1800" dirty="0"/>
              </a:p>
              <a:p>
                <a:endParaRPr lang="en-AU" sz="1800" dirty="0"/>
              </a:p>
              <a:p>
                <a:endParaRPr lang="en-AU" sz="1800" dirty="0"/>
              </a:p>
              <a:p>
                <a:endParaRPr lang="en-AU" sz="1800" dirty="0"/>
              </a:p>
            </p:txBody>
          </p:sp>
        </mc:Choice>
        <mc:Fallback xmlns="">
          <p:sp>
            <p:nvSpPr>
              <p:cNvPr id="7" name="TextBox 6">
                <a:extLst>
                  <a:ext uri="{FF2B5EF4-FFF2-40B4-BE49-F238E27FC236}">
                    <a16:creationId xmlns:a16="http://schemas.microsoft.com/office/drawing/2014/main" id="{59DBD282-E892-4BCD-4CA4-BE2CEAE5169F}"/>
                  </a:ext>
                </a:extLst>
              </p:cNvPr>
              <p:cNvSpPr txBox="1">
                <a:spLocks noRot="1" noChangeAspect="1" noMove="1" noResize="1" noEditPoints="1" noAdjustHandles="1" noChangeArrowheads="1" noChangeShapeType="1" noTextEdit="1"/>
              </p:cNvSpPr>
              <p:nvPr/>
            </p:nvSpPr>
            <p:spPr>
              <a:xfrm>
                <a:off x="4237910" y="1613781"/>
                <a:ext cx="2151460" cy="3836178"/>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B697B7D-DBFA-CCD3-6C52-EAEC8DF8178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7927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EA529-4959-F0D1-F0DE-C01A1FC683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1A972D-9612-E001-60DF-49493CE19C72}"/>
              </a:ext>
            </a:extLst>
          </p:cNvPr>
          <p:cNvSpPr>
            <a:spLocks noGrp="1"/>
          </p:cNvSpPr>
          <p:nvPr>
            <p:ph type="title"/>
          </p:nvPr>
        </p:nvSpPr>
        <p:spPr/>
        <p:txBody>
          <a:bodyPr/>
          <a:lstStyle/>
          <a:p>
            <a:r>
              <a:rPr lang="en-AU" dirty="0"/>
              <a:t>The power of one (8)</a:t>
            </a:r>
          </a:p>
        </p:txBody>
      </p:sp>
      <p:sp>
        <p:nvSpPr>
          <p:cNvPr id="6" name="Text Placeholder 5">
            <a:extLst>
              <a:ext uri="{FF2B5EF4-FFF2-40B4-BE49-F238E27FC236}">
                <a16:creationId xmlns:a16="http://schemas.microsoft.com/office/drawing/2014/main" id="{20DCB3A7-1541-B4E3-F418-854603D0BB2F}"/>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2359BA-18A3-EF49-A873-61883A00D422}"/>
                  </a:ext>
                </a:extLst>
              </p:cNvPr>
              <p:cNvSpPr txBox="1"/>
              <p:nvPr/>
            </p:nvSpPr>
            <p:spPr>
              <a:xfrm>
                <a:off x="361188" y="1687068"/>
                <a:ext cx="1949490" cy="768096"/>
              </a:xfrm>
              <a:prstGeom prst="rect">
                <a:avLst/>
              </a:prstGeom>
              <a:noFill/>
            </p:spPr>
            <p:txBody>
              <a:bodyPr wrap="square" lIns="0" tIns="0" rIns="0" bIns="0" rtlCol="0">
                <a:noAutofit/>
              </a:bodyPr>
              <a:lstStyle/>
              <a:p>
                <a:pPr algn="l"/>
                <a:r>
                  <a:rPr lang="en-AU" sz="1800" dirty="0"/>
                  <a:t>Simplify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15</m:t>
                        </m:r>
                      </m:den>
                    </m:f>
                  </m:oMath>
                </a14:m>
                <a:endParaRPr lang="en-AU" sz="1800" b="0" dirty="0"/>
              </a:p>
              <a:p>
                <a:pPr algn="l"/>
                <a:endParaRPr lang="en-AU" sz="1800" dirty="0"/>
              </a:p>
              <a:p>
                <a:pPr algn="l"/>
                <a:endParaRPr lang="en-AU" sz="1800" dirty="0"/>
              </a:p>
              <a:p>
                <a:pPr algn="l"/>
                <a:endParaRPr lang="en-AU" sz="1800" dirty="0"/>
              </a:p>
            </p:txBody>
          </p:sp>
        </mc:Choice>
        <mc:Fallback xmlns="">
          <p:sp>
            <p:nvSpPr>
              <p:cNvPr id="3" name="TextBox 2">
                <a:extLst>
                  <a:ext uri="{FF2B5EF4-FFF2-40B4-BE49-F238E27FC236}">
                    <a16:creationId xmlns:a16="http://schemas.microsoft.com/office/drawing/2014/main" id="{B22359BA-18A3-EF49-A873-61883A00D422}"/>
                  </a:ext>
                </a:extLst>
              </p:cNvPr>
              <p:cNvSpPr txBox="1">
                <a:spLocks noRot="1" noChangeAspect="1" noMove="1" noResize="1" noEditPoints="1" noAdjustHandles="1" noChangeArrowheads="1" noChangeShapeType="1" noTextEdit="1"/>
              </p:cNvSpPr>
              <p:nvPr/>
            </p:nvSpPr>
            <p:spPr>
              <a:xfrm>
                <a:off x="361188" y="1687068"/>
                <a:ext cx="1949490" cy="768096"/>
              </a:xfrm>
              <a:prstGeom prst="rect">
                <a:avLst/>
              </a:prstGeom>
              <a:blipFill>
                <a:blip r:embed="rId2"/>
                <a:stretch>
                  <a:fillRect l="-7187" t="-31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Oval 4">
                <a:extLst>
                  <a:ext uri="{FF2B5EF4-FFF2-40B4-BE49-F238E27FC236}">
                    <a16:creationId xmlns:a16="http://schemas.microsoft.com/office/drawing/2014/main" id="{7EEAEB93-D2CF-77A5-E492-8CA79EF26F02}"/>
                  </a:ext>
                </a:extLst>
              </p:cNvPr>
              <p:cNvSpPr/>
              <p:nvPr/>
            </p:nvSpPr>
            <p:spPr>
              <a:xfrm>
                <a:off x="608544" y="3111337"/>
                <a:ext cx="2820456" cy="1357884"/>
              </a:xfrm>
              <a:prstGeom prst="wedgeRoundRectCallout">
                <a:avLst>
                  <a:gd name="adj1" fmla="val 83865"/>
                  <a:gd name="adj2" fmla="val -4347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would happen if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4</m:t>
                        </m:r>
                      </m:num>
                      <m:den>
                        <m:r>
                          <a:rPr lang="en-AU" sz="1800" i="1">
                            <a:latin typeface="Cambria Math" panose="02040503050406030204" pitchFamily="18" charset="0"/>
                          </a:rPr>
                          <m:t>5</m:t>
                        </m:r>
                        <m:r>
                          <a:rPr lang="en-AU" sz="1800" i="1">
                            <a:latin typeface="Cambria Math" panose="02040503050406030204" pitchFamily="18" charset="0"/>
                          </a:rPr>
                          <m:t>𝑥</m:t>
                        </m:r>
                      </m:den>
                    </m:f>
                  </m:oMath>
                </a14:m>
                <a:r>
                  <a:rPr lang="en-AU" sz="1800" dirty="0"/>
                  <a:t> was multiplied by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𝑥</m:t>
                        </m:r>
                      </m:num>
                      <m:den>
                        <m:r>
                          <a:rPr lang="en-AU" sz="1800" i="1">
                            <a:latin typeface="Cambria Math" panose="02040503050406030204" pitchFamily="18" charset="0"/>
                          </a:rPr>
                          <m:t>𝑥</m:t>
                        </m:r>
                      </m:den>
                    </m:f>
                  </m:oMath>
                </a14:m>
                <a:r>
                  <a:rPr lang="en-AU" sz="1800" dirty="0"/>
                  <a:t>?</a:t>
                </a:r>
              </a:p>
            </p:txBody>
          </p:sp>
        </mc:Choice>
        <mc:Fallback xmlns="">
          <p:sp>
            <p:nvSpPr>
              <p:cNvPr id="10" name="Speech Bubble: Oval 4">
                <a:extLst>
                  <a:ext uri="{FF2B5EF4-FFF2-40B4-BE49-F238E27FC236}">
                    <a16:creationId xmlns:a16="http://schemas.microsoft.com/office/drawing/2014/main" id="{7EEAEB93-D2CF-77A5-E492-8CA79EF26F02}"/>
                  </a:ext>
                </a:extLst>
              </p:cNvPr>
              <p:cNvSpPr>
                <a:spLocks noRot="1" noChangeAspect="1" noMove="1" noResize="1" noEditPoints="1" noAdjustHandles="1" noChangeArrowheads="1" noChangeShapeType="1" noTextEdit="1"/>
              </p:cNvSpPr>
              <p:nvPr/>
            </p:nvSpPr>
            <p:spPr>
              <a:xfrm>
                <a:off x="608544" y="3111337"/>
                <a:ext cx="2820456" cy="1357884"/>
              </a:xfrm>
              <a:prstGeom prst="wedgeRoundRectCallout">
                <a:avLst>
                  <a:gd name="adj1" fmla="val 83865"/>
                  <a:gd name="adj2" fmla="val -43472"/>
                  <a:gd name="adj3" fmla="val 16667"/>
                </a:avLst>
              </a:prstGeom>
              <a:blipFill>
                <a:blip r:embed="rId3"/>
                <a:stretch>
                  <a:fillRect/>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DBD282-E892-4BCD-4CA4-BE2CEAE5169F}"/>
                  </a:ext>
                </a:extLst>
              </p:cNvPr>
              <p:cNvSpPr txBox="1"/>
              <p:nvPr/>
            </p:nvSpPr>
            <p:spPr>
              <a:xfrm>
                <a:off x="4234139" y="1615944"/>
                <a:ext cx="2115385" cy="383617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r>
                            <a:rPr lang="en-AU" sz="1800" i="1">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15</m:t>
                          </m:r>
                        </m:den>
                      </m:f>
                    </m:oMath>
                  </m:oMathPara>
                </a14:m>
                <a:endParaRPr lang="en-AU" sz="1800" dirty="0"/>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3</m:t>
                          </m:r>
                        </m:num>
                        <m:den>
                          <m:r>
                            <a:rPr lang="en-AU" sz="1800" b="0" i="1" smtClean="0">
                              <a:solidFill>
                                <a:srgbClr val="FF0000"/>
                              </a:solidFill>
                              <a:latin typeface="Cambria Math" panose="02040503050406030204" pitchFamily="18" charset="0"/>
                              <a:ea typeface="Cambria Math" panose="02040503050406030204" pitchFamily="18" charset="0"/>
                            </a:rPr>
                            <m:t>3</m:t>
                          </m:r>
                        </m:den>
                      </m:f>
                      <m: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5</m:t>
                          </m:r>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15</m:t>
                          </m:r>
                        </m:den>
                      </m:f>
                      <m:r>
                        <a:rPr lang="en-AU" sz="1800" b="0" i="1" smtClean="0">
                          <a:latin typeface="Cambria Math" panose="02040503050406030204" pitchFamily="18" charset="0"/>
                          <a:ea typeface="Cambria Math" panose="02040503050406030204" pitchFamily="18" charset="0"/>
                        </a:rPr>
                        <m:t>×</m:t>
                      </m:r>
                      <m:f>
                        <m:fPr>
                          <m:ctrlPr>
                            <a:rPr lang="en-AU" sz="1800" b="0" i="1" smtClean="0">
                              <a:solidFill>
                                <a:srgbClr val="FF0000"/>
                              </a:solidFill>
                              <a:latin typeface="Cambria Math" panose="02040503050406030204" pitchFamily="18" charset="0"/>
                              <a:ea typeface="Cambria Math" panose="02040503050406030204" pitchFamily="18" charset="0"/>
                            </a:rPr>
                          </m:ctrlPr>
                        </m:fPr>
                        <m:num>
                          <m:r>
                            <a:rPr lang="en-AU" sz="1800" b="0" i="1" smtClean="0">
                              <a:solidFill>
                                <a:srgbClr val="FF0000"/>
                              </a:solidFill>
                              <a:latin typeface="Cambria Math" panose="02040503050406030204" pitchFamily="18" charset="0"/>
                              <a:ea typeface="Cambria Math" panose="02040503050406030204" pitchFamily="18" charset="0"/>
                            </a:rPr>
                            <m:t>𝑥</m:t>
                          </m:r>
                        </m:num>
                        <m:den>
                          <m:r>
                            <a:rPr lang="en-AU" sz="1800" b="0" i="1" smtClean="0">
                              <a:solidFill>
                                <a:srgbClr val="FF0000"/>
                              </a:solidFill>
                              <a:latin typeface="Cambria Math" panose="02040503050406030204" pitchFamily="18" charset="0"/>
                              <a:ea typeface="Cambria Math" panose="02040503050406030204" pitchFamily="18" charset="0"/>
                            </a:rPr>
                            <m:t>𝑥</m:t>
                          </m:r>
                        </m:den>
                      </m:f>
                    </m:oMath>
                  </m:oMathPara>
                </a14:m>
                <a:endParaRPr lang="en-AU" sz="1800" b="0" dirty="0">
                  <a:solidFill>
                    <a:srgbClr val="FF0000"/>
                  </a:solidFill>
                  <a:ea typeface="Cambria Math" panose="02040503050406030204" pitchFamily="18" charset="0"/>
                </a:endParaRPr>
              </a:p>
              <a:p>
                <a:pPr/>
                <a:br>
                  <a:rPr lang="en-AU" sz="1800" b="0" dirty="0">
                    <a:solidFill>
                      <a:srgbClr val="FF0000"/>
                    </a:solidFill>
                    <a:ea typeface="Cambria Math" panose="02040503050406030204" pitchFamily="18" charset="0"/>
                  </a:rPr>
                </a:br>
                <a14:m>
                  <m:oMathPara xmlns:m="http://schemas.openxmlformats.org/officeDocument/2006/math">
                    <m:oMathParaPr>
                      <m:jc m:val="left"/>
                    </m:oMathParaPr>
                    <m:oMath xmlns:m="http://schemas.openxmlformats.org/officeDocument/2006/math">
                      <m:r>
                        <a:rPr lang="en-AU" sz="1800" b="0" i="1" smtClean="0">
                          <a:solidFill>
                            <a:schemeClr val="tx1"/>
                          </a:solidFill>
                          <a:latin typeface="Cambria Math" panose="02040503050406030204" pitchFamily="18" charset="0"/>
                          <a:ea typeface="Cambria Math" panose="02040503050406030204" pitchFamily="18" charset="0"/>
                        </a:rPr>
                        <m:t>=</m:t>
                      </m:r>
                      <m:f>
                        <m:fPr>
                          <m:ctrlPr>
                            <a:rPr lang="en-AU" sz="1800" b="0" i="1" smtClean="0">
                              <a:solidFill>
                                <a:schemeClr val="tx1"/>
                              </a:solidFill>
                              <a:latin typeface="Cambria Math" panose="02040503050406030204" pitchFamily="18" charset="0"/>
                              <a:ea typeface="Cambria Math" panose="02040503050406030204" pitchFamily="18" charset="0"/>
                            </a:rPr>
                          </m:ctrlPr>
                        </m:fPr>
                        <m:num>
                          <m:r>
                            <a:rPr lang="en-AU" sz="1800" b="0" i="1" smtClean="0">
                              <a:solidFill>
                                <a:schemeClr val="tx1"/>
                              </a:solidFill>
                              <a:latin typeface="Cambria Math" panose="02040503050406030204" pitchFamily="18" charset="0"/>
                              <a:ea typeface="Cambria Math" panose="02040503050406030204" pitchFamily="18" charset="0"/>
                            </a:rPr>
                            <m:t>12</m:t>
                          </m:r>
                        </m:num>
                        <m:den>
                          <m:r>
                            <a:rPr lang="en-AU" sz="1800" b="0" i="1" smtClean="0">
                              <a:solidFill>
                                <a:schemeClr val="tx1"/>
                              </a:solidFill>
                              <a:latin typeface="Cambria Math" panose="02040503050406030204" pitchFamily="18" charset="0"/>
                              <a:ea typeface="Cambria Math" panose="02040503050406030204" pitchFamily="18" charset="0"/>
                            </a:rPr>
                            <m:t>15</m:t>
                          </m:r>
                          <m:r>
                            <a:rPr lang="en-AU" sz="1800" b="0" i="1" smtClean="0">
                              <a:solidFill>
                                <a:schemeClr val="tx1"/>
                              </a:solidFill>
                              <a:latin typeface="Cambria Math" panose="02040503050406030204" pitchFamily="18" charset="0"/>
                              <a:ea typeface="Cambria Math" panose="02040503050406030204" pitchFamily="18" charset="0"/>
                            </a:rPr>
                            <m:t>𝑥</m:t>
                          </m:r>
                        </m:den>
                      </m:f>
                      <m:r>
                        <a:rPr lang="en-AU" sz="1800" b="0" i="1" smtClean="0">
                          <a:solidFill>
                            <a:schemeClr val="tx1"/>
                          </a:solidFill>
                          <a:latin typeface="Cambria Math" panose="02040503050406030204" pitchFamily="18" charset="0"/>
                          <a:ea typeface="Cambria Math" panose="02040503050406030204" pitchFamily="18" charset="0"/>
                        </a:rPr>
                        <m:t>−</m:t>
                      </m:r>
                      <m:f>
                        <m:fPr>
                          <m:ctrlPr>
                            <a:rPr lang="en-AU" sz="1800" b="0" i="1" smtClean="0">
                              <a:solidFill>
                                <a:schemeClr val="tx1"/>
                              </a:solidFill>
                              <a:latin typeface="Cambria Math" panose="02040503050406030204" pitchFamily="18" charset="0"/>
                              <a:ea typeface="Cambria Math" panose="02040503050406030204" pitchFamily="18" charset="0"/>
                            </a:rPr>
                          </m:ctrlPr>
                        </m:fPr>
                        <m:num>
                          <m:r>
                            <a:rPr lang="en-AU" sz="1800" b="0" i="1" smtClean="0">
                              <a:solidFill>
                                <a:schemeClr val="tx1"/>
                              </a:solidFill>
                              <a:latin typeface="Cambria Math" panose="02040503050406030204" pitchFamily="18" charset="0"/>
                              <a:ea typeface="Cambria Math" panose="02040503050406030204" pitchFamily="18" charset="0"/>
                            </a:rPr>
                            <m:t>𝑥</m:t>
                          </m:r>
                        </m:num>
                        <m:den>
                          <m:r>
                            <a:rPr lang="en-AU" sz="1800" b="0" i="1" smtClean="0">
                              <a:solidFill>
                                <a:schemeClr val="tx1"/>
                              </a:solidFill>
                              <a:latin typeface="Cambria Math" panose="02040503050406030204" pitchFamily="18" charset="0"/>
                              <a:ea typeface="Cambria Math" panose="02040503050406030204" pitchFamily="18" charset="0"/>
                            </a:rPr>
                            <m:t>15</m:t>
                          </m:r>
                          <m:r>
                            <a:rPr lang="en-AU" sz="1800" b="0" i="1" smtClean="0">
                              <a:solidFill>
                                <a:schemeClr val="tx1"/>
                              </a:solidFill>
                              <a:latin typeface="Cambria Math" panose="02040503050406030204" pitchFamily="18" charset="0"/>
                              <a:ea typeface="Cambria Math" panose="02040503050406030204" pitchFamily="18" charset="0"/>
                            </a:rPr>
                            <m:t>𝑥</m:t>
                          </m:r>
                        </m:den>
                      </m:f>
                    </m:oMath>
                  </m:oMathPara>
                </a14:m>
                <a:endParaRPr lang="en-AU" sz="1800" dirty="0"/>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12−</m:t>
                          </m:r>
                          <m:r>
                            <a:rPr lang="en-AU" sz="1800" b="0" i="1" smtClean="0">
                              <a:latin typeface="Cambria Math" panose="02040503050406030204" pitchFamily="18" charset="0"/>
                            </a:rPr>
                            <m:t>𝑥</m:t>
                          </m:r>
                        </m:num>
                        <m:den>
                          <m:r>
                            <a:rPr lang="en-AU" sz="1800" b="0" i="1" smtClean="0">
                              <a:latin typeface="Cambria Math" panose="02040503050406030204" pitchFamily="18" charset="0"/>
                            </a:rPr>
                            <m:t>15</m:t>
                          </m:r>
                          <m:r>
                            <a:rPr lang="en-AU" sz="1800" b="0" i="1" smtClean="0">
                              <a:latin typeface="Cambria Math" panose="02040503050406030204" pitchFamily="18" charset="0"/>
                            </a:rPr>
                            <m:t>𝑥</m:t>
                          </m:r>
                        </m:den>
                      </m:f>
                    </m:oMath>
                  </m:oMathPara>
                </a14:m>
                <a:endParaRPr lang="en-AU" sz="1800" dirty="0"/>
              </a:p>
              <a:p>
                <a:endParaRPr lang="en-AU" sz="1800" dirty="0"/>
              </a:p>
              <a:p>
                <a:endParaRPr lang="en-AU" sz="1800" dirty="0"/>
              </a:p>
              <a:p>
                <a:endParaRPr lang="en-AU" sz="1800" dirty="0"/>
              </a:p>
            </p:txBody>
          </p:sp>
        </mc:Choice>
        <mc:Fallback xmlns="">
          <p:sp>
            <p:nvSpPr>
              <p:cNvPr id="7" name="TextBox 6">
                <a:extLst>
                  <a:ext uri="{FF2B5EF4-FFF2-40B4-BE49-F238E27FC236}">
                    <a16:creationId xmlns:a16="http://schemas.microsoft.com/office/drawing/2014/main" id="{59DBD282-E892-4BCD-4CA4-BE2CEAE5169F}"/>
                  </a:ext>
                </a:extLst>
              </p:cNvPr>
              <p:cNvSpPr txBox="1">
                <a:spLocks noRot="1" noChangeAspect="1" noMove="1" noResize="1" noEditPoints="1" noAdjustHandles="1" noChangeArrowheads="1" noChangeShapeType="1" noTextEdit="1"/>
              </p:cNvSpPr>
              <p:nvPr/>
            </p:nvSpPr>
            <p:spPr>
              <a:xfrm>
                <a:off x="4234139" y="1615944"/>
                <a:ext cx="2115385" cy="3836178"/>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Oval 4">
                <a:extLst>
                  <a:ext uri="{FF2B5EF4-FFF2-40B4-BE49-F238E27FC236}">
                    <a16:creationId xmlns:a16="http://schemas.microsoft.com/office/drawing/2014/main" id="{0D833641-8F77-7E9D-06F6-F9A742A2230C}"/>
                  </a:ext>
                </a:extLst>
              </p:cNvPr>
              <p:cNvSpPr/>
              <p:nvPr/>
            </p:nvSpPr>
            <p:spPr>
              <a:xfrm>
                <a:off x="6723594" y="2380075"/>
                <a:ext cx="2420406" cy="731262"/>
              </a:xfrm>
              <a:prstGeom prst="wedgeRoundRectCallout">
                <a:avLst>
                  <a:gd name="adj1" fmla="val -66949"/>
                  <a:gd name="adj2" fmla="val -41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multiply by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num>
                      <m:den>
                        <m:r>
                          <a:rPr lang="en-AU" sz="1800" b="0" i="1" smtClean="0">
                            <a:latin typeface="Cambria Math" panose="02040503050406030204" pitchFamily="18" charset="0"/>
                          </a:rPr>
                          <m:t>𝑥</m:t>
                        </m:r>
                      </m:den>
                    </m:f>
                  </m:oMath>
                </a14:m>
                <a:r>
                  <a:rPr lang="en-AU" sz="1800" dirty="0"/>
                  <a:t>?</a:t>
                </a:r>
              </a:p>
            </p:txBody>
          </p:sp>
        </mc:Choice>
        <mc:Fallback xmlns="">
          <p:sp>
            <p:nvSpPr>
              <p:cNvPr id="5" name="Speech Bubble: Oval 4">
                <a:extLst>
                  <a:ext uri="{FF2B5EF4-FFF2-40B4-BE49-F238E27FC236}">
                    <a16:creationId xmlns:a16="http://schemas.microsoft.com/office/drawing/2014/main" id="{0D833641-8F77-7E9D-06F6-F9A742A2230C}"/>
                  </a:ext>
                </a:extLst>
              </p:cNvPr>
              <p:cNvSpPr>
                <a:spLocks noRot="1" noChangeAspect="1" noMove="1" noResize="1" noEditPoints="1" noAdjustHandles="1" noChangeArrowheads="1" noChangeShapeType="1" noTextEdit="1"/>
              </p:cNvSpPr>
              <p:nvPr/>
            </p:nvSpPr>
            <p:spPr>
              <a:xfrm>
                <a:off x="6723594" y="2380075"/>
                <a:ext cx="2420406" cy="731262"/>
              </a:xfrm>
              <a:prstGeom prst="wedgeRoundRectCallout">
                <a:avLst>
                  <a:gd name="adj1" fmla="val -66949"/>
                  <a:gd name="adj2" fmla="val -417"/>
                  <a:gd name="adj3" fmla="val 16667"/>
                </a:avLst>
              </a:prstGeom>
              <a:blipFill>
                <a:blip r:embed="rId5"/>
                <a:stretch>
                  <a:fillRect/>
                </a:stretch>
              </a:blipFill>
              <a:ln>
                <a:noFill/>
              </a:ln>
            </p:spPr>
            <p:txBody>
              <a:bodyPr/>
              <a:lstStyle/>
              <a:p>
                <a:r>
                  <a:rPr lang="en-AU">
                    <a:noFill/>
                  </a:rPr>
                  <a:t> </a:t>
                </a:r>
              </a:p>
            </p:txBody>
          </p:sp>
        </mc:Fallback>
      </mc:AlternateContent>
      <p:sp>
        <p:nvSpPr>
          <p:cNvPr id="9" name="Speech Bubble: Oval 4">
            <a:extLst>
              <a:ext uri="{FF2B5EF4-FFF2-40B4-BE49-F238E27FC236}">
                <a16:creationId xmlns:a16="http://schemas.microsoft.com/office/drawing/2014/main" id="{ED943211-BA04-7511-780B-30BD8CCF9486}"/>
              </a:ext>
            </a:extLst>
          </p:cNvPr>
          <p:cNvSpPr/>
          <p:nvPr/>
        </p:nvSpPr>
        <p:spPr>
          <a:xfrm>
            <a:off x="6723594" y="4048506"/>
            <a:ext cx="2420406" cy="1106424"/>
          </a:xfrm>
          <a:prstGeom prst="wedgeRoundRectCallout">
            <a:avLst>
              <a:gd name="adj1" fmla="val -96836"/>
              <a:gd name="adj2" fmla="val -2013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can this not be simplified?</a:t>
            </a:r>
          </a:p>
        </p:txBody>
      </p:sp>
      <p:sp>
        <p:nvSpPr>
          <p:cNvPr id="2" name="Slide Number Placeholder 1">
            <a:extLst>
              <a:ext uri="{FF2B5EF4-FFF2-40B4-BE49-F238E27FC236}">
                <a16:creationId xmlns:a16="http://schemas.microsoft.com/office/drawing/2014/main" id="{4B697B7D-DBFA-CCD3-6C52-EAEC8DF8178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3672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01D1F-751E-F250-DA8B-77D58D49DD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FB6F74-E6F7-EFCB-81EF-E2136D9A5456}"/>
              </a:ext>
            </a:extLst>
          </p:cNvPr>
          <p:cNvSpPr>
            <a:spLocks noGrp="1"/>
          </p:cNvSpPr>
          <p:nvPr>
            <p:ph type="title"/>
          </p:nvPr>
        </p:nvSpPr>
        <p:spPr/>
        <p:txBody>
          <a:bodyPr/>
          <a:lstStyle/>
          <a:p>
            <a:r>
              <a:rPr lang="en-AU" dirty="0"/>
              <a:t>The power of one (9)</a:t>
            </a:r>
          </a:p>
        </p:txBody>
      </p:sp>
      <p:sp>
        <p:nvSpPr>
          <p:cNvPr id="6" name="Text Placeholder 5">
            <a:extLst>
              <a:ext uri="{FF2B5EF4-FFF2-40B4-BE49-F238E27FC236}">
                <a16:creationId xmlns:a16="http://schemas.microsoft.com/office/drawing/2014/main" id="{D696CA20-475B-82EE-038E-9C3D36632BF4}"/>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5E1510E-2A96-0A29-6026-F2C76A5C0109}"/>
                  </a:ext>
                </a:extLst>
              </p:cNvPr>
              <p:cNvSpPr>
                <a:spLocks noGrp="1"/>
              </p:cNvSpPr>
              <p:nvPr>
                <p:ph idx="1"/>
              </p:nvPr>
            </p:nvSpPr>
            <p:spPr>
              <a:xfrm>
                <a:off x="359999" y="1534726"/>
                <a:ext cx="2340169" cy="995184"/>
              </a:xfrm>
            </p:spPr>
            <p:txBody>
              <a:bodyPr/>
              <a:lstStyle/>
              <a:p>
                <a:r>
                  <a:rPr lang="en-AU" dirty="0"/>
                  <a:t>Simplify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4</m:t>
                        </m:r>
                        <m:r>
                          <a:rPr lang="en-AU" b="0" i="1" smtClean="0">
                            <a:latin typeface="Cambria Math" panose="02040503050406030204" pitchFamily="18" charset="0"/>
                          </a:rPr>
                          <m:t>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8</m:t>
                        </m:r>
                      </m:den>
                    </m:f>
                  </m:oMath>
                </a14:m>
                <a:endParaRPr lang="en-AU" b="0" dirty="0"/>
              </a:p>
              <a:p>
                <a:endParaRPr lang="en-AU" dirty="0"/>
              </a:p>
            </p:txBody>
          </p:sp>
        </mc:Choice>
        <mc:Fallback xmlns="">
          <p:sp>
            <p:nvSpPr>
              <p:cNvPr id="5" name="Content Placeholder 4">
                <a:extLst>
                  <a:ext uri="{FF2B5EF4-FFF2-40B4-BE49-F238E27FC236}">
                    <a16:creationId xmlns:a16="http://schemas.microsoft.com/office/drawing/2014/main" id="{05E1510E-2A96-0A29-6026-F2C76A5C0109}"/>
                  </a:ext>
                </a:extLst>
              </p:cNvPr>
              <p:cNvSpPr>
                <a:spLocks noGrp="1" noRot="1" noChangeAspect="1" noMove="1" noResize="1" noEditPoints="1" noAdjustHandles="1" noChangeArrowheads="1" noChangeShapeType="1" noTextEdit="1"/>
              </p:cNvSpPr>
              <p:nvPr>
                <p:ph idx="1"/>
              </p:nvPr>
            </p:nvSpPr>
            <p:spPr>
              <a:xfrm>
                <a:off x="359999" y="1534726"/>
                <a:ext cx="2340169" cy="995184"/>
              </a:xfrm>
              <a:blipFill>
                <a:blip r:embed="rId2"/>
                <a:stretch>
                  <a:fillRect l="-594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5A2F174-970F-8852-4D2D-84AB0E6C2FA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49627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222FE-1468-6876-B38B-27D198748E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F70394-21E1-51E9-5817-C8B84C9FF4B1}"/>
              </a:ext>
            </a:extLst>
          </p:cNvPr>
          <p:cNvSpPr>
            <a:spLocks noGrp="1"/>
          </p:cNvSpPr>
          <p:nvPr>
            <p:ph type="title"/>
          </p:nvPr>
        </p:nvSpPr>
        <p:spPr/>
        <p:txBody>
          <a:bodyPr/>
          <a:lstStyle/>
          <a:p>
            <a:r>
              <a:rPr lang="en-AU" dirty="0"/>
              <a:t>The power of one (10)</a:t>
            </a:r>
          </a:p>
        </p:txBody>
      </p:sp>
      <p:sp>
        <p:nvSpPr>
          <p:cNvPr id="6" name="Text Placeholder 5">
            <a:extLst>
              <a:ext uri="{FF2B5EF4-FFF2-40B4-BE49-F238E27FC236}">
                <a16:creationId xmlns:a16="http://schemas.microsoft.com/office/drawing/2014/main" id="{3C9FA341-A304-2F36-51BB-59909298E3DB}"/>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C00140-B030-8C2C-D3BB-9B0C63975E13}"/>
                  </a:ext>
                </a:extLst>
              </p:cNvPr>
              <p:cNvSpPr txBox="1"/>
              <p:nvPr/>
            </p:nvSpPr>
            <p:spPr>
              <a:xfrm>
                <a:off x="360000" y="1677324"/>
                <a:ext cx="1794510" cy="768096"/>
              </a:xfrm>
              <a:prstGeom prst="rect">
                <a:avLst/>
              </a:prstGeom>
              <a:noFill/>
            </p:spPr>
            <p:txBody>
              <a:bodyPr wrap="square" lIns="0" tIns="0" rIns="0" bIns="0" rtlCol="0">
                <a:noAutofit/>
              </a:bodyPr>
              <a:lstStyle/>
              <a:p>
                <a:r>
                  <a:rPr lang="en-AU" sz="1800" dirty="0"/>
                  <a:t>Simplify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4</m:t>
                        </m:r>
                        <m:r>
                          <a:rPr lang="en-AU" sz="1800" b="0" i="1" smtClean="0">
                            <a:latin typeface="Cambria Math" panose="02040503050406030204" pitchFamily="18" charset="0"/>
                          </a:rPr>
                          <m:t>𝑥</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3</m:t>
                        </m:r>
                      </m:num>
                      <m:den>
                        <m:r>
                          <a:rPr lang="en-AU" sz="1800" i="1">
                            <a:latin typeface="Cambria Math" panose="02040503050406030204" pitchFamily="18" charset="0"/>
                          </a:rPr>
                          <m:t>8</m:t>
                        </m:r>
                      </m:den>
                    </m:f>
                  </m:oMath>
                </a14:m>
                <a:endParaRPr lang="en-AU" sz="1800" b="0" i="1" dirty="0"/>
              </a:p>
              <a:p>
                <a:pPr algn="l"/>
                <a:endParaRPr lang="en-AU" sz="1800" dirty="0"/>
              </a:p>
              <a:p>
                <a:pPr algn="l"/>
                <a:endParaRPr lang="en-AU" sz="1800" dirty="0"/>
              </a:p>
              <a:p>
                <a:pPr algn="l"/>
                <a:endParaRPr lang="en-AU" sz="1800" dirty="0"/>
              </a:p>
            </p:txBody>
          </p:sp>
        </mc:Choice>
        <mc:Fallback xmlns="">
          <p:sp>
            <p:nvSpPr>
              <p:cNvPr id="3" name="TextBox 2">
                <a:extLst>
                  <a:ext uri="{FF2B5EF4-FFF2-40B4-BE49-F238E27FC236}">
                    <a16:creationId xmlns:a16="http://schemas.microsoft.com/office/drawing/2014/main" id="{72C00140-B030-8C2C-D3BB-9B0C63975E13}"/>
                  </a:ext>
                </a:extLst>
              </p:cNvPr>
              <p:cNvSpPr txBox="1">
                <a:spLocks noRot="1" noChangeAspect="1" noMove="1" noResize="1" noEditPoints="1" noAdjustHandles="1" noChangeArrowheads="1" noChangeShapeType="1" noTextEdit="1"/>
              </p:cNvSpPr>
              <p:nvPr/>
            </p:nvSpPr>
            <p:spPr>
              <a:xfrm>
                <a:off x="360000" y="1677324"/>
                <a:ext cx="1794510" cy="768096"/>
              </a:xfrm>
              <a:prstGeom prst="rect">
                <a:avLst/>
              </a:prstGeom>
              <a:blipFill>
                <a:blip r:embed="rId2"/>
                <a:stretch>
                  <a:fillRect l="-7823" t="-317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A7771D-3790-4C61-B231-2ECEDB302A39}"/>
                  </a:ext>
                </a:extLst>
              </p:cNvPr>
              <p:cNvSpPr txBox="1"/>
              <p:nvPr/>
            </p:nvSpPr>
            <p:spPr>
              <a:xfrm>
                <a:off x="4502745" y="1608744"/>
                <a:ext cx="2590264" cy="375288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4</m:t>
                          </m:r>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8</m:t>
                          </m:r>
                        </m:den>
                      </m:f>
                    </m:oMath>
                  </m:oMathPara>
                </a14:m>
                <a:endParaRPr lang="en-AU" sz="1800" dirty="0"/>
              </a:p>
              <a:p>
                <a:endParaRPr lang="en-AU" sz="1800" dirty="0"/>
              </a:p>
              <a:p>
                <a14:m>
                  <m:oMath xmlns:m="http://schemas.openxmlformats.org/officeDocument/2006/math">
                    <m:r>
                      <a:rPr lang="en-AU" sz="2000" b="0" i="1" smtClean="0">
                        <a:latin typeface="Cambria Math" panose="02040503050406030204" pitchFamily="18" charset="0"/>
                        <a:ea typeface="Cambria Math" panose="02040503050406030204" pitchFamily="18" charset="0"/>
                      </a:rPr>
                      <m:t>=</m:t>
                    </m:r>
                    <m:f>
                      <m:fPr>
                        <m:ctrlPr>
                          <a:rPr lang="en-AU" sz="2000" b="0" i="1" smtClean="0">
                            <a:solidFill>
                              <a:srgbClr val="FF0000"/>
                            </a:solidFill>
                            <a:latin typeface="Cambria Math" panose="02040503050406030204" pitchFamily="18" charset="0"/>
                            <a:ea typeface="Cambria Math" panose="02040503050406030204" pitchFamily="18" charset="0"/>
                          </a:rPr>
                        </m:ctrlPr>
                      </m:fPr>
                      <m:num>
                        <m:r>
                          <a:rPr lang="en-AU" sz="2000" b="0" i="1" smtClean="0">
                            <a:solidFill>
                              <a:srgbClr val="FF0000"/>
                            </a:solidFill>
                            <a:latin typeface="Cambria Math" panose="02040503050406030204" pitchFamily="18" charset="0"/>
                            <a:ea typeface="Cambria Math" panose="02040503050406030204" pitchFamily="18" charset="0"/>
                          </a:rPr>
                          <m:t>2</m:t>
                        </m:r>
                      </m:num>
                      <m:den>
                        <m:r>
                          <a:rPr lang="en-AU" sz="2000" b="0" i="1" smtClean="0">
                            <a:solidFill>
                              <a:srgbClr val="FF0000"/>
                            </a:solidFill>
                            <a:latin typeface="Cambria Math" panose="02040503050406030204" pitchFamily="18" charset="0"/>
                            <a:ea typeface="Cambria Math" panose="02040503050406030204" pitchFamily="18" charset="0"/>
                          </a:rPr>
                          <m:t>2</m:t>
                        </m:r>
                      </m:den>
                    </m:f>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1</m:t>
                        </m:r>
                      </m:num>
                      <m:den>
                        <m:r>
                          <a:rPr lang="en-AU" sz="2000" b="0" i="1" smtClean="0">
                            <a:latin typeface="Cambria Math" panose="02040503050406030204" pitchFamily="18" charset="0"/>
                          </a:rPr>
                          <m:t>4</m:t>
                        </m:r>
                        <m:r>
                          <a:rPr lang="en-AU" sz="2000" b="0" i="1" smtClean="0">
                            <a:latin typeface="Cambria Math" panose="02040503050406030204" pitchFamily="18" charset="0"/>
                          </a:rPr>
                          <m:t>𝑥</m:t>
                        </m:r>
                      </m:den>
                    </m:f>
                    <m:r>
                      <a:rPr lang="en-AU" sz="2000" b="0" i="1" smtClean="0">
                        <a:latin typeface="Cambria Math" panose="02040503050406030204" pitchFamily="18" charset="0"/>
                        <a:ea typeface="Cambria Math" panose="02040503050406030204" pitchFamily="18" charset="0"/>
                      </a:rPr>
                      <m: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3</m:t>
                        </m:r>
                      </m:num>
                      <m:den>
                        <m:r>
                          <a:rPr lang="en-AU" sz="2000" b="0" i="1" smtClean="0">
                            <a:latin typeface="Cambria Math" panose="02040503050406030204" pitchFamily="18" charset="0"/>
                            <a:ea typeface="Cambria Math" panose="02040503050406030204" pitchFamily="18" charset="0"/>
                          </a:rPr>
                          <m:t>8</m:t>
                        </m:r>
                      </m:den>
                    </m:f>
                  </m:oMath>
                </a14:m>
                <a:r>
                  <a:rPr lang="en-AU" sz="2000" i="1" dirty="0">
                    <a:latin typeface="Cambria Math" panose="02040503050406030204" pitchFamily="18" charset="0"/>
                    <a:ea typeface="Cambria Math" panose="02040503050406030204" pitchFamily="18" charset="0"/>
                  </a:rPr>
                  <a:t> </a:t>
                </a:r>
                <a14:m>
                  <m:oMath xmlns:m="http://schemas.openxmlformats.org/officeDocument/2006/math">
                    <m:r>
                      <a:rPr lang="en-AU" sz="2000" i="1">
                        <a:latin typeface="Cambria Math" panose="02040503050406030204" pitchFamily="18" charset="0"/>
                        <a:ea typeface="Cambria Math" panose="02040503050406030204" pitchFamily="18" charset="0"/>
                      </a:rPr>
                      <m:t>×</m:t>
                    </m:r>
                    <m:f>
                      <m:fPr>
                        <m:ctrlPr>
                          <a:rPr lang="en-AU" sz="2000" b="0" i="1" smtClean="0">
                            <a:solidFill>
                              <a:srgbClr val="FF0000"/>
                            </a:solidFill>
                            <a:latin typeface="Cambria Math" panose="02040503050406030204" pitchFamily="18" charset="0"/>
                            <a:ea typeface="Cambria Math" panose="02040503050406030204" pitchFamily="18" charset="0"/>
                          </a:rPr>
                        </m:ctrlPr>
                      </m:fPr>
                      <m:num>
                        <m:r>
                          <a:rPr lang="en-AU" sz="2000" b="0" i="1" smtClean="0">
                            <a:solidFill>
                              <a:srgbClr val="FF0000"/>
                            </a:solidFill>
                            <a:latin typeface="Cambria Math" panose="02040503050406030204" pitchFamily="18" charset="0"/>
                            <a:ea typeface="Cambria Math" panose="02040503050406030204" pitchFamily="18" charset="0"/>
                          </a:rPr>
                          <m:t>𝑥</m:t>
                        </m:r>
                      </m:num>
                      <m:den>
                        <m:r>
                          <a:rPr lang="en-AU" sz="2000" b="0" i="1" smtClean="0">
                            <a:solidFill>
                              <a:srgbClr val="FF0000"/>
                            </a:solidFill>
                            <a:latin typeface="Cambria Math" panose="02040503050406030204" pitchFamily="18" charset="0"/>
                            <a:ea typeface="Cambria Math" panose="02040503050406030204" pitchFamily="18" charset="0"/>
                          </a:rPr>
                          <m:t>𝑥</m:t>
                        </m:r>
                      </m:den>
                    </m:f>
                  </m:oMath>
                </a14:m>
                <a:endParaRPr lang="en-AU" sz="2000" b="0" dirty="0">
                  <a:solidFill>
                    <a:srgbClr val="FF0000"/>
                  </a:solidFill>
                  <a:ea typeface="Cambria Math" panose="02040503050406030204" pitchFamily="18" charset="0"/>
                </a:endParaRPr>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8</m:t>
                          </m:r>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r>
                            <a:rPr lang="en-AU" sz="1800" b="0" i="1" smtClean="0">
                              <a:latin typeface="Cambria Math" panose="02040503050406030204" pitchFamily="18" charset="0"/>
                            </a:rPr>
                            <m:t>𝑥</m:t>
                          </m:r>
                        </m:num>
                        <m:den>
                          <m:r>
                            <a:rPr lang="en-AU" sz="1800" b="0" i="1" smtClean="0">
                              <a:latin typeface="Cambria Math" panose="02040503050406030204" pitchFamily="18" charset="0"/>
                            </a:rPr>
                            <m:t>8</m:t>
                          </m:r>
                          <m:r>
                            <a:rPr lang="en-AU" sz="1800" b="0" i="1" smtClean="0">
                              <a:latin typeface="Cambria Math" panose="02040503050406030204" pitchFamily="18" charset="0"/>
                            </a:rPr>
                            <m:t>𝑥</m:t>
                          </m:r>
                        </m:den>
                      </m:f>
                    </m:oMath>
                  </m:oMathPara>
                </a14:m>
                <a:endParaRPr lang="en-AU" sz="1800" dirty="0"/>
              </a:p>
              <a:p>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2+3</m:t>
                          </m:r>
                          <m:r>
                            <a:rPr lang="en-AU" sz="1800" b="0" i="1" smtClean="0">
                              <a:latin typeface="Cambria Math" panose="02040503050406030204" pitchFamily="18" charset="0"/>
                            </a:rPr>
                            <m:t>𝑥</m:t>
                          </m:r>
                        </m:num>
                        <m:den>
                          <m:r>
                            <a:rPr lang="en-AU" sz="1800" b="0" i="1" smtClean="0">
                              <a:latin typeface="Cambria Math" panose="02040503050406030204" pitchFamily="18" charset="0"/>
                            </a:rPr>
                            <m:t>8</m:t>
                          </m:r>
                          <m:r>
                            <a:rPr lang="en-AU" sz="1800" b="0" i="1" smtClean="0">
                              <a:latin typeface="Cambria Math" panose="02040503050406030204" pitchFamily="18" charset="0"/>
                            </a:rPr>
                            <m:t>𝑥</m:t>
                          </m:r>
                        </m:den>
                      </m:f>
                    </m:oMath>
                  </m:oMathPara>
                </a14:m>
                <a:endParaRPr lang="en-AU" sz="1800" dirty="0"/>
              </a:p>
              <a:p>
                <a:endParaRPr lang="en-AU" sz="1800" dirty="0"/>
              </a:p>
              <a:p>
                <a:endParaRPr lang="en-AU" sz="1800" dirty="0"/>
              </a:p>
              <a:p>
                <a:endParaRPr lang="en-AU" sz="1800" dirty="0"/>
              </a:p>
            </p:txBody>
          </p:sp>
        </mc:Choice>
        <mc:Fallback xmlns="">
          <p:sp>
            <p:nvSpPr>
              <p:cNvPr id="7" name="TextBox 6">
                <a:extLst>
                  <a:ext uri="{FF2B5EF4-FFF2-40B4-BE49-F238E27FC236}">
                    <a16:creationId xmlns:a16="http://schemas.microsoft.com/office/drawing/2014/main" id="{90A7771D-3790-4C61-B231-2ECEDB302A39}"/>
                  </a:ext>
                </a:extLst>
              </p:cNvPr>
              <p:cNvSpPr txBox="1">
                <a:spLocks noRot="1" noChangeAspect="1" noMove="1" noResize="1" noEditPoints="1" noAdjustHandles="1" noChangeArrowheads="1" noChangeShapeType="1" noTextEdit="1"/>
              </p:cNvSpPr>
              <p:nvPr/>
            </p:nvSpPr>
            <p:spPr>
              <a:xfrm>
                <a:off x="4502745" y="1608744"/>
                <a:ext cx="2590264" cy="3752887"/>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FAA4DDAD-38B2-55FC-676B-56F5FA5CA13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0058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a:t>
            </a:r>
            <a:r>
              <a:rPr lang="en-AU" dirty="0"/>
              <a:t>4</a:t>
            </a:r>
          </a:p>
        </p:txBody>
      </p:sp>
      <p:sp>
        <p:nvSpPr>
          <p:cNvPr id="4" name="TextBox 3">
            <a:extLst>
              <a:ext uri="{FF2B5EF4-FFF2-40B4-BE49-F238E27FC236}">
                <a16:creationId xmlns:a16="http://schemas.microsoft.com/office/drawing/2014/main" id="{3FA5696B-5690-6E57-D100-DF8CAF7C459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Warm up</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power of one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Which one doesn’t belong</a:t>
            </a:r>
          </a:p>
        </p:txBody>
      </p:sp>
      <p:pic>
        <p:nvPicPr>
          <p:cNvPr id="6" name="Picture 5" descr="The numbers 56, 45, 32 and 24">
            <a:extLst>
              <a:ext uri="{FF2B5EF4-FFF2-40B4-BE49-F238E27FC236}">
                <a16:creationId xmlns:a16="http://schemas.microsoft.com/office/drawing/2014/main" id="{7CEDA5FD-99A7-725D-E26F-85848F32D7FC}"/>
              </a:ext>
            </a:extLst>
          </p:cNvPr>
          <p:cNvPicPr>
            <a:picLocks noChangeAspect="1"/>
          </p:cNvPicPr>
          <p:nvPr/>
        </p:nvPicPr>
        <p:blipFill>
          <a:blip r:embed="rId2"/>
          <a:stretch>
            <a:fillRect/>
          </a:stretch>
        </p:blipFill>
        <p:spPr>
          <a:xfrm>
            <a:off x="360000" y="1988547"/>
            <a:ext cx="3850413" cy="3816841"/>
          </a:xfrm>
          <a:prstGeom prst="rect">
            <a:avLst/>
          </a:prstGeom>
        </p:spPr>
      </p:pic>
      <p:sp>
        <p:nvSpPr>
          <p:cNvPr id="7" name="TextBox 6">
            <a:extLst>
              <a:ext uri="{FF2B5EF4-FFF2-40B4-BE49-F238E27FC236}">
                <a16:creationId xmlns:a16="http://schemas.microsoft.com/office/drawing/2014/main" id="{B2616CD7-791B-2DED-5E66-6126960579C8}"/>
              </a:ext>
            </a:extLst>
          </p:cNvPr>
          <p:cNvSpPr txBox="1"/>
          <p:nvPr/>
        </p:nvSpPr>
        <p:spPr>
          <a:xfrm>
            <a:off x="360000" y="5955490"/>
            <a:ext cx="2723418" cy="246221"/>
          </a:xfrm>
          <a:prstGeom prst="rect">
            <a:avLst/>
          </a:prstGeom>
          <a:noFill/>
        </p:spPr>
        <p:txBody>
          <a:bodyPr wrap="square" lIns="0">
            <a:spAutoFit/>
          </a:bodyPr>
          <a:lstStyle/>
          <a:p>
            <a:pPr>
              <a:spcBef>
                <a:spcPts val="1200"/>
              </a:spcBef>
              <a:spcAft>
                <a:spcPts val="1000"/>
              </a:spcAft>
            </a:pPr>
            <a:r>
              <a:rPr lang="en-AU" sz="1000" u="sng" dirty="0">
                <a:solidFill>
                  <a:srgbClr val="002664"/>
                </a:solidFill>
                <a:effectLst/>
                <a:ea typeface="Yu Mincho" panose="02020400000000000000" pitchFamily="18" charset="-128"/>
                <a:hlinkClick r:id="rId3"/>
              </a:rPr>
              <a:t>Number 37</a:t>
            </a:r>
            <a:r>
              <a:rPr lang="en-AU" sz="1000" dirty="0">
                <a:solidFill>
                  <a:srgbClr val="002664"/>
                </a:solidFill>
                <a:effectLst/>
                <a:ea typeface="Yu Mincho" panose="02020400000000000000" pitchFamily="18" charset="-128"/>
              </a:rPr>
              <a:t> by Beth Benjamine</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38884-E294-B0FB-4611-303083AE71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830B96-9D8F-B513-9A1A-B937F1E1B69E}"/>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60B251B7-37D9-23F0-0307-13978FF77C8D}"/>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64904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40C68-1528-0B55-DAF0-FFD9C1A6C6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BD21BB-068A-5682-43E9-C7771797B213}"/>
              </a:ext>
            </a:extLst>
          </p:cNvPr>
          <p:cNvSpPr>
            <a:spLocks noGrp="1"/>
          </p:cNvSpPr>
          <p:nvPr>
            <p:ph type="title"/>
          </p:nvPr>
        </p:nvSpPr>
        <p:spPr/>
        <p:txBody>
          <a:bodyPr/>
          <a:lstStyle/>
          <a:p>
            <a:r>
              <a:rPr lang="en-AU" dirty="0"/>
              <a:t>The power of one (2)</a:t>
            </a:r>
          </a:p>
        </p:txBody>
      </p:sp>
      <p:sp>
        <p:nvSpPr>
          <p:cNvPr id="5" name="Text Placeholder 4">
            <a:extLst>
              <a:ext uri="{FF2B5EF4-FFF2-40B4-BE49-F238E27FC236}">
                <a16:creationId xmlns:a16="http://schemas.microsoft.com/office/drawing/2014/main" id="{44D18CA7-D3C0-F14D-7B0E-E7BD95AFFFF8}"/>
              </a:ext>
            </a:extLst>
          </p:cNvPr>
          <p:cNvSpPr>
            <a:spLocks noGrp="1"/>
          </p:cNvSpPr>
          <p:nvPr>
            <p:ph type="body" sz="quarter" idx="18"/>
          </p:nvPr>
        </p:nvSpPr>
        <p:spPr/>
        <p:txBody>
          <a:bodyPr/>
          <a:lstStyle/>
          <a:p>
            <a:r>
              <a:rPr lang="en-AU" dirty="0"/>
              <a:t>Launch</a:t>
            </a:r>
          </a:p>
        </p:txBody>
      </p:sp>
      <p:sp>
        <p:nvSpPr>
          <p:cNvPr id="7" name="TextBox 6">
            <a:extLst>
              <a:ext uri="{FF2B5EF4-FFF2-40B4-BE49-F238E27FC236}">
                <a16:creationId xmlns:a16="http://schemas.microsoft.com/office/drawing/2014/main" id="{11EFCABC-7C9E-107D-9C53-A4834F6D98ED}"/>
              </a:ext>
            </a:extLst>
          </p:cNvPr>
          <p:cNvSpPr txBox="1"/>
          <p:nvPr/>
        </p:nvSpPr>
        <p:spPr>
          <a:xfrm>
            <a:off x="359999" y="1678933"/>
            <a:ext cx="11484001" cy="545601"/>
          </a:xfrm>
          <a:prstGeom prst="rect">
            <a:avLst/>
          </a:prstGeom>
          <a:noFill/>
        </p:spPr>
        <p:txBody>
          <a:bodyPr wrap="square" lIns="0" tIns="0" rIns="0" bIns="0" rtlCol="0">
            <a:noAutofit/>
          </a:bodyPr>
          <a:lstStyle/>
          <a:p>
            <a:pPr lvl="0">
              <a:lnSpc>
                <a:spcPct val="150000"/>
              </a:lnSpc>
              <a:spcBef>
                <a:spcPts val="1200"/>
              </a:spcBef>
              <a:spcAft>
                <a:spcPts val="600"/>
              </a:spcAft>
              <a:tabLst>
                <a:tab pos="228600" algn="l"/>
                <a:tab pos="457200" algn="l"/>
              </a:tabLst>
            </a:pPr>
            <a:r>
              <a:rPr lang="en-AU" sz="1800" dirty="0">
                <a:solidFill>
                  <a:srgbClr val="000000"/>
                </a:solidFill>
                <a:effectLst/>
                <a:ea typeface="Calibri" panose="020F0502020204030204" pitchFamily="34" charset="0"/>
              </a:rPr>
              <a:t>Using the digits 0–9, at most one time each, place a digit in each box to create an expression that equals 1. </a:t>
            </a:r>
            <a:endParaRPr lang="en-AU" sz="1800" dirty="0">
              <a:effectLst/>
              <a:ea typeface="Calibri" panose="020F0502020204030204" pitchFamily="34" charset="0"/>
            </a:endParaRPr>
          </a:p>
        </p:txBody>
      </p:sp>
      <p:pic>
        <p:nvPicPr>
          <p:cNvPr id="6" name="Picture 5" descr="Empty fraction subtracting and empty fraction plus an empty fraction.">
            <a:extLst>
              <a:ext uri="{FF2B5EF4-FFF2-40B4-BE49-F238E27FC236}">
                <a16:creationId xmlns:a16="http://schemas.microsoft.com/office/drawing/2014/main" id="{F15EA1C2-B166-A386-FD2D-C1B99E1A54F8}"/>
              </a:ext>
            </a:extLst>
          </p:cNvPr>
          <p:cNvPicPr>
            <a:picLocks noChangeAspect="1"/>
          </p:cNvPicPr>
          <p:nvPr/>
        </p:nvPicPr>
        <p:blipFill>
          <a:blip r:embed="rId2"/>
          <a:stretch>
            <a:fillRect/>
          </a:stretch>
        </p:blipFill>
        <p:spPr>
          <a:xfrm>
            <a:off x="246333" y="3265939"/>
            <a:ext cx="5760662" cy="2124075"/>
          </a:xfrm>
          <a:prstGeom prst="rect">
            <a:avLst/>
          </a:prstGeom>
        </p:spPr>
      </p:pic>
      <p:sp>
        <p:nvSpPr>
          <p:cNvPr id="2" name="Slide Number Placeholder 1">
            <a:extLst>
              <a:ext uri="{FF2B5EF4-FFF2-40B4-BE49-F238E27FC236}">
                <a16:creationId xmlns:a16="http://schemas.microsoft.com/office/drawing/2014/main" id="{5BAAE7CF-F2FD-38DD-0C98-7AFAA5FEF1D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29175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nchor="t">
            <a:normAutofit/>
          </a:bodyPr>
          <a:lstStyle/>
          <a:p>
            <a:r>
              <a:rPr lang="en-AU" dirty="0"/>
              <a:t>Appendix A (1)</a:t>
            </a:r>
            <a:endParaRPr lang="en-US" dirty="0"/>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Modified questions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B7D9D7E-3F91-3FD1-8730-151F6BE991E3}"/>
                  </a:ext>
                </a:extLst>
              </p:cNvPr>
              <p:cNvGraphicFramePr>
                <a:graphicFrameLocks noGrp="1"/>
              </p:cNvGraphicFramePr>
              <p:nvPr>
                <p:extLst>
                  <p:ext uri="{D42A27DB-BD31-4B8C-83A1-F6EECF244321}">
                    <p14:modId xmlns:p14="http://schemas.microsoft.com/office/powerpoint/2010/main" val="2705528471"/>
                  </p:ext>
                </p:extLst>
              </p:nvPr>
            </p:nvGraphicFramePr>
            <p:xfrm>
              <a:off x="408791" y="1637930"/>
              <a:ext cx="11435209" cy="4500141"/>
            </p:xfrm>
            <a:graphic>
              <a:graphicData uri="http://schemas.openxmlformats.org/drawingml/2006/table">
                <a:tbl>
                  <a:tblPr firstRow="1" firstCol="1" bandRow="1">
                    <a:tableStyleId>{5A111915-BE36-4E01-A7E5-04B1672EAD32}</a:tableStyleId>
                  </a:tblPr>
                  <a:tblGrid>
                    <a:gridCol w="3779209">
                      <a:extLst>
                        <a:ext uri="{9D8B030D-6E8A-4147-A177-3AD203B41FA5}">
                          <a16:colId xmlns:a16="http://schemas.microsoft.com/office/drawing/2014/main" val="1404918685"/>
                        </a:ext>
                      </a:extLst>
                    </a:gridCol>
                    <a:gridCol w="3828000">
                      <a:extLst>
                        <a:ext uri="{9D8B030D-6E8A-4147-A177-3AD203B41FA5}">
                          <a16:colId xmlns:a16="http://schemas.microsoft.com/office/drawing/2014/main" val="690318919"/>
                        </a:ext>
                      </a:extLst>
                    </a:gridCol>
                    <a:gridCol w="3828000">
                      <a:extLst>
                        <a:ext uri="{9D8B030D-6E8A-4147-A177-3AD203B41FA5}">
                          <a16:colId xmlns:a16="http://schemas.microsoft.com/office/drawing/2014/main" val="1483510174"/>
                        </a:ext>
                      </a:extLst>
                    </a:gridCol>
                  </a:tblGrid>
                  <a:tr h="464670">
                    <a:tc>
                      <a:txBody>
                        <a:bodyPr/>
                        <a:lstStyle/>
                        <a:p>
                          <a:pPr>
                            <a:lnSpc>
                              <a:spcPct val="150000"/>
                            </a:lnSpc>
                            <a:spcBef>
                              <a:spcPts val="1200"/>
                            </a:spcBef>
                            <a:spcAft>
                              <a:spcPts val="600"/>
                            </a:spcAft>
                          </a:pPr>
                          <a:r>
                            <a:rPr lang="en-AU" sz="1800" dirty="0">
                              <a:effectLst/>
                            </a:rPr>
                            <a:t>Question 1</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3</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1618564726"/>
                      </a:ext>
                    </a:extLst>
                  </a:tr>
                  <a:tr h="1781355">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b="0" i="1" smtClean="0">
                                        <a:effectLst/>
                                        <a:latin typeface="Cambria Math" panose="02040503050406030204" pitchFamily="18" charset="0"/>
                                      </a:rPr>
                                    </m:ctrlPr>
                                  </m:fPr>
                                  <m:num>
                                    <m:r>
                                      <a:rPr lang="en-AU" sz="1800" b="0">
                                        <a:effectLst/>
                                        <a:latin typeface="Cambria Math" panose="02040503050406030204" pitchFamily="18" charset="0"/>
                                      </a:rPr>
                                      <m:t>3</m:t>
                                    </m:r>
                                    <m:r>
                                      <a:rPr lang="en-AU" sz="1800" b="0" i="1" smtClean="0">
                                        <a:effectLst/>
                                        <a:latin typeface="Cambria Math" panose="02040503050406030204" pitchFamily="18" charset="0"/>
                                      </a:rPr>
                                      <m:t>𝑥</m:t>
                                    </m:r>
                                  </m:num>
                                  <m:den>
                                    <m:r>
                                      <a:rPr lang="en-AU" sz="1800" b="0">
                                        <a:effectLst/>
                                        <a:latin typeface="Cambria Math" panose="02040503050406030204" pitchFamily="18" charset="0"/>
                                      </a:rPr>
                                      <m:t>4</m:t>
                                    </m:r>
                                  </m:den>
                                </m:f>
                                <m:r>
                                  <a:rPr lang="en-AU" sz="1800" b="0">
                                    <a:effectLst/>
                                    <a:latin typeface="Cambria Math" panose="02040503050406030204" pitchFamily="18" charset="0"/>
                                  </a:rPr>
                                  <m:t>+</m:t>
                                </m:r>
                                <m:f>
                                  <m:fPr>
                                    <m:ctrlPr>
                                      <a:rPr lang="en-AU" sz="1800" b="0" i="1">
                                        <a:effectLst/>
                                        <a:latin typeface="Cambria Math" panose="02040503050406030204" pitchFamily="18" charset="0"/>
                                      </a:rPr>
                                    </m:ctrlPr>
                                  </m:fPr>
                                  <m:num>
                                    <m:r>
                                      <a:rPr lang="en-AU" sz="1800" b="0">
                                        <a:effectLst/>
                                        <a:latin typeface="Cambria Math" panose="02040503050406030204" pitchFamily="18" charset="0"/>
                                      </a:rPr>
                                      <m:t>4</m:t>
                                    </m:r>
                                    <m:r>
                                      <a:rPr lang="en-AU" sz="1800" b="0" i="1" smtClean="0">
                                        <a:effectLst/>
                                        <a:latin typeface="Cambria Math" panose="02040503050406030204" pitchFamily="18" charset="0"/>
                                      </a:rPr>
                                      <m:t>𝑥</m:t>
                                    </m:r>
                                  </m:num>
                                  <m:den>
                                    <m:r>
                                      <a:rPr lang="en-AU" sz="1800" b="0">
                                        <a:effectLst/>
                                        <a:latin typeface="Cambria Math" panose="02040503050406030204" pitchFamily="18" charset="0"/>
                                      </a:rPr>
                                      <m:t>5</m:t>
                                    </m:r>
                                  </m:den>
                                </m:f>
                              </m:oMath>
                            </m:oMathPara>
                          </a14:m>
                          <a:endParaRPr lang="en-AU" sz="1800" b="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i="1">
                                        <a:effectLst/>
                                        <a:latin typeface="Cambria Math" panose="02040503050406030204" pitchFamily="18" charset="0"/>
                                      </a:rPr>
                                      <m:t>2</m:t>
                                    </m:r>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5</m:t>
                                    </m:r>
                                  </m:den>
                                </m:f>
                                <m:r>
                                  <a:rPr lang="en-AU" sz="1800" i="1">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1">
                                        <a:effectLst/>
                                        <a:latin typeface="Cambria Math" panose="02040503050406030204" pitchFamily="18" charset="0"/>
                                      </a:rPr>
                                      <m:t>2</m:t>
                                    </m:r>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3</m:t>
                                    </m:r>
                                  </m:den>
                                </m:f>
                              </m:oMath>
                            </m:oMathPara>
                          </a14:m>
                          <a:endParaRPr lang="en-AU" sz="1800" i="1"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8</m:t>
                                    </m:r>
                                  </m:den>
                                </m:f>
                                <m:r>
                                  <a:rPr lang="en-AU" sz="1800" i="1">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1">
                                        <a:effectLst/>
                                        <a:latin typeface="Cambria Math" panose="02040503050406030204" pitchFamily="18" charset="0"/>
                                      </a:rPr>
                                      <m:t>3</m:t>
                                    </m:r>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5</m:t>
                                    </m:r>
                                  </m:den>
                                </m:f>
                              </m:oMath>
                            </m:oMathPara>
                          </a14:m>
                          <a:endParaRPr lang="en-AU" sz="1800" i="1"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4134247462"/>
                      </a:ext>
                    </a:extLst>
                  </a:tr>
                  <a:tr h="464670">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a:t>
                          </a:r>
                          <a:r>
                            <a:rPr lang="en-AU" sz="1800" dirty="0">
                              <a:effectLst/>
                            </a:rPr>
                            <a:t> </a:t>
                          </a:r>
                          <a:r>
                            <a:rPr lang="en-AU" sz="1800" b="1" kern="1200" dirty="0">
                              <a:solidFill>
                                <a:schemeClr val="bg1"/>
                              </a:solidFill>
                              <a:effectLst/>
                              <a:latin typeface="+mn-lt"/>
                              <a:ea typeface="+mn-ea"/>
                              <a:cs typeface="+mn-cs"/>
                            </a:rPr>
                            <a:t>4</a:t>
                          </a:r>
                        </a:p>
                      </a:txBody>
                      <a:tcPr marL="109675" marR="109675" marT="0" marB="0">
                        <a:solidFill>
                          <a:schemeClr val="accent5"/>
                        </a:solidFill>
                      </a:tcPr>
                    </a:tc>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 5</a:t>
                          </a:r>
                        </a:p>
                      </a:txBody>
                      <a:tcPr marL="109675" marR="109675" marT="0" marB="0">
                        <a:lnB w="12700" cap="flat" cmpd="sng" algn="ctr">
                          <a:solidFill>
                            <a:schemeClr val="bg1"/>
                          </a:solidFill>
                          <a:prstDash val="solid"/>
                          <a:round/>
                          <a:headEnd type="none" w="med" len="med"/>
                          <a:tailEnd type="none" w="med" len="med"/>
                        </a:lnB>
                        <a:solidFill>
                          <a:schemeClr val="accent5"/>
                        </a:solidFill>
                      </a:tcPr>
                    </a:tc>
                    <a:tc>
                      <a:txBody>
                        <a:bodyPr/>
                        <a:lstStyle/>
                        <a:p>
                          <a:pPr marL="0" algn="l" defTabSz="914377" rtl="0" eaLnBrk="1" latinLnBrk="0" hangingPunct="1">
                            <a:lnSpc>
                              <a:spcPct val="150000"/>
                            </a:lnSpc>
                            <a:spcBef>
                              <a:spcPts val="1200"/>
                            </a:spcBef>
                            <a:spcAft>
                              <a:spcPts val="600"/>
                            </a:spcAft>
                          </a:pPr>
                          <a:r>
                            <a:rPr lang="en-AU" sz="1800" b="1" kern="1200" dirty="0">
                              <a:solidFill>
                                <a:schemeClr val="bg1"/>
                              </a:solidFill>
                              <a:effectLst/>
                              <a:latin typeface="+mn-lt"/>
                              <a:ea typeface="+mn-ea"/>
                              <a:cs typeface="+mn-cs"/>
                            </a:rPr>
                            <a:t>Question 6</a:t>
                          </a:r>
                        </a:p>
                      </a:txBody>
                      <a:tcPr marL="109675" marR="109675" marT="0" marB="0">
                        <a:solidFill>
                          <a:schemeClr val="accent5"/>
                        </a:solidFill>
                      </a:tcPr>
                    </a:tc>
                    <a:extLst>
                      <a:ext uri="{0D108BD9-81ED-4DB2-BD59-A6C34878D82A}">
                        <a16:rowId xmlns:a16="http://schemas.microsoft.com/office/drawing/2014/main" val="1166242153"/>
                      </a:ext>
                    </a:extLst>
                  </a:tr>
                  <a:tr h="1789446">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b="0" i="1" smtClean="0">
                                        <a:effectLst/>
                                        <a:latin typeface="Cambria Math" panose="02040503050406030204" pitchFamily="18" charset="0"/>
                                      </a:rPr>
                                    </m:ctrlPr>
                                  </m:fPr>
                                  <m:num>
                                    <m:r>
                                      <a:rPr lang="en-AU" sz="1800" b="0" i="0">
                                        <a:effectLst/>
                                        <a:latin typeface="Cambria Math" panose="02040503050406030204" pitchFamily="18" charset="0"/>
                                      </a:rPr>
                                      <m:t>2</m:t>
                                    </m:r>
                                    <m:r>
                                      <m:rPr>
                                        <m:sty m:val="p"/>
                                      </m:rPr>
                                      <a:rPr lang="en-AU" sz="1800" b="0" i="0" smtClean="0">
                                        <a:effectLst/>
                                        <a:latin typeface="Cambria Math" panose="02040503050406030204" pitchFamily="18" charset="0"/>
                                      </a:rPr>
                                      <m:t>w</m:t>
                                    </m:r>
                                  </m:num>
                                  <m:den>
                                    <m:r>
                                      <a:rPr lang="en-AU" sz="1800" b="0" i="0">
                                        <a:effectLst/>
                                        <a:latin typeface="Cambria Math" panose="02040503050406030204" pitchFamily="18" charset="0"/>
                                      </a:rPr>
                                      <m:t>7</m:t>
                                    </m:r>
                                  </m:den>
                                </m:f>
                                <m:r>
                                  <a:rPr lang="en-AU" sz="1800" b="0" i="0">
                                    <a:effectLst/>
                                    <a:latin typeface="Cambria Math" panose="02040503050406030204" pitchFamily="18" charset="0"/>
                                  </a:rPr>
                                  <m:t>+</m:t>
                                </m:r>
                                <m:f>
                                  <m:fPr>
                                    <m:ctrlPr>
                                      <a:rPr lang="en-AU" sz="1800" b="0" i="1">
                                        <a:effectLst/>
                                        <a:latin typeface="Cambria Math" panose="02040503050406030204" pitchFamily="18" charset="0"/>
                                      </a:rPr>
                                    </m:ctrlPr>
                                  </m:fPr>
                                  <m:num>
                                    <m:r>
                                      <a:rPr lang="en-AU" sz="1800" b="0" i="0">
                                        <a:effectLst/>
                                        <a:latin typeface="Cambria Math" panose="02040503050406030204" pitchFamily="18" charset="0"/>
                                      </a:rPr>
                                      <m:t>2</m:t>
                                    </m:r>
                                    <m:r>
                                      <m:rPr>
                                        <m:sty m:val="p"/>
                                      </m:rPr>
                                      <a:rPr lang="en-AU" sz="1800" b="0" i="0" smtClean="0">
                                        <a:effectLst/>
                                        <a:latin typeface="Cambria Math" panose="02040503050406030204" pitchFamily="18" charset="0"/>
                                      </a:rPr>
                                      <m:t>w</m:t>
                                    </m:r>
                                  </m:num>
                                  <m:den>
                                    <m:r>
                                      <a:rPr lang="en-AU" sz="1800" b="0" i="0">
                                        <a:effectLst/>
                                        <a:latin typeface="Cambria Math" panose="02040503050406030204" pitchFamily="18" charset="0"/>
                                      </a:rPr>
                                      <m:t>3</m:t>
                                    </m:r>
                                  </m:den>
                                </m:f>
                              </m:oMath>
                            </m:oMathPara>
                          </a14:m>
                          <a:endParaRPr lang="en-AU" sz="1800" b="0" i="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i="1">
                                        <a:effectLst/>
                                        <a:latin typeface="Cambria Math" panose="02040503050406030204" pitchFamily="18" charset="0"/>
                                      </a:rPr>
                                      <m:t>3</m:t>
                                    </m:r>
                                    <m:r>
                                      <a:rPr lang="en-AU" sz="1800" b="0" i="1" smtClean="0">
                                        <a:effectLst/>
                                        <a:latin typeface="Cambria Math" panose="02040503050406030204" pitchFamily="18" charset="0"/>
                                      </a:rPr>
                                      <m:t>𝑦</m:t>
                                    </m:r>
                                  </m:num>
                                  <m:den>
                                    <m:r>
                                      <a:rPr lang="en-AU" sz="1800" i="1">
                                        <a:effectLst/>
                                        <a:latin typeface="Cambria Math" panose="02040503050406030204" pitchFamily="18" charset="0"/>
                                      </a:rPr>
                                      <m:t>4</m:t>
                                    </m:r>
                                  </m:den>
                                </m:f>
                                <m:r>
                                  <a:rPr lang="en-AU" sz="1800" i="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1">
                                        <a:effectLst/>
                                        <a:latin typeface="Cambria Math" panose="02040503050406030204" pitchFamily="18" charset="0"/>
                                      </a:rPr>
                                      <m:t>5</m:t>
                                    </m:r>
                                    <m:r>
                                      <a:rPr lang="en-AU" sz="1800" b="0" i="1" smtClean="0">
                                        <a:effectLst/>
                                        <a:latin typeface="Cambria Math" panose="02040503050406030204" pitchFamily="18" charset="0"/>
                                      </a:rPr>
                                      <m:t>𝑦</m:t>
                                    </m:r>
                                  </m:num>
                                  <m:den>
                                    <m:r>
                                      <a:rPr lang="en-AU" sz="1800" i="1">
                                        <a:effectLst/>
                                        <a:latin typeface="Cambria Math" panose="02040503050406030204" pitchFamily="18" charset="0"/>
                                      </a:rPr>
                                      <m:t>6</m:t>
                                    </m:r>
                                  </m:den>
                                </m:f>
                              </m:oMath>
                            </m:oMathPara>
                          </a14:m>
                          <a:endParaRPr lang="en-AU" sz="1800" i="1"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lnT w="12700" cap="flat" cmpd="sng" algn="ctr">
                          <a:solidFill>
                            <a:schemeClr val="bg1"/>
                          </a:solidFill>
                          <a:prstDash val="solid"/>
                          <a:round/>
                          <a:headEnd type="none" w="med" len="med"/>
                          <a:tailEnd type="none" w="med" len="med"/>
                        </a:lnT>
                      </a:tcPr>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i="0">
                                        <a:effectLst/>
                                        <a:latin typeface="Cambria Math" panose="02040503050406030204" pitchFamily="18" charset="0"/>
                                      </a:rPr>
                                      <m:t>2</m:t>
                                    </m:r>
                                    <m:r>
                                      <a:rPr lang="en-AU" sz="1800" b="0" i="1" smtClean="0">
                                        <a:effectLst/>
                                        <a:latin typeface="Cambria Math" panose="02040503050406030204" pitchFamily="18" charset="0"/>
                                      </a:rPr>
                                      <m:t>𝑥𝑦</m:t>
                                    </m:r>
                                  </m:num>
                                  <m:den>
                                    <m:r>
                                      <a:rPr lang="en-AU" sz="1800" i="0">
                                        <a:effectLst/>
                                        <a:latin typeface="Cambria Math" panose="02040503050406030204" pitchFamily="18" charset="0"/>
                                      </a:rPr>
                                      <m:t>3</m:t>
                                    </m:r>
                                  </m:den>
                                </m:f>
                                <m:r>
                                  <a:rPr lang="en-AU" sz="1800" i="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0">
                                        <a:effectLst/>
                                        <a:latin typeface="Cambria Math" panose="02040503050406030204" pitchFamily="18" charset="0"/>
                                      </a:rPr>
                                      <m:t>5</m:t>
                                    </m:r>
                                    <m:r>
                                      <a:rPr lang="en-AU" sz="1800" b="0" i="1" smtClean="0">
                                        <a:effectLst/>
                                        <a:latin typeface="Cambria Math" panose="02040503050406030204" pitchFamily="18" charset="0"/>
                                      </a:rPr>
                                      <m:t>𝑥𝑦</m:t>
                                    </m:r>
                                  </m:num>
                                  <m:den>
                                    <m:r>
                                      <a:rPr lang="en-AU" sz="1800" i="0">
                                        <a:effectLst/>
                                        <a:latin typeface="Cambria Math" panose="02040503050406030204" pitchFamily="18" charset="0"/>
                                      </a:rPr>
                                      <m:t>12</m:t>
                                    </m:r>
                                  </m:den>
                                </m:f>
                              </m:oMath>
                            </m:oMathPara>
                          </a14:m>
                          <a:endParaRPr lang="en-AU" sz="1800" i="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3130961604"/>
                      </a:ext>
                    </a:extLst>
                  </a:tr>
                </a:tbl>
              </a:graphicData>
            </a:graphic>
          </p:graphicFrame>
        </mc:Choice>
        <mc:Fallback xmlns="">
          <p:graphicFrame>
            <p:nvGraphicFramePr>
              <p:cNvPr id="3" name="Table 2">
                <a:extLst>
                  <a:ext uri="{FF2B5EF4-FFF2-40B4-BE49-F238E27FC236}">
                    <a16:creationId xmlns:a16="http://schemas.microsoft.com/office/drawing/2014/main" id="{4B7D9D7E-3F91-3FD1-8730-151F6BE991E3}"/>
                  </a:ext>
                </a:extLst>
              </p:cNvPr>
              <p:cNvGraphicFramePr>
                <a:graphicFrameLocks noGrp="1"/>
              </p:cNvGraphicFramePr>
              <p:nvPr>
                <p:extLst>
                  <p:ext uri="{D42A27DB-BD31-4B8C-83A1-F6EECF244321}">
                    <p14:modId xmlns:p14="http://schemas.microsoft.com/office/powerpoint/2010/main" val="2705528471"/>
                  </p:ext>
                </p:extLst>
              </p:nvPr>
            </p:nvGraphicFramePr>
            <p:xfrm>
              <a:off x="408791" y="1637930"/>
              <a:ext cx="11435209" cy="4500141"/>
            </p:xfrm>
            <a:graphic>
              <a:graphicData uri="http://schemas.openxmlformats.org/drawingml/2006/table">
                <a:tbl>
                  <a:tblPr firstRow="1" firstCol="1" bandRow="1">
                    <a:tableStyleId>{5A111915-BE36-4E01-A7E5-04B1672EAD32}</a:tableStyleId>
                  </a:tblPr>
                  <a:tblGrid>
                    <a:gridCol w="3779209">
                      <a:extLst>
                        <a:ext uri="{9D8B030D-6E8A-4147-A177-3AD203B41FA5}">
                          <a16:colId xmlns:a16="http://schemas.microsoft.com/office/drawing/2014/main" val="1404918685"/>
                        </a:ext>
                      </a:extLst>
                    </a:gridCol>
                    <a:gridCol w="3828000">
                      <a:extLst>
                        <a:ext uri="{9D8B030D-6E8A-4147-A177-3AD203B41FA5}">
                          <a16:colId xmlns:a16="http://schemas.microsoft.com/office/drawing/2014/main" val="690318919"/>
                        </a:ext>
                      </a:extLst>
                    </a:gridCol>
                    <a:gridCol w="3828000">
                      <a:extLst>
                        <a:ext uri="{9D8B030D-6E8A-4147-A177-3AD203B41FA5}">
                          <a16:colId xmlns:a16="http://schemas.microsoft.com/office/drawing/2014/main" val="1483510174"/>
                        </a:ext>
                      </a:extLst>
                    </a:gridCol>
                  </a:tblGrid>
                  <a:tr h="464670">
                    <a:tc>
                      <a:txBody>
                        <a:bodyPr/>
                        <a:lstStyle/>
                        <a:p>
                          <a:pPr>
                            <a:lnSpc>
                              <a:spcPct val="150000"/>
                            </a:lnSpc>
                            <a:spcBef>
                              <a:spcPts val="1200"/>
                            </a:spcBef>
                            <a:spcAft>
                              <a:spcPts val="600"/>
                            </a:spcAft>
                          </a:pPr>
                          <a:r>
                            <a:rPr lang="en-AU" sz="1800" dirty="0">
                              <a:effectLst/>
                            </a:rPr>
                            <a:t>Question 1</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3</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1618564726"/>
                      </a:ext>
                    </a:extLst>
                  </a:tr>
                  <a:tr h="1781355">
                    <a:tc>
                      <a:txBody>
                        <a:bodyPr/>
                        <a:lstStyle/>
                        <a:p>
                          <a:endParaRPr lang="en-US"/>
                        </a:p>
                      </a:txBody>
                      <a:tcPr marL="109675" marR="109675" marT="0" marB="0">
                        <a:blipFill>
                          <a:blip r:embed="rId2"/>
                          <a:stretch>
                            <a:fillRect l="-336" t="-26241" r="-202685" b="-126241"/>
                          </a:stretch>
                        </a:blipFill>
                      </a:tcPr>
                    </a:tc>
                    <a:tc>
                      <a:txBody>
                        <a:bodyPr/>
                        <a:lstStyle/>
                        <a:p>
                          <a:endParaRPr lang="en-US"/>
                        </a:p>
                      </a:txBody>
                      <a:tcPr marL="109675" marR="109675" marT="0" marB="0">
                        <a:blipFill>
                          <a:blip r:embed="rId2"/>
                          <a:stretch>
                            <a:fillRect l="-99336" t="-26241" r="-100664" b="-126241"/>
                          </a:stretch>
                        </a:blipFill>
                      </a:tcPr>
                    </a:tc>
                    <a:tc>
                      <a:txBody>
                        <a:bodyPr/>
                        <a:lstStyle/>
                        <a:p>
                          <a:endParaRPr lang="en-US"/>
                        </a:p>
                      </a:txBody>
                      <a:tcPr marL="109675" marR="109675" marT="0" marB="0">
                        <a:blipFill>
                          <a:blip r:embed="rId2"/>
                          <a:stretch>
                            <a:fillRect l="-198675" t="-26241" r="-331" b="-126241"/>
                          </a:stretch>
                        </a:blipFill>
                      </a:tcPr>
                    </a:tc>
                    <a:extLst>
                      <a:ext uri="{0D108BD9-81ED-4DB2-BD59-A6C34878D82A}">
                        <a16:rowId xmlns:a16="http://schemas.microsoft.com/office/drawing/2014/main" val="4134247462"/>
                      </a:ext>
                    </a:extLst>
                  </a:tr>
                  <a:tr h="464670">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a:t>
                          </a:r>
                          <a:r>
                            <a:rPr lang="en-AU" sz="1800" dirty="0">
                              <a:effectLst/>
                            </a:rPr>
                            <a:t> </a:t>
                          </a:r>
                          <a:r>
                            <a:rPr lang="en-AU" sz="1800" b="1" kern="1200" dirty="0">
                              <a:solidFill>
                                <a:schemeClr val="bg1"/>
                              </a:solidFill>
                              <a:effectLst/>
                              <a:latin typeface="+mn-lt"/>
                              <a:ea typeface="+mn-ea"/>
                              <a:cs typeface="+mn-cs"/>
                            </a:rPr>
                            <a:t>4</a:t>
                          </a:r>
                        </a:p>
                      </a:txBody>
                      <a:tcPr marL="109675" marR="109675" marT="0" marB="0">
                        <a:solidFill>
                          <a:schemeClr val="accent5"/>
                        </a:solidFill>
                      </a:tcPr>
                    </a:tc>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 5</a:t>
                          </a:r>
                        </a:p>
                      </a:txBody>
                      <a:tcPr marL="109675" marR="109675" marT="0" marB="0">
                        <a:lnB w="12700" cap="flat" cmpd="sng" algn="ctr">
                          <a:solidFill>
                            <a:schemeClr val="bg1"/>
                          </a:solidFill>
                          <a:prstDash val="solid"/>
                          <a:round/>
                          <a:headEnd type="none" w="med" len="med"/>
                          <a:tailEnd type="none" w="med" len="med"/>
                        </a:lnB>
                        <a:solidFill>
                          <a:schemeClr val="accent5"/>
                        </a:solidFill>
                      </a:tcPr>
                    </a:tc>
                    <a:tc>
                      <a:txBody>
                        <a:bodyPr/>
                        <a:lstStyle/>
                        <a:p>
                          <a:pPr marL="0" algn="l" defTabSz="914377" rtl="0" eaLnBrk="1" latinLnBrk="0" hangingPunct="1">
                            <a:lnSpc>
                              <a:spcPct val="150000"/>
                            </a:lnSpc>
                            <a:spcBef>
                              <a:spcPts val="1200"/>
                            </a:spcBef>
                            <a:spcAft>
                              <a:spcPts val="600"/>
                            </a:spcAft>
                          </a:pPr>
                          <a:r>
                            <a:rPr lang="en-AU" sz="1800" b="1" kern="1200" dirty="0">
                              <a:solidFill>
                                <a:schemeClr val="bg1"/>
                              </a:solidFill>
                              <a:effectLst/>
                              <a:latin typeface="+mn-lt"/>
                              <a:ea typeface="+mn-ea"/>
                              <a:cs typeface="+mn-cs"/>
                            </a:rPr>
                            <a:t>Question 6</a:t>
                          </a:r>
                        </a:p>
                      </a:txBody>
                      <a:tcPr marL="109675" marR="109675" marT="0" marB="0">
                        <a:solidFill>
                          <a:schemeClr val="accent5"/>
                        </a:solidFill>
                      </a:tcPr>
                    </a:tc>
                    <a:extLst>
                      <a:ext uri="{0D108BD9-81ED-4DB2-BD59-A6C34878D82A}">
                        <a16:rowId xmlns:a16="http://schemas.microsoft.com/office/drawing/2014/main" val="1166242153"/>
                      </a:ext>
                    </a:extLst>
                  </a:tr>
                  <a:tr h="1789446">
                    <a:tc>
                      <a:txBody>
                        <a:bodyPr/>
                        <a:lstStyle/>
                        <a:p>
                          <a:endParaRPr lang="en-US"/>
                        </a:p>
                      </a:txBody>
                      <a:tcPr marL="109675" marR="109675" marT="0" marB="0">
                        <a:blipFill>
                          <a:blip r:embed="rId2"/>
                          <a:stretch>
                            <a:fillRect l="-336" t="-150704" r="-202685"/>
                          </a:stretch>
                        </a:blipFill>
                      </a:tcPr>
                    </a:tc>
                    <a:tc>
                      <a:txBody>
                        <a:bodyPr/>
                        <a:lstStyle/>
                        <a:p>
                          <a:endParaRPr lang="en-US"/>
                        </a:p>
                      </a:txBody>
                      <a:tcPr marL="109675" marR="109675" marT="0" marB="0">
                        <a:lnT w="12700" cap="flat" cmpd="sng" algn="ctr">
                          <a:solidFill>
                            <a:schemeClr val="bg1"/>
                          </a:solidFill>
                          <a:prstDash val="solid"/>
                          <a:round/>
                          <a:headEnd type="none" w="med" len="med"/>
                          <a:tailEnd type="none" w="med" len="med"/>
                        </a:lnT>
                        <a:blipFill>
                          <a:blip r:embed="rId2"/>
                          <a:stretch>
                            <a:fillRect l="-99336" t="-150704" r="-100664"/>
                          </a:stretch>
                        </a:blipFill>
                      </a:tcPr>
                    </a:tc>
                    <a:tc>
                      <a:txBody>
                        <a:bodyPr/>
                        <a:lstStyle/>
                        <a:p>
                          <a:endParaRPr lang="en-US"/>
                        </a:p>
                      </a:txBody>
                      <a:tcPr marL="109675" marR="109675" marT="0" marB="0">
                        <a:blipFill>
                          <a:blip r:embed="rId2"/>
                          <a:stretch>
                            <a:fillRect l="-198675" t="-150704" r="-331"/>
                          </a:stretch>
                        </a:blipFill>
                      </a:tcPr>
                    </a:tc>
                    <a:extLst>
                      <a:ext uri="{0D108BD9-81ED-4DB2-BD59-A6C34878D82A}">
                        <a16:rowId xmlns:a16="http://schemas.microsoft.com/office/drawing/2014/main" val="3130961604"/>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dirty="0"/>
          </a:p>
        </p:txBody>
      </p:sp>
    </p:spTree>
    <p:extLst>
      <p:ext uri="{BB962C8B-B14F-4D97-AF65-F5344CB8AC3E}">
        <p14:creationId xmlns:p14="http://schemas.microsoft.com/office/powerpoint/2010/main" val="17363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1DFD4-7518-ADF2-F571-FEEC98C685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B74942-A1DE-54A0-0908-A89AC2AD6840}"/>
              </a:ext>
            </a:extLst>
          </p:cNvPr>
          <p:cNvSpPr>
            <a:spLocks noGrp="1"/>
          </p:cNvSpPr>
          <p:nvPr>
            <p:ph type="title"/>
          </p:nvPr>
        </p:nvSpPr>
        <p:spPr>
          <a:xfrm>
            <a:off x="360000" y="360000"/>
            <a:ext cx="10080000" cy="545601"/>
          </a:xfrm>
        </p:spPr>
        <p:txBody>
          <a:bodyPr anchor="t">
            <a:normAutofit/>
          </a:bodyPr>
          <a:lstStyle/>
          <a:p>
            <a:r>
              <a:rPr lang="en-AU" dirty="0"/>
              <a:t>Appendix A (2)</a:t>
            </a:r>
            <a:endParaRPr lang="en-US" dirty="0"/>
          </a:p>
        </p:txBody>
      </p:sp>
      <p:sp>
        <p:nvSpPr>
          <p:cNvPr id="5" name="Text Placeholder 4">
            <a:extLst>
              <a:ext uri="{FF2B5EF4-FFF2-40B4-BE49-F238E27FC236}">
                <a16:creationId xmlns:a16="http://schemas.microsoft.com/office/drawing/2014/main" id="{2F892AF2-E18E-DD86-60EC-55C12404693D}"/>
              </a:ext>
            </a:extLst>
          </p:cNvPr>
          <p:cNvSpPr>
            <a:spLocks noGrp="1"/>
          </p:cNvSpPr>
          <p:nvPr>
            <p:ph type="body" sz="quarter" idx="18"/>
          </p:nvPr>
        </p:nvSpPr>
        <p:spPr>
          <a:xfrm>
            <a:off x="360000" y="982520"/>
            <a:ext cx="10080000" cy="310015"/>
          </a:xfrm>
        </p:spPr>
        <p:txBody>
          <a:bodyPr anchor="b">
            <a:noAutofit/>
          </a:bodyPr>
          <a:lstStyle/>
          <a:p>
            <a:pPr>
              <a:lnSpc>
                <a:spcPct val="140000"/>
              </a:lnSpc>
            </a:pPr>
            <a:r>
              <a:rPr lang="en-AU" dirty="0"/>
              <a:t>Modified questions with solutions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221FE12F-F9F3-2F80-F343-EEE8A76DFB2A}"/>
                  </a:ext>
                </a:extLst>
              </p:cNvPr>
              <p:cNvGraphicFramePr>
                <a:graphicFrameLocks noGrp="1"/>
              </p:cNvGraphicFramePr>
              <p:nvPr>
                <p:extLst>
                  <p:ext uri="{D42A27DB-BD31-4B8C-83A1-F6EECF244321}">
                    <p14:modId xmlns:p14="http://schemas.microsoft.com/office/powerpoint/2010/main" val="3506329536"/>
                  </p:ext>
                </p:extLst>
              </p:nvPr>
            </p:nvGraphicFramePr>
            <p:xfrm>
              <a:off x="386255" y="1637930"/>
              <a:ext cx="11457745" cy="4500141"/>
            </p:xfrm>
            <a:graphic>
              <a:graphicData uri="http://schemas.openxmlformats.org/drawingml/2006/table">
                <a:tbl>
                  <a:tblPr firstRow="1" firstCol="1" bandRow="1">
                    <a:tableStyleId>{5A111915-BE36-4E01-A7E5-04B1672EAD32}</a:tableStyleId>
                  </a:tblPr>
                  <a:tblGrid>
                    <a:gridCol w="3801745">
                      <a:extLst>
                        <a:ext uri="{9D8B030D-6E8A-4147-A177-3AD203B41FA5}">
                          <a16:colId xmlns:a16="http://schemas.microsoft.com/office/drawing/2014/main" val="1404918685"/>
                        </a:ext>
                      </a:extLst>
                    </a:gridCol>
                    <a:gridCol w="3828000">
                      <a:extLst>
                        <a:ext uri="{9D8B030D-6E8A-4147-A177-3AD203B41FA5}">
                          <a16:colId xmlns:a16="http://schemas.microsoft.com/office/drawing/2014/main" val="690318919"/>
                        </a:ext>
                      </a:extLst>
                    </a:gridCol>
                    <a:gridCol w="3828000">
                      <a:extLst>
                        <a:ext uri="{9D8B030D-6E8A-4147-A177-3AD203B41FA5}">
                          <a16:colId xmlns:a16="http://schemas.microsoft.com/office/drawing/2014/main" val="1483510174"/>
                        </a:ext>
                      </a:extLst>
                    </a:gridCol>
                  </a:tblGrid>
                  <a:tr h="464670">
                    <a:tc>
                      <a:txBody>
                        <a:bodyPr/>
                        <a:lstStyle/>
                        <a:p>
                          <a:pPr>
                            <a:lnSpc>
                              <a:spcPct val="150000"/>
                            </a:lnSpc>
                            <a:spcBef>
                              <a:spcPts val="1200"/>
                            </a:spcBef>
                            <a:spcAft>
                              <a:spcPts val="600"/>
                            </a:spcAft>
                          </a:pPr>
                          <a:r>
                            <a:rPr lang="en-AU" sz="1800" dirty="0">
                              <a:effectLst/>
                            </a:rPr>
                            <a:t>Question 1</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3</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1618564726"/>
                      </a:ext>
                    </a:extLst>
                  </a:tr>
                  <a:tr h="1781355">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b="0" i="1" smtClean="0">
                                        <a:effectLst/>
                                        <a:latin typeface="Cambria Math" panose="02040503050406030204" pitchFamily="18" charset="0"/>
                                      </a:rPr>
                                    </m:ctrlPr>
                                  </m:fPr>
                                  <m:num>
                                    <m:r>
                                      <a:rPr lang="en-AU" sz="1800" b="0">
                                        <a:effectLst/>
                                        <a:latin typeface="Cambria Math" panose="02040503050406030204" pitchFamily="18" charset="0"/>
                                      </a:rPr>
                                      <m:t>3</m:t>
                                    </m:r>
                                    <m:r>
                                      <a:rPr lang="en-AU" sz="1800" b="0" i="1" smtClean="0">
                                        <a:effectLst/>
                                        <a:latin typeface="Cambria Math" panose="02040503050406030204" pitchFamily="18" charset="0"/>
                                      </a:rPr>
                                      <m:t>𝑥</m:t>
                                    </m:r>
                                  </m:num>
                                  <m:den>
                                    <m:r>
                                      <a:rPr lang="en-AU" sz="1800" b="0">
                                        <a:effectLst/>
                                        <a:latin typeface="Cambria Math" panose="02040503050406030204" pitchFamily="18" charset="0"/>
                                      </a:rPr>
                                      <m:t>4</m:t>
                                    </m:r>
                                  </m:den>
                                </m:f>
                                <m:r>
                                  <a:rPr lang="en-AU" sz="1800" b="0">
                                    <a:effectLst/>
                                    <a:latin typeface="Cambria Math" panose="02040503050406030204" pitchFamily="18" charset="0"/>
                                  </a:rPr>
                                  <m:t>+</m:t>
                                </m:r>
                                <m:f>
                                  <m:fPr>
                                    <m:ctrlPr>
                                      <a:rPr lang="en-AU" sz="1800" b="0" i="1">
                                        <a:effectLst/>
                                        <a:latin typeface="Cambria Math" panose="02040503050406030204" pitchFamily="18" charset="0"/>
                                      </a:rPr>
                                    </m:ctrlPr>
                                  </m:fPr>
                                  <m:num>
                                    <m:r>
                                      <a:rPr lang="en-AU" sz="1800" b="0">
                                        <a:effectLst/>
                                        <a:latin typeface="Cambria Math" panose="02040503050406030204" pitchFamily="18" charset="0"/>
                                      </a:rPr>
                                      <m:t>4</m:t>
                                    </m:r>
                                    <m:r>
                                      <a:rPr lang="en-AU" sz="1800" b="0" i="1" smtClean="0">
                                        <a:effectLst/>
                                        <a:latin typeface="Cambria Math" panose="02040503050406030204" pitchFamily="18" charset="0"/>
                                      </a:rPr>
                                      <m:t>𝑥</m:t>
                                    </m:r>
                                  </m:num>
                                  <m:den>
                                    <m:r>
                                      <a:rPr lang="en-AU" sz="1800" b="0">
                                        <a:effectLst/>
                                        <a:latin typeface="Cambria Math" panose="02040503050406030204" pitchFamily="18" charset="0"/>
                                      </a:rPr>
                                      <m:t>5</m:t>
                                    </m:r>
                                  </m:den>
                                </m:f>
                                <m:r>
                                  <a:rPr lang="en-AU" sz="1800" b="0" i="0"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0" smtClean="0">
                                        <a:effectLst/>
                                        <a:latin typeface="Cambria Math" panose="02040503050406030204" pitchFamily="18" charset="0"/>
                                      </a:rPr>
                                      <m:t>31</m:t>
                                    </m:r>
                                    <m:r>
                                      <a:rPr lang="en-AU" sz="1800" b="0" i="1" smtClean="0">
                                        <a:effectLst/>
                                        <a:latin typeface="Cambria Math" panose="02040503050406030204" pitchFamily="18" charset="0"/>
                                      </a:rPr>
                                      <m:t>𝑥</m:t>
                                    </m:r>
                                  </m:num>
                                  <m:den>
                                    <m:r>
                                      <a:rPr lang="en-AU" sz="1800" b="0" i="0" smtClean="0">
                                        <a:effectLst/>
                                        <a:latin typeface="Cambria Math" panose="02040503050406030204" pitchFamily="18" charset="0"/>
                                      </a:rPr>
                                      <m:t>20</m:t>
                                    </m:r>
                                  </m:den>
                                </m:f>
                              </m:oMath>
                            </m:oMathPara>
                          </a14:m>
                          <a:endParaRPr lang="en-AU" sz="1800" b="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i="1">
                                        <a:effectLst/>
                                        <a:latin typeface="Cambria Math" panose="02040503050406030204" pitchFamily="18" charset="0"/>
                                      </a:rPr>
                                      <m:t>2</m:t>
                                    </m:r>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5</m:t>
                                    </m:r>
                                  </m:den>
                                </m:f>
                                <m:r>
                                  <a:rPr lang="en-AU" sz="1800" i="1">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1">
                                        <a:effectLst/>
                                        <a:latin typeface="Cambria Math" panose="02040503050406030204" pitchFamily="18" charset="0"/>
                                      </a:rPr>
                                      <m:t>2</m:t>
                                    </m:r>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3</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16</m:t>
                                    </m:r>
                                    <m:r>
                                      <a:rPr lang="en-AU" sz="1800" b="0" i="1" smtClean="0">
                                        <a:effectLst/>
                                        <a:latin typeface="Cambria Math" panose="02040503050406030204" pitchFamily="18" charset="0"/>
                                      </a:rPr>
                                      <m:t>𝑥</m:t>
                                    </m:r>
                                  </m:num>
                                  <m:den>
                                    <m:r>
                                      <a:rPr lang="en-AU" sz="1800" b="0" i="1" smtClean="0">
                                        <a:effectLst/>
                                        <a:latin typeface="Cambria Math" panose="02040503050406030204" pitchFamily="18" charset="0"/>
                                      </a:rPr>
                                      <m:t>15</m:t>
                                    </m:r>
                                  </m:den>
                                </m:f>
                              </m:oMath>
                            </m:oMathPara>
                          </a14:m>
                          <a:endParaRPr lang="en-AU" sz="1800" i="1"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8</m:t>
                                    </m:r>
                                  </m:den>
                                </m:f>
                                <m:r>
                                  <a:rPr lang="en-AU" sz="1800" i="1">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1">
                                        <a:effectLst/>
                                        <a:latin typeface="Cambria Math" panose="02040503050406030204" pitchFamily="18" charset="0"/>
                                      </a:rPr>
                                      <m:t>3</m:t>
                                    </m:r>
                                    <m:r>
                                      <a:rPr lang="en-AU" sz="1800" b="0" i="1" smtClean="0">
                                        <a:effectLst/>
                                        <a:latin typeface="Cambria Math" panose="02040503050406030204" pitchFamily="18" charset="0"/>
                                      </a:rPr>
                                      <m:t>𝑥</m:t>
                                    </m:r>
                                  </m:num>
                                  <m:den>
                                    <m:r>
                                      <a:rPr lang="en-AU" sz="1800" i="1">
                                        <a:effectLst/>
                                        <a:latin typeface="Cambria Math" panose="02040503050406030204" pitchFamily="18" charset="0"/>
                                      </a:rPr>
                                      <m:t>5</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29</m:t>
                                    </m:r>
                                    <m:r>
                                      <a:rPr lang="en-AU" sz="1800" b="0" i="1" smtClean="0">
                                        <a:effectLst/>
                                        <a:latin typeface="Cambria Math" panose="02040503050406030204" pitchFamily="18" charset="0"/>
                                      </a:rPr>
                                      <m:t>𝑥</m:t>
                                    </m:r>
                                  </m:num>
                                  <m:den>
                                    <m:r>
                                      <a:rPr lang="en-AU" sz="1800" b="0" i="1" smtClean="0">
                                        <a:effectLst/>
                                        <a:latin typeface="Cambria Math" panose="02040503050406030204" pitchFamily="18" charset="0"/>
                                      </a:rPr>
                                      <m:t>40</m:t>
                                    </m:r>
                                  </m:den>
                                </m:f>
                              </m:oMath>
                            </m:oMathPara>
                          </a14:m>
                          <a:endParaRPr lang="en-AU" sz="1800" i="1"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4134247462"/>
                      </a:ext>
                    </a:extLst>
                  </a:tr>
                  <a:tr h="464670">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 4</a:t>
                          </a:r>
                        </a:p>
                      </a:txBody>
                      <a:tcPr marL="109675" marR="109675" marT="0" marB="0">
                        <a:solidFill>
                          <a:schemeClr val="accent5"/>
                        </a:solidFill>
                      </a:tcPr>
                    </a:tc>
                    <a:tc>
                      <a:txBody>
                        <a:bodyPr/>
                        <a:lstStyle/>
                        <a:p>
                          <a:pPr marL="0" algn="l" defTabSz="914377" rtl="0" eaLnBrk="1" latinLnBrk="0" hangingPunct="1">
                            <a:lnSpc>
                              <a:spcPct val="150000"/>
                            </a:lnSpc>
                            <a:spcBef>
                              <a:spcPts val="1200"/>
                            </a:spcBef>
                            <a:spcAft>
                              <a:spcPts val="600"/>
                            </a:spcAft>
                          </a:pPr>
                          <a:r>
                            <a:rPr lang="en-AU" sz="1800" b="1" kern="1200" dirty="0">
                              <a:solidFill>
                                <a:schemeClr val="bg1"/>
                              </a:solidFill>
                              <a:effectLst/>
                              <a:latin typeface="+mn-lt"/>
                              <a:ea typeface="+mn-ea"/>
                              <a:cs typeface="+mn-cs"/>
                            </a:rPr>
                            <a:t>Question 5</a:t>
                          </a:r>
                        </a:p>
                      </a:txBody>
                      <a:tcPr marL="109675" marR="109675" marT="0" marB="0">
                        <a:solidFill>
                          <a:schemeClr val="accent5"/>
                        </a:solidFill>
                      </a:tcPr>
                    </a:tc>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a:t>
                          </a:r>
                          <a:r>
                            <a:rPr lang="en-AU" sz="1800" dirty="0">
                              <a:effectLst/>
                            </a:rPr>
                            <a:t> </a:t>
                          </a:r>
                          <a:r>
                            <a:rPr lang="en-AU" sz="1800" b="1" kern="1200" dirty="0">
                              <a:solidFill>
                                <a:schemeClr val="bg1"/>
                              </a:solidFill>
                              <a:effectLst/>
                              <a:latin typeface="+mn-lt"/>
                              <a:ea typeface="+mn-ea"/>
                              <a:cs typeface="+mn-cs"/>
                            </a:rPr>
                            <a:t>6</a:t>
                          </a:r>
                        </a:p>
                      </a:txBody>
                      <a:tcPr marL="109675" marR="109675" marT="0" marB="0">
                        <a:solidFill>
                          <a:schemeClr val="accent5"/>
                        </a:solidFill>
                      </a:tcPr>
                    </a:tc>
                    <a:extLst>
                      <a:ext uri="{0D108BD9-81ED-4DB2-BD59-A6C34878D82A}">
                        <a16:rowId xmlns:a16="http://schemas.microsoft.com/office/drawing/2014/main" val="1166242153"/>
                      </a:ext>
                    </a:extLst>
                  </a:tr>
                  <a:tr h="1789446">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b="0" i="1" smtClean="0">
                                        <a:effectLst/>
                                        <a:latin typeface="Cambria Math" panose="02040503050406030204" pitchFamily="18" charset="0"/>
                                      </a:rPr>
                                    </m:ctrlPr>
                                  </m:fPr>
                                  <m:num>
                                    <m:r>
                                      <a:rPr lang="en-AU" sz="1800" b="0" i="0">
                                        <a:effectLst/>
                                        <a:latin typeface="Cambria Math" panose="02040503050406030204" pitchFamily="18" charset="0"/>
                                      </a:rPr>
                                      <m:t>2</m:t>
                                    </m:r>
                                    <m:r>
                                      <m:rPr>
                                        <m:sty m:val="p"/>
                                      </m:rPr>
                                      <a:rPr lang="en-AU" sz="1800" b="0" i="0" smtClean="0">
                                        <a:effectLst/>
                                        <a:latin typeface="Cambria Math" panose="02040503050406030204" pitchFamily="18" charset="0"/>
                                      </a:rPr>
                                      <m:t>w</m:t>
                                    </m:r>
                                  </m:num>
                                  <m:den>
                                    <m:r>
                                      <a:rPr lang="en-AU" sz="1800" b="0" i="0">
                                        <a:effectLst/>
                                        <a:latin typeface="Cambria Math" panose="02040503050406030204" pitchFamily="18" charset="0"/>
                                      </a:rPr>
                                      <m:t>7</m:t>
                                    </m:r>
                                  </m:den>
                                </m:f>
                                <m:r>
                                  <a:rPr lang="en-AU" sz="1800" b="0" i="0">
                                    <a:effectLst/>
                                    <a:latin typeface="Cambria Math" panose="02040503050406030204" pitchFamily="18" charset="0"/>
                                  </a:rPr>
                                  <m:t>+</m:t>
                                </m:r>
                                <m:f>
                                  <m:fPr>
                                    <m:ctrlPr>
                                      <a:rPr lang="en-AU" sz="1800" b="0" i="1">
                                        <a:effectLst/>
                                        <a:latin typeface="Cambria Math" panose="02040503050406030204" pitchFamily="18" charset="0"/>
                                      </a:rPr>
                                    </m:ctrlPr>
                                  </m:fPr>
                                  <m:num>
                                    <m:r>
                                      <a:rPr lang="en-AU" sz="1800" b="0" i="0">
                                        <a:effectLst/>
                                        <a:latin typeface="Cambria Math" panose="02040503050406030204" pitchFamily="18" charset="0"/>
                                      </a:rPr>
                                      <m:t>2</m:t>
                                    </m:r>
                                    <m:r>
                                      <m:rPr>
                                        <m:sty m:val="p"/>
                                      </m:rPr>
                                      <a:rPr lang="en-AU" sz="1800" b="0" i="0" smtClean="0">
                                        <a:effectLst/>
                                        <a:latin typeface="Cambria Math" panose="02040503050406030204" pitchFamily="18" charset="0"/>
                                      </a:rPr>
                                      <m:t>w</m:t>
                                    </m:r>
                                  </m:num>
                                  <m:den>
                                    <m:r>
                                      <a:rPr lang="en-AU" sz="1800" b="0" i="0">
                                        <a:effectLst/>
                                        <a:latin typeface="Cambria Math" panose="02040503050406030204" pitchFamily="18" charset="0"/>
                                      </a:rPr>
                                      <m:t>3</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20</m:t>
                                    </m:r>
                                    <m:r>
                                      <a:rPr lang="en-AU" sz="1800" b="0" i="1" smtClean="0">
                                        <a:effectLst/>
                                        <a:latin typeface="Cambria Math" panose="02040503050406030204" pitchFamily="18" charset="0"/>
                                      </a:rPr>
                                      <m:t>𝑤</m:t>
                                    </m:r>
                                  </m:num>
                                  <m:den>
                                    <m:r>
                                      <a:rPr lang="en-AU" sz="1800" b="0" i="1" smtClean="0">
                                        <a:effectLst/>
                                        <a:latin typeface="Cambria Math" panose="02040503050406030204" pitchFamily="18" charset="0"/>
                                      </a:rPr>
                                      <m:t>21</m:t>
                                    </m:r>
                                  </m:den>
                                </m:f>
                              </m:oMath>
                            </m:oMathPara>
                          </a14:m>
                          <a:endParaRPr lang="en-AU" sz="1800" b="0" i="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i="0">
                                        <a:effectLst/>
                                        <a:latin typeface="Cambria Math" panose="02040503050406030204" pitchFamily="18" charset="0"/>
                                      </a:rPr>
                                      <m:t>3</m:t>
                                    </m:r>
                                    <m:r>
                                      <m:rPr>
                                        <m:sty m:val="p"/>
                                      </m:rPr>
                                      <a:rPr lang="en-AU" sz="1800" b="0" i="0" smtClean="0">
                                        <a:effectLst/>
                                        <a:latin typeface="Cambria Math" panose="02040503050406030204" pitchFamily="18" charset="0"/>
                                      </a:rPr>
                                      <m:t>y</m:t>
                                    </m:r>
                                  </m:num>
                                  <m:den>
                                    <m:r>
                                      <a:rPr lang="en-AU" sz="1800" i="0">
                                        <a:effectLst/>
                                        <a:latin typeface="Cambria Math" panose="02040503050406030204" pitchFamily="18" charset="0"/>
                                      </a:rPr>
                                      <m:t>4</m:t>
                                    </m:r>
                                  </m:den>
                                </m:f>
                                <m:r>
                                  <a:rPr lang="en-AU" sz="1800" i="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0">
                                        <a:effectLst/>
                                        <a:latin typeface="Cambria Math" panose="02040503050406030204" pitchFamily="18" charset="0"/>
                                      </a:rPr>
                                      <m:t>5</m:t>
                                    </m:r>
                                    <m:r>
                                      <m:rPr>
                                        <m:sty m:val="p"/>
                                      </m:rPr>
                                      <a:rPr lang="en-AU" sz="1800" b="0" i="0" smtClean="0">
                                        <a:effectLst/>
                                        <a:latin typeface="Cambria Math" panose="02040503050406030204" pitchFamily="18" charset="0"/>
                                      </a:rPr>
                                      <m:t>y</m:t>
                                    </m:r>
                                  </m:num>
                                  <m:den>
                                    <m:r>
                                      <a:rPr lang="en-AU" sz="1800" i="0">
                                        <a:effectLst/>
                                        <a:latin typeface="Cambria Math" panose="02040503050406030204" pitchFamily="18" charset="0"/>
                                      </a:rPr>
                                      <m:t>6</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19</m:t>
                                    </m:r>
                                    <m:r>
                                      <a:rPr lang="en-AU" sz="1800" b="0" i="1" smtClean="0">
                                        <a:effectLst/>
                                        <a:latin typeface="Cambria Math" panose="02040503050406030204" pitchFamily="18" charset="0"/>
                                      </a:rPr>
                                      <m:t>𝑦</m:t>
                                    </m:r>
                                  </m:num>
                                  <m:den>
                                    <m:r>
                                      <a:rPr lang="en-AU" sz="1800" b="0" i="1" smtClean="0">
                                        <a:effectLst/>
                                        <a:latin typeface="Cambria Math" panose="02040503050406030204" pitchFamily="18" charset="0"/>
                                      </a:rPr>
                                      <m:t>12</m:t>
                                    </m:r>
                                  </m:den>
                                </m:f>
                              </m:oMath>
                            </m:oMathPara>
                          </a14:m>
                          <a:endParaRPr lang="en-AU" sz="1800" i="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sz="1800" i="1" smtClean="0">
                                        <a:effectLst/>
                                        <a:latin typeface="Cambria Math" panose="02040503050406030204" pitchFamily="18" charset="0"/>
                                      </a:rPr>
                                    </m:ctrlPr>
                                  </m:fPr>
                                  <m:num>
                                    <m:r>
                                      <a:rPr lang="en-AU" sz="1800" i="0">
                                        <a:effectLst/>
                                        <a:latin typeface="Cambria Math" panose="02040503050406030204" pitchFamily="18" charset="0"/>
                                      </a:rPr>
                                      <m:t>2</m:t>
                                    </m:r>
                                    <m:r>
                                      <m:rPr>
                                        <m:sty m:val="p"/>
                                      </m:rPr>
                                      <a:rPr lang="en-AU" sz="1800" b="0" i="0" smtClean="0">
                                        <a:effectLst/>
                                        <a:latin typeface="Cambria Math" panose="02040503050406030204" pitchFamily="18" charset="0"/>
                                      </a:rPr>
                                      <m:t>xy</m:t>
                                    </m:r>
                                  </m:num>
                                  <m:den>
                                    <m:r>
                                      <a:rPr lang="en-AU" sz="1800" i="0">
                                        <a:effectLst/>
                                        <a:latin typeface="Cambria Math" panose="02040503050406030204" pitchFamily="18" charset="0"/>
                                      </a:rPr>
                                      <m:t>3</m:t>
                                    </m:r>
                                  </m:den>
                                </m:f>
                                <m:r>
                                  <a:rPr lang="en-AU" sz="1800" i="0">
                                    <a:effectLst/>
                                    <a:latin typeface="Cambria Math" panose="02040503050406030204" pitchFamily="18" charset="0"/>
                                  </a:rPr>
                                  <m:t>+</m:t>
                                </m:r>
                                <m:f>
                                  <m:fPr>
                                    <m:ctrlPr>
                                      <a:rPr lang="en-AU" sz="1800" i="1">
                                        <a:effectLst/>
                                        <a:latin typeface="Cambria Math" panose="02040503050406030204" pitchFamily="18" charset="0"/>
                                      </a:rPr>
                                    </m:ctrlPr>
                                  </m:fPr>
                                  <m:num>
                                    <m:r>
                                      <a:rPr lang="en-AU" sz="1800" i="0">
                                        <a:effectLst/>
                                        <a:latin typeface="Cambria Math" panose="02040503050406030204" pitchFamily="18" charset="0"/>
                                      </a:rPr>
                                      <m:t>5</m:t>
                                    </m:r>
                                    <m:r>
                                      <m:rPr>
                                        <m:sty m:val="p"/>
                                      </m:rPr>
                                      <a:rPr lang="en-AU" sz="1800" b="0" i="0" smtClean="0">
                                        <a:effectLst/>
                                        <a:latin typeface="Cambria Math" panose="02040503050406030204" pitchFamily="18" charset="0"/>
                                      </a:rPr>
                                      <m:t>xy</m:t>
                                    </m:r>
                                  </m:num>
                                  <m:den>
                                    <m:r>
                                      <a:rPr lang="en-AU" sz="1800" i="0">
                                        <a:effectLst/>
                                        <a:latin typeface="Cambria Math" panose="02040503050406030204" pitchFamily="18" charset="0"/>
                                      </a:rPr>
                                      <m:t>12</m:t>
                                    </m:r>
                                  </m:den>
                                </m:f>
                                <m:r>
                                  <a:rPr lang="en-AU" sz="1800" b="0" i="1" smtClean="0">
                                    <a:effectLst/>
                                    <a:latin typeface="Cambria Math" panose="02040503050406030204" pitchFamily="18" charset="0"/>
                                  </a:rPr>
                                  <m:t>=</m:t>
                                </m:r>
                                <m:f>
                                  <m:fPr>
                                    <m:ctrlPr>
                                      <a:rPr lang="en-AU" sz="1800" b="0" i="1" smtClean="0">
                                        <a:effectLst/>
                                        <a:latin typeface="Cambria Math" panose="02040503050406030204" pitchFamily="18" charset="0"/>
                                      </a:rPr>
                                    </m:ctrlPr>
                                  </m:fPr>
                                  <m:num>
                                    <m:r>
                                      <a:rPr lang="en-AU" sz="1800" b="0" i="1" smtClean="0">
                                        <a:effectLst/>
                                        <a:latin typeface="Cambria Math" panose="02040503050406030204" pitchFamily="18" charset="0"/>
                                      </a:rPr>
                                      <m:t>13</m:t>
                                    </m:r>
                                    <m:r>
                                      <a:rPr lang="en-AU" sz="1800" b="0" i="1" smtClean="0">
                                        <a:effectLst/>
                                        <a:latin typeface="Cambria Math" panose="02040503050406030204" pitchFamily="18" charset="0"/>
                                      </a:rPr>
                                      <m:t>𝑥𝑦</m:t>
                                    </m:r>
                                  </m:num>
                                  <m:den>
                                    <m:r>
                                      <a:rPr lang="en-AU" sz="1800" b="0" i="1" smtClean="0">
                                        <a:effectLst/>
                                        <a:latin typeface="Cambria Math" panose="02040503050406030204" pitchFamily="18" charset="0"/>
                                      </a:rPr>
                                      <m:t>12</m:t>
                                    </m:r>
                                  </m:den>
                                </m:f>
                              </m:oMath>
                            </m:oMathPara>
                          </a14:m>
                          <a:endParaRPr lang="en-AU" sz="1800" i="0" dirty="0">
                            <a:effectLst/>
                          </a:endParaRPr>
                        </a:p>
                        <a:p>
                          <a:pPr>
                            <a:lnSpc>
                              <a:spcPct val="150000"/>
                            </a:lnSpc>
                            <a:spcBef>
                              <a:spcPts val="1200"/>
                            </a:spcBef>
                            <a:spcAft>
                              <a:spcPts val="600"/>
                            </a:spcAft>
                          </a:pPr>
                          <a:r>
                            <a:rPr lang="en-AU" sz="1800" dirty="0">
                              <a:effectLst/>
                            </a:rPr>
                            <a:t> </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3130961604"/>
                      </a:ext>
                    </a:extLst>
                  </a:tr>
                </a:tbl>
              </a:graphicData>
            </a:graphic>
          </p:graphicFrame>
        </mc:Choice>
        <mc:Fallback xmlns="">
          <p:graphicFrame>
            <p:nvGraphicFramePr>
              <p:cNvPr id="3" name="Table 2">
                <a:extLst>
                  <a:ext uri="{FF2B5EF4-FFF2-40B4-BE49-F238E27FC236}">
                    <a16:creationId xmlns:a16="http://schemas.microsoft.com/office/drawing/2014/main" id="{221FE12F-F9F3-2F80-F343-EEE8A76DFB2A}"/>
                  </a:ext>
                </a:extLst>
              </p:cNvPr>
              <p:cNvGraphicFramePr>
                <a:graphicFrameLocks noGrp="1"/>
              </p:cNvGraphicFramePr>
              <p:nvPr>
                <p:extLst>
                  <p:ext uri="{D42A27DB-BD31-4B8C-83A1-F6EECF244321}">
                    <p14:modId xmlns:p14="http://schemas.microsoft.com/office/powerpoint/2010/main" val="3506329536"/>
                  </p:ext>
                </p:extLst>
              </p:nvPr>
            </p:nvGraphicFramePr>
            <p:xfrm>
              <a:off x="386255" y="1637930"/>
              <a:ext cx="11457745" cy="4500141"/>
            </p:xfrm>
            <a:graphic>
              <a:graphicData uri="http://schemas.openxmlformats.org/drawingml/2006/table">
                <a:tbl>
                  <a:tblPr firstRow="1" firstCol="1" bandRow="1">
                    <a:tableStyleId>{5A111915-BE36-4E01-A7E5-04B1672EAD32}</a:tableStyleId>
                  </a:tblPr>
                  <a:tblGrid>
                    <a:gridCol w="3801745">
                      <a:extLst>
                        <a:ext uri="{9D8B030D-6E8A-4147-A177-3AD203B41FA5}">
                          <a16:colId xmlns:a16="http://schemas.microsoft.com/office/drawing/2014/main" val="1404918685"/>
                        </a:ext>
                      </a:extLst>
                    </a:gridCol>
                    <a:gridCol w="3828000">
                      <a:extLst>
                        <a:ext uri="{9D8B030D-6E8A-4147-A177-3AD203B41FA5}">
                          <a16:colId xmlns:a16="http://schemas.microsoft.com/office/drawing/2014/main" val="690318919"/>
                        </a:ext>
                      </a:extLst>
                    </a:gridCol>
                    <a:gridCol w="3828000">
                      <a:extLst>
                        <a:ext uri="{9D8B030D-6E8A-4147-A177-3AD203B41FA5}">
                          <a16:colId xmlns:a16="http://schemas.microsoft.com/office/drawing/2014/main" val="1483510174"/>
                        </a:ext>
                      </a:extLst>
                    </a:gridCol>
                  </a:tblGrid>
                  <a:tr h="464670">
                    <a:tc>
                      <a:txBody>
                        <a:bodyPr/>
                        <a:lstStyle/>
                        <a:p>
                          <a:pPr>
                            <a:lnSpc>
                              <a:spcPct val="150000"/>
                            </a:lnSpc>
                            <a:spcBef>
                              <a:spcPts val="1200"/>
                            </a:spcBef>
                            <a:spcAft>
                              <a:spcPts val="600"/>
                            </a:spcAft>
                          </a:pPr>
                          <a:r>
                            <a:rPr lang="en-AU" sz="1800" dirty="0">
                              <a:effectLst/>
                            </a:rPr>
                            <a:t>Question 1</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2</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tc>
                      <a:txBody>
                        <a:bodyPr/>
                        <a:lstStyle/>
                        <a:p>
                          <a:pPr>
                            <a:lnSpc>
                              <a:spcPct val="150000"/>
                            </a:lnSpc>
                            <a:spcBef>
                              <a:spcPts val="1200"/>
                            </a:spcBef>
                            <a:spcAft>
                              <a:spcPts val="600"/>
                            </a:spcAft>
                          </a:pPr>
                          <a:r>
                            <a:rPr lang="en-AU" sz="1800" dirty="0">
                              <a:effectLst/>
                            </a:rPr>
                            <a:t>Question 3</a:t>
                          </a:r>
                          <a:endParaRPr lang="en-AU" sz="1800" dirty="0">
                            <a:effectLst/>
                            <a:latin typeface="Arial" panose="020B0604020202020204" pitchFamily="34" charset="0"/>
                            <a:ea typeface="Calibri" panose="020F0502020204030204" pitchFamily="34" charset="0"/>
                            <a:cs typeface="Arial" panose="020B0604020202020204" pitchFamily="34" charset="0"/>
                          </a:endParaRPr>
                        </a:p>
                      </a:txBody>
                      <a:tcPr marL="109675" marR="109675" marT="0" marB="0"/>
                    </a:tc>
                    <a:extLst>
                      <a:ext uri="{0D108BD9-81ED-4DB2-BD59-A6C34878D82A}">
                        <a16:rowId xmlns:a16="http://schemas.microsoft.com/office/drawing/2014/main" val="1618564726"/>
                      </a:ext>
                    </a:extLst>
                  </a:tr>
                  <a:tr h="1781355">
                    <a:tc>
                      <a:txBody>
                        <a:bodyPr/>
                        <a:lstStyle/>
                        <a:p>
                          <a:endParaRPr lang="en-US"/>
                        </a:p>
                      </a:txBody>
                      <a:tcPr marL="109675" marR="109675" marT="0" marB="0">
                        <a:blipFill>
                          <a:blip r:embed="rId2"/>
                          <a:stretch>
                            <a:fillRect l="-333" t="-26241" r="-201333" b="-126241"/>
                          </a:stretch>
                        </a:blipFill>
                      </a:tcPr>
                    </a:tc>
                    <a:tc>
                      <a:txBody>
                        <a:bodyPr/>
                        <a:lstStyle/>
                        <a:p>
                          <a:endParaRPr lang="en-US"/>
                        </a:p>
                      </a:txBody>
                      <a:tcPr marL="109675" marR="109675" marT="0" marB="0">
                        <a:blipFill>
                          <a:blip r:embed="rId2"/>
                          <a:stretch>
                            <a:fillRect l="-100000" t="-26241" r="-100664" b="-126241"/>
                          </a:stretch>
                        </a:blipFill>
                      </a:tcPr>
                    </a:tc>
                    <a:tc>
                      <a:txBody>
                        <a:bodyPr/>
                        <a:lstStyle/>
                        <a:p>
                          <a:endParaRPr lang="en-US"/>
                        </a:p>
                      </a:txBody>
                      <a:tcPr marL="109675" marR="109675" marT="0" marB="0">
                        <a:blipFill>
                          <a:blip r:embed="rId2"/>
                          <a:stretch>
                            <a:fillRect l="-199338" t="-26241" r="-331" b="-126241"/>
                          </a:stretch>
                        </a:blipFill>
                      </a:tcPr>
                    </a:tc>
                    <a:extLst>
                      <a:ext uri="{0D108BD9-81ED-4DB2-BD59-A6C34878D82A}">
                        <a16:rowId xmlns:a16="http://schemas.microsoft.com/office/drawing/2014/main" val="4134247462"/>
                      </a:ext>
                    </a:extLst>
                  </a:tr>
                  <a:tr h="464670">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 4</a:t>
                          </a:r>
                        </a:p>
                      </a:txBody>
                      <a:tcPr marL="109675" marR="109675" marT="0" marB="0">
                        <a:solidFill>
                          <a:schemeClr val="accent5"/>
                        </a:solidFill>
                      </a:tcPr>
                    </a:tc>
                    <a:tc>
                      <a:txBody>
                        <a:bodyPr/>
                        <a:lstStyle/>
                        <a:p>
                          <a:pPr marL="0" algn="l" defTabSz="914377" rtl="0" eaLnBrk="1" latinLnBrk="0" hangingPunct="1">
                            <a:lnSpc>
                              <a:spcPct val="150000"/>
                            </a:lnSpc>
                            <a:spcBef>
                              <a:spcPts val="1200"/>
                            </a:spcBef>
                            <a:spcAft>
                              <a:spcPts val="600"/>
                            </a:spcAft>
                          </a:pPr>
                          <a:r>
                            <a:rPr lang="en-AU" sz="1800" b="1" kern="1200" dirty="0">
                              <a:solidFill>
                                <a:schemeClr val="bg1"/>
                              </a:solidFill>
                              <a:effectLst/>
                              <a:latin typeface="+mn-lt"/>
                              <a:ea typeface="+mn-ea"/>
                              <a:cs typeface="+mn-cs"/>
                            </a:rPr>
                            <a:t>Question 5</a:t>
                          </a:r>
                        </a:p>
                      </a:txBody>
                      <a:tcPr marL="109675" marR="109675" marT="0" marB="0">
                        <a:solidFill>
                          <a:schemeClr val="accent5"/>
                        </a:solidFill>
                      </a:tcPr>
                    </a:tc>
                    <a:tc>
                      <a:txBody>
                        <a:bodyPr/>
                        <a:lstStyle/>
                        <a:p>
                          <a:pPr>
                            <a:lnSpc>
                              <a:spcPct val="150000"/>
                            </a:lnSpc>
                            <a:spcBef>
                              <a:spcPts val="1200"/>
                            </a:spcBef>
                            <a:spcAft>
                              <a:spcPts val="600"/>
                            </a:spcAft>
                          </a:pPr>
                          <a:r>
                            <a:rPr lang="en-AU" sz="1800" b="1" kern="1200" dirty="0">
                              <a:solidFill>
                                <a:schemeClr val="bg1"/>
                              </a:solidFill>
                              <a:effectLst/>
                              <a:latin typeface="+mn-lt"/>
                              <a:ea typeface="+mn-ea"/>
                              <a:cs typeface="+mn-cs"/>
                            </a:rPr>
                            <a:t>Question</a:t>
                          </a:r>
                          <a:r>
                            <a:rPr lang="en-AU" sz="1800" dirty="0">
                              <a:effectLst/>
                            </a:rPr>
                            <a:t> </a:t>
                          </a:r>
                          <a:r>
                            <a:rPr lang="en-AU" sz="1800" b="1" kern="1200" dirty="0">
                              <a:solidFill>
                                <a:schemeClr val="bg1"/>
                              </a:solidFill>
                              <a:effectLst/>
                              <a:latin typeface="+mn-lt"/>
                              <a:ea typeface="+mn-ea"/>
                              <a:cs typeface="+mn-cs"/>
                            </a:rPr>
                            <a:t>6</a:t>
                          </a:r>
                        </a:p>
                      </a:txBody>
                      <a:tcPr marL="109675" marR="109675" marT="0" marB="0">
                        <a:solidFill>
                          <a:schemeClr val="accent5"/>
                        </a:solidFill>
                      </a:tcPr>
                    </a:tc>
                    <a:extLst>
                      <a:ext uri="{0D108BD9-81ED-4DB2-BD59-A6C34878D82A}">
                        <a16:rowId xmlns:a16="http://schemas.microsoft.com/office/drawing/2014/main" val="1166242153"/>
                      </a:ext>
                    </a:extLst>
                  </a:tr>
                  <a:tr h="1789446">
                    <a:tc>
                      <a:txBody>
                        <a:bodyPr/>
                        <a:lstStyle/>
                        <a:p>
                          <a:endParaRPr lang="en-US"/>
                        </a:p>
                      </a:txBody>
                      <a:tcPr marL="109675" marR="109675" marT="0" marB="0">
                        <a:blipFill>
                          <a:blip r:embed="rId2"/>
                          <a:stretch>
                            <a:fillRect l="-333" t="-150704" r="-201333"/>
                          </a:stretch>
                        </a:blipFill>
                      </a:tcPr>
                    </a:tc>
                    <a:tc>
                      <a:txBody>
                        <a:bodyPr/>
                        <a:lstStyle/>
                        <a:p>
                          <a:endParaRPr lang="en-US"/>
                        </a:p>
                      </a:txBody>
                      <a:tcPr marL="109675" marR="109675" marT="0" marB="0">
                        <a:blipFill>
                          <a:blip r:embed="rId2"/>
                          <a:stretch>
                            <a:fillRect l="-100000" t="-150704" r="-100664"/>
                          </a:stretch>
                        </a:blipFill>
                      </a:tcPr>
                    </a:tc>
                    <a:tc>
                      <a:txBody>
                        <a:bodyPr/>
                        <a:lstStyle/>
                        <a:p>
                          <a:endParaRPr lang="en-US"/>
                        </a:p>
                      </a:txBody>
                      <a:tcPr marL="109675" marR="109675" marT="0" marB="0">
                        <a:blipFill>
                          <a:blip r:embed="rId2"/>
                          <a:stretch>
                            <a:fillRect l="-199338" t="-150704" r="-331"/>
                          </a:stretch>
                        </a:blipFill>
                      </a:tcPr>
                    </a:tc>
                    <a:extLst>
                      <a:ext uri="{0D108BD9-81ED-4DB2-BD59-A6C34878D82A}">
                        <a16:rowId xmlns:a16="http://schemas.microsoft.com/office/drawing/2014/main" val="3130961604"/>
                      </a:ext>
                    </a:extLst>
                  </a:tr>
                </a:tbl>
              </a:graphicData>
            </a:graphic>
          </p:graphicFrame>
        </mc:Fallback>
      </mc:AlternateContent>
      <p:sp>
        <p:nvSpPr>
          <p:cNvPr id="2" name="Slide Number Placeholder 1">
            <a:extLst>
              <a:ext uri="{FF2B5EF4-FFF2-40B4-BE49-F238E27FC236}">
                <a16:creationId xmlns:a16="http://schemas.microsoft.com/office/drawing/2014/main" id="{46BA5E3A-F3FD-A81D-3764-D14ACCFEF530}"/>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dirty="0"/>
          </a:p>
        </p:txBody>
      </p:sp>
    </p:spTree>
    <p:extLst>
      <p:ext uri="{BB962C8B-B14F-4D97-AF65-F5344CB8AC3E}">
        <p14:creationId xmlns:p14="http://schemas.microsoft.com/office/powerpoint/2010/main" val="417363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F7B1-48CC-D4E0-F657-E8D1103C9D3E}"/>
              </a:ext>
            </a:extLst>
          </p:cNvPr>
          <p:cNvSpPr>
            <a:spLocks noGrp="1"/>
          </p:cNvSpPr>
          <p:nvPr>
            <p:ph type="title"/>
          </p:nvPr>
        </p:nvSpPr>
        <p:spPr/>
        <p:txBody>
          <a:bodyPr/>
          <a:lstStyle/>
          <a:p>
            <a:r>
              <a:rPr lang="en-AU" dirty="0"/>
              <a:t>Adding fractions</a:t>
            </a:r>
          </a:p>
        </p:txBody>
      </p:sp>
      <p:sp>
        <p:nvSpPr>
          <p:cNvPr id="5" name="Text Placeholder 4">
            <a:extLst>
              <a:ext uri="{FF2B5EF4-FFF2-40B4-BE49-F238E27FC236}">
                <a16:creationId xmlns:a16="http://schemas.microsoft.com/office/drawing/2014/main" id="{A3D13A56-7401-6C1C-AD77-44FBA31FE8BE}"/>
              </a:ext>
            </a:extLst>
          </p:cNvPr>
          <p:cNvSpPr>
            <a:spLocks noGrp="1"/>
          </p:cNvSpPr>
          <p:nvPr>
            <p:ph type="body" sz="quarter" idx="18"/>
          </p:nvPr>
        </p:nvSpPr>
        <p:spPr/>
        <p:txBody>
          <a:bodyPr/>
          <a:lstStyle/>
          <a:p>
            <a:r>
              <a:rPr lang="en-AU" dirty="0"/>
              <a:t>Unknown denominator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10806A-E8CB-25B4-7599-464E4591793D}"/>
                  </a:ext>
                </a:extLst>
              </p:cNvPr>
              <p:cNvSpPr>
                <a:spLocks noGrp="1"/>
              </p:cNvSpPr>
              <p:nvPr>
                <p:ph idx="1"/>
              </p:nvPr>
            </p:nvSpPr>
            <p:spPr>
              <a:xfrm>
                <a:off x="360000" y="1620000"/>
                <a:ext cx="10898550" cy="4536000"/>
              </a:xfrm>
            </p:spPr>
            <p:txBody>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𝑥</m:t>
                          </m:r>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r>
                            <a:rPr lang="en-AU" b="0" i="1" smtClean="0">
                              <a:latin typeface="Cambria Math" panose="02040503050406030204" pitchFamily="18" charset="0"/>
                            </a:rPr>
                            <m:t>5</m:t>
                          </m:r>
                        </m:den>
                      </m:f>
                    </m:oMath>
                  </m:oMathPara>
                </a14:m>
                <a:endParaRPr lang="en-AU" dirty="0"/>
              </a:p>
            </p:txBody>
          </p:sp>
        </mc:Choice>
        <mc:Fallback xmlns="">
          <p:sp>
            <p:nvSpPr>
              <p:cNvPr id="3" name="Content Placeholder 2">
                <a:extLst>
                  <a:ext uri="{FF2B5EF4-FFF2-40B4-BE49-F238E27FC236}">
                    <a16:creationId xmlns:a16="http://schemas.microsoft.com/office/drawing/2014/main" id="{A510806A-E8CB-25B4-7599-464E4591793D}"/>
                  </a:ext>
                </a:extLst>
              </p:cNvPr>
              <p:cNvSpPr>
                <a:spLocks noGrp="1" noRot="1" noChangeAspect="1" noMove="1" noResize="1" noEditPoints="1" noAdjustHandles="1" noChangeArrowheads="1" noChangeShapeType="1" noTextEdit="1"/>
              </p:cNvSpPr>
              <p:nvPr>
                <p:ph idx="1"/>
              </p:nvPr>
            </p:nvSpPr>
            <p:spPr>
              <a:xfrm>
                <a:off x="360000" y="1620000"/>
                <a:ext cx="10898550" cy="4536000"/>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360E63-BA8A-55F8-7FFD-E080664C1F8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69355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795</Words>
  <Application>Microsoft Office PowerPoint</Application>
  <PresentationFormat>Widescreen</PresentationFormat>
  <Paragraphs>155</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Cambria Math</vt:lpstr>
      <vt:lpstr>Public Sans</vt:lpstr>
      <vt:lpstr>Times New Roman</vt:lpstr>
      <vt:lpstr>Public Sans SemiBold</vt:lpstr>
      <vt:lpstr>Calibri</vt:lpstr>
      <vt:lpstr>Public Sans Light</vt:lpstr>
      <vt:lpstr>Arial</vt:lpstr>
      <vt:lpstr>Yu Mincho</vt:lpstr>
      <vt:lpstr>NSWG Corporate</vt:lpstr>
      <vt:lpstr>The power of one</vt:lpstr>
      <vt:lpstr>Warm up</vt:lpstr>
      <vt:lpstr>The power of one (1)</vt:lpstr>
      <vt:lpstr>Launch</vt:lpstr>
      <vt:lpstr>The power of one (2)</vt:lpstr>
      <vt:lpstr>Explore</vt:lpstr>
      <vt:lpstr>Appendix A (1)</vt:lpstr>
      <vt:lpstr>Appendix A (2)</vt:lpstr>
      <vt:lpstr>Adding fractions</vt:lpstr>
      <vt:lpstr>Summarise</vt:lpstr>
      <vt:lpstr>The power of one (3)</vt:lpstr>
      <vt:lpstr>The power of one (4)</vt:lpstr>
      <vt:lpstr>The power of one (5)</vt:lpstr>
      <vt:lpstr>The power of one (6)</vt:lpstr>
      <vt:lpstr>The power of one (7)</vt:lpstr>
      <vt:lpstr>The power of one (8)</vt:lpstr>
      <vt:lpstr>The power of one (9)</vt:lpstr>
      <vt:lpstr>The power of one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one</dc:title>
  <dc:creator>NSW Deparetment of Education</dc:creator>
  <cp:revision>1</cp:revision>
  <dcterms:created xsi:type="dcterms:W3CDTF">2024-06-27T00:08:24Z</dcterms:created>
  <dcterms:modified xsi:type="dcterms:W3CDTF">2024-06-27T05:38:37Z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2024-06-27T00:08:36Z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8cd4a3a8-06bb-4f92-81a6-b8cdf67ed188</vt:lpwstr>
  </property>
  <property fmtid="{D5CDD505-2E9C-101B-9397-08002B2CF9AE}" pid="8" name="MSIP_Label_b603dfd7-d93a-4381-a340-2995d8282205_ContentBits">
    <vt:lpwstr>0</vt:lpwstr>
  </property>
</Properties>
</file>