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57" r:id="rId2"/>
    <p:sldId id="383" r:id="rId3"/>
    <p:sldId id="268" r:id="rId4"/>
    <p:sldId id="410" r:id="rId5"/>
    <p:sldId id="385" r:id="rId6"/>
    <p:sldId id="407" r:id="rId7"/>
    <p:sldId id="391" r:id="rId8"/>
    <p:sldId id="403" r:id="rId9"/>
    <p:sldId id="404" r:id="rId10"/>
    <p:sldId id="405" r:id="rId11"/>
    <p:sldId id="381" r:id="rId12"/>
    <p:sldId id="398" r:id="rId13"/>
    <p:sldId id="399" r:id="rId14"/>
    <p:sldId id="400" r:id="rId15"/>
    <p:sldId id="401" r:id="rId16"/>
    <p:sldId id="408" r:id="rId17"/>
    <p:sldId id="406" r:id="rId18"/>
    <p:sldId id="389" r:id="rId19"/>
    <p:sldId id="402" r:id="rId20"/>
    <p:sldId id="361" r:id="rId21"/>
  </p:sldIdLst>
  <p:sldSz cx="12192000" cy="6858000"/>
  <p:notesSz cx="6858000" cy="9144000"/>
  <p:embeddedFontLst>
    <p:embeddedFont>
      <p:font typeface="Cambria Math" panose="02040503050406030204" pitchFamily="18" charset="0"/>
      <p:regular r:id="rId24"/>
    </p:embeddedFont>
    <p:embeddedFont>
      <p:font typeface="Public Sans" pitchFamily="2" charset="0"/>
      <p:regular r:id="rId25"/>
      <p:bold r:id="rId26"/>
      <p:italic r:id="rId27"/>
      <p:boldItalic r:id="rId28"/>
    </p:embeddedFont>
    <p:embeddedFont>
      <p:font typeface="Public Sans Light" pitchFamily="2" charset="0"/>
      <p:regular r:id="rId29"/>
      <p:italic r:id="rId30"/>
    </p:embeddedFont>
    <p:embeddedFont>
      <p:font typeface="Public Sans SemiBold" pitchFamily="2" charset="0"/>
      <p:regular r:id="rId31"/>
      <p:bold r:id="rId32"/>
      <p:italic r:id="rId33"/>
      <p:boldItalic r:id="rId3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userDrawn="1">
          <p15:clr>
            <a:srgbClr val="A4A3A4"/>
          </p15:clr>
        </p15:guide>
        <p15:guide id="2" pos="21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DD3D6"/>
    <a:srgbClr val="EBEBEB"/>
    <a:srgbClr val="FFFFFF"/>
    <a:srgbClr val="00296C"/>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C6D7DB-1E5E-4908-821D-1BD832A0B791}" v="4" dt="2024-06-27T00:13:13.69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29"/>
    <p:restoredTop sz="94694"/>
  </p:normalViewPr>
  <p:slideViewPr>
    <p:cSldViewPr snapToGrid="0">
      <p:cViewPr varScale="1">
        <p:scale>
          <a:sx n="101" d="100"/>
          <a:sy n="101" d="100"/>
        </p:scale>
        <p:origin x="714" y="102"/>
      </p:cViewPr>
      <p:guideLst>
        <p:guide orient="horz" pos="1230"/>
        <p:guide pos="21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27/06/2024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27/06/2024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256147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1094593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dirty="0"/>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10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5215236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6"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Divide and conquer</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4DBD-D0C0-513C-C85A-844CBEC82DE9}"/>
              </a:ext>
            </a:extLst>
          </p:cNvPr>
          <p:cNvSpPr>
            <a:spLocks noGrp="1"/>
          </p:cNvSpPr>
          <p:nvPr>
            <p:ph type="title"/>
          </p:nvPr>
        </p:nvSpPr>
        <p:spPr/>
        <p:txBody>
          <a:bodyPr/>
          <a:lstStyle/>
          <a:p>
            <a:r>
              <a:rPr lang="en-AU" dirty="0"/>
              <a:t>Dividing all algebraic fractions (2)</a:t>
            </a:r>
          </a:p>
        </p:txBody>
      </p:sp>
      <p:sp>
        <p:nvSpPr>
          <p:cNvPr id="5" name="Text Placeholder 4">
            <a:extLst>
              <a:ext uri="{FF2B5EF4-FFF2-40B4-BE49-F238E27FC236}">
                <a16:creationId xmlns:a16="http://schemas.microsoft.com/office/drawing/2014/main" id="{D0D3DE82-C0E0-B215-1324-42387947ACB0}"/>
              </a:ext>
            </a:extLst>
          </p:cNvPr>
          <p:cNvSpPr>
            <a:spLocks noGrp="1"/>
          </p:cNvSpPr>
          <p:nvPr>
            <p:ph type="body" sz="quarter" idx="18"/>
          </p:nvPr>
        </p:nvSpPr>
        <p:spPr/>
        <p:txBody>
          <a:bodyPr/>
          <a:lstStyle/>
          <a:p>
            <a:r>
              <a:rPr lang="en-AU" dirty="0"/>
              <a:t>Solution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CF5E90A-4DF2-EA5A-C196-88962C8A7B8E}"/>
                  </a:ext>
                </a:extLst>
              </p:cNvPr>
              <p:cNvSpPr txBox="1"/>
              <p:nvPr/>
            </p:nvSpPr>
            <p:spPr>
              <a:xfrm>
                <a:off x="359999" y="1679746"/>
                <a:ext cx="1336245" cy="61401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𝑎</m:t>
                          </m:r>
                        </m:num>
                        <m:den>
                          <m:r>
                            <a:rPr lang="en-AU" sz="1800" b="0" i="1" smtClean="0">
                              <a:latin typeface="Cambria Math" panose="02040503050406030204" pitchFamily="18" charset="0"/>
                            </a:rPr>
                            <m:t>𝑏</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𝑥</m:t>
                          </m:r>
                        </m:num>
                        <m:den>
                          <m:r>
                            <a:rPr lang="en-AU" sz="1800" b="0" i="1" smtClean="0">
                              <a:latin typeface="Cambria Math" panose="02040503050406030204" pitchFamily="18" charset="0"/>
                              <a:ea typeface="Cambria Math" panose="02040503050406030204" pitchFamily="18" charset="0"/>
                            </a:rPr>
                            <m:t>𝑦</m:t>
                          </m:r>
                        </m:den>
                      </m:f>
                    </m:oMath>
                  </m:oMathPara>
                </a14:m>
                <a:endParaRPr lang="en-AU" sz="1800" dirty="0"/>
              </a:p>
            </p:txBody>
          </p:sp>
        </mc:Choice>
        <mc:Fallback xmlns="">
          <p:sp>
            <p:nvSpPr>
              <p:cNvPr id="7" name="TextBox 6">
                <a:extLst>
                  <a:ext uri="{FF2B5EF4-FFF2-40B4-BE49-F238E27FC236}">
                    <a16:creationId xmlns:a16="http://schemas.microsoft.com/office/drawing/2014/main" id="{3CF5E90A-4DF2-EA5A-C196-88962C8A7B8E}"/>
                  </a:ext>
                </a:extLst>
              </p:cNvPr>
              <p:cNvSpPr txBox="1">
                <a:spLocks noRot="1" noChangeAspect="1" noMove="1" noResize="1" noEditPoints="1" noAdjustHandles="1" noChangeArrowheads="1" noChangeShapeType="1" noTextEdit="1"/>
              </p:cNvSpPr>
              <p:nvPr/>
            </p:nvSpPr>
            <p:spPr>
              <a:xfrm>
                <a:off x="359999" y="1679746"/>
                <a:ext cx="1336245" cy="614014"/>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9D3CB8-0F80-FB4C-E0E4-5E15AFA4AA14}"/>
                  </a:ext>
                </a:extLst>
              </p:cNvPr>
              <p:cNvSpPr>
                <a:spLocks noGrp="1"/>
              </p:cNvSpPr>
              <p:nvPr>
                <p:ph idx="1"/>
              </p:nvPr>
            </p:nvSpPr>
            <p:spPr>
              <a:xfrm>
                <a:off x="3271484" y="856231"/>
                <a:ext cx="4890750" cy="5226051"/>
              </a:xfrm>
            </p:spPr>
            <p:txBody>
              <a:bodyPr/>
              <a:lstStyle/>
              <a:p>
                <a:pPr/>
                <a:br>
                  <a:rPr lang="en-AU" sz="2000" b="0" i="1" dirty="0">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𝑎</m:t>
                              </m:r>
                            </m:num>
                            <m:den>
                              <m:r>
                                <a:rPr lang="en-AU" b="0" i="1" smtClean="0">
                                  <a:latin typeface="Cambria Math" panose="02040503050406030204" pitchFamily="18" charset="0"/>
                                  <a:ea typeface="Cambria Math" panose="02040503050406030204" pitchFamily="18" charset="0"/>
                                </a:rPr>
                                <m:t>𝑏</m:t>
                              </m:r>
                            </m:den>
                          </m:f>
                        </m:num>
                        <m:den>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𝑥</m:t>
                              </m:r>
                            </m:num>
                            <m:den>
                              <m:r>
                                <a:rPr lang="en-AU" b="0" i="1" smtClean="0">
                                  <a:latin typeface="Cambria Math" panose="02040503050406030204" pitchFamily="18" charset="0"/>
                                  <a:ea typeface="Cambria Math" panose="02040503050406030204" pitchFamily="18" charset="0"/>
                                </a:rPr>
                                <m:t>𝑦</m:t>
                              </m:r>
                            </m:den>
                          </m:f>
                        </m:den>
                      </m:f>
                    </m:oMath>
                    <m:oMath xmlns:m="http://schemas.openxmlformats.org/officeDocument/2006/math">
                      <m:r>
                        <a:rPr lang="en-AU" b="0" i="0"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𝑎</m:t>
                              </m:r>
                            </m:num>
                            <m:den>
                              <m:r>
                                <a:rPr lang="en-AU" i="1">
                                  <a:latin typeface="Cambria Math" panose="02040503050406030204" pitchFamily="18" charset="0"/>
                                  <a:ea typeface="Cambria Math" panose="02040503050406030204" pitchFamily="18" charset="0"/>
                                </a:rPr>
                                <m:t>𝑏</m:t>
                              </m:r>
                            </m:den>
                          </m:f>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𝑦</m:t>
                              </m:r>
                            </m:num>
                            <m:den>
                              <m:r>
                                <a:rPr lang="en-AU" i="1">
                                  <a:latin typeface="Cambria Math" panose="02040503050406030204" pitchFamily="18" charset="0"/>
                                  <a:ea typeface="Cambria Math" panose="02040503050406030204" pitchFamily="18" charset="0"/>
                                </a:rPr>
                                <m:t>𝑥</m:t>
                              </m:r>
                            </m:den>
                          </m:f>
                        </m:num>
                        <m:den>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𝑥</m:t>
                              </m:r>
                            </m:num>
                            <m:den>
                              <m:r>
                                <a:rPr lang="en-AU" i="1">
                                  <a:latin typeface="Cambria Math" panose="02040503050406030204" pitchFamily="18" charset="0"/>
                                  <a:ea typeface="Cambria Math" panose="02040503050406030204" pitchFamily="18" charset="0"/>
                                </a:rPr>
                                <m:t>𝑦</m:t>
                              </m:r>
                            </m:den>
                          </m:f>
                          <m:r>
                            <a:rPr lang="en-AU"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𝑦</m:t>
                              </m:r>
                            </m:num>
                            <m:den>
                              <m:r>
                                <a:rPr lang="en-AU" i="1">
                                  <a:latin typeface="Cambria Math" panose="02040503050406030204" pitchFamily="18" charset="0"/>
                                  <a:ea typeface="Cambria Math" panose="02040503050406030204" pitchFamily="18" charset="0"/>
                                </a:rPr>
                                <m:t>𝑥</m:t>
                              </m:r>
                            </m:den>
                          </m:f>
                        </m:den>
                      </m:f>
                    </m:oMath>
                    <m:oMath xmlns:m="http://schemas.openxmlformats.org/officeDocument/2006/math">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𝑎</m:t>
                          </m:r>
                        </m:num>
                        <m:den>
                          <m:r>
                            <a:rPr lang="en-AU" b="0" i="1" smtClean="0">
                              <a:latin typeface="Cambria Math" panose="02040503050406030204" pitchFamily="18" charset="0"/>
                              <a:ea typeface="Cambria Math" panose="02040503050406030204" pitchFamily="18" charset="0"/>
                            </a:rPr>
                            <m:t>𝑏</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𝑦</m:t>
                          </m:r>
                        </m:num>
                        <m:den>
                          <m:r>
                            <a:rPr lang="en-AU" b="0" i="1" smtClean="0">
                              <a:latin typeface="Cambria Math" panose="02040503050406030204" pitchFamily="18" charset="0"/>
                              <a:ea typeface="Cambria Math" panose="02040503050406030204" pitchFamily="18" charset="0"/>
                            </a:rPr>
                            <m:t>𝑥</m:t>
                          </m:r>
                        </m:den>
                      </m:f>
                    </m:oMath>
                    <m:oMath xmlns:m="http://schemas.openxmlformats.org/officeDocument/2006/math">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𝑎𝑦</m:t>
                          </m:r>
                        </m:num>
                        <m:den>
                          <m:r>
                            <a:rPr lang="en-AU" b="0" i="1" smtClean="0">
                              <a:latin typeface="Cambria Math" panose="02040503050406030204" pitchFamily="18" charset="0"/>
                              <a:ea typeface="Cambria Math" panose="02040503050406030204" pitchFamily="18" charset="0"/>
                            </a:rPr>
                            <m:t>𝑏𝑥</m:t>
                          </m:r>
                        </m:den>
                      </m:f>
                    </m:oMath>
                  </m:oMathPara>
                </a14:m>
                <a:endParaRPr lang="en-AU" b="0" dirty="0">
                  <a:ea typeface="Cambria Math" panose="02040503050406030204" pitchFamily="18" charset="0"/>
                </a:endParaRPr>
              </a:p>
              <a:p>
                <a:endParaRPr lang="en-AU" sz="2000" dirty="0"/>
              </a:p>
            </p:txBody>
          </p:sp>
        </mc:Choice>
        <mc:Fallback xmlns="">
          <p:sp>
            <p:nvSpPr>
              <p:cNvPr id="3" name="Content Placeholder 2">
                <a:extLst>
                  <a:ext uri="{FF2B5EF4-FFF2-40B4-BE49-F238E27FC236}">
                    <a16:creationId xmlns:a16="http://schemas.microsoft.com/office/drawing/2014/main" id="{4A9D3CB8-0F80-FB4C-E0E4-5E15AFA4AA14}"/>
                  </a:ext>
                </a:extLst>
              </p:cNvPr>
              <p:cNvSpPr>
                <a:spLocks noGrp="1" noRot="1" noChangeAspect="1" noMove="1" noResize="1" noEditPoints="1" noAdjustHandles="1" noChangeArrowheads="1" noChangeShapeType="1" noTextEdit="1"/>
              </p:cNvSpPr>
              <p:nvPr>
                <p:ph idx="1"/>
              </p:nvPr>
            </p:nvSpPr>
            <p:spPr>
              <a:xfrm>
                <a:off x="3271484" y="856231"/>
                <a:ext cx="4890750" cy="5226051"/>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3D2C336-D620-23E3-AD29-6C651E58824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8016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77029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D7FE-687A-0B03-2ADF-D1F90702C684}"/>
              </a:ext>
            </a:extLst>
          </p:cNvPr>
          <p:cNvSpPr>
            <a:spLocks noGrp="1"/>
          </p:cNvSpPr>
          <p:nvPr>
            <p:ph type="title"/>
          </p:nvPr>
        </p:nvSpPr>
        <p:spPr/>
        <p:txBody>
          <a:bodyPr/>
          <a:lstStyle/>
          <a:p>
            <a:r>
              <a:rPr lang="en-AU" dirty="0"/>
              <a:t>Dividing fractions (1)</a:t>
            </a:r>
          </a:p>
        </p:txBody>
      </p:sp>
      <p:sp>
        <p:nvSpPr>
          <p:cNvPr id="5" name="Text Placeholder 4">
            <a:extLst>
              <a:ext uri="{FF2B5EF4-FFF2-40B4-BE49-F238E27FC236}">
                <a16:creationId xmlns:a16="http://schemas.microsoft.com/office/drawing/2014/main" id="{AF76FC67-7843-E4D7-065F-8A016E98B35A}"/>
              </a:ext>
            </a:extLst>
          </p:cNvPr>
          <p:cNvSpPr>
            <a:spLocks noGrp="1"/>
          </p:cNvSpPr>
          <p:nvPr>
            <p:ph type="body" sz="quarter" idx="18"/>
          </p:nvPr>
        </p:nvSpPr>
        <p:spPr/>
        <p:txBody>
          <a:bodyPr/>
          <a:lstStyle/>
          <a:p>
            <a:r>
              <a:rPr lang="en-AU" dirty="0"/>
              <a:t>Example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DA341-16DB-3499-BB69-3736487AC83C}"/>
                  </a:ext>
                </a:extLst>
              </p:cNvPr>
              <p:cNvSpPr>
                <a:spLocks noGrp="1"/>
              </p:cNvSpPr>
              <p:nvPr>
                <p:ph idx="1"/>
              </p:nvPr>
            </p:nvSpPr>
            <p:spPr>
              <a:xfrm>
                <a:off x="360000" y="1476504"/>
                <a:ext cx="2039484" cy="3431850"/>
              </a:xfrm>
            </p:spPr>
            <p:txBody>
              <a:bodyPr/>
              <a:lstStyle/>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b="0" i="1" smtClean="0">
                              <a:latin typeface="Cambria Math" panose="02040503050406030204" pitchFamily="18" charset="0"/>
                            </a:rPr>
                            <m:t>4</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𝑥</m:t>
                          </m:r>
                        </m:num>
                        <m:den>
                          <m:r>
                            <a:rPr lang="en-AU" b="0" i="1" smtClean="0">
                              <a:latin typeface="Cambria Math" panose="02040503050406030204" pitchFamily="18" charset="0"/>
                            </a:rPr>
                            <m:t>5</m:t>
                          </m:r>
                        </m:den>
                      </m:f>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b="0" i="1" smtClean="0">
                              <a:latin typeface="Cambria Math" panose="02040503050406030204" pitchFamily="18" charset="0"/>
                            </a:rPr>
                            <m:t>4</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2</m:t>
                          </m:r>
                          <m:r>
                            <a:rPr lang="en-AU" b="0" i="1" smtClean="0">
                              <a:latin typeface="Cambria Math" panose="02040503050406030204" pitchFamily="18" charset="0"/>
                            </a:rPr>
                            <m:t>𝑥</m:t>
                          </m:r>
                        </m:den>
                      </m:f>
                    </m:oMath>
                    <m:oMath xmlns:m="http://schemas.openxmlformats.org/officeDocument/2006/math">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15</m:t>
                          </m:r>
                          <m:r>
                            <a:rPr lang="en-AU" b="0" i="1" smtClean="0">
                              <a:latin typeface="Cambria Math" panose="02040503050406030204" pitchFamily="18" charset="0"/>
                            </a:rPr>
                            <m:t>𝑥</m:t>
                          </m:r>
                        </m:num>
                        <m:den>
                          <m:r>
                            <a:rPr lang="en-AU" b="0" i="1" smtClean="0">
                              <a:latin typeface="Cambria Math" panose="02040503050406030204" pitchFamily="18" charset="0"/>
                            </a:rPr>
                            <m:t>8</m:t>
                          </m:r>
                          <m:r>
                            <a:rPr lang="en-AU" b="0" i="1" smtClean="0">
                              <a:latin typeface="Cambria Math" panose="02040503050406030204" pitchFamily="18" charset="0"/>
                            </a:rPr>
                            <m:t>𝑥</m:t>
                          </m:r>
                        </m:den>
                      </m:f>
                    </m:oMath>
                    <m:oMath xmlns:m="http://schemas.openxmlformats.org/officeDocument/2006/math">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15</m:t>
                          </m:r>
                        </m:num>
                        <m:den>
                          <m:r>
                            <a:rPr lang="en-AU" b="0" i="1" smtClean="0">
                              <a:latin typeface="Cambria Math" panose="02040503050406030204" pitchFamily="18" charset="0"/>
                            </a:rPr>
                            <m:t>8</m:t>
                          </m:r>
                        </m:den>
                      </m:f>
                    </m:oMath>
                  </m:oMathPara>
                </a14:m>
                <a:endParaRPr lang="en-AU" b="0" dirty="0"/>
              </a:p>
            </p:txBody>
          </p:sp>
        </mc:Choice>
        <mc:Fallback xmlns="">
          <p:sp>
            <p:nvSpPr>
              <p:cNvPr id="3" name="Content Placeholder 2">
                <a:extLst>
                  <a:ext uri="{FF2B5EF4-FFF2-40B4-BE49-F238E27FC236}">
                    <a16:creationId xmlns:a16="http://schemas.microsoft.com/office/drawing/2014/main" id="{591DA341-16DB-3499-BB69-3736487AC83C}"/>
                  </a:ext>
                </a:extLst>
              </p:cNvPr>
              <p:cNvSpPr>
                <a:spLocks noGrp="1" noRot="1" noChangeAspect="1" noMove="1" noResize="1" noEditPoints="1" noAdjustHandles="1" noChangeArrowheads="1" noChangeShapeType="1" noTextEdit="1"/>
              </p:cNvSpPr>
              <p:nvPr>
                <p:ph idx="1"/>
              </p:nvPr>
            </p:nvSpPr>
            <p:spPr>
              <a:xfrm>
                <a:off x="360000" y="1476504"/>
                <a:ext cx="2039484" cy="3431850"/>
              </a:xfrm>
              <a:blipFill>
                <a:blip r:embed="rId2"/>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27798615-420F-87D5-F8E5-E6474A29FB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267752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D7FE-687A-0B03-2ADF-D1F90702C684}"/>
              </a:ext>
            </a:extLst>
          </p:cNvPr>
          <p:cNvSpPr>
            <a:spLocks noGrp="1"/>
          </p:cNvSpPr>
          <p:nvPr>
            <p:ph type="title"/>
          </p:nvPr>
        </p:nvSpPr>
        <p:spPr/>
        <p:txBody>
          <a:bodyPr/>
          <a:lstStyle/>
          <a:p>
            <a:r>
              <a:rPr lang="en-AU" dirty="0"/>
              <a:t>Dividing fractions (2)</a:t>
            </a:r>
          </a:p>
        </p:txBody>
      </p:sp>
      <p:sp>
        <p:nvSpPr>
          <p:cNvPr id="5" name="Text Placeholder 4">
            <a:extLst>
              <a:ext uri="{FF2B5EF4-FFF2-40B4-BE49-F238E27FC236}">
                <a16:creationId xmlns:a16="http://schemas.microsoft.com/office/drawing/2014/main" id="{AF76FC67-7843-E4D7-065F-8A016E98B35A}"/>
              </a:ext>
            </a:extLst>
          </p:cNvPr>
          <p:cNvSpPr>
            <a:spLocks noGrp="1"/>
          </p:cNvSpPr>
          <p:nvPr>
            <p:ph type="body" sz="quarter" idx="18"/>
          </p:nvPr>
        </p:nvSpPr>
        <p:spPr/>
        <p:txBody>
          <a:bodyPr/>
          <a:lstStyle/>
          <a:p>
            <a:r>
              <a:rPr lang="en-AU" dirty="0"/>
              <a:t>Example 1: self-explanation prompts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DA341-16DB-3499-BB69-3736487AC83C}"/>
                  </a:ext>
                </a:extLst>
              </p:cNvPr>
              <p:cNvSpPr>
                <a:spLocks noGrp="1"/>
              </p:cNvSpPr>
              <p:nvPr>
                <p:ph idx="1"/>
              </p:nvPr>
            </p:nvSpPr>
            <p:spPr>
              <a:xfrm>
                <a:off x="291738" y="1471968"/>
                <a:ext cx="2064204" cy="3431850"/>
              </a:xfrm>
            </p:spPr>
            <p:txBody>
              <a:bodyPr/>
              <a:lstStyle/>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b="0" i="1" smtClean="0">
                              <a:latin typeface="Cambria Math" panose="02040503050406030204" pitchFamily="18" charset="0"/>
                            </a:rPr>
                            <m:t>4</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𝑥</m:t>
                          </m:r>
                        </m:num>
                        <m:den>
                          <m:r>
                            <a:rPr lang="en-AU" b="0" i="1" smtClean="0">
                              <a:latin typeface="Cambria Math" panose="02040503050406030204" pitchFamily="18" charset="0"/>
                            </a:rPr>
                            <m:t>5</m:t>
                          </m:r>
                        </m:den>
                      </m:f>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b="0" i="1" smtClean="0">
                              <a:latin typeface="Cambria Math" panose="02040503050406030204" pitchFamily="18" charset="0"/>
                            </a:rPr>
                            <m:t>4</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2</m:t>
                          </m:r>
                          <m:r>
                            <a:rPr lang="en-AU" b="0" i="1" smtClean="0">
                              <a:latin typeface="Cambria Math" panose="02040503050406030204" pitchFamily="18" charset="0"/>
                            </a:rPr>
                            <m:t>𝑥</m:t>
                          </m:r>
                        </m:den>
                      </m:f>
                    </m:oMath>
                    <m:oMath xmlns:m="http://schemas.openxmlformats.org/officeDocument/2006/math">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15</m:t>
                          </m:r>
                          <m:r>
                            <a:rPr lang="en-AU" b="0" i="1" smtClean="0">
                              <a:latin typeface="Cambria Math" panose="02040503050406030204" pitchFamily="18" charset="0"/>
                            </a:rPr>
                            <m:t>𝑥</m:t>
                          </m:r>
                        </m:num>
                        <m:den>
                          <m:r>
                            <a:rPr lang="en-AU" b="0" i="1" smtClean="0">
                              <a:latin typeface="Cambria Math" panose="02040503050406030204" pitchFamily="18" charset="0"/>
                            </a:rPr>
                            <m:t>8</m:t>
                          </m:r>
                          <m:r>
                            <a:rPr lang="en-AU" b="0" i="1" smtClean="0">
                              <a:latin typeface="Cambria Math" panose="02040503050406030204" pitchFamily="18" charset="0"/>
                            </a:rPr>
                            <m:t>𝑥</m:t>
                          </m:r>
                        </m:den>
                      </m:f>
                    </m:oMath>
                    <m:oMath xmlns:m="http://schemas.openxmlformats.org/officeDocument/2006/math">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15</m:t>
                          </m:r>
                        </m:num>
                        <m:den>
                          <m:r>
                            <a:rPr lang="en-AU" b="0" i="1" smtClean="0">
                              <a:latin typeface="Cambria Math" panose="02040503050406030204" pitchFamily="18" charset="0"/>
                            </a:rPr>
                            <m:t>8</m:t>
                          </m:r>
                        </m:den>
                      </m:f>
                    </m:oMath>
                  </m:oMathPara>
                </a14:m>
                <a:endParaRPr lang="en-AU" b="0" dirty="0"/>
              </a:p>
            </p:txBody>
          </p:sp>
        </mc:Choice>
        <mc:Fallback xmlns="">
          <p:sp>
            <p:nvSpPr>
              <p:cNvPr id="3" name="Content Placeholder 2">
                <a:extLst>
                  <a:ext uri="{FF2B5EF4-FFF2-40B4-BE49-F238E27FC236}">
                    <a16:creationId xmlns:a16="http://schemas.microsoft.com/office/drawing/2014/main" id="{591DA341-16DB-3499-BB69-3736487AC83C}"/>
                  </a:ext>
                </a:extLst>
              </p:cNvPr>
              <p:cNvSpPr>
                <a:spLocks noGrp="1" noRot="1" noChangeAspect="1" noMove="1" noResize="1" noEditPoints="1" noAdjustHandles="1" noChangeArrowheads="1" noChangeShapeType="1" noTextEdit="1"/>
              </p:cNvSpPr>
              <p:nvPr>
                <p:ph idx="1"/>
              </p:nvPr>
            </p:nvSpPr>
            <p:spPr>
              <a:xfrm>
                <a:off x="291738" y="1471968"/>
                <a:ext cx="2064204" cy="3431850"/>
              </a:xfrm>
              <a:blipFill>
                <a:blip r:embed="rId3"/>
                <a:stretch>
                  <a:fillRect/>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098115F5-5F66-28FA-1A8C-813777785B27}"/>
              </a:ext>
            </a:extLst>
          </p:cNvPr>
          <p:cNvSpPr/>
          <p:nvPr/>
        </p:nvSpPr>
        <p:spPr>
          <a:xfrm>
            <a:off x="3514816" y="1719890"/>
            <a:ext cx="2783253" cy="1143000"/>
          </a:xfrm>
          <a:prstGeom prst="wedgeRoundRectCallout">
            <a:avLst>
              <a:gd name="adj1" fmla="val -90931"/>
              <a:gd name="adj2" fmla="val 319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Why do we multiply by the reciprocal?</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2CA51711-3E13-C87C-A3FB-7263174958FC}"/>
                  </a:ext>
                </a:extLst>
              </p:cNvPr>
              <p:cNvSpPr/>
              <p:nvPr/>
            </p:nvSpPr>
            <p:spPr>
              <a:xfrm>
                <a:off x="3514816" y="3151233"/>
                <a:ext cx="3535136" cy="1143000"/>
              </a:xfrm>
              <a:prstGeom prst="wedgeRoundRectCallout">
                <a:avLst>
                  <a:gd name="adj1" fmla="val -91294"/>
                  <a:gd name="adj2" fmla="val -2702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Why has the variable </a:t>
                </a:r>
                <a14:m>
                  <m:oMath xmlns:m="http://schemas.openxmlformats.org/officeDocument/2006/math">
                    <m:r>
                      <a:rPr lang="en-AU" sz="1800" b="0" i="1" smtClean="0">
                        <a:latin typeface="Cambria Math" panose="02040503050406030204" pitchFamily="18" charset="0"/>
                      </a:rPr>
                      <m:t>𝑥</m:t>
                    </m:r>
                  </m:oMath>
                </a14:m>
                <a:r>
                  <a:rPr lang="en-AU" sz="1800" dirty="0"/>
                  <a:t> been removed from the solution?</a:t>
                </a:r>
              </a:p>
            </p:txBody>
          </p:sp>
        </mc:Choice>
        <mc:Fallback xmlns="">
          <p:sp>
            <p:nvSpPr>
              <p:cNvPr id="7" name="Speech Bubble: Rectangle with Corners Rounded 6">
                <a:extLst>
                  <a:ext uri="{FF2B5EF4-FFF2-40B4-BE49-F238E27FC236}">
                    <a16:creationId xmlns:a16="http://schemas.microsoft.com/office/drawing/2014/main" id="{2CA51711-3E13-C87C-A3FB-7263174958FC}"/>
                  </a:ext>
                </a:extLst>
              </p:cNvPr>
              <p:cNvSpPr>
                <a:spLocks noRot="1" noChangeAspect="1" noMove="1" noResize="1" noEditPoints="1" noAdjustHandles="1" noChangeArrowheads="1" noChangeShapeType="1" noTextEdit="1"/>
              </p:cNvSpPr>
              <p:nvPr/>
            </p:nvSpPr>
            <p:spPr>
              <a:xfrm>
                <a:off x="3514816" y="3151233"/>
                <a:ext cx="3535136" cy="1143000"/>
              </a:xfrm>
              <a:prstGeom prst="wedgeRoundRectCallout">
                <a:avLst>
                  <a:gd name="adj1" fmla="val -91294"/>
                  <a:gd name="adj2" fmla="val -27022"/>
                  <a:gd name="adj3" fmla="val 16667"/>
                </a:avLst>
              </a:prstGeom>
              <a:blipFill>
                <a:blip r:embed="rId4"/>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27798615-420F-87D5-F8E5-E6474A29FB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376385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D7FE-687A-0B03-2ADF-D1F90702C684}"/>
              </a:ext>
            </a:extLst>
          </p:cNvPr>
          <p:cNvSpPr>
            <a:spLocks noGrp="1"/>
          </p:cNvSpPr>
          <p:nvPr>
            <p:ph type="title"/>
          </p:nvPr>
        </p:nvSpPr>
        <p:spPr/>
        <p:txBody>
          <a:bodyPr/>
          <a:lstStyle/>
          <a:p>
            <a:r>
              <a:rPr lang="en-AU" dirty="0"/>
              <a:t>Dividing fractions (3)</a:t>
            </a:r>
          </a:p>
        </p:txBody>
      </p:sp>
      <p:sp>
        <p:nvSpPr>
          <p:cNvPr id="5" name="Text Placeholder 4">
            <a:extLst>
              <a:ext uri="{FF2B5EF4-FFF2-40B4-BE49-F238E27FC236}">
                <a16:creationId xmlns:a16="http://schemas.microsoft.com/office/drawing/2014/main" id="{AF76FC67-7843-E4D7-065F-8A016E98B35A}"/>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DA341-16DB-3499-BB69-3736487AC83C}"/>
                  </a:ext>
                </a:extLst>
              </p:cNvPr>
              <p:cNvSpPr>
                <a:spLocks noGrp="1"/>
              </p:cNvSpPr>
              <p:nvPr>
                <p:ph idx="1"/>
              </p:nvPr>
            </p:nvSpPr>
            <p:spPr>
              <a:xfrm>
                <a:off x="265043" y="1478318"/>
                <a:ext cx="1211332" cy="3431850"/>
              </a:xfrm>
            </p:spPr>
            <p:txBody>
              <a:bodyPr/>
              <a:lstStyle/>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5</m:t>
                          </m:r>
                          <m:r>
                            <a:rPr lang="en-AU" b="0" i="1" smtClean="0">
                              <a:latin typeface="Cambria Math" panose="02040503050406030204" pitchFamily="18" charset="0"/>
                            </a:rPr>
                            <m:t>𝑥</m:t>
                          </m:r>
                        </m:num>
                        <m:den>
                          <m:r>
                            <a:rPr lang="en-AU" b="0" i="1" smtClean="0">
                              <a:latin typeface="Cambria Math" panose="02040503050406030204" pitchFamily="18" charset="0"/>
                            </a:rPr>
                            <m:t>4</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𝑥</m:t>
                          </m:r>
                        </m:num>
                        <m:den>
                          <m:r>
                            <a:rPr lang="en-AU" b="0" i="1" smtClean="0">
                              <a:latin typeface="Cambria Math" panose="02040503050406030204" pitchFamily="18" charset="0"/>
                            </a:rPr>
                            <m:t>7</m:t>
                          </m:r>
                        </m:den>
                      </m:f>
                      <m:r>
                        <m:rPr>
                          <m:aln/>
                        </m:rPr>
                        <a:rPr lang="en-AU" b="0" i="1" smtClean="0">
                          <a:latin typeface="Cambria Math" panose="02040503050406030204" pitchFamily="18" charset="0"/>
                        </a:rPr>
                        <m:t>=</m:t>
                      </m:r>
                    </m:oMath>
                  </m:oMathPara>
                </a14:m>
                <a:br>
                  <a:rPr lang="en-AU" b="0" i="1" dirty="0">
                    <a:latin typeface="Cambria Math" panose="02040503050406030204" pitchFamily="18" charset="0"/>
                  </a:rPr>
                </a:br>
                <a:endParaRPr lang="en-AU" b="0" dirty="0"/>
              </a:p>
            </p:txBody>
          </p:sp>
        </mc:Choice>
        <mc:Fallback xmlns="">
          <p:sp>
            <p:nvSpPr>
              <p:cNvPr id="3" name="Content Placeholder 2">
                <a:extLst>
                  <a:ext uri="{FF2B5EF4-FFF2-40B4-BE49-F238E27FC236}">
                    <a16:creationId xmlns:a16="http://schemas.microsoft.com/office/drawing/2014/main" id="{591DA341-16DB-3499-BB69-3736487AC83C}"/>
                  </a:ext>
                </a:extLst>
              </p:cNvPr>
              <p:cNvSpPr>
                <a:spLocks noGrp="1" noRot="1" noChangeAspect="1" noMove="1" noResize="1" noEditPoints="1" noAdjustHandles="1" noChangeArrowheads="1" noChangeShapeType="1" noTextEdit="1"/>
              </p:cNvSpPr>
              <p:nvPr>
                <p:ph idx="1"/>
              </p:nvPr>
            </p:nvSpPr>
            <p:spPr>
              <a:xfrm>
                <a:off x="265043" y="1478318"/>
                <a:ext cx="1211332" cy="3431850"/>
              </a:xfrm>
              <a:blipFill>
                <a:blip r:embed="rId3"/>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27798615-420F-87D5-F8E5-E6474A29FB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150707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D7FE-687A-0B03-2ADF-D1F90702C684}"/>
              </a:ext>
            </a:extLst>
          </p:cNvPr>
          <p:cNvSpPr>
            <a:spLocks noGrp="1"/>
          </p:cNvSpPr>
          <p:nvPr>
            <p:ph type="title"/>
          </p:nvPr>
        </p:nvSpPr>
        <p:spPr/>
        <p:txBody>
          <a:bodyPr/>
          <a:lstStyle/>
          <a:p>
            <a:r>
              <a:rPr lang="en-AU" dirty="0"/>
              <a:t>Dividing fractions (4)</a:t>
            </a:r>
          </a:p>
        </p:txBody>
      </p:sp>
      <p:sp>
        <p:nvSpPr>
          <p:cNvPr id="5" name="Text Placeholder 4">
            <a:extLst>
              <a:ext uri="{FF2B5EF4-FFF2-40B4-BE49-F238E27FC236}">
                <a16:creationId xmlns:a16="http://schemas.microsoft.com/office/drawing/2014/main" id="{AF76FC67-7843-E4D7-065F-8A016E98B35A}"/>
              </a:ext>
            </a:extLst>
          </p:cNvPr>
          <p:cNvSpPr>
            <a:spLocks noGrp="1"/>
          </p:cNvSpPr>
          <p:nvPr>
            <p:ph type="body" sz="quarter" idx="18"/>
          </p:nvPr>
        </p:nvSpPr>
        <p:spPr/>
        <p:txBody>
          <a:bodyPr/>
          <a:lstStyle/>
          <a:p>
            <a:r>
              <a:rPr lang="en-AU"/>
              <a:t>Your turn – solutions </a:t>
            </a:r>
            <a:r>
              <a:rPr lang="en-AU" dirty="0"/>
              <a:t>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DA341-16DB-3499-BB69-3736487AC83C}"/>
                  </a:ext>
                </a:extLst>
              </p:cNvPr>
              <p:cNvSpPr>
                <a:spLocks noGrp="1"/>
              </p:cNvSpPr>
              <p:nvPr>
                <p:ph idx="1"/>
              </p:nvPr>
            </p:nvSpPr>
            <p:spPr>
              <a:xfrm>
                <a:off x="280533" y="1487465"/>
                <a:ext cx="2020661" cy="3431850"/>
              </a:xfrm>
            </p:spPr>
            <p:txBody>
              <a:bodyPr/>
              <a:lstStyle/>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5</m:t>
                          </m:r>
                          <m:r>
                            <a:rPr lang="en-AU" b="0" i="1" smtClean="0">
                              <a:latin typeface="Cambria Math" panose="02040503050406030204" pitchFamily="18" charset="0"/>
                            </a:rPr>
                            <m:t>𝑥</m:t>
                          </m:r>
                        </m:num>
                        <m:den>
                          <m:r>
                            <a:rPr lang="en-AU" b="0" i="1" smtClean="0">
                              <a:latin typeface="Cambria Math" panose="02040503050406030204" pitchFamily="18" charset="0"/>
                            </a:rPr>
                            <m:t>4</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𝑥</m:t>
                          </m:r>
                        </m:num>
                        <m:den>
                          <m:r>
                            <a:rPr lang="en-AU" b="0" i="1" smtClean="0">
                              <a:latin typeface="Cambria Math" panose="02040503050406030204" pitchFamily="18" charset="0"/>
                            </a:rPr>
                            <m:t>7</m:t>
                          </m:r>
                        </m:den>
                      </m:f>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r>
                            <a:rPr lang="en-AU" b="0" i="1" smtClean="0">
                              <a:latin typeface="Cambria Math" panose="02040503050406030204" pitchFamily="18" charset="0"/>
                            </a:rPr>
                            <m:t>𝑥</m:t>
                          </m:r>
                        </m:num>
                        <m:den>
                          <m:r>
                            <a:rPr lang="en-AU" b="0" i="1" smtClean="0">
                              <a:latin typeface="Cambria Math" panose="02040503050406030204" pitchFamily="18" charset="0"/>
                            </a:rPr>
                            <m:t>4</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7</m:t>
                          </m:r>
                        </m:num>
                        <m:den>
                          <m:r>
                            <a:rPr lang="en-AU" b="0" i="1" smtClean="0">
                              <a:latin typeface="Cambria Math" panose="02040503050406030204" pitchFamily="18" charset="0"/>
                            </a:rPr>
                            <m:t>2</m:t>
                          </m:r>
                          <m:r>
                            <a:rPr lang="en-AU" b="0" i="1" smtClean="0">
                              <a:latin typeface="Cambria Math" panose="02040503050406030204" pitchFamily="18" charset="0"/>
                            </a:rPr>
                            <m:t>𝑥</m:t>
                          </m:r>
                        </m:den>
                      </m:f>
                    </m:oMath>
                    <m:oMath xmlns:m="http://schemas.openxmlformats.org/officeDocument/2006/math">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35</m:t>
                          </m:r>
                          <m:r>
                            <a:rPr lang="en-AU" b="0" i="1" smtClean="0">
                              <a:latin typeface="Cambria Math" panose="02040503050406030204" pitchFamily="18" charset="0"/>
                            </a:rPr>
                            <m:t>𝑥</m:t>
                          </m:r>
                        </m:num>
                        <m:den>
                          <m:r>
                            <a:rPr lang="en-AU" b="0" i="1" smtClean="0">
                              <a:latin typeface="Cambria Math" panose="02040503050406030204" pitchFamily="18" charset="0"/>
                            </a:rPr>
                            <m:t>8</m:t>
                          </m:r>
                          <m:r>
                            <a:rPr lang="en-AU" b="0" i="1" smtClean="0">
                              <a:latin typeface="Cambria Math" panose="02040503050406030204" pitchFamily="18" charset="0"/>
                            </a:rPr>
                            <m:t>𝑥</m:t>
                          </m:r>
                        </m:den>
                      </m:f>
                    </m:oMath>
                    <m:oMath xmlns:m="http://schemas.openxmlformats.org/officeDocument/2006/math">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35</m:t>
                          </m:r>
                        </m:num>
                        <m:den>
                          <m:r>
                            <a:rPr lang="en-AU" b="0" i="1" smtClean="0">
                              <a:latin typeface="Cambria Math" panose="02040503050406030204" pitchFamily="18" charset="0"/>
                            </a:rPr>
                            <m:t>8</m:t>
                          </m:r>
                        </m:den>
                      </m:f>
                    </m:oMath>
                  </m:oMathPara>
                </a14:m>
                <a:endParaRPr lang="en-AU" b="0" dirty="0"/>
              </a:p>
            </p:txBody>
          </p:sp>
        </mc:Choice>
        <mc:Fallback xmlns="">
          <p:sp>
            <p:nvSpPr>
              <p:cNvPr id="3" name="Content Placeholder 2">
                <a:extLst>
                  <a:ext uri="{FF2B5EF4-FFF2-40B4-BE49-F238E27FC236}">
                    <a16:creationId xmlns:a16="http://schemas.microsoft.com/office/drawing/2014/main" id="{591DA341-16DB-3499-BB69-3736487AC83C}"/>
                  </a:ext>
                </a:extLst>
              </p:cNvPr>
              <p:cNvSpPr>
                <a:spLocks noGrp="1" noRot="1" noChangeAspect="1" noMove="1" noResize="1" noEditPoints="1" noAdjustHandles="1" noChangeArrowheads="1" noChangeShapeType="1" noTextEdit="1"/>
              </p:cNvSpPr>
              <p:nvPr>
                <p:ph idx="1"/>
              </p:nvPr>
            </p:nvSpPr>
            <p:spPr>
              <a:xfrm>
                <a:off x="280533" y="1487465"/>
                <a:ext cx="2020661" cy="3431850"/>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7798615-420F-87D5-F8E5-E6474A29FB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369677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D7FE-687A-0B03-2ADF-D1F90702C684}"/>
              </a:ext>
            </a:extLst>
          </p:cNvPr>
          <p:cNvSpPr>
            <a:spLocks noGrp="1"/>
          </p:cNvSpPr>
          <p:nvPr>
            <p:ph type="title"/>
          </p:nvPr>
        </p:nvSpPr>
        <p:spPr/>
        <p:txBody>
          <a:bodyPr/>
          <a:lstStyle/>
          <a:p>
            <a:r>
              <a:rPr lang="en-AU" dirty="0"/>
              <a:t>Dividing fractions (5)</a:t>
            </a:r>
          </a:p>
        </p:txBody>
      </p:sp>
      <p:sp>
        <p:nvSpPr>
          <p:cNvPr id="5" name="Text Placeholder 4">
            <a:extLst>
              <a:ext uri="{FF2B5EF4-FFF2-40B4-BE49-F238E27FC236}">
                <a16:creationId xmlns:a16="http://schemas.microsoft.com/office/drawing/2014/main" id="{AF76FC67-7843-E4D7-065F-8A016E98B35A}"/>
              </a:ext>
            </a:extLst>
          </p:cNvPr>
          <p:cNvSpPr>
            <a:spLocks noGrp="1"/>
          </p:cNvSpPr>
          <p:nvPr>
            <p:ph type="body" sz="quarter" idx="18"/>
          </p:nvPr>
        </p:nvSpPr>
        <p:spPr/>
        <p:txBody>
          <a:bodyPr/>
          <a:lstStyle/>
          <a:p>
            <a:r>
              <a:rPr lang="en-AU" dirty="0"/>
              <a:t>Practice questions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DA341-16DB-3499-BB69-3736487AC83C}"/>
                  </a:ext>
                </a:extLst>
              </p:cNvPr>
              <p:cNvSpPr>
                <a:spLocks noGrp="1"/>
              </p:cNvSpPr>
              <p:nvPr>
                <p:ph idx="1"/>
              </p:nvPr>
            </p:nvSpPr>
            <p:spPr>
              <a:xfrm>
                <a:off x="360000" y="1415101"/>
                <a:ext cx="4756749" cy="4731565"/>
              </a:xfrm>
            </p:spPr>
            <p:txBody>
              <a:bodyPr/>
              <a:lstStyle/>
              <a:p>
                <a:pPr lvl="0"/>
                <a:r>
                  <a:rPr lang="en-AU" dirty="0">
                    <a:latin typeface="+mj-lt"/>
                  </a:rPr>
                  <a:t>Core</a:t>
                </a:r>
              </a:p>
              <a:p>
                <a:pPr marL="342900" lvl="0" indent="-342900">
                  <a:buFont typeface="+mj-lt"/>
                  <a:buAutoNum type="arabicPeriod"/>
                </a:pP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3</m:t>
                        </m:r>
                        <m:r>
                          <a:rPr lang="en-AU" i="1">
                            <a:latin typeface="Cambria Math" panose="02040503050406030204" pitchFamily="18" charset="0"/>
                          </a:rPr>
                          <m:t>𝑚</m:t>
                        </m:r>
                      </m:num>
                      <m:den>
                        <m:r>
                          <a:rPr lang="en-AU" i="1">
                            <a:latin typeface="Cambria Math" panose="02040503050406030204" pitchFamily="18" charset="0"/>
                          </a:rPr>
                          <m:t>5</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𝑚</m:t>
                        </m:r>
                      </m:num>
                      <m:den>
                        <m:r>
                          <a:rPr lang="en-AU" i="1">
                            <a:latin typeface="Cambria Math" panose="02040503050406030204" pitchFamily="18" charset="0"/>
                          </a:rPr>
                          <m:t>4</m:t>
                        </m:r>
                      </m:den>
                    </m:f>
                  </m:oMath>
                </a14:m>
                <a:endParaRPr lang="en-AU" dirty="0"/>
              </a:p>
              <a:p>
                <a:pPr marL="342900" lvl="0" indent="-342900">
                  <a:buFont typeface="+mj-lt"/>
                  <a:buAutoNum type="arabicPeriod"/>
                </a:pP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3</m:t>
                        </m:r>
                        <m:r>
                          <a:rPr lang="en-AU" i="1">
                            <a:latin typeface="Cambria Math" panose="02040503050406030204" pitchFamily="18" charset="0"/>
                          </a:rPr>
                          <m:t>𝑚</m:t>
                        </m:r>
                      </m:num>
                      <m:den>
                        <m:r>
                          <a:rPr lang="en-AU" i="1">
                            <a:latin typeface="Cambria Math" panose="02040503050406030204" pitchFamily="18" charset="0"/>
                          </a:rPr>
                          <m:t>5</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5</m:t>
                        </m:r>
                        <m:r>
                          <a:rPr lang="en-AU" i="1">
                            <a:latin typeface="Cambria Math" panose="02040503050406030204" pitchFamily="18" charset="0"/>
                          </a:rPr>
                          <m:t>𝑚</m:t>
                        </m:r>
                      </m:num>
                      <m:den>
                        <m:r>
                          <a:rPr lang="en-AU" i="1">
                            <a:latin typeface="Cambria Math" panose="02040503050406030204" pitchFamily="18" charset="0"/>
                          </a:rPr>
                          <m:t>4</m:t>
                        </m:r>
                      </m:den>
                    </m:f>
                  </m:oMath>
                </a14:m>
                <a:endParaRPr lang="en-AU" dirty="0"/>
              </a:p>
              <a:p>
                <a:pPr marL="342900" lvl="0" indent="-342900">
                  <a:buFont typeface="+mj-lt"/>
                  <a:buAutoNum type="arabicPeriod"/>
                </a:pP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6</m:t>
                        </m:r>
                        <m:r>
                          <a:rPr lang="en-AU" i="1">
                            <a:latin typeface="Cambria Math" panose="02040503050406030204" pitchFamily="18" charset="0"/>
                          </a:rPr>
                          <m:t>𝑚</m:t>
                        </m:r>
                      </m:num>
                      <m:den>
                        <m:r>
                          <a:rPr lang="en-AU" i="1">
                            <a:latin typeface="Cambria Math" panose="02040503050406030204" pitchFamily="18" charset="0"/>
                          </a:rPr>
                          <m:t>5</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4</m:t>
                        </m:r>
                        <m:r>
                          <a:rPr lang="en-AU" i="1">
                            <a:latin typeface="Cambria Math" panose="02040503050406030204" pitchFamily="18" charset="0"/>
                          </a:rPr>
                          <m:t>𝑚</m:t>
                        </m:r>
                      </m:num>
                      <m:den>
                        <m:r>
                          <a:rPr lang="en-AU" i="1">
                            <a:latin typeface="Cambria Math" panose="02040503050406030204" pitchFamily="18" charset="0"/>
                          </a:rPr>
                          <m:t>15</m:t>
                        </m:r>
                      </m:den>
                    </m:f>
                  </m:oMath>
                </a14:m>
                <a:endParaRPr lang="en-AU" dirty="0"/>
              </a:p>
              <a:p>
                <a:pPr marL="342900" lvl="0" indent="-342900">
                  <a:buFont typeface="+mj-lt"/>
                  <a:buAutoNum type="arabicPeriod"/>
                </a:pP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6</m:t>
                        </m:r>
                        <m:sSup>
                          <m:sSupPr>
                            <m:ctrlPr>
                              <a:rPr lang="en-AU" i="1">
                                <a:latin typeface="Cambria Math" panose="02040503050406030204" pitchFamily="18" charset="0"/>
                              </a:rPr>
                            </m:ctrlPr>
                          </m:sSupPr>
                          <m:e>
                            <m:r>
                              <a:rPr lang="en-AU" i="1">
                                <a:latin typeface="Cambria Math" panose="02040503050406030204" pitchFamily="18" charset="0"/>
                              </a:rPr>
                              <m:t>𝑚</m:t>
                            </m:r>
                          </m:e>
                          <m:sup>
                            <m:r>
                              <a:rPr lang="en-AU" i="1">
                                <a:latin typeface="Cambria Math" panose="02040503050406030204" pitchFamily="18" charset="0"/>
                              </a:rPr>
                              <m:t>2</m:t>
                            </m:r>
                          </m:sup>
                        </m:sSup>
                      </m:num>
                      <m:den>
                        <m:r>
                          <a:rPr lang="en-AU" i="1">
                            <a:latin typeface="Cambria Math" panose="02040503050406030204" pitchFamily="18" charset="0"/>
                          </a:rPr>
                          <m:t>5</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4</m:t>
                        </m:r>
                        <m:r>
                          <a:rPr lang="en-AU" i="1">
                            <a:latin typeface="Cambria Math" panose="02040503050406030204" pitchFamily="18" charset="0"/>
                          </a:rPr>
                          <m:t>𝑚</m:t>
                        </m:r>
                      </m:num>
                      <m:den>
                        <m:r>
                          <a:rPr lang="en-AU" i="1">
                            <a:latin typeface="Cambria Math" panose="02040503050406030204" pitchFamily="18" charset="0"/>
                          </a:rPr>
                          <m:t>15</m:t>
                        </m:r>
                      </m:den>
                    </m:f>
                  </m:oMath>
                </a14:m>
                <a:endParaRPr lang="en-AU" dirty="0"/>
              </a:p>
              <a:p>
                <a:pPr marL="342900" lvl="0" indent="-342900">
                  <a:buFont typeface="+mj-lt"/>
                  <a:buAutoNum type="arabicPeriod"/>
                </a:pP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6</m:t>
                        </m:r>
                        <m:sSup>
                          <m:sSupPr>
                            <m:ctrlPr>
                              <a:rPr lang="en-AU" i="1">
                                <a:latin typeface="Cambria Math" panose="02040503050406030204" pitchFamily="18" charset="0"/>
                              </a:rPr>
                            </m:ctrlPr>
                          </m:sSupPr>
                          <m:e>
                            <m:r>
                              <a:rPr lang="en-AU" i="1">
                                <a:latin typeface="Cambria Math" panose="02040503050406030204" pitchFamily="18" charset="0"/>
                              </a:rPr>
                              <m:t>𝑚</m:t>
                            </m:r>
                          </m:e>
                          <m:sup>
                            <m:r>
                              <a:rPr lang="en-AU" i="1">
                                <a:latin typeface="Cambria Math" panose="02040503050406030204" pitchFamily="18" charset="0"/>
                              </a:rPr>
                              <m:t>2</m:t>
                            </m:r>
                          </m:sup>
                        </m:sSup>
                      </m:num>
                      <m:den>
                        <m:r>
                          <a:rPr lang="en-AU" i="1">
                            <a:latin typeface="Cambria Math" panose="02040503050406030204" pitchFamily="18" charset="0"/>
                          </a:rPr>
                          <m:t>5</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4</m:t>
                        </m:r>
                      </m:num>
                      <m:den>
                        <m:r>
                          <a:rPr lang="en-AU" i="1">
                            <a:latin typeface="Cambria Math" panose="02040503050406030204" pitchFamily="18" charset="0"/>
                          </a:rPr>
                          <m:t>15</m:t>
                        </m:r>
                        <m:r>
                          <a:rPr lang="en-AU" i="1">
                            <a:latin typeface="Cambria Math" panose="02040503050406030204" pitchFamily="18" charset="0"/>
                          </a:rPr>
                          <m:t>𝑚</m:t>
                        </m:r>
                      </m:den>
                    </m:f>
                  </m:oMath>
                </a14:m>
                <a:endParaRPr lang="en-AU" dirty="0"/>
              </a:p>
            </p:txBody>
          </p:sp>
        </mc:Choice>
        <mc:Fallback xmlns="">
          <p:sp>
            <p:nvSpPr>
              <p:cNvPr id="3" name="Content Placeholder 2">
                <a:extLst>
                  <a:ext uri="{FF2B5EF4-FFF2-40B4-BE49-F238E27FC236}">
                    <a16:creationId xmlns:a16="http://schemas.microsoft.com/office/drawing/2014/main" id="{591DA341-16DB-3499-BB69-3736487AC83C}"/>
                  </a:ext>
                </a:extLst>
              </p:cNvPr>
              <p:cNvSpPr>
                <a:spLocks noGrp="1" noRot="1" noChangeAspect="1" noMove="1" noResize="1" noEditPoints="1" noAdjustHandles="1" noChangeArrowheads="1" noChangeShapeType="1" noTextEdit="1"/>
              </p:cNvSpPr>
              <p:nvPr>
                <p:ph idx="1"/>
              </p:nvPr>
            </p:nvSpPr>
            <p:spPr>
              <a:xfrm>
                <a:off x="360000" y="1415101"/>
                <a:ext cx="4756749" cy="4731565"/>
              </a:xfrm>
              <a:blipFill>
                <a:blip r:embed="rId3"/>
                <a:stretch>
                  <a:fillRect l="-29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32314F8-3F28-5F50-A230-4372EEBAC1D2}"/>
                  </a:ext>
                </a:extLst>
              </p:cNvPr>
              <p:cNvSpPr txBox="1"/>
              <p:nvPr/>
            </p:nvSpPr>
            <p:spPr>
              <a:xfrm>
                <a:off x="6342434" y="1402570"/>
                <a:ext cx="3317132" cy="4503906"/>
              </a:xfrm>
              <a:prstGeom prst="rect">
                <a:avLst/>
              </a:prstGeom>
              <a:noFill/>
            </p:spPr>
            <p:txBody>
              <a:bodyPr wrap="none" lIns="0" tIns="0" rIns="0" bIns="0" rtlCol="0">
                <a:noAutofit/>
              </a:bodyPr>
              <a:lstStyle/>
              <a:p>
                <a:pPr lvl="0">
                  <a:lnSpc>
                    <a:spcPct val="150000"/>
                  </a:lnSpc>
                  <a:spcBef>
                    <a:spcPts val="1200"/>
                  </a:spcBef>
                  <a:spcAft>
                    <a:spcPts val="600"/>
                  </a:spcAft>
                  <a:tabLst>
                    <a:tab pos="228600" algn="l"/>
                    <a:tab pos="457200" algn="l"/>
                  </a:tabLst>
                </a:pPr>
                <a:r>
                  <a:rPr lang="en-AU" sz="1800" dirty="0">
                    <a:solidFill>
                      <a:srgbClr val="000000"/>
                    </a:solidFill>
                    <a:effectLst/>
                    <a:highlight>
                      <a:srgbClr val="FFFFFF"/>
                    </a:highlight>
                    <a:latin typeface="+mj-lt"/>
                    <a:ea typeface="Yu Mincho" panose="02020400000000000000" pitchFamily="18" charset="-128"/>
                  </a:rPr>
                  <a:t>Path</a:t>
                </a:r>
              </a:p>
              <a:p>
                <a:pPr marL="342900" lvl="0" indent="-342900">
                  <a:lnSpc>
                    <a:spcPct val="150000"/>
                  </a:lnSpc>
                  <a:spcBef>
                    <a:spcPts val="1200"/>
                  </a:spcBef>
                  <a:spcAft>
                    <a:spcPts val="600"/>
                  </a:spcAft>
                  <a:buFont typeface="+mj-lt"/>
                  <a:buAutoNum type="arabicPeriod"/>
                  <a:tabLst>
                    <a:tab pos="228600" algn="l"/>
                    <a:tab pos="457200" algn="l"/>
                  </a:tabLst>
                </a:pPr>
                <a14:m>
                  <m:oMath xmlns:m="http://schemas.openxmlformats.org/officeDocument/2006/math">
                    <m:f>
                      <m:fPr>
                        <m:ctrlPr>
                          <a:rPr lang="en-AU" sz="1800" i="1" smtClean="0">
                            <a:solidFill>
                              <a:srgbClr val="000000"/>
                            </a:solidFill>
                            <a:effectLst/>
                            <a:highlight>
                              <a:srgbClr val="FFFFFF"/>
                            </a:highlight>
                            <a:latin typeface="Cambria Math" panose="02040503050406030204" pitchFamily="18" charset="0"/>
                            <a:ea typeface="Yu Mincho" panose="02020400000000000000" pitchFamily="18" charset="-128"/>
                          </a:rPr>
                        </m:ctrlPr>
                      </m:fPr>
                      <m:num>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4</m:t>
                        </m:r>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𝑚</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8</m:t>
                            </m:r>
                          </m:sup>
                        </m:sSup>
                      </m:num>
                      <m:den>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6</m:t>
                        </m:r>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𝑛</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5</m:t>
                            </m:r>
                          </m:sup>
                        </m:sSup>
                      </m:den>
                    </m:f>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m:t>
                    </m:r>
                    <m:f>
                      <m:f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fPr>
                      <m:num>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2</m:t>
                        </m:r>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𝑚</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4</m:t>
                            </m:r>
                          </m:sup>
                        </m:sSup>
                      </m:num>
                      <m:den>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3</m:t>
                        </m:r>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𝑛</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3</m:t>
                            </m:r>
                          </m:sup>
                        </m:sSup>
                      </m:den>
                    </m:f>
                  </m:oMath>
                </a14:m>
                <a:r>
                  <a:rPr lang="en-AU" sz="1800" i="1" dirty="0">
                    <a:solidFill>
                      <a:srgbClr val="000000"/>
                    </a:solidFill>
                    <a:effectLst/>
                    <a:highlight>
                      <a:srgbClr val="FFFFFF"/>
                    </a:highlight>
                    <a:latin typeface="Arial" panose="020B0604020202020204" pitchFamily="34" charset="0"/>
                    <a:ea typeface="Yu Mincho" panose="02020400000000000000" pitchFamily="18" charset="-128"/>
                  </a:rPr>
                  <a:t> </a:t>
                </a:r>
              </a:p>
              <a:p>
                <a:pPr marL="342900" lvl="0" indent="-342900">
                  <a:lnSpc>
                    <a:spcPct val="150000"/>
                  </a:lnSpc>
                  <a:spcBef>
                    <a:spcPts val="1200"/>
                  </a:spcBef>
                  <a:spcAft>
                    <a:spcPts val="600"/>
                  </a:spcAft>
                  <a:buFont typeface="+mj-lt"/>
                  <a:buAutoNum type="arabicPeriod"/>
                  <a:tabLst>
                    <a:tab pos="228600" algn="l"/>
                    <a:tab pos="457200" algn="l"/>
                  </a:tabLst>
                </a:pPr>
                <a14:m>
                  <m:oMath xmlns:m="http://schemas.openxmlformats.org/officeDocument/2006/math">
                    <m:f>
                      <m:f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fPr>
                      <m:num>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𝑚</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5</m:t>
                            </m:r>
                          </m:sup>
                        </m:sSup>
                      </m:num>
                      <m:den>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12</m:t>
                        </m:r>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𝑛</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2</m:t>
                            </m:r>
                          </m:sup>
                        </m:sSup>
                      </m:den>
                    </m:f>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m:t>
                    </m:r>
                    <m:f>
                      <m:f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fPr>
                      <m:num>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3</m:t>
                        </m:r>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𝑚</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4</m:t>
                            </m:r>
                          </m:sup>
                        </m:sSup>
                      </m:num>
                      <m:den>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2</m:t>
                        </m:r>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𝑛</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2</m:t>
                            </m:r>
                          </m:sup>
                        </m:sSup>
                      </m:den>
                    </m:f>
                  </m:oMath>
                </a14:m>
                <a:endParaRPr lang="en-AU" sz="1800" i="1" dirty="0">
                  <a:solidFill>
                    <a:srgbClr val="000000"/>
                  </a:solidFill>
                  <a:effectLst/>
                  <a:highlight>
                    <a:srgbClr val="FFFFFF"/>
                  </a:highlight>
                  <a:latin typeface="Arial" panose="020B0604020202020204" pitchFamily="34" charset="0"/>
                  <a:ea typeface="Yu Mincho" panose="02020400000000000000" pitchFamily="18" charset="-128"/>
                </a:endParaRPr>
              </a:p>
              <a:p>
                <a:pPr marL="342900" lvl="0" indent="-342900">
                  <a:lnSpc>
                    <a:spcPct val="150000"/>
                  </a:lnSpc>
                  <a:spcBef>
                    <a:spcPts val="1200"/>
                  </a:spcBef>
                  <a:spcAft>
                    <a:spcPts val="600"/>
                  </a:spcAft>
                  <a:buFont typeface="+mj-lt"/>
                  <a:buAutoNum type="arabicPeriod"/>
                  <a:tabLst>
                    <a:tab pos="228600" algn="l"/>
                    <a:tab pos="457200" algn="l"/>
                  </a:tabLst>
                </a:pPr>
                <a14:m>
                  <m:oMath xmlns:m="http://schemas.openxmlformats.org/officeDocument/2006/math">
                    <m:f>
                      <m:f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fPr>
                      <m:num>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3</m:t>
                        </m:r>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𝑥</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7</m:t>
                            </m:r>
                          </m:sup>
                        </m:sSup>
                      </m:num>
                      <m:den>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5</m:t>
                        </m:r>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𝑦</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5</m:t>
                            </m:r>
                          </m:sup>
                        </m:s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𝑤</m:t>
                        </m:r>
                      </m:den>
                    </m:f>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m:t>
                    </m:r>
                    <m:f>
                      <m:f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fPr>
                      <m:num>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10</m:t>
                        </m:r>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𝑥</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4</m:t>
                            </m:r>
                          </m:sup>
                        </m:sSup>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𝑦</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2</m:t>
                            </m:r>
                          </m:sup>
                        </m:sSup>
                      </m:num>
                      <m:den>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6</m:t>
                        </m:r>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𝑤</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3</m:t>
                            </m:r>
                          </m:sup>
                        </m:sSup>
                      </m:den>
                    </m:f>
                  </m:oMath>
                </a14:m>
                <a:endParaRPr lang="en-AU" sz="1800" i="1" dirty="0">
                  <a:solidFill>
                    <a:srgbClr val="000000"/>
                  </a:solidFill>
                  <a:effectLst/>
                  <a:highlight>
                    <a:srgbClr val="FFFFFF"/>
                  </a:highlight>
                  <a:latin typeface="Arial" panose="020B0604020202020204" pitchFamily="34" charset="0"/>
                  <a:ea typeface="Yu Mincho" panose="02020400000000000000" pitchFamily="18" charset="-128"/>
                </a:endParaRPr>
              </a:p>
              <a:p>
                <a:pPr marL="342900" lvl="0" indent="-342900">
                  <a:lnSpc>
                    <a:spcPct val="150000"/>
                  </a:lnSpc>
                  <a:spcBef>
                    <a:spcPts val="1200"/>
                  </a:spcBef>
                  <a:spcAft>
                    <a:spcPts val="600"/>
                  </a:spcAft>
                  <a:buFont typeface="+mj-lt"/>
                  <a:buAutoNum type="arabicPeriod"/>
                  <a:tabLst>
                    <a:tab pos="228600" algn="l"/>
                    <a:tab pos="457200" algn="l"/>
                  </a:tabLst>
                </a:pPr>
                <a14:m>
                  <m:oMath xmlns:m="http://schemas.openxmlformats.org/officeDocument/2006/math">
                    <m:f>
                      <m:f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fPr>
                      <m:num>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d>
                              <m:d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d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𝑎</m:t>
                                </m:r>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m:t>
                                </m:r>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𝑏</m:t>
                                </m:r>
                              </m:e>
                            </m:d>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4</m:t>
                            </m:r>
                          </m:sup>
                        </m:sSup>
                      </m:num>
                      <m:den>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𝑥</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11</m:t>
                            </m:r>
                          </m:sup>
                        </m:sSup>
                      </m:den>
                    </m:f>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m:t>
                    </m:r>
                    <m:f>
                      <m:f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fPr>
                      <m:num>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d>
                              <m:d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d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𝑎</m:t>
                                </m:r>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m:t>
                                </m:r>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𝑏</m:t>
                                </m:r>
                              </m:e>
                            </m:d>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2</m:t>
                            </m:r>
                          </m:sup>
                        </m:sSup>
                      </m:num>
                      <m:den>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2</m:t>
                        </m:r>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𝑥</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7</m:t>
                            </m:r>
                          </m:sup>
                        </m:sSup>
                      </m:den>
                    </m:f>
                  </m:oMath>
                </a14:m>
                <a:endParaRPr lang="en-AU" sz="1800" i="1" dirty="0">
                  <a:solidFill>
                    <a:srgbClr val="000000"/>
                  </a:solidFill>
                  <a:effectLst/>
                  <a:highlight>
                    <a:srgbClr val="FFFFFF"/>
                  </a:highlight>
                  <a:latin typeface="Arial" panose="020B0604020202020204" pitchFamily="34" charset="0"/>
                  <a:ea typeface="Yu Mincho" panose="02020400000000000000" pitchFamily="18" charset="-128"/>
                </a:endParaRPr>
              </a:p>
              <a:p>
                <a:pPr marL="342900" lvl="0" indent="-342900">
                  <a:lnSpc>
                    <a:spcPct val="150000"/>
                  </a:lnSpc>
                  <a:spcBef>
                    <a:spcPts val="1200"/>
                  </a:spcBef>
                  <a:spcAft>
                    <a:spcPts val="600"/>
                  </a:spcAft>
                  <a:buFont typeface="+mj-lt"/>
                  <a:buAutoNum type="arabicPeriod"/>
                  <a:tabLst>
                    <a:tab pos="228600" algn="l"/>
                    <a:tab pos="457200" algn="l"/>
                  </a:tabLst>
                </a:pPr>
                <a14:m>
                  <m:oMath xmlns:m="http://schemas.openxmlformats.org/officeDocument/2006/math">
                    <m:f>
                      <m:f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fPr>
                      <m:num>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𝑚</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6</m:t>
                            </m:r>
                          </m:sup>
                        </m:sSup>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d>
                              <m:d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d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𝑚</m:t>
                                </m:r>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+5</m:t>
                                </m:r>
                              </m:e>
                            </m:d>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3</m:t>
                            </m:r>
                          </m:sup>
                        </m:sSup>
                      </m:num>
                      <m:den>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𝑛</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5</m:t>
                            </m:r>
                          </m:sup>
                        </m:sSup>
                      </m:den>
                    </m:f>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m:t>
                    </m:r>
                    <m:f>
                      <m:f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fPr>
                      <m:num>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𝑚</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7</m:t>
                            </m:r>
                          </m:sup>
                        </m:sSup>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d>
                              <m:d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d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𝑚</m:t>
                                </m:r>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+5</m:t>
                                </m:r>
                              </m:e>
                            </m:d>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2</m:t>
                            </m:r>
                          </m:sup>
                        </m:sSup>
                      </m:num>
                      <m:den>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𝑛</m:t>
                            </m:r>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3</m:t>
                            </m:r>
                          </m:sup>
                        </m:sSup>
                        <m:sSup>
                          <m:sSup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sSupPr>
                          <m:e>
                            <m:d>
                              <m:dPr>
                                <m:ctrlPr>
                                  <a:rPr lang="en-AU" sz="1800" i="1">
                                    <a:solidFill>
                                      <a:srgbClr val="000000"/>
                                    </a:solidFill>
                                    <a:effectLst/>
                                    <a:highlight>
                                      <a:srgbClr val="FFFFFF"/>
                                    </a:highlight>
                                    <a:latin typeface="Cambria Math" panose="02040503050406030204" pitchFamily="18" charset="0"/>
                                    <a:ea typeface="Yu Mincho" panose="02020400000000000000" pitchFamily="18" charset="-128"/>
                                  </a:rPr>
                                </m:ctrlPr>
                              </m:dPr>
                              <m:e>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𝑚</m:t>
                                </m:r>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−5</m:t>
                                </m:r>
                              </m:e>
                            </m:d>
                          </m:e>
                          <m:sup>
                            <m:r>
                              <a:rPr lang="en-AU" sz="1800" i="1">
                                <a:solidFill>
                                  <a:srgbClr val="000000"/>
                                </a:solidFill>
                                <a:effectLst/>
                                <a:highlight>
                                  <a:srgbClr val="FFFFFF"/>
                                </a:highlight>
                                <a:latin typeface="Cambria Math" panose="02040503050406030204" pitchFamily="18" charset="0"/>
                                <a:ea typeface="Yu Mincho" panose="02020400000000000000" pitchFamily="18" charset="-128"/>
                              </a:rPr>
                              <m:t>2</m:t>
                            </m:r>
                          </m:sup>
                        </m:sSup>
                      </m:den>
                    </m:f>
                  </m:oMath>
                </a14:m>
                <a:endParaRPr lang="en-AU" sz="1800" i="1" dirty="0">
                  <a:solidFill>
                    <a:srgbClr val="000000"/>
                  </a:solidFill>
                  <a:effectLst/>
                  <a:highlight>
                    <a:srgbClr val="FFFFFF"/>
                  </a:highlight>
                  <a:latin typeface="Arial" panose="020B0604020202020204" pitchFamily="34" charset="0"/>
                  <a:ea typeface="Yu Mincho" panose="02020400000000000000" pitchFamily="18" charset="-128"/>
                </a:endParaRPr>
              </a:p>
            </p:txBody>
          </p:sp>
        </mc:Choice>
        <mc:Fallback xmlns="">
          <p:sp>
            <p:nvSpPr>
              <p:cNvPr id="6" name="TextBox 5">
                <a:extLst>
                  <a:ext uri="{FF2B5EF4-FFF2-40B4-BE49-F238E27FC236}">
                    <a16:creationId xmlns:a16="http://schemas.microsoft.com/office/drawing/2014/main" id="{032314F8-3F28-5F50-A230-4372EEBAC1D2}"/>
                  </a:ext>
                </a:extLst>
              </p:cNvPr>
              <p:cNvSpPr txBox="1">
                <a:spLocks noRot="1" noChangeAspect="1" noMove="1" noResize="1" noEditPoints="1" noAdjustHandles="1" noChangeArrowheads="1" noChangeShapeType="1" noTextEdit="1"/>
              </p:cNvSpPr>
              <p:nvPr/>
            </p:nvSpPr>
            <p:spPr>
              <a:xfrm>
                <a:off x="6342434" y="1402570"/>
                <a:ext cx="3317132" cy="4503906"/>
              </a:xfrm>
              <a:prstGeom prst="rect">
                <a:avLst/>
              </a:prstGeom>
              <a:blipFill>
                <a:blip r:embed="rId4"/>
                <a:stretch>
                  <a:fillRect l="-4198" b="-702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7798615-420F-87D5-F8E5-E6474A29FB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22843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Apply</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47885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nchor="t">
            <a:normAutofit/>
          </a:bodyPr>
          <a:lstStyle/>
          <a:p>
            <a:r>
              <a:rPr lang="en-AU" dirty="0"/>
              <a:t>Divide and conquer(1)</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t>Core – Two truths and one lie</a:t>
            </a:r>
          </a:p>
        </p:txBody>
      </p:sp>
      <mc:AlternateContent xmlns:mc="http://schemas.openxmlformats.org/markup-compatibility/2006" xmlns:a14="http://schemas.microsoft.com/office/drawing/2010/main">
        <mc:Choice Requires="a14">
          <p:graphicFrame>
            <p:nvGraphicFramePr>
              <p:cNvPr id="24" name="Table 23">
                <a:extLst>
                  <a:ext uri="{FF2B5EF4-FFF2-40B4-BE49-F238E27FC236}">
                    <a16:creationId xmlns:a16="http://schemas.microsoft.com/office/drawing/2014/main" id="{ED458261-155C-BE09-A6F3-D30E924C512D}"/>
                  </a:ext>
                </a:extLst>
              </p:cNvPr>
              <p:cNvGraphicFramePr>
                <a:graphicFrameLocks noGrp="1"/>
              </p:cNvGraphicFramePr>
              <p:nvPr>
                <p:extLst>
                  <p:ext uri="{D42A27DB-BD31-4B8C-83A1-F6EECF244321}">
                    <p14:modId xmlns:p14="http://schemas.microsoft.com/office/powerpoint/2010/main" val="2129446993"/>
                  </p:ext>
                </p:extLst>
              </p:nvPr>
            </p:nvGraphicFramePr>
            <p:xfrm>
              <a:off x="361512" y="2533759"/>
              <a:ext cx="10762488" cy="1478552"/>
            </p:xfrm>
            <a:graphic>
              <a:graphicData uri="http://schemas.openxmlformats.org/drawingml/2006/table">
                <a:tbl>
                  <a:tblPr firstRow="1" bandRow="1">
                    <a:tableStyleId>{B301B821-A1FF-4177-AEE7-76D212191A09}</a:tableStyleId>
                  </a:tblPr>
                  <a:tblGrid>
                    <a:gridCol w="3587496">
                      <a:extLst>
                        <a:ext uri="{9D8B030D-6E8A-4147-A177-3AD203B41FA5}">
                          <a16:colId xmlns:a16="http://schemas.microsoft.com/office/drawing/2014/main" val="4179573208"/>
                        </a:ext>
                      </a:extLst>
                    </a:gridCol>
                    <a:gridCol w="3587496">
                      <a:extLst>
                        <a:ext uri="{9D8B030D-6E8A-4147-A177-3AD203B41FA5}">
                          <a16:colId xmlns:a16="http://schemas.microsoft.com/office/drawing/2014/main" val="1310999115"/>
                        </a:ext>
                      </a:extLst>
                    </a:gridCol>
                    <a:gridCol w="3587496">
                      <a:extLst>
                        <a:ext uri="{9D8B030D-6E8A-4147-A177-3AD203B41FA5}">
                          <a16:colId xmlns:a16="http://schemas.microsoft.com/office/drawing/2014/main" val="2201833709"/>
                        </a:ext>
                      </a:extLst>
                    </a:gridCol>
                  </a:tblGrid>
                  <a:tr h="605681">
                    <a:tc>
                      <a:txBody>
                        <a:bodyPr/>
                        <a:lstStyle/>
                        <a:p>
                          <a:pPr algn="ctr">
                            <a:lnSpc>
                              <a:spcPct val="150000"/>
                            </a:lnSpc>
                          </a:pPr>
                          <a:r>
                            <a:rPr lang="en-US" dirty="0">
                              <a:solidFill>
                                <a:schemeClr val="bg1"/>
                              </a:solidFill>
                            </a:rPr>
                            <a:t>1</a:t>
                          </a:r>
                        </a:p>
                      </a:txBody>
                      <a:tcPr/>
                    </a:tc>
                    <a:tc>
                      <a:txBody>
                        <a:bodyPr/>
                        <a:lstStyle/>
                        <a:p>
                          <a:pPr algn="ctr">
                            <a:lnSpc>
                              <a:spcPct val="150000"/>
                            </a:lnSpc>
                          </a:pPr>
                          <a:r>
                            <a:rPr lang="en-US" dirty="0">
                              <a:solidFill>
                                <a:schemeClr val="bg1"/>
                              </a:solidFill>
                            </a:rPr>
                            <a:t>2</a:t>
                          </a:r>
                        </a:p>
                      </a:txBody>
                      <a:tcPr/>
                    </a:tc>
                    <a:tc>
                      <a:txBody>
                        <a:bodyPr/>
                        <a:lstStyle/>
                        <a:p>
                          <a:pPr algn="ctr">
                            <a:lnSpc>
                              <a:spcPct val="150000"/>
                            </a:lnSpc>
                          </a:pPr>
                          <a:r>
                            <a:rPr lang="en-US" b="0" dirty="0">
                              <a:solidFill>
                                <a:schemeClr val="bg1"/>
                              </a:solidFill>
                            </a:rPr>
                            <a:t>3</a:t>
                          </a:r>
                        </a:p>
                      </a:txBody>
                      <a:tcPr/>
                    </a:tc>
                    <a:extLst>
                      <a:ext uri="{0D108BD9-81ED-4DB2-BD59-A6C34878D82A}">
                        <a16:rowId xmlns:a16="http://schemas.microsoft.com/office/drawing/2014/main" val="3657841879"/>
                      </a:ext>
                    </a:extLst>
                  </a:tr>
                  <a:tr h="370840">
                    <a:tc>
                      <a:txBody>
                        <a:bodyPr/>
                        <a:lstStyle/>
                        <a:p>
                          <a:pPr>
                            <a:lnSpc>
                              <a:spcPct val="150000"/>
                            </a:lnSpc>
                          </a:pPr>
                          <a14:m>
                            <m:oMathPara xmlns:m="http://schemas.openxmlformats.org/officeDocument/2006/math">
                              <m:oMathParaPr>
                                <m:jc m:val="centerGroup"/>
                              </m:oMathParaPr>
                              <m:oMath xmlns:m="http://schemas.openxmlformats.org/officeDocument/2006/math">
                                <m:f>
                                  <m:fPr>
                                    <m:ctrlPr>
                                      <a:rPr lang="en-AU" sz="1800" i="1" smtClean="0">
                                        <a:effectLst/>
                                        <a:latin typeface="Cambria Math" panose="02040503050406030204" pitchFamily="18" charset="0"/>
                                      </a:rPr>
                                    </m:ctrlPr>
                                  </m:fPr>
                                  <m:num>
                                    <m:r>
                                      <a:rPr lang="en-AU" sz="1800">
                                        <a:effectLst/>
                                        <a:latin typeface="Cambria Math" panose="02040503050406030204" pitchFamily="18" charset="0"/>
                                      </a:rPr>
                                      <m:t>3</m:t>
                                    </m:r>
                                    <m:r>
                                      <a:rPr lang="en-AU" sz="1800" b="0" i="1" smtClean="0">
                                        <a:effectLst/>
                                        <a:latin typeface="Cambria Math" panose="02040503050406030204" pitchFamily="18" charset="0"/>
                                      </a:rPr>
                                      <m:t>𝑥</m:t>
                                    </m:r>
                                  </m:num>
                                  <m:den>
                                    <m:r>
                                      <a:rPr lang="en-AU" sz="1800">
                                        <a:effectLst/>
                                        <a:latin typeface="Cambria Math" panose="02040503050406030204" pitchFamily="18" charset="0"/>
                                      </a:rPr>
                                      <m:t>4</m:t>
                                    </m:r>
                                  </m:den>
                                </m:f>
                                <m:r>
                                  <a:rPr lang="en-AU" sz="1800" b="0" i="1" smtClean="0">
                                    <a:effectLst/>
                                    <a:latin typeface="Cambria Math" panose="02040503050406030204" pitchFamily="18" charset="0"/>
                                  </a:rPr>
                                  <m:t>÷</m:t>
                                </m:r>
                                <m:f>
                                  <m:fPr>
                                    <m:ctrlPr>
                                      <a:rPr lang="en-AU" sz="1800" b="0" i="1" smtClean="0">
                                        <a:effectLst/>
                                        <a:latin typeface="Cambria Math" panose="02040503050406030204" pitchFamily="18" charset="0"/>
                                      </a:rPr>
                                    </m:ctrlPr>
                                  </m:fPr>
                                  <m:num>
                                    <m:r>
                                      <a:rPr lang="en-AU" sz="1800" b="0" i="1" smtClean="0">
                                        <a:effectLst/>
                                        <a:latin typeface="Cambria Math" panose="02040503050406030204" pitchFamily="18" charset="0"/>
                                      </a:rPr>
                                      <m:t>9</m:t>
                                    </m:r>
                                    <m:r>
                                      <a:rPr lang="en-AU" sz="1800" b="0" i="1" smtClean="0">
                                        <a:effectLst/>
                                        <a:latin typeface="Cambria Math" panose="02040503050406030204" pitchFamily="18" charset="0"/>
                                      </a:rPr>
                                      <m:t>𝑥</m:t>
                                    </m:r>
                                  </m:num>
                                  <m:den>
                                    <m:r>
                                      <a:rPr lang="en-AU" sz="1800" b="0" i="1" smtClean="0">
                                        <a:effectLst/>
                                        <a:latin typeface="Cambria Math" panose="02040503050406030204" pitchFamily="18" charset="0"/>
                                      </a:rPr>
                                      <m:t>8</m:t>
                                    </m:r>
                                  </m:den>
                                </m:f>
                                <m:r>
                                  <a:rPr lang="en-AU" sz="1800">
                                    <a:effectLst/>
                                    <a:latin typeface="Cambria Math" panose="02040503050406030204" pitchFamily="18" charset="0"/>
                                  </a:rPr>
                                  <m:t>=</m:t>
                                </m:r>
                                <m:f>
                                  <m:fPr>
                                    <m:ctrlPr>
                                      <a:rPr lang="en-AU" sz="1800" i="1">
                                        <a:effectLst/>
                                        <a:latin typeface="Cambria Math" panose="02040503050406030204" pitchFamily="18" charset="0"/>
                                      </a:rPr>
                                    </m:ctrlPr>
                                  </m:fPr>
                                  <m:num>
                                    <m:r>
                                      <a:rPr lang="en-AU" sz="1800">
                                        <a:effectLst/>
                                        <a:latin typeface="Cambria Math" panose="02040503050406030204" pitchFamily="18" charset="0"/>
                                      </a:rPr>
                                      <m:t>2</m:t>
                                    </m:r>
                                  </m:num>
                                  <m:den>
                                    <m:r>
                                      <a:rPr lang="en-AU" sz="1800">
                                        <a:effectLst/>
                                        <a:latin typeface="Cambria Math" panose="02040503050406030204" pitchFamily="18" charset="0"/>
                                      </a:rPr>
                                      <m:t>3</m:t>
                                    </m:r>
                                  </m:den>
                                </m:f>
                              </m:oMath>
                            </m:oMathPara>
                          </a14:m>
                          <a:endParaRPr lang="en-US" dirty="0"/>
                        </a:p>
                      </a:txBody>
                      <a:tcPr/>
                    </a:tc>
                    <a:tc>
                      <a:txBody>
                        <a:bodyPr/>
                        <a:lstStyle/>
                        <a:p>
                          <a:pPr>
                            <a:lnSpc>
                              <a:spcPct val="150000"/>
                            </a:lnSpc>
                          </a:pPr>
                          <a14:m>
                            <m:oMathPara xmlns:m="http://schemas.openxmlformats.org/officeDocument/2006/math">
                              <m:oMathParaPr>
                                <m:jc m:val="centerGroup"/>
                              </m:oMathParaPr>
                              <m:oMath xmlns:m="http://schemas.openxmlformats.org/officeDocument/2006/math">
                                <m:f>
                                  <m:fPr>
                                    <m:ctrlPr>
                                      <a:rPr lang="en-AU" sz="1800" i="1" smtClean="0">
                                        <a:effectLst/>
                                        <a:latin typeface="Cambria Math" panose="02040503050406030204" pitchFamily="18" charset="0"/>
                                      </a:rPr>
                                    </m:ctrlPr>
                                  </m:fPr>
                                  <m:num>
                                    <m:r>
                                      <a:rPr lang="en-AU" sz="1800">
                                        <a:effectLst/>
                                        <a:latin typeface="Cambria Math" panose="02040503050406030204" pitchFamily="18" charset="0"/>
                                      </a:rPr>
                                      <m:t>15</m:t>
                                    </m:r>
                                    <m:r>
                                      <a:rPr lang="en-AU" sz="1800" b="0" i="1" smtClean="0">
                                        <a:effectLst/>
                                        <a:latin typeface="Cambria Math" panose="02040503050406030204" pitchFamily="18" charset="0"/>
                                      </a:rPr>
                                      <m:t>𝑥</m:t>
                                    </m:r>
                                  </m:num>
                                  <m:den>
                                    <m:r>
                                      <a:rPr lang="en-AU" sz="1800">
                                        <a:effectLst/>
                                        <a:latin typeface="Cambria Math" panose="02040503050406030204" pitchFamily="18" charset="0"/>
                                      </a:rPr>
                                      <m:t>25</m:t>
                                    </m:r>
                                  </m:den>
                                </m:f>
                                <m:r>
                                  <a:rPr lang="en-AU" sz="1800" b="0" i="1" smtClean="0">
                                    <a:effectLst/>
                                    <a:latin typeface="Cambria Math" panose="02040503050406030204" pitchFamily="18" charset="0"/>
                                  </a:rPr>
                                  <m:t>÷</m:t>
                                </m:r>
                                <m:f>
                                  <m:fPr>
                                    <m:ctrlPr>
                                      <a:rPr lang="en-AU" sz="1800" b="0" i="1" smtClean="0">
                                        <a:effectLst/>
                                        <a:latin typeface="Cambria Math" panose="02040503050406030204" pitchFamily="18" charset="0"/>
                                      </a:rPr>
                                    </m:ctrlPr>
                                  </m:fPr>
                                  <m:num>
                                    <m:r>
                                      <a:rPr lang="en-AU" sz="1800" b="0" i="1" smtClean="0">
                                        <a:effectLst/>
                                        <a:latin typeface="Cambria Math" panose="02040503050406030204" pitchFamily="18" charset="0"/>
                                      </a:rPr>
                                      <m:t>21</m:t>
                                    </m:r>
                                    <m:r>
                                      <a:rPr lang="en-AU" sz="1800" b="0" i="1" smtClean="0">
                                        <a:effectLst/>
                                        <a:latin typeface="Cambria Math" panose="02040503050406030204" pitchFamily="18" charset="0"/>
                                      </a:rPr>
                                      <m:t>𝑥</m:t>
                                    </m:r>
                                  </m:num>
                                  <m:den>
                                    <m:r>
                                      <a:rPr lang="en-AU" sz="1800" b="0" i="1" smtClean="0">
                                        <a:effectLst/>
                                        <a:latin typeface="Cambria Math" panose="02040503050406030204" pitchFamily="18" charset="0"/>
                                      </a:rPr>
                                      <m:t>35</m:t>
                                    </m:r>
                                  </m:den>
                                </m:f>
                                <m:r>
                                  <a:rPr lang="en-AU" sz="1800">
                                    <a:effectLst/>
                                    <a:latin typeface="Cambria Math" panose="02040503050406030204" pitchFamily="18" charset="0"/>
                                  </a:rPr>
                                  <m:t>=</m:t>
                                </m:r>
                                <m:f>
                                  <m:fPr>
                                    <m:ctrlPr>
                                      <a:rPr lang="en-AU" sz="1800" i="1">
                                        <a:effectLst/>
                                        <a:latin typeface="Cambria Math" panose="02040503050406030204" pitchFamily="18" charset="0"/>
                                      </a:rPr>
                                    </m:ctrlPr>
                                  </m:fPr>
                                  <m:num>
                                    <m:r>
                                      <a:rPr lang="en-AU" sz="1800" b="0" i="1" smtClean="0">
                                        <a:effectLst/>
                                        <a:latin typeface="Cambria Math" panose="02040503050406030204" pitchFamily="18" charset="0"/>
                                      </a:rPr>
                                      <m:t>7</m:t>
                                    </m:r>
                                  </m:num>
                                  <m:den>
                                    <m:r>
                                      <a:rPr lang="en-AU" sz="1800" b="0" i="1" smtClean="0">
                                        <a:effectLst/>
                                        <a:latin typeface="Cambria Math" panose="02040503050406030204" pitchFamily="18" charset="0"/>
                                      </a:rPr>
                                      <m:t>5</m:t>
                                    </m:r>
                                  </m:den>
                                </m:f>
                              </m:oMath>
                            </m:oMathPara>
                          </a14:m>
                          <a:endParaRPr lang="en-US" dirty="0"/>
                        </a:p>
                      </a:txBody>
                      <a:tcPr/>
                    </a:tc>
                    <a:tc>
                      <a:txBody>
                        <a:bodyPr/>
                        <a:lstStyle/>
                        <a:p>
                          <a:pPr>
                            <a:lnSpc>
                              <a:spcPct val="150000"/>
                            </a:lnSpc>
                          </a:pPr>
                          <a14:m>
                            <m:oMathPara xmlns:m="http://schemas.openxmlformats.org/officeDocument/2006/math">
                              <m:oMathParaPr>
                                <m:jc m:val="centerGroup"/>
                              </m:oMathParaPr>
                              <m:oMath xmlns:m="http://schemas.openxmlformats.org/officeDocument/2006/math">
                                <m:f>
                                  <m:fPr>
                                    <m:ctrlPr>
                                      <a:rPr lang="en-AU" sz="1800" i="1" smtClean="0">
                                        <a:effectLst/>
                                        <a:latin typeface="Cambria Math" panose="02040503050406030204" pitchFamily="18" charset="0"/>
                                      </a:rPr>
                                    </m:ctrlPr>
                                  </m:fPr>
                                  <m:num>
                                    <m:r>
                                      <a:rPr lang="en-AU" sz="1800">
                                        <a:effectLst/>
                                        <a:latin typeface="Cambria Math" panose="02040503050406030204" pitchFamily="18" charset="0"/>
                                      </a:rPr>
                                      <m:t>6</m:t>
                                    </m:r>
                                    <m:r>
                                      <a:rPr lang="en-AU" sz="1800" b="0" i="1" smtClean="0">
                                        <a:effectLst/>
                                        <a:latin typeface="Cambria Math" panose="02040503050406030204" pitchFamily="18" charset="0"/>
                                      </a:rPr>
                                      <m:t>𝑎</m:t>
                                    </m:r>
                                  </m:num>
                                  <m:den>
                                    <m:r>
                                      <a:rPr lang="en-AU" sz="1800">
                                        <a:effectLst/>
                                        <a:latin typeface="Cambria Math" panose="02040503050406030204" pitchFamily="18" charset="0"/>
                                      </a:rPr>
                                      <m:t>9</m:t>
                                    </m:r>
                                  </m:den>
                                </m:f>
                                <m:r>
                                  <a:rPr lang="en-AU" sz="1800" b="0" i="1" smtClean="0">
                                    <a:effectLst/>
                                    <a:latin typeface="Cambria Math" panose="02040503050406030204" pitchFamily="18" charset="0"/>
                                  </a:rPr>
                                  <m:t>÷</m:t>
                                </m:r>
                                <m:f>
                                  <m:fPr>
                                    <m:ctrlPr>
                                      <a:rPr lang="en-AU" sz="1800" b="0" i="1" smtClean="0">
                                        <a:effectLst/>
                                        <a:latin typeface="Cambria Math" panose="02040503050406030204" pitchFamily="18" charset="0"/>
                                      </a:rPr>
                                    </m:ctrlPr>
                                  </m:fPr>
                                  <m:num>
                                    <m:r>
                                      <a:rPr lang="en-AU" sz="1800" b="0" i="1" smtClean="0">
                                        <a:effectLst/>
                                        <a:latin typeface="Cambria Math" panose="02040503050406030204" pitchFamily="18" charset="0"/>
                                      </a:rPr>
                                      <m:t>18</m:t>
                                    </m:r>
                                  </m:num>
                                  <m:den>
                                    <m:r>
                                      <a:rPr lang="en-AU" sz="1800" b="0" i="1" smtClean="0">
                                        <a:effectLst/>
                                        <a:latin typeface="Cambria Math" panose="02040503050406030204" pitchFamily="18" charset="0"/>
                                      </a:rPr>
                                      <m:t>12</m:t>
                                    </m:r>
                                  </m:den>
                                </m:f>
                                <m:r>
                                  <a:rPr lang="en-AU" sz="1800">
                                    <a:effectLst/>
                                    <a:latin typeface="Cambria Math" panose="02040503050406030204" pitchFamily="18" charset="0"/>
                                  </a:rPr>
                                  <m:t>=</m:t>
                                </m:r>
                                <m:f>
                                  <m:fPr>
                                    <m:ctrlPr>
                                      <a:rPr lang="en-AU" sz="1800" i="1">
                                        <a:effectLst/>
                                        <a:latin typeface="Cambria Math" panose="02040503050406030204" pitchFamily="18" charset="0"/>
                                      </a:rPr>
                                    </m:ctrlPr>
                                  </m:fPr>
                                  <m:num>
                                    <m:r>
                                      <a:rPr lang="en-AU" sz="1800">
                                        <a:effectLst/>
                                        <a:latin typeface="Cambria Math" panose="02040503050406030204" pitchFamily="18" charset="0"/>
                                      </a:rPr>
                                      <m:t>4</m:t>
                                    </m:r>
                                    <m:r>
                                      <a:rPr lang="en-AU" sz="1800">
                                        <a:effectLst/>
                                        <a:latin typeface="Cambria Math" panose="02040503050406030204" pitchFamily="18" charset="0"/>
                                      </a:rPr>
                                      <m:t>𝑎</m:t>
                                    </m:r>
                                  </m:num>
                                  <m:den>
                                    <m:r>
                                      <a:rPr lang="en-AU" sz="1800">
                                        <a:effectLst/>
                                        <a:latin typeface="Cambria Math" panose="02040503050406030204" pitchFamily="18" charset="0"/>
                                      </a:rPr>
                                      <m:t>9</m:t>
                                    </m:r>
                                  </m:den>
                                </m:f>
                              </m:oMath>
                            </m:oMathPara>
                          </a14:m>
                          <a:endParaRPr lang="en-US" dirty="0"/>
                        </a:p>
                      </a:txBody>
                      <a:tcPr/>
                    </a:tc>
                    <a:extLst>
                      <a:ext uri="{0D108BD9-81ED-4DB2-BD59-A6C34878D82A}">
                        <a16:rowId xmlns:a16="http://schemas.microsoft.com/office/drawing/2014/main" val="3951380255"/>
                      </a:ext>
                    </a:extLst>
                  </a:tr>
                </a:tbl>
              </a:graphicData>
            </a:graphic>
          </p:graphicFrame>
        </mc:Choice>
        <mc:Fallback xmlns="">
          <p:graphicFrame>
            <p:nvGraphicFramePr>
              <p:cNvPr id="24" name="Table 23">
                <a:extLst>
                  <a:ext uri="{FF2B5EF4-FFF2-40B4-BE49-F238E27FC236}">
                    <a16:creationId xmlns:a16="http://schemas.microsoft.com/office/drawing/2014/main" id="{ED458261-155C-BE09-A6F3-D30E924C512D}"/>
                  </a:ext>
                </a:extLst>
              </p:cNvPr>
              <p:cNvGraphicFramePr>
                <a:graphicFrameLocks noGrp="1"/>
              </p:cNvGraphicFramePr>
              <p:nvPr>
                <p:extLst>
                  <p:ext uri="{D42A27DB-BD31-4B8C-83A1-F6EECF244321}">
                    <p14:modId xmlns:p14="http://schemas.microsoft.com/office/powerpoint/2010/main" val="2129446993"/>
                  </p:ext>
                </p:extLst>
              </p:nvPr>
            </p:nvGraphicFramePr>
            <p:xfrm>
              <a:off x="361512" y="2533759"/>
              <a:ext cx="10762488" cy="1478552"/>
            </p:xfrm>
            <a:graphic>
              <a:graphicData uri="http://schemas.openxmlformats.org/drawingml/2006/table">
                <a:tbl>
                  <a:tblPr firstRow="1" bandRow="1">
                    <a:tableStyleId>{B301B821-A1FF-4177-AEE7-76D212191A09}</a:tableStyleId>
                  </a:tblPr>
                  <a:tblGrid>
                    <a:gridCol w="3587496">
                      <a:extLst>
                        <a:ext uri="{9D8B030D-6E8A-4147-A177-3AD203B41FA5}">
                          <a16:colId xmlns:a16="http://schemas.microsoft.com/office/drawing/2014/main" val="4179573208"/>
                        </a:ext>
                      </a:extLst>
                    </a:gridCol>
                    <a:gridCol w="3587496">
                      <a:extLst>
                        <a:ext uri="{9D8B030D-6E8A-4147-A177-3AD203B41FA5}">
                          <a16:colId xmlns:a16="http://schemas.microsoft.com/office/drawing/2014/main" val="1310999115"/>
                        </a:ext>
                      </a:extLst>
                    </a:gridCol>
                    <a:gridCol w="3587496">
                      <a:extLst>
                        <a:ext uri="{9D8B030D-6E8A-4147-A177-3AD203B41FA5}">
                          <a16:colId xmlns:a16="http://schemas.microsoft.com/office/drawing/2014/main" val="2201833709"/>
                        </a:ext>
                      </a:extLst>
                    </a:gridCol>
                  </a:tblGrid>
                  <a:tr h="605681">
                    <a:tc>
                      <a:txBody>
                        <a:bodyPr/>
                        <a:lstStyle/>
                        <a:p>
                          <a:pPr algn="ctr">
                            <a:lnSpc>
                              <a:spcPct val="150000"/>
                            </a:lnSpc>
                          </a:pPr>
                          <a:r>
                            <a:rPr lang="en-US" dirty="0">
                              <a:solidFill>
                                <a:schemeClr val="bg1"/>
                              </a:solidFill>
                            </a:rPr>
                            <a:t>1</a:t>
                          </a:r>
                        </a:p>
                      </a:txBody>
                      <a:tcPr/>
                    </a:tc>
                    <a:tc>
                      <a:txBody>
                        <a:bodyPr/>
                        <a:lstStyle/>
                        <a:p>
                          <a:pPr algn="ctr">
                            <a:lnSpc>
                              <a:spcPct val="150000"/>
                            </a:lnSpc>
                          </a:pPr>
                          <a:r>
                            <a:rPr lang="en-US" dirty="0">
                              <a:solidFill>
                                <a:schemeClr val="bg1"/>
                              </a:solidFill>
                            </a:rPr>
                            <a:t>2</a:t>
                          </a:r>
                        </a:p>
                      </a:txBody>
                      <a:tcPr/>
                    </a:tc>
                    <a:tc>
                      <a:txBody>
                        <a:bodyPr/>
                        <a:lstStyle/>
                        <a:p>
                          <a:pPr algn="ctr">
                            <a:lnSpc>
                              <a:spcPct val="150000"/>
                            </a:lnSpc>
                          </a:pPr>
                          <a:r>
                            <a:rPr lang="en-US" b="0" dirty="0">
                              <a:solidFill>
                                <a:schemeClr val="bg1"/>
                              </a:solidFill>
                            </a:rPr>
                            <a:t>3</a:t>
                          </a:r>
                        </a:p>
                      </a:txBody>
                      <a:tcPr/>
                    </a:tc>
                    <a:extLst>
                      <a:ext uri="{0D108BD9-81ED-4DB2-BD59-A6C34878D82A}">
                        <a16:rowId xmlns:a16="http://schemas.microsoft.com/office/drawing/2014/main" val="3657841879"/>
                      </a:ext>
                    </a:extLst>
                  </a:tr>
                  <a:tr h="872871">
                    <a:tc>
                      <a:txBody>
                        <a:bodyPr/>
                        <a:lstStyle/>
                        <a:p>
                          <a:endParaRPr lang="en-US"/>
                        </a:p>
                      </a:txBody>
                      <a:tcPr>
                        <a:blipFill>
                          <a:blip r:embed="rId2"/>
                          <a:stretch>
                            <a:fillRect l="-353" t="-71014" r="-200000" b="-2899"/>
                          </a:stretch>
                        </a:blipFill>
                      </a:tcPr>
                    </a:tc>
                    <a:tc>
                      <a:txBody>
                        <a:bodyPr/>
                        <a:lstStyle/>
                        <a:p>
                          <a:endParaRPr lang="en-US"/>
                        </a:p>
                      </a:txBody>
                      <a:tcPr>
                        <a:blipFill>
                          <a:blip r:embed="rId2"/>
                          <a:stretch>
                            <a:fillRect l="-100709" t="-71014" r="-100709" b="-2899"/>
                          </a:stretch>
                        </a:blipFill>
                      </a:tcPr>
                    </a:tc>
                    <a:tc>
                      <a:txBody>
                        <a:bodyPr/>
                        <a:lstStyle/>
                        <a:p>
                          <a:endParaRPr lang="en-US"/>
                        </a:p>
                      </a:txBody>
                      <a:tcPr>
                        <a:blipFill>
                          <a:blip r:embed="rId2"/>
                          <a:stretch>
                            <a:fillRect l="-200000" t="-71014" r="-353" b="-2899"/>
                          </a:stretch>
                        </a:blipFill>
                      </a:tcPr>
                    </a:tc>
                    <a:extLst>
                      <a:ext uri="{0D108BD9-81ED-4DB2-BD59-A6C34878D82A}">
                        <a16:rowId xmlns:a16="http://schemas.microsoft.com/office/drawing/2014/main" val="3951380255"/>
                      </a:ext>
                    </a:extLst>
                  </a:tr>
                </a:tbl>
              </a:graphicData>
            </a:graphic>
          </p:graphicFrame>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18</a:t>
            </a:fld>
            <a:endParaRPr lang="en-AU" dirty="0"/>
          </a:p>
        </p:txBody>
      </p:sp>
    </p:spTree>
    <p:extLst>
      <p:ext uri="{BB962C8B-B14F-4D97-AF65-F5344CB8AC3E}">
        <p14:creationId xmlns:p14="http://schemas.microsoft.com/office/powerpoint/2010/main" val="113138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nchor="t">
            <a:normAutofit/>
          </a:bodyPr>
          <a:lstStyle/>
          <a:p>
            <a:r>
              <a:rPr lang="en-AU" dirty="0"/>
              <a:t>Divide and conquer (2)</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t>Path – Two truths and one lie</a:t>
            </a:r>
          </a:p>
        </p:txBody>
      </p:sp>
      <mc:AlternateContent xmlns:mc="http://schemas.openxmlformats.org/markup-compatibility/2006" xmlns:a14="http://schemas.microsoft.com/office/drawing/2010/main">
        <mc:Choice Requires="a14">
          <p:graphicFrame>
            <p:nvGraphicFramePr>
              <p:cNvPr id="24" name="Table 23">
                <a:extLst>
                  <a:ext uri="{FF2B5EF4-FFF2-40B4-BE49-F238E27FC236}">
                    <a16:creationId xmlns:a16="http://schemas.microsoft.com/office/drawing/2014/main" id="{ED458261-155C-BE09-A6F3-D30E924C512D}"/>
                  </a:ext>
                </a:extLst>
              </p:cNvPr>
              <p:cNvGraphicFramePr>
                <a:graphicFrameLocks noGrp="1"/>
              </p:cNvGraphicFramePr>
              <p:nvPr>
                <p:extLst>
                  <p:ext uri="{D42A27DB-BD31-4B8C-83A1-F6EECF244321}">
                    <p14:modId xmlns:p14="http://schemas.microsoft.com/office/powerpoint/2010/main" val="3219800966"/>
                  </p:ext>
                </p:extLst>
              </p:nvPr>
            </p:nvGraphicFramePr>
            <p:xfrm>
              <a:off x="361512" y="2533759"/>
              <a:ext cx="10762488" cy="1593043"/>
            </p:xfrm>
            <a:graphic>
              <a:graphicData uri="http://schemas.openxmlformats.org/drawingml/2006/table">
                <a:tbl>
                  <a:tblPr firstRow="1" bandRow="1">
                    <a:tableStyleId>{B301B821-A1FF-4177-AEE7-76D212191A09}</a:tableStyleId>
                  </a:tblPr>
                  <a:tblGrid>
                    <a:gridCol w="3587496">
                      <a:extLst>
                        <a:ext uri="{9D8B030D-6E8A-4147-A177-3AD203B41FA5}">
                          <a16:colId xmlns:a16="http://schemas.microsoft.com/office/drawing/2014/main" val="4179573208"/>
                        </a:ext>
                      </a:extLst>
                    </a:gridCol>
                    <a:gridCol w="3587496">
                      <a:extLst>
                        <a:ext uri="{9D8B030D-6E8A-4147-A177-3AD203B41FA5}">
                          <a16:colId xmlns:a16="http://schemas.microsoft.com/office/drawing/2014/main" val="1310999115"/>
                        </a:ext>
                      </a:extLst>
                    </a:gridCol>
                    <a:gridCol w="3587496">
                      <a:extLst>
                        <a:ext uri="{9D8B030D-6E8A-4147-A177-3AD203B41FA5}">
                          <a16:colId xmlns:a16="http://schemas.microsoft.com/office/drawing/2014/main" val="2201833709"/>
                        </a:ext>
                      </a:extLst>
                    </a:gridCol>
                  </a:tblGrid>
                  <a:tr h="605681">
                    <a:tc>
                      <a:txBody>
                        <a:bodyPr/>
                        <a:lstStyle/>
                        <a:p>
                          <a:pPr algn="ctr">
                            <a:lnSpc>
                              <a:spcPct val="150000"/>
                            </a:lnSpc>
                          </a:pPr>
                          <a:r>
                            <a:rPr lang="en-US" sz="1800" dirty="0">
                              <a:solidFill>
                                <a:schemeClr val="bg1"/>
                              </a:solidFill>
                            </a:rPr>
                            <a:t>1</a:t>
                          </a:r>
                        </a:p>
                      </a:txBody>
                      <a:tcPr/>
                    </a:tc>
                    <a:tc>
                      <a:txBody>
                        <a:bodyPr/>
                        <a:lstStyle/>
                        <a:p>
                          <a:pPr algn="ctr">
                            <a:lnSpc>
                              <a:spcPct val="150000"/>
                            </a:lnSpc>
                          </a:pPr>
                          <a:r>
                            <a:rPr lang="en-US" sz="1800" dirty="0">
                              <a:solidFill>
                                <a:schemeClr val="bg1"/>
                              </a:solidFill>
                            </a:rPr>
                            <a:t>2</a:t>
                          </a:r>
                        </a:p>
                      </a:txBody>
                      <a:tcPr/>
                    </a:tc>
                    <a:tc>
                      <a:txBody>
                        <a:bodyPr/>
                        <a:lstStyle/>
                        <a:p>
                          <a:pPr algn="ctr">
                            <a:lnSpc>
                              <a:spcPct val="150000"/>
                            </a:lnSpc>
                          </a:pPr>
                          <a:r>
                            <a:rPr lang="en-US" sz="1800" b="0" dirty="0">
                              <a:solidFill>
                                <a:schemeClr val="bg1"/>
                              </a:solidFill>
                            </a:rPr>
                            <a:t>3</a:t>
                          </a:r>
                        </a:p>
                      </a:txBody>
                      <a:tcPr/>
                    </a:tc>
                    <a:extLst>
                      <a:ext uri="{0D108BD9-81ED-4DB2-BD59-A6C34878D82A}">
                        <a16:rowId xmlns:a16="http://schemas.microsoft.com/office/drawing/2014/main" val="3657841879"/>
                      </a:ext>
                    </a:extLst>
                  </a:tr>
                  <a:tr h="370840">
                    <a:tc>
                      <a:txBody>
                        <a:bodyPr/>
                        <a:lstStyle/>
                        <a:p>
                          <a:pPr>
                            <a:lnSpc>
                              <a:spcPct val="150000"/>
                            </a:lnSpc>
                          </a:pPr>
                          <a14:m>
                            <m:oMathPara xmlns:m="http://schemas.openxmlformats.org/officeDocument/2006/math">
                              <m:oMathParaPr>
                                <m:jc m:val="centerGroup"/>
                              </m:oMathParaPr>
                              <m:oMath xmlns:m="http://schemas.openxmlformats.org/officeDocument/2006/math">
                                <m:f>
                                  <m:fPr>
                                    <m:ctrlPr>
                                      <a:rPr lang="en-AU" sz="1800" i="1" smtClean="0">
                                        <a:effectLst/>
                                        <a:latin typeface="Cambria Math" panose="02040503050406030204" pitchFamily="18" charset="0"/>
                                      </a:rPr>
                                    </m:ctrlPr>
                                  </m:fPr>
                                  <m:num>
                                    <m:r>
                                      <a:rPr lang="en-AU" sz="1800">
                                        <a:effectLst/>
                                        <a:latin typeface="Cambria Math" panose="02040503050406030204" pitchFamily="18" charset="0"/>
                                      </a:rPr>
                                      <m:t>3</m:t>
                                    </m:r>
                                    <m:sSup>
                                      <m:sSupPr>
                                        <m:ctrlPr>
                                          <a:rPr lang="en-AU" sz="1800" i="1">
                                            <a:effectLst/>
                                            <a:latin typeface="Cambria Math" panose="02040503050406030204" pitchFamily="18" charset="0"/>
                                          </a:rPr>
                                        </m:ctrlPr>
                                      </m:sSupPr>
                                      <m:e>
                                        <m:r>
                                          <a:rPr lang="en-AU" sz="1800">
                                            <a:effectLst/>
                                            <a:latin typeface="Cambria Math" panose="02040503050406030204" pitchFamily="18" charset="0"/>
                                          </a:rPr>
                                          <m:t>𝑥</m:t>
                                        </m:r>
                                      </m:e>
                                      <m:sup>
                                        <m:r>
                                          <a:rPr lang="en-AU" sz="1800">
                                            <a:effectLst/>
                                            <a:latin typeface="Cambria Math" panose="02040503050406030204" pitchFamily="18" charset="0"/>
                                          </a:rPr>
                                          <m:t>2</m:t>
                                        </m:r>
                                      </m:sup>
                                    </m:sSup>
                                  </m:num>
                                  <m:den>
                                    <m:r>
                                      <a:rPr lang="en-AU" sz="1800">
                                        <a:effectLst/>
                                        <a:latin typeface="Cambria Math" panose="02040503050406030204" pitchFamily="18" charset="0"/>
                                      </a:rPr>
                                      <m:t>4</m:t>
                                    </m:r>
                                    <m:r>
                                      <a:rPr lang="en-AU" sz="1800">
                                        <a:effectLst/>
                                        <a:latin typeface="Cambria Math" panose="02040503050406030204" pitchFamily="18" charset="0"/>
                                      </a:rPr>
                                      <m:t>𝑦</m:t>
                                    </m:r>
                                  </m:den>
                                </m:f>
                                <m:r>
                                  <a:rPr lang="en-AU" sz="1800" b="0" i="1" smtClean="0">
                                    <a:effectLst/>
                                    <a:latin typeface="Cambria Math" panose="02040503050406030204" pitchFamily="18" charset="0"/>
                                  </a:rPr>
                                  <m:t>÷</m:t>
                                </m:r>
                                <m:f>
                                  <m:fPr>
                                    <m:ctrlPr>
                                      <a:rPr lang="en-AU" sz="1800" b="0" i="1" smtClean="0">
                                        <a:effectLst/>
                                        <a:latin typeface="Cambria Math" panose="02040503050406030204" pitchFamily="18" charset="0"/>
                                      </a:rPr>
                                    </m:ctrlPr>
                                  </m:fPr>
                                  <m:num>
                                    <m:r>
                                      <a:rPr lang="en-AU" sz="1800" b="0" i="1" smtClean="0">
                                        <a:effectLst/>
                                        <a:latin typeface="Cambria Math" panose="02040503050406030204" pitchFamily="18" charset="0"/>
                                      </a:rPr>
                                      <m:t>9</m:t>
                                    </m:r>
                                    <m:r>
                                      <a:rPr lang="en-AU" sz="1800" b="0" i="1" smtClean="0">
                                        <a:effectLst/>
                                        <a:latin typeface="Cambria Math" panose="02040503050406030204" pitchFamily="18" charset="0"/>
                                      </a:rPr>
                                      <m:t>𝑥</m:t>
                                    </m:r>
                                  </m:num>
                                  <m:den>
                                    <m:r>
                                      <a:rPr lang="en-AU" sz="1800" b="0" i="1" smtClean="0">
                                        <a:effectLst/>
                                        <a:latin typeface="Cambria Math" panose="02040503050406030204" pitchFamily="18" charset="0"/>
                                      </a:rPr>
                                      <m:t>8</m:t>
                                    </m:r>
                                    <m:sSup>
                                      <m:sSupPr>
                                        <m:ctrlPr>
                                          <a:rPr lang="en-AU" sz="1800" b="0" i="1" smtClean="0">
                                            <a:effectLst/>
                                            <a:latin typeface="Cambria Math" panose="02040503050406030204" pitchFamily="18" charset="0"/>
                                          </a:rPr>
                                        </m:ctrlPr>
                                      </m:sSupPr>
                                      <m:e>
                                        <m:r>
                                          <a:rPr lang="en-AU" sz="1800" b="0" i="1" smtClean="0">
                                            <a:effectLst/>
                                            <a:latin typeface="Cambria Math" panose="02040503050406030204" pitchFamily="18" charset="0"/>
                                          </a:rPr>
                                          <m:t>𝑦</m:t>
                                        </m:r>
                                      </m:e>
                                      <m:sup>
                                        <m:r>
                                          <a:rPr lang="en-AU" sz="1800" b="0" i="0" smtClean="0">
                                            <a:effectLst/>
                                            <a:latin typeface="Cambria Math" panose="02040503050406030204" pitchFamily="18" charset="0"/>
                                          </a:rPr>
                                          <m:t>3</m:t>
                                        </m:r>
                                      </m:sup>
                                    </m:sSup>
                                  </m:den>
                                </m:f>
                                <m:r>
                                  <a:rPr lang="en-AU" sz="1800">
                                    <a:effectLst/>
                                    <a:latin typeface="Cambria Math" panose="02040503050406030204" pitchFamily="18" charset="0"/>
                                  </a:rPr>
                                  <m:t>=</m:t>
                                </m:r>
                                <m:f>
                                  <m:fPr>
                                    <m:ctrlPr>
                                      <a:rPr lang="en-AU" sz="1800" i="1">
                                        <a:effectLst/>
                                        <a:latin typeface="Cambria Math" panose="02040503050406030204" pitchFamily="18" charset="0"/>
                                      </a:rPr>
                                    </m:ctrlPr>
                                  </m:fPr>
                                  <m:num>
                                    <m:r>
                                      <a:rPr lang="en-AU" sz="1800">
                                        <a:effectLst/>
                                        <a:latin typeface="Cambria Math" panose="02040503050406030204" pitchFamily="18" charset="0"/>
                                      </a:rPr>
                                      <m:t>2</m:t>
                                    </m:r>
                                    <m:sSup>
                                      <m:sSupPr>
                                        <m:ctrlPr>
                                          <a:rPr lang="en-AU" sz="1800" i="1">
                                            <a:effectLst/>
                                            <a:latin typeface="Cambria Math" panose="02040503050406030204" pitchFamily="18" charset="0"/>
                                          </a:rPr>
                                        </m:ctrlPr>
                                      </m:sSupPr>
                                      <m:e>
                                        <m:r>
                                          <a:rPr lang="en-AU" sz="1800">
                                            <a:effectLst/>
                                            <a:latin typeface="Cambria Math" panose="02040503050406030204" pitchFamily="18" charset="0"/>
                                          </a:rPr>
                                          <m:t>𝑦</m:t>
                                        </m:r>
                                      </m:e>
                                      <m:sup>
                                        <m:r>
                                          <a:rPr lang="en-AU" sz="1800">
                                            <a:effectLst/>
                                            <a:latin typeface="Cambria Math" panose="02040503050406030204" pitchFamily="18" charset="0"/>
                                          </a:rPr>
                                          <m:t>2</m:t>
                                        </m:r>
                                      </m:sup>
                                    </m:sSup>
                                    <m:r>
                                      <a:rPr lang="en-AU" sz="1800">
                                        <a:effectLst/>
                                        <a:latin typeface="Cambria Math" panose="02040503050406030204" pitchFamily="18" charset="0"/>
                                      </a:rPr>
                                      <m:t>𝑥</m:t>
                                    </m:r>
                                  </m:num>
                                  <m:den>
                                    <m:r>
                                      <a:rPr lang="en-AU" sz="1800">
                                        <a:effectLst/>
                                        <a:latin typeface="Cambria Math" panose="02040503050406030204" pitchFamily="18" charset="0"/>
                                      </a:rPr>
                                      <m:t>3</m:t>
                                    </m:r>
                                  </m:den>
                                </m:f>
                              </m:oMath>
                            </m:oMathPara>
                          </a14:m>
                          <a:endParaRPr lang="en-US" sz="1800" dirty="0"/>
                        </a:p>
                      </a:txBody>
                      <a:tcPr/>
                    </a:tc>
                    <a:tc>
                      <a:txBody>
                        <a:bodyPr/>
                        <a:lstStyle/>
                        <a:p>
                          <a:pPr>
                            <a:lnSpc>
                              <a:spcPct val="150000"/>
                            </a:lnSpc>
                          </a:pPr>
                          <a14:m>
                            <m:oMathPara xmlns:m="http://schemas.openxmlformats.org/officeDocument/2006/math">
                              <m:oMathParaPr>
                                <m:jc m:val="centerGroup"/>
                              </m:oMathParaPr>
                              <m:oMath xmlns:m="http://schemas.openxmlformats.org/officeDocument/2006/math">
                                <m:f>
                                  <m:fPr>
                                    <m:ctrlPr>
                                      <a:rPr lang="en-AU" sz="1800" i="1" smtClean="0">
                                        <a:effectLst/>
                                        <a:latin typeface="Cambria Math" panose="02040503050406030204" pitchFamily="18" charset="0"/>
                                      </a:rPr>
                                    </m:ctrlPr>
                                  </m:fPr>
                                  <m:num>
                                    <m:r>
                                      <a:rPr lang="en-AU" sz="1800">
                                        <a:effectLst/>
                                        <a:latin typeface="Cambria Math" panose="02040503050406030204" pitchFamily="18" charset="0"/>
                                      </a:rPr>
                                      <m:t>15</m:t>
                                    </m:r>
                                    <m:sSup>
                                      <m:sSupPr>
                                        <m:ctrlPr>
                                          <a:rPr lang="en-AU" sz="1800" i="1">
                                            <a:effectLst/>
                                            <a:latin typeface="Cambria Math" panose="02040503050406030204" pitchFamily="18" charset="0"/>
                                          </a:rPr>
                                        </m:ctrlPr>
                                      </m:sSupPr>
                                      <m:e>
                                        <m:r>
                                          <a:rPr lang="en-AU" sz="1800">
                                            <a:effectLst/>
                                            <a:latin typeface="Cambria Math" panose="02040503050406030204" pitchFamily="18" charset="0"/>
                                          </a:rPr>
                                          <m:t>𝑥</m:t>
                                        </m:r>
                                      </m:e>
                                      <m:sup>
                                        <m:r>
                                          <a:rPr lang="en-AU" sz="1800">
                                            <a:effectLst/>
                                            <a:latin typeface="Cambria Math" panose="02040503050406030204" pitchFamily="18" charset="0"/>
                                          </a:rPr>
                                          <m:t>3</m:t>
                                        </m:r>
                                      </m:sup>
                                    </m:sSup>
                                    <m:sSup>
                                      <m:sSupPr>
                                        <m:ctrlPr>
                                          <a:rPr lang="en-AU" sz="1800" i="1">
                                            <a:effectLst/>
                                            <a:latin typeface="Cambria Math" panose="02040503050406030204" pitchFamily="18" charset="0"/>
                                          </a:rPr>
                                        </m:ctrlPr>
                                      </m:sSupPr>
                                      <m:e>
                                        <m:r>
                                          <a:rPr lang="en-AU" sz="1800">
                                            <a:effectLst/>
                                            <a:latin typeface="Cambria Math" panose="02040503050406030204" pitchFamily="18" charset="0"/>
                                          </a:rPr>
                                          <m:t>𝑦</m:t>
                                        </m:r>
                                      </m:e>
                                      <m:sup>
                                        <m:r>
                                          <a:rPr lang="en-AU" sz="1800">
                                            <a:effectLst/>
                                            <a:latin typeface="Cambria Math" panose="02040503050406030204" pitchFamily="18" charset="0"/>
                                          </a:rPr>
                                          <m:t>2</m:t>
                                        </m:r>
                                      </m:sup>
                                    </m:sSup>
                                  </m:num>
                                  <m:den>
                                    <m:r>
                                      <a:rPr lang="en-AU" sz="1800">
                                        <a:effectLst/>
                                        <a:latin typeface="Cambria Math" panose="02040503050406030204" pitchFamily="18" charset="0"/>
                                      </a:rPr>
                                      <m:t>25</m:t>
                                    </m:r>
                                    <m:sSup>
                                      <m:sSupPr>
                                        <m:ctrlPr>
                                          <a:rPr lang="en-AU" sz="1800" i="1">
                                            <a:effectLst/>
                                            <a:latin typeface="Cambria Math" panose="02040503050406030204" pitchFamily="18" charset="0"/>
                                          </a:rPr>
                                        </m:ctrlPr>
                                      </m:sSupPr>
                                      <m:e>
                                        <m:r>
                                          <a:rPr lang="en-AU" sz="1800">
                                            <a:effectLst/>
                                            <a:latin typeface="Cambria Math" panose="02040503050406030204" pitchFamily="18" charset="0"/>
                                          </a:rPr>
                                          <m:t>𝑦</m:t>
                                        </m:r>
                                      </m:e>
                                      <m:sup>
                                        <m:r>
                                          <a:rPr lang="en-AU" sz="1800">
                                            <a:effectLst/>
                                            <a:latin typeface="Cambria Math" panose="02040503050406030204" pitchFamily="18" charset="0"/>
                                          </a:rPr>
                                          <m:t>4</m:t>
                                        </m:r>
                                      </m:sup>
                                    </m:sSup>
                                    <m:r>
                                      <a:rPr lang="en-AU" sz="1800">
                                        <a:effectLst/>
                                        <a:latin typeface="Cambria Math" panose="02040503050406030204" pitchFamily="18" charset="0"/>
                                      </a:rPr>
                                      <m:t>𝑧</m:t>
                                    </m:r>
                                  </m:den>
                                </m:f>
                                <m:r>
                                  <a:rPr lang="en-AU" sz="1800" b="0" i="1" smtClean="0">
                                    <a:effectLst/>
                                    <a:latin typeface="Cambria Math" panose="02040503050406030204" pitchFamily="18" charset="0"/>
                                  </a:rPr>
                                  <m:t>÷</m:t>
                                </m:r>
                                <m:f>
                                  <m:fPr>
                                    <m:ctrlPr>
                                      <a:rPr lang="en-AU" sz="1800" b="0" i="1" smtClean="0">
                                        <a:effectLst/>
                                        <a:latin typeface="Cambria Math" panose="02040503050406030204" pitchFamily="18" charset="0"/>
                                      </a:rPr>
                                    </m:ctrlPr>
                                  </m:fPr>
                                  <m:num>
                                    <m:r>
                                      <a:rPr lang="en-AU" sz="1800" b="0" i="1" smtClean="0">
                                        <a:effectLst/>
                                        <a:latin typeface="Cambria Math" panose="02040503050406030204" pitchFamily="18" charset="0"/>
                                      </a:rPr>
                                      <m:t>21</m:t>
                                    </m:r>
                                    <m:r>
                                      <a:rPr lang="en-AU" sz="1800" b="0" i="1" smtClean="0">
                                        <a:effectLst/>
                                        <a:latin typeface="Cambria Math" panose="02040503050406030204" pitchFamily="18" charset="0"/>
                                      </a:rPr>
                                      <m:t>𝑥</m:t>
                                    </m:r>
                                  </m:num>
                                  <m:den>
                                    <m:r>
                                      <a:rPr lang="en-AU" sz="1800" b="0" i="1" smtClean="0">
                                        <a:effectLst/>
                                        <a:latin typeface="Cambria Math" panose="02040503050406030204" pitchFamily="18" charset="0"/>
                                      </a:rPr>
                                      <m:t>35</m:t>
                                    </m:r>
                                    <m:r>
                                      <a:rPr lang="en-AU" sz="1800" b="0" i="1" smtClean="0">
                                        <a:effectLst/>
                                        <a:latin typeface="Cambria Math" panose="02040503050406030204" pitchFamily="18" charset="0"/>
                                      </a:rPr>
                                      <m:t>𝑦</m:t>
                                    </m:r>
                                    <m:sSup>
                                      <m:sSupPr>
                                        <m:ctrlPr>
                                          <a:rPr lang="en-AU" sz="1800" b="0" i="1" smtClean="0">
                                            <a:effectLst/>
                                            <a:latin typeface="Cambria Math" panose="02040503050406030204" pitchFamily="18" charset="0"/>
                                          </a:rPr>
                                        </m:ctrlPr>
                                      </m:sSupPr>
                                      <m:e>
                                        <m:r>
                                          <a:rPr lang="en-AU" sz="1800" b="0" i="1" smtClean="0">
                                            <a:effectLst/>
                                            <a:latin typeface="Cambria Math" panose="02040503050406030204" pitchFamily="18" charset="0"/>
                                          </a:rPr>
                                          <m:t>𝑧</m:t>
                                        </m:r>
                                      </m:e>
                                      <m:sup>
                                        <m:r>
                                          <a:rPr lang="en-AU" sz="1800" b="0" i="1" smtClean="0">
                                            <a:effectLst/>
                                            <a:latin typeface="Cambria Math" panose="02040503050406030204" pitchFamily="18" charset="0"/>
                                          </a:rPr>
                                          <m:t>2</m:t>
                                        </m:r>
                                      </m:sup>
                                    </m:sSup>
                                  </m:den>
                                </m:f>
                                <m:r>
                                  <a:rPr lang="en-AU" sz="1800">
                                    <a:effectLst/>
                                    <a:latin typeface="Cambria Math" panose="02040503050406030204" pitchFamily="18" charset="0"/>
                                  </a:rPr>
                                  <m:t>=</m:t>
                                </m:r>
                                <m:f>
                                  <m:fPr>
                                    <m:ctrlPr>
                                      <a:rPr lang="en-AU" sz="1800" i="1">
                                        <a:effectLst/>
                                        <a:latin typeface="Cambria Math" panose="02040503050406030204" pitchFamily="18" charset="0"/>
                                      </a:rPr>
                                    </m:ctrlPr>
                                  </m:fPr>
                                  <m:num>
                                    <m:r>
                                      <a:rPr lang="en-AU" sz="1800">
                                        <a:effectLst/>
                                        <a:latin typeface="Cambria Math" panose="02040503050406030204" pitchFamily="18" charset="0"/>
                                      </a:rPr>
                                      <m:t>𝑥𝑧</m:t>
                                    </m:r>
                                  </m:num>
                                  <m:den>
                                    <m:r>
                                      <a:rPr lang="en-AU" sz="1800">
                                        <a:effectLst/>
                                        <a:latin typeface="Cambria Math" panose="02040503050406030204" pitchFamily="18" charset="0"/>
                                      </a:rPr>
                                      <m:t>𝑦</m:t>
                                    </m:r>
                                  </m:den>
                                </m:f>
                              </m:oMath>
                            </m:oMathPara>
                          </a14:m>
                          <a:endParaRPr lang="en-US" sz="1800" dirty="0"/>
                        </a:p>
                      </a:txBody>
                      <a:tcPr/>
                    </a:tc>
                    <a:tc>
                      <a:txBody>
                        <a:bodyPr/>
                        <a:lstStyle/>
                        <a:p>
                          <a:pPr>
                            <a:lnSpc>
                              <a:spcPct val="150000"/>
                            </a:lnSpc>
                          </a:pPr>
                          <a14:m>
                            <m:oMathPara xmlns:m="http://schemas.openxmlformats.org/officeDocument/2006/math">
                              <m:oMathParaPr>
                                <m:jc m:val="centerGroup"/>
                              </m:oMathParaPr>
                              <m:oMath xmlns:m="http://schemas.openxmlformats.org/officeDocument/2006/math">
                                <m:f>
                                  <m:fPr>
                                    <m:ctrlPr>
                                      <a:rPr lang="en-AU" sz="1800" i="1" smtClean="0">
                                        <a:effectLst/>
                                        <a:latin typeface="Cambria Math" panose="02040503050406030204" pitchFamily="18" charset="0"/>
                                      </a:rPr>
                                    </m:ctrlPr>
                                  </m:fPr>
                                  <m:num>
                                    <m:r>
                                      <a:rPr lang="en-AU" sz="1800">
                                        <a:effectLst/>
                                        <a:latin typeface="Cambria Math" panose="02040503050406030204" pitchFamily="18" charset="0"/>
                                      </a:rPr>
                                      <m:t>6</m:t>
                                    </m:r>
                                    <m:sSup>
                                      <m:sSupPr>
                                        <m:ctrlPr>
                                          <a:rPr lang="en-AU" sz="1800" i="1">
                                            <a:effectLst/>
                                            <a:latin typeface="Cambria Math" panose="02040503050406030204" pitchFamily="18" charset="0"/>
                                          </a:rPr>
                                        </m:ctrlPr>
                                      </m:sSupPr>
                                      <m:e>
                                        <m:r>
                                          <a:rPr lang="en-AU" sz="1800">
                                            <a:effectLst/>
                                            <a:latin typeface="Cambria Math" panose="02040503050406030204" pitchFamily="18" charset="0"/>
                                          </a:rPr>
                                          <m:t>𝑎</m:t>
                                        </m:r>
                                      </m:e>
                                      <m:sup>
                                        <m:r>
                                          <a:rPr lang="en-AU" sz="1800">
                                            <a:effectLst/>
                                            <a:latin typeface="Cambria Math" panose="02040503050406030204" pitchFamily="18" charset="0"/>
                                          </a:rPr>
                                          <m:t>2</m:t>
                                        </m:r>
                                      </m:sup>
                                    </m:sSup>
                                    <m:r>
                                      <a:rPr lang="en-AU" sz="1800">
                                        <a:effectLst/>
                                        <a:latin typeface="Cambria Math" panose="02040503050406030204" pitchFamily="18" charset="0"/>
                                      </a:rPr>
                                      <m:t>𝑏</m:t>
                                    </m:r>
                                  </m:num>
                                  <m:den>
                                    <m:r>
                                      <a:rPr lang="en-AU" sz="1800">
                                        <a:effectLst/>
                                        <a:latin typeface="Cambria Math" panose="02040503050406030204" pitchFamily="18" charset="0"/>
                                      </a:rPr>
                                      <m:t>9</m:t>
                                    </m:r>
                                    <m:sSup>
                                      <m:sSupPr>
                                        <m:ctrlPr>
                                          <a:rPr lang="en-AU" sz="1800" i="1">
                                            <a:effectLst/>
                                            <a:latin typeface="Cambria Math" panose="02040503050406030204" pitchFamily="18" charset="0"/>
                                          </a:rPr>
                                        </m:ctrlPr>
                                      </m:sSupPr>
                                      <m:e>
                                        <m:r>
                                          <a:rPr lang="en-AU" sz="1800">
                                            <a:effectLst/>
                                            <a:latin typeface="Cambria Math" panose="02040503050406030204" pitchFamily="18" charset="0"/>
                                          </a:rPr>
                                          <m:t>𝑏</m:t>
                                        </m:r>
                                      </m:e>
                                      <m:sup>
                                        <m:r>
                                          <a:rPr lang="en-AU" sz="1800">
                                            <a:effectLst/>
                                            <a:latin typeface="Cambria Math" panose="02040503050406030204" pitchFamily="18" charset="0"/>
                                          </a:rPr>
                                          <m:t>2</m:t>
                                        </m:r>
                                      </m:sup>
                                    </m:sSup>
                                    <m:r>
                                      <a:rPr lang="en-AU" sz="1800">
                                        <a:effectLst/>
                                        <a:latin typeface="Cambria Math" panose="02040503050406030204" pitchFamily="18" charset="0"/>
                                      </a:rPr>
                                      <m:t>𝑐</m:t>
                                    </m:r>
                                  </m:den>
                                </m:f>
                                <m:r>
                                  <a:rPr lang="en-AU" sz="1800" b="0" i="1" smtClean="0">
                                    <a:effectLst/>
                                    <a:latin typeface="Cambria Math" panose="02040503050406030204" pitchFamily="18" charset="0"/>
                                  </a:rPr>
                                  <m:t>÷</m:t>
                                </m:r>
                                <m:f>
                                  <m:fPr>
                                    <m:ctrlPr>
                                      <a:rPr lang="en-AU" sz="1800" b="0" i="1" smtClean="0">
                                        <a:effectLst/>
                                        <a:latin typeface="Cambria Math" panose="02040503050406030204" pitchFamily="18" charset="0"/>
                                      </a:rPr>
                                    </m:ctrlPr>
                                  </m:fPr>
                                  <m:num>
                                    <m:r>
                                      <a:rPr lang="en-AU" sz="1800" b="0" i="1" smtClean="0">
                                        <a:effectLst/>
                                        <a:latin typeface="Cambria Math" panose="02040503050406030204" pitchFamily="18" charset="0"/>
                                      </a:rPr>
                                      <m:t>18</m:t>
                                    </m:r>
                                    <m:r>
                                      <a:rPr lang="en-AU" sz="1800" b="0" i="1" smtClean="0">
                                        <a:effectLst/>
                                        <a:latin typeface="Cambria Math" panose="02040503050406030204" pitchFamily="18" charset="0"/>
                                      </a:rPr>
                                      <m:t>𝑎</m:t>
                                    </m:r>
                                  </m:num>
                                  <m:den>
                                    <m:r>
                                      <a:rPr lang="en-AU" sz="1800" b="0" i="1" smtClean="0">
                                        <a:effectLst/>
                                        <a:latin typeface="Cambria Math" panose="02040503050406030204" pitchFamily="18" charset="0"/>
                                      </a:rPr>
                                      <m:t>12</m:t>
                                    </m:r>
                                    <m:r>
                                      <a:rPr lang="en-AU" sz="1800" b="0" i="1" smtClean="0">
                                        <a:effectLst/>
                                        <a:latin typeface="Cambria Math" panose="02040503050406030204" pitchFamily="18" charset="0"/>
                                      </a:rPr>
                                      <m:t>𝑏</m:t>
                                    </m:r>
                                    <m:sSup>
                                      <m:sSupPr>
                                        <m:ctrlPr>
                                          <a:rPr lang="en-AU" sz="1800" b="0" i="1" smtClean="0">
                                            <a:effectLst/>
                                            <a:latin typeface="Cambria Math" panose="02040503050406030204" pitchFamily="18" charset="0"/>
                                          </a:rPr>
                                        </m:ctrlPr>
                                      </m:sSupPr>
                                      <m:e>
                                        <m:r>
                                          <a:rPr lang="en-AU" sz="1800" b="0" i="1" smtClean="0">
                                            <a:effectLst/>
                                            <a:latin typeface="Cambria Math" panose="02040503050406030204" pitchFamily="18" charset="0"/>
                                          </a:rPr>
                                          <m:t>𝑐</m:t>
                                        </m:r>
                                      </m:e>
                                      <m:sup>
                                        <m:r>
                                          <a:rPr lang="en-AU" sz="1800" b="0" i="1" smtClean="0">
                                            <a:effectLst/>
                                            <a:latin typeface="Cambria Math" panose="02040503050406030204" pitchFamily="18" charset="0"/>
                                          </a:rPr>
                                          <m:t>2</m:t>
                                        </m:r>
                                      </m:sup>
                                    </m:sSup>
                                  </m:den>
                                </m:f>
                                <m:r>
                                  <a:rPr lang="en-AU" sz="1800">
                                    <a:effectLst/>
                                    <a:latin typeface="Cambria Math" panose="02040503050406030204" pitchFamily="18" charset="0"/>
                                  </a:rPr>
                                  <m:t>=</m:t>
                                </m:r>
                                <m:f>
                                  <m:fPr>
                                    <m:ctrlPr>
                                      <a:rPr lang="en-AU" sz="1800" i="1">
                                        <a:effectLst/>
                                        <a:latin typeface="Cambria Math" panose="02040503050406030204" pitchFamily="18" charset="0"/>
                                      </a:rPr>
                                    </m:ctrlPr>
                                  </m:fPr>
                                  <m:num>
                                    <m:r>
                                      <a:rPr lang="en-AU" sz="1800">
                                        <a:effectLst/>
                                        <a:latin typeface="Cambria Math" panose="02040503050406030204" pitchFamily="18" charset="0"/>
                                      </a:rPr>
                                      <m:t>4</m:t>
                                    </m:r>
                                    <m:r>
                                      <a:rPr lang="en-AU" sz="1800">
                                        <a:effectLst/>
                                        <a:latin typeface="Cambria Math" panose="02040503050406030204" pitchFamily="18" charset="0"/>
                                      </a:rPr>
                                      <m:t>𝑎𝑐</m:t>
                                    </m:r>
                                  </m:num>
                                  <m:den>
                                    <m:r>
                                      <a:rPr lang="en-AU" sz="1800">
                                        <a:effectLst/>
                                        <a:latin typeface="Cambria Math" panose="02040503050406030204" pitchFamily="18" charset="0"/>
                                      </a:rPr>
                                      <m:t>9</m:t>
                                    </m:r>
                                  </m:den>
                                </m:f>
                              </m:oMath>
                            </m:oMathPara>
                          </a14:m>
                          <a:endParaRPr lang="en-US" sz="1800" dirty="0"/>
                        </a:p>
                      </a:txBody>
                      <a:tcPr/>
                    </a:tc>
                    <a:extLst>
                      <a:ext uri="{0D108BD9-81ED-4DB2-BD59-A6C34878D82A}">
                        <a16:rowId xmlns:a16="http://schemas.microsoft.com/office/drawing/2014/main" val="3951380255"/>
                      </a:ext>
                    </a:extLst>
                  </a:tr>
                </a:tbl>
              </a:graphicData>
            </a:graphic>
          </p:graphicFrame>
        </mc:Choice>
        <mc:Fallback xmlns="">
          <p:graphicFrame>
            <p:nvGraphicFramePr>
              <p:cNvPr id="24" name="Table 23">
                <a:extLst>
                  <a:ext uri="{FF2B5EF4-FFF2-40B4-BE49-F238E27FC236}">
                    <a16:creationId xmlns:a16="http://schemas.microsoft.com/office/drawing/2014/main" id="{ED458261-155C-BE09-A6F3-D30E924C512D}"/>
                  </a:ext>
                </a:extLst>
              </p:cNvPr>
              <p:cNvGraphicFramePr>
                <a:graphicFrameLocks noGrp="1"/>
              </p:cNvGraphicFramePr>
              <p:nvPr>
                <p:extLst>
                  <p:ext uri="{D42A27DB-BD31-4B8C-83A1-F6EECF244321}">
                    <p14:modId xmlns:p14="http://schemas.microsoft.com/office/powerpoint/2010/main" val="3219800966"/>
                  </p:ext>
                </p:extLst>
              </p:nvPr>
            </p:nvGraphicFramePr>
            <p:xfrm>
              <a:off x="361512" y="2533759"/>
              <a:ext cx="10762488" cy="1593043"/>
            </p:xfrm>
            <a:graphic>
              <a:graphicData uri="http://schemas.openxmlformats.org/drawingml/2006/table">
                <a:tbl>
                  <a:tblPr firstRow="1" bandRow="1">
                    <a:tableStyleId>{B301B821-A1FF-4177-AEE7-76D212191A09}</a:tableStyleId>
                  </a:tblPr>
                  <a:tblGrid>
                    <a:gridCol w="3587496">
                      <a:extLst>
                        <a:ext uri="{9D8B030D-6E8A-4147-A177-3AD203B41FA5}">
                          <a16:colId xmlns:a16="http://schemas.microsoft.com/office/drawing/2014/main" val="4179573208"/>
                        </a:ext>
                      </a:extLst>
                    </a:gridCol>
                    <a:gridCol w="3587496">
                      <a:extLst>
                        <a:ext uri="{9D8B030D-6E8A-4147-A177-3AD203B41FA5}">
                          <a16:colId xmlns:a16="http://schemas.microsoft.com/office/drawing/2014/main" val="1310999115"/>
                        </a:ext>
                      </a:extLst>
                    </a:gridCol>
                    <a:gridCol w="3587496">
                      <a:extLst>
                        <a:ext uri="{9D8B030D-6E8A-4147-A177-3AD203B41FA5}">
                          <a16:colId xmlns:a16="http://schemas.microsoft.com/office/drawing/2014/main" val="2201833709"/>
                        </a:ext>
                      </a:extLst>
                    </a:gridCol>
                  </a:tblGrid>
                  <a:tr h="605681">
                    <a:tc>
                      <a:txBody>
                        <a:bodyPr/>
                        <a:lstStyle/>
                        <a:p>
                          <a:pPr algn="ctr">
                            <a:lnSpc>
                              <a:spcPct val="150000"/>
                            </a:lnSpc>
                          </a:pPr>
                          <a:r>
                            <a:rPr lang="en-US" sz="1800" dirty="0">
                              <a:solidFill>
                                <a:schemeClr val="bg1"/>
                              </a:solidFill>
                            </a:rPr>
                            <a:t>1</a:t>
                          </a:r>
                        </a:p>
                      </a:txBody>
                      <a:tcPr/>
                    </a:tc>
                    <a:tc>
                      <a:txBody>
                        <a:bodyPr/>
                        <a:lstStyle/>
                        <a:p>
                          <a:pPr algn="ctr">
                            <a:lnSpc>
                              <a:spcPct val="150000"/>
                            </a:lnSpc>
                          </a:pPr>
                          <a:r>
                            <a:rPr lang="en-US" sz="1800" dirty="0">
                              <a:solidFill>
                                <a:schemeClr val="bg1"/>
                              </a:solidFill>
                            </a:rPr>
                            <a:t>2</a:t>
                          </a:r>
                        </a:p>
                      </a:txBody>
                      <a:tcPr/>
                    </a:tc>
                    <a:tc>
                      <a:txBody>
                        <a:bodyPr/>
                        <a:lstStyle/>
                        <a:p>
                          <a:pPr algn="ctr">
                            <a:lnSpc>
                              <a:spcPct val="150000"/>
                            </a:lnSpc>
                          </a:pPr>
                          <a:r>
                            <a:rPr lang="en-US" sz="1800" b="0" dirty="0">
                              <a:solidFill>
                                <a:schemeClr val="bg1"/>
                              </a:solidFill>
                            </a:rPr>
                            <a:t>3</a:t>
                          </a:r>
                        </a:p>
                      </a:txBody>
                      <a:tcPr/>
                    </a:tc>
                    <a:extLst>
                      <a:ext uri="{0D108BD9-81ED-4DB2-BD59-A6C34878D82A}">
                        <a16:rowId xmlns:a16="http://schemas.microsoft.com/office/drawing/2014/main" val="3657841879"/>
                      </a:ext>
                    </a:extLst>
                  </a:tr>
                  <a:tr h="987362">
                    <a:tc>
                      <a:txBody>
                        <a:bodyPr/>
                        <a:lstStyle/>
                        <a:p>
                          <a:endParaRPr lang="en-US"/>
                        </a:p>
                      </a:txBody>
                      <a:tcPr>
                        <a:blipFill>
                          <a:blip r:embed="rId2"/>
                          <a:stretch>
                            <a:fillRect l="-353" t="-62821" r="-200000" b="-2564"/>
                          </a:stretch>
                        </a:blipFill>
                      </a:tcPr>
                    </a:tc>
                    <a:tc>
                      <a:txBody>
                        <a:bodyPr/>
                        <a:lstStyle/>
                        <a:p>
                          <a:endParaRPr lang="en-US"/>
                        </a:p>
                      </a:txBody>
                      <a:tcPr>
                        <a:blipFill>
                          <a:blip r:embed="rId2"/>
                          <a:stretch>
                            <a:fillRect l="-100709" t="-62821" r="-100709" b="-2564"/>
                          </a:stretch>
                        </a:blipFill>
                      </a:tcPr>
                    </a:tc>
                    <a:tc>
                      <a:txBody>
                        <a:bodyPr/>
                        <a:lstStyle/>
                        <a:p>
                          <a:endParaRPr lang="en-US"/>
                        </a:p>
                      </a:txBody>
                      <a:tcPr>
                        <a:blipFill>
                          <a:blip r:embed="rId2"/>
                          <a:stretch>
                            <a:fillRect l="-200000" t="-62821" r="-353" b="-2564"/>
                          </a:stretch>
                        </a:blipFill>
                      </a:tcPr>
                    </a:tc>
                    <a:extLst>
                      <a:ext uri="{0D108BD9-81ED-4DB2-BD59-A6C34878D82A}">
                        <a16:rowId xmlns:a16="http://schemas.microsoft.com/office/drawing/2014/main" val="3951380255"/>
                      </a:ext>
                    </a:extLst>
                  </a:tr>
                </a:tbl>
              </a:graphicData>
            </a:graphic>
          </p:graphicFrame>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19</a:t>
            </a:fld>
            <a:endParaRPr lang="en-AU" dirty="0"/>
          </a:p>
        </p:txBody>
      </p:sp>
    </p:spTree>
    <p:extLst>
      <p:ext uri="{BB962C8B-B14F-4D97-AF65-F5344CB8AC3E}">
        <p14:creationId xmlns:p14="http://schemas.microsoft.com/office/powerpoint/2010/main" val="275313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388558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4" name="TextBox 3">
            <a:extLst>
              <a:ext uri="{FF2B5EF4-FFF2-40B4-BE49-F238E27FC236}">
                <a16:creationId xmlns:a16="http://schemas.microsoft.com/office/drawing/2014/main" id="{603916D0-2F4B-7108-D797-53F639ABEDE9}"/>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third-party that has been reproduced with permission. You will need to obtain permission from the third-party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a:t>
            </a:r>
            <a:r>
              <a:rPr lang="en-AU" sz="1200">
                <a:solidFill>
                  <a:schemeClr val="bg1"/>
                </a:solidFill>
                <a:latin typeface="+mj-lt"/>
              </a:rPr>
              <a:t>including licence </a:t>
            </a:r>
            <a:r>
              <a:rPr lang="en-AU" sz="1200" dirty="0">
                <a:solidFill>
                  <a:schemeClr val="bg1"/>
                </a:solidFill>
                <a:latin typeface="+mj-lt"/>
              </a:rPr>
              <a:t>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Dividing fractions reminder (1)</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Dividing fractions </a:t>
            </a:r>
          </a:p>
        </p:txBody>
      </p:sp>
      <mc:AlternateContent xmlns:mc="http://schemas.openxmlformats.org/markup-compatibility/2006" xmlns:a14="http://schemas.microsoft.com/office/drawing/2010/main">
        <mc:Choice Requires="a14">
          <p:sp>
            <p:nvSpPr>
              <p:cNvPr id="3" name="Content Placeholder 11">
                <a:extLst>
                  <a:ext uri="{FF2B5EF4-FFF2-40B4-BE49-F238E27FC236}">
                    <a16:creationId xmlns:a16="http://schemas.microsoft.com/office/drawing/2014/main" id="{AE46F749-D745-1A56-F603-875745E993BE}"/>
                  </a:ext>
                </a:extLst>
              </p:cNvPr>
              <p:cNvSpPr txBox="1">
                <a:spLocks/>
              </p:cNvSpPr>
              <p:nvPr/>
            </p:nvSpPr>
            <p:spPr>
              <a:xfrm>
                <a:off x="360000" y="1620000"/>
                <a:ext cx="1803097" cy="44406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f>
                        <m:fPr>
                          <m:ctrlPr>
                            <a:rPr lang="en-AU" sz="180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8</m:t>
                          </m:r>
                        </m:den>
                      </m:f>
                      <m:r>
                        <a:rPr lang="en-AU" sz="1800" b="0" i="1" smtClean="0">
                          <a:latin typeface="Cambria Math" panose="02040503050406030204" pitchFamily="18" charset="0"/>
                        </a:rPr>
                        <m:t>=</m:t>
                      </m:r>
                    </m:oMath>
                  </m:oMathPara>
                </a14:m>
                <a:endParaRPr lang="en-AU" sz="1800" dirty="0"/>
              </a:p>
              <a:p>
                <a:pPr marL="457200" indent="-457200">
                  <a:buFont typeface="Arial" panose="020B0604020202020204" pitchFamily="34" charset="0"/>
                  <a:buAutoNum type="arabicPeriod"/>
                </a:pPr>
                <a:endParaRPr lang="en-AU" dirty="0"/>
              </a:p>
              <a:p>
                <a:pPr marL="457200" indent="-457200">
                  <a:buFont typeface="Arial" panose="020B0604020202020204" pitchFamily="34" charset="0"/>
                  <a:buAutoNum type="arabicPeriod"/>
                </a:pPr>
                <a:endParaRPr lang="en-AU" dirty="0"/>
              </a:p>
              <a:p>
                <a:pPr marL="457200" indent="-457200">
                  <a:buFont typeface="Arial" panose="020B0604020202020204" pitchFamily="34" charset="0"/>
                  <a:buAutoNum type="arabicPeriod"/>
                </a:pPr>
                <a:endParaRPr lang="en-AU" dirty="0"/>
              </a:p>
            </p:txBody>
          </p:sp>
        </mc:Choice>
        <mc:Fallback xmlns="">
          <p:sp>
            <p:nvSpPr>
              <p:cNvPr id="3" name="Content Placeholder 11">
                <a:extLst>
                  <a:ext uri="{FF2B5EF4-FFF2-40B4-BE49-F238E27FC236}">
                    <a16:creationId xmlns:a16="http://schemas.microsoft.com/office/drawing/2014/main" id="{AE46F749-D745-1A56-F603-875745E993BE}"/>
                  </a:ext>
                </a:extLst>
              </p:cNvPr>
              <p:cNvSpPr txBox="1">
                <a:spLocks noRot="1" noChangeAspect="1" noMove="1" noResize="1" noEditPoints="1" noAdjustHandles="1" noChangeArrowheads="1" noChangeShapeType="1" noTextEdit="1"/>
              </p:cNvSpPr>
              <p:nvPr/>
            </p:nvSpPr>
            <p:spPr>
              <a:xfrm>
                <a:off x="360000" y="1620000"/>
                <a:ext cx="1803097" cy="444060"/>
              </a:xfrm>
              <a:prstGeom prst="rect">
                <a:avLst/>
              </a:prstGeom>
              <a:blipFill>
                <a:blip r:embed="rId3"/>
                <a:stretch>
                  <a:fillRect l="-4895" t="-5556" b="-30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11">
                <a:extLst>
                  <a:ext uri="{FF2B5EF4-FFF2-40B4-BE49-F238E27FC236}">
                    <a16:creationId xmlns:a16="http://schemas.microsoft.com/office/drawing/2014/main" id="{6A0C3217-73E7-64F6-2242-35FA77DA991E}"/>
                  </a:ext>
                </a:extLst>
              </p:cNvPr>
              <p:cNvSpPr txBox="1">
                <a:spLocks/>
              </p:cNvSpPr>
              <p:nvPr/>
            </p:nvSpPr>
            <p:spPr>
              <a:xfrm>
                <a:off x="360000" y="6053940"/>
                <a:ext cx="1803097" cy="44406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f>
                        <m:fPr>
                          <m:ctrlPr>
                            <a:rPr lang="en-AU" sz="180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8</m:t>
                          </m:r>
                        </m:den>
                      </m:f>
                      <m:r>
                        <a:rPr lang="en-AU" sz="1800" b="0" i="1" smtClean="0">
                          <a:latin typeface="Cambria Math" panose="02040503050406030204" pitchFamily="18" charset="0"/>
                        </a:rPr>
                        <m:t>=4</m:t>
                      </m:r>
                    </m:oMath>
                  </m:oMathPara>
                </a14:m>
                <a:endParaRPr lang="en-AU" sz="1800" dirty="0"/>
              </a:p>
              <a:p>
                <a:pPr marL="457200" indent="-457200">
                  <a:buFont typeface="Arial" panose="020B0604020202020204" pitchFamily="34" charset="0"/>
                  <a:buAutoNum type="arabicPeriod"/>
                </a:pPr>
                <a:endParaRPr lang="en-AU" dirty="0"/>
              </a:p>
              <a:p>
                <a:pPr marL="457200" indent="-457200">
                  <a:buFont typeface="Arial" panose="020B0604020202020204" pitchFamily="34" charset="0"/>
                  <a:buAutoNum type="arabicPeriod"/>
                </a:pPr>
                <a:endParaRPr lang="en-AU" dirty="0"/>
              </a:p>
              <a:p>
                <a:pPr marL="457200" indent="-457200">
                  <a:buFont typeface="Arial" panose="020B0604020202020204" pitchFamily="34" charset="0"/>
                  <a:buAutoNum type="arabicPeriod"/>
                </a:pPr>
                <a:endParaRPr lang="en-AU" dirty="0"/>
              </a:p>
            </p:txBody>
          </p:sp>
        </mc:Choice>
        <mc:Fallback xmlns="">
          <p:sp>
            <p:nvSpPr>
              <p:cNvPr id="4" name="Content Placeholder 11">
                <a:extLst>
                  <a:ext uri="{FF2B5EF4-FFF2-40B4-BE49-F238E27FC236}">
                    <a16:creationId xmlns:a16="http://schemas.microsoft.com/office/drawing/2014/main" id="{6A0C3217-73E7-64F6-2242-35FA77DA991E}"/>
                  </a:ext>
                </a:extLst>
              </p:cNvPr>
              <p:cNvSpPr txBox="1">
                <a:spLocks noRot="1" noChangeAspect="1" noMove="1" noResize="1" noEditPoints="1" noAdjustHandles="1" noChangeArrowheads="1" noChangeShapeType="1" noTextEdit="1"/>
              </p:cNvSpPr>
              <p:nvPr/>
            </p:nvSpPr>
            <p:spPr>
              <a:xfrm>
                <a:off x="360000" y="6053940"/>
                <a:ext cx="1803097" cy="444060"/>
              </a:xfrm>
              <a:prstGeom prst="rect">
                <a:avLst/>
              </a:prstGeom>
              <a:blipFill>
                <a:blip r:embed="rId4"/>
                <a:stretch>
                  <a:fillRect l="-4895" t="-5556" b="-33333"/>
                </a:stretch>
              </a:blipFill>
            </p:spPr>
            <p:txBody>
              <a:bodyPr/>
              <a:lstStyle/>
              <a:p>
                <a:r>
                  <a:rPr lang="en-US">
                    <a:noFill/>
                  </a:rPr>
                  <a:t> </a:t>
                </a:r>
              </a:p>
            </p:txBody>
          </p:sp>
        </mc:Fallback>
      </mc:AlternateContent>
      <p:pic>
        <p:nvPicPr>
          <p:cNvPr id="5" name="Picture 4" descr="An image from Desmos that shows a whole represented as a rectangle with a half shaded in blue. Underneath is an identical rectangle that has been divided into eighths, with four of the eighths shaded and counted 1, 2, 3 and 4. The four eighths is clearly lined up and equal to the one half. Under the four eighths is the calculation 4 x one eighth. ">
            <a:extLst>
              <a:ext uri="{FF2B5EF4-FFF2-40B4-BE49-F238E27FC236}">
                <a16:creationId xmlns:a16="http://schemas.microsoft.com/office/drawing/2014/main" id="{9D143835-282D-2362-F551-D0E86BD4536A}"/>
              </a:ext>
            </a:extLst>
          </p:cNvPr>
          <p:cNvPicPr>
            <a:picLocks noChangeAspect="1"/>
          </p:cNvPicPr>
          <p:nvPr/>
        </p:nvPicPr>
        <p:blipFill>
          <a:blip r:embed="rId5"/>
          <a:stretch>
            <a:fillRect/>
          </a:stretch>
        </p:blipFill>
        <p:spPr>
          <a:xfrm>
            <a:off x="2063874" y="1465007"/>
            <a:ext cx="3449871" cy="4696902"/>
          </a:xfrm>
          <a:prstGeom prst="rect">
            <a:avLst/>
          </a:prstGeom>
        </p:spPr>
      </p:pic>
      <p:sp>
        <p:nvSpPr>
          <p:cNvPr id="2" name="Slide Number Placeholder 3">
            <a:extLst>
              <a:ext uri="{FF2B5EF4-FFF2-40B4-BE49-F238E27FC236}">
                <a16:creationId xmlns:a16="http://schemas.microsoft.com/office/drawing/2014/main" id="{1DDDF59A-8714-E275-EC5E-9A527EAB4CD3}"/>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89040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Dividing fractions reminder (2)</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Dividing fractions </a:t>
            </a:r>
          </a:p>
        </p:txBody>
      </p:sp>
      <mc:AlternateContent xmlns:mc="http://schemas.openxmlformats.org/markup-compatibility/2006" xmlns:a14="http://schemas.microsoft.com/office/drawing/2010/main">
        <mc:Choice Requires="a14">
          <p:sp>
            <p:nvSpPr>
              <p:cNvPr id="3" name="Content Placeholder 11">
                <a:extLst>
                  <a:ext uri="{FF2B5EF4-FFF2-40B4-BE49-F238E27FC236}">
                    <a16:creationId xmlns:a16="http://schemas.microsoft.com/office/drawing/2014/main" id="{AE46F749-D745-1A56-F603-875745E993BE}"/>
                  </a:ext>
                </a:extLst>
              </p:cNvPr>
              <p:cNvSpPr txBox="1">
                <a:spLocks/>
              </p:cNvSpPr>
              <p:nvPr/>
            </p:nvSpPr>
            <p:spPr>
              <a:xfrm>
                <a:off x="372047" y="1620000"/>
                <a:ext cx="1803097" cy="44406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8</m:t>
                          </m:r>
                        </m:den>
                      </m:f>
                      <m:r>
                        <a:rPr lang="en-AU" b="0" i="1" smtClean="0">
                          <a:latin typeface="Cambria Math" panose="02040503050406030204" pitchFamily="18" charset="0"/>
                        </a:rPr>
                        <m:t>=</m:t>
                      </m:r>
                    </m:oMath>
                  </m:oMathPara>
                </a14:m>
                <a:endParaRPr lang="en-AU" dirty="0"/>
              </a:p>
              <a:p>
                <a:pPr marL="457200" indent="-457200">
                  <a:buFont typeface="Arial" panose="020B0604020202020204" pitchFamily="34" charset="0"/>
                  <a:buAutoNum type="arabicPeriod"/>
                </a:pPr>
                <a:endParaRPr lang="en-AU" dirty="0"/>
              </a:p>
              <a:p>
                <a:pPr marL="457200" indent="-457200">
                  <a:buFont typeface="Arial" panose="020B0604020202020204" pitchFamily="34" charset="0"/>
                  <a:buAutoNum type="arabicPeriod"/>
                </a:pPr>
                <a:endParaRPr lang="en-AU" dirty="0"/>
              </a:p>
              <a:p>
                <a:pPr marL="457200" indent="-457200">
                  <a:buFont typeface="Arial" panose="020B0604020202020204" pitchFamily="34" charset="0"/>
                  <a:buAutoNum type="arabicPeriod"/>
                </a:pPr>
                <a:endParaRPr lang="en-AU" dirty="0"/>
              </a:p>
            </p:txBody>
          </p:sp>
        </mc:Choice>
        <mc:Fallback xmlns="">
          <p:sp>
            <p:nvSpPr>
              <p:cNvPr id="3" name="Content Placeholder 11">
                <a:extLst>
                  <a:ext uri="{FF2B5EF4-FFF2-40B4-BE49-F238E27FC236}">
                    <a16:creationId xmlns:a16="http://schemas.microsoft.com/office/drawing/2014/main" id="{AE46F749-D745-1A56-F603-875745E993BE}"/>
                  </a:ext>
                </a:extLst>
              </p:cNvPr>
              <p:cNvSpPr txBox="1">
                <a:spLocks noRot="1" noChangeAspect="1" noMove="1" noResize="1" noEditPoints="1" noAdjustHandles="1" noChangeArrowheads="1" noChangeShapeType="1" noTextEdit="1"/>
              </p:cNvSpPr>
              <p:nvPr/>
            </p:nvSpPr>
            <p:spPr>
              <a:xfrm>
                <a:off x="372047" y="1620000"/>
                <a:ext cx="1803097" cy="444060"/>
              </a:xfrm>
              <a:prstGeom prst="rect">
                <a:avLst/>
              </a:prstGeom>
              <a:blipFill>
                <a:blip r:embed="rId4"/>
                <a:stretch>
                  <a:fillRect l="-4895" b="-4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11">
                <a:extLst>
                  <a:ext uri="{FF2B5EF4-FFF2-40B4-BE49-F238E27FC236}">
                    <a16:creationId xmlns:a16="http://schemas.microsoft.com/office/drawing/2014/main" id="{6A0C3217-73E7-64F6-2242-35FA77DA991E}"/>
                  </a:ext>
                </a:extLst>
              </p:cNvPr>
              <p:cNvSpPr txBox="1">
                <a:spLocks/>
              </p:cNvSpPr>
              <p:nvPr/>
            </p:nvSpPr>
            <p:spPr>
              <a:xfrm>
                <a:off x="372047" y="6053940"/>
                <a:ext cx="1803097" cy="44406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8</m:t>
                          </m:r>
                        </m:den>
                      </m:f>
                      <m:r>
                        <a:rPr lang="en-AU" b="0" i="1" smtClean="0">
                          <a:latin typeface="Cambria Math" panose="02040503050406030204" pitchFamily="18" charset="0"/>
                        </a:rPr>
                        <m:t>=4</m:t>
                      </m:r>
                    </m:oMath>
                  </m:oMathPara>
                </a14:m>
                <a:endParaRPr lang="en-AU" dirty="0"/>
              </a:p>
              <a:p>
                <a:pPr marL="457200" indent="-457200">
                  <a:buFont typeface="Arial" panose="020B0604020202020204" pitchFamily="34" charset="0"/>
                  <a:buAutoNum type="arabicPeriod"/>
                </a:pPr>
                <a:endParaRPr lang="en-AU" dirty="0"/>
              </a:p>
              <a:p>
                <a:pPr marL="457200" indent="-457200">
                  <a:buFont typeface="Arial" panose="020B0604020202020204" pitchFamily="34" charset="0"/>
                  <a:buAutoNum type="arabicPeriod"/>
                </a:pPr>
                <a:endParaRPr lang="en-AU" dirty="0"/>
              </a:p>
              <a:p>
                <a:pPr marL="457200" indent="-457200">
                  <a:buFont typeface="Arial" panose="020B0604020202020204" pitchFamily="34" charset="0"/>
                  <a:buAutoNum type="arabicPeriod"/>
                </a:pPr>
                <a:endParaRPr lang="en-AU" dirty="0"/>
              </a:p>
            </p:txBody>
          </p:sp>
        </mc:Choice>
        <mc:Fallback xmlns="">
          <p:sp>
            <p:nvSpPr>
              <p:cNvPr id="4" name="Content Placeholder 11">
                <a:extLst>
                  <a:ext uri="{FF2B5EF4-FFF2-40B4-BE49-F238E27FC236}">
                    <a16:creationId xmlns:a16="http://schemas.microsoft.com/office/drawing/2014/main" id="{6A0C3217-73E7-64F6-2242-35FA77DA991E}"/>
                  </a:ext>
                </a:extLst>
              </p:cNvPr>
              <p:cNvSpPr txBox="1">
                <a:spLocks noRot="1" noChangeAspect="1" noMove="1" noResize="1" noEditPoints="1" noAdjustHandles="1" noChangeArrowheads="1" noChangeShapeType="1" noTextEdit="1"/>
              </p:cNvSpPr>
              <p:nvPr/>
            </p:nvSpPr>
            <p:spPr>
              <a:xfrm>
                <a:off x="372047" y="6053940"/>
                <a:ext cx="1803097" cy="444060"/>
              </a:xfrm>
              <a:prstGeom prst="rect">
                <a:avLst/>
              </a:prstGeom>
              <a:blipFill>
                <a:blip r:embed="rId5"/>
                <a:stretch>
                  <a:fillRect l="-4895" b="-50000"/>
                </a:stretch>
              </a:blipFill>
            </p:spPr>
            <p:txBody>
              <a:bodyPr/>
              <a:lstStyle/>
              <a:p>
                <a:r>
                  <a:rPr lang="en-US">
                    <a:noFill/>
                  </a:rPr>
                  <a:t> </a:t>
                </a:r>
              </a:p>
            </p:txBody>
          </p:sp>
        </mc:Fallback>
      </mc:AlternateContent>
      <p:pic>
        <p:nvPicPr>
          <p:cNvPr id="5" name="Picture 4" descr="An image from Desmos that shows a whole represented as a rectangle with a half shaded in blue. Underneath is an identical rectangle that has been divided into eighths, with four of the eighths shaded and counted 1, 2, 3 and 4. The four eighths is clearly lined up and equal to the one half. Under the four eighths is the calculation 4 x one eighth. ">
            <a:extLst>
              <a:ext uri="{FF2B5EF4-FFF2-40B4-BE49-F238E27FC236}">
                <a16:creationId xmlns:a16="http://schemas.microsoft.com/office/drawing/2014/main" id="{9D143835-282D-2362-F551-D0E86BD4536A}"/>
              </a:ext>
            </a:extLst>
          </p:cNvPr>
          <p:cNvPicPr>
            <a:picLocks noChangeAspect="1"/>
          </p:cNvPicPr>
          <p:nvPr/>
        </p:nvPicPr>
        <p:blipFill>
          <a:blip r:embed="rId6"/>
          <a:stretch>
            <a:fillRect/>
          </a:stretch>
        </p:blipFill>
        <p:spPr>
          <a:xfrm>
            <a:off x="2063874" y="1465007"/>
            <a:ext cx="3449871" cy="4696902"/>
          </a:xfrm>
          <a:prstGeom prst="rect">
            <a:avLst/>
          </a:prstGeom>
        </p:spPr>
      </p:pic>
      <p:sp>
        <p:nvSpPr>
          <p:cNvPr id="19" name="Speech Bubble: Oval 18">
            <a:extLst>
              <a:ext uri="{FF2B5EF4-FFF2-40B4-BE49-F238E27FC236}">
                <a16:creationId xmlns:a16="http://schemas.microsoft.com/office/drawing/2014/main" id="{9BE37E1C-2975-E5A0-B9E2-E8F0E2CA0142}"/>
              </a:ext>
            </a:extLst>
          </p:cNvPr>
          <p:cNvSpPr/>
          <p:nvPr/>
        </p:nvSpPr>
        <p:spPr>
          <a:xfrm>
            <a:off x="7094303" y="1620000"/>
            <a:ext cx="3449872" cy="1177048"/>
          </a:xfrm>
          <a:prstGeom prst="wedgeRoundRectCallout">
            <a:avLst>
              <a:gd name="adj1" fmla="val -92157"/>
              <a:gd name="adj2" fmla="val 114523"/>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don’t we divide one half into 8 pieces?</a:t>
            </a:r>
          </a:p>
        </p:txBody>
      </p:sp>
      <p:sp>
        <p:nvSpPr>
          <p:cNvPr id="20" name="Speech Bubble: Oval 19">
            <a:extLst>
              <a:ext uri="{FF2B5EF4-FFF2-40B4-BE49-F238E27FC236}">
                <a16:creationId xmlns:a16="http://schemas.microsoft.com/office/drawing/2014/main" id="{F577AF4F-2715-8C18-D8E8-198ED198E9A2}"/>
              </a:ext>
            </a:extLst>
          </p:cNvPr>
          <p:cNvSpPr/>
          <p:nvPr/>
        </p:nvSpPr>
        <p:spPr>
          <a:xfrm>
            <a:off x="7447728" y="3368087"/>
            <a:ext cx="3096447" cy="1385732"/>
          </a:xfrm>
          <a:prstGeom prst="wedgeRoundRectCallout">
            <a:avLst>
              <a:gd name="adj1" fmla="val -108757"/>
              <a:gd name="adj2" fmla="val 22788"/>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do we know to count 4 of the ‘eighths’?</a:t>
            </a:r>
          </a:p>
        </p:txBody>
      </p:sp>
      <p:sp>
        <p:nvSpPr>
          <p:cNvPr id="18" name="Speech Bubble: Oval 17">
            <a:extLst>
              <a:ext uri="{FF2B5EF4-FFF2-40B4-BE49-F238E27FC236}">
                <a16:creationId xmlns:a16="http://schemas.microsoft.com/office/drawing/2014/main" id="{238C6E91-F171-AF7E-AF3D-3E0A8B587B48}"/>
              </a:ext>
            </a:extLst>
          </p:cNvPr>
          <p:cNvSpPr/>
          <p:nvPr/>
        </p:nvSpPr>
        <p:spPr>
          <a:xfrm>
            <a:off x="6764643" y="5309440"/>
            <a:ext cx="3779532" cy="1177048"/>
          </a:xfrm>
          <a:prstGeom prst="wedgeRoundRectCallout">
            <a:avLst>
              <a:gd name="adj1" fmla="val -78640"/>
              <a:gd name="adj2" fmla="val -49350"/>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will it mean when the two fractions can’t be lined up?</a:t>
            </a:r>
          </a:p>
        </p:txBody>
      </p:sp>
      <p:sp>
        <p:nvSpPr>
          <p:cNvPr id="2" name="Slide Number Placeholder 3">
            <a:extLst>
              <a:ext uri="{FF2B5EF4-FFF2-40B4-BE49-F238E27FC236}">
                <a16:creationId xmlns:a16="http://schemas.microsoft.com/office/drawing/2014/main" id="{E7C12238-2000-5BFC-F1CF-59F339E24244}"/>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3258631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68328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85CB-83CF-1601-47D0-454E4165999B}"/>
              </a:ext>
            </a:extLst>
          </p:cNvPr>
          <p:cNvSpPr>
            <a:spLocks noGrp="1"/>
          </p:cNvSpPr>
          <p:nvPr>
            <p:ph type="title"/>
          </p:nvPr>
        </p:nvSpPr>
        <p:spPr/>
        <p:txBody>
          <a:bodyPr/>
          <a:lstStyle/>
          <a:p>
            <a:r>
              <a:rPr lang="en-AU" dirty="0"/>
              <a:t>Dividing by 1</a:t>
            </a:r>
          </a:p>
        </p:txBody>
      </p:sp>
      <p:sp>
        <p:nvSpPr>
          <p:cNvPr id="5" name="Text Placeholder 4">
            <a:extLst>
              <a:ext uri="{FF2B5EF4-FFF2-40B4-BE49-F238E27FC236}">
                <a16:creationId xmlns:a16="http://schemas.microsoft.com/office/drawing/2014/main" id="{F1191ADA-5B93-5196-BEE9-A5CBAA30AFFF}"/>
              </a:ext>
            </a:extLst>
          </p:cNvPr>
          <p:cNvSpPr>
            <a:spLocks noGrp="1"/>
          </p:cNvSpPr>
          <p:nvPr>
            <p:ph type="body" sz="quarter" idx="18"/>
          </p:nvPr>
        </p:nvSpPr>
        <p:spPr/>
        <p:txBody>
          <a:bodyPr/>
          <a:lstStyle/>
          <a:p>
            <a:r>
              <a:rPr lang="en-AU" dirty="0"/>
              <a:t>Visual representation</a:t>
            </a:r>
          </a:p>
        </p:txBody>
      </p:sp>
      <p:sp>
        <p:nvSpPr>
          <p:cNvPr id="6" name="Rectangle 5" descr="rectangle">
            <a:extLst>
              <a:ext uri="{FF2B5EF4-FFF2-40B4-BE49-F238E27FC236}">
                <a16:creationId xmlns:a16="http://schemas.microsoft.com/office/drawing/2014/main" id="{8DC4357F-28DF-9762-C808-5F58A40DA76F}"/>
              </a:ext>
            </a:extLst>
          </p:cNvPr>
          <p:cNvSpPr/>
          <p:nvPr/>
        </p:nvSpPr>
        <p:spPr>
          <a:xfrm>
            <a:off x="1108953" y="2217906"/>
            <a:ext cx="904673" cy="121109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7" name="Rectangle 6" descr="rectangle">
            <a:extLst>
              <a:ext uri="{FF2B5EF4-FFF2-40B4-BE49-F238E27FC236}">
                <a16:creationId xmlns:a16="http://schemas.microsoft.com/office/drawing/2014/main" id="{B20C5D0C-5154-690E-DE67-6FE125DBEA8B}"/>
              </a:ext>
            </a:extLst>
          </p:cNvPr>
          <p:cNvSpPr/>
          <p:nvPr/>
        </p:nvSpPr>
        <p:spPr>
          <a:xfrm>
            <a:off x="2013626" y="2217906"/>
            <a:ext cx="904673" cy="121109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8" name="Rectangle 7" descr="rectangle">
            <a:extLst>
              <a:ext uri="{FF2B5EF4-FFF2-40B4-BE49-F238E27FC236}">
                <a16:creationId xmlns:a16="http://schemas.microsoft.com/office/drawing/2014/main" id="{6A0BAB64-AA4B-17B7-7E1F-250C780BCE46}"/>
              </a:ext>
            </a:extLst>
          </p:cNvPr>
          <p:cNvSpPr/>
          <p:nvPr/>
        </p:nvSpPr>
        <p:spPr>
          <a:xfrm>
            <a:off x="2918299" y="2217906"/>
            <a:ext cx="904673" cy="121109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9" name="Rectangle 8" descr="rectangle">
            <a:extLst>
              <a:ext uri="{FF2B5EF4-FFF2-40B4-BE49-F238E27FC236}">
                <a16:creationId xmlns:a16="http://schemas.microsoft.com/office/drawing/2014/main" id="{DB40D963-1839-4806-E44D-E7F82233C808}"/>
              </a:ext>
            </a:extLst>
          </p:cNvPr>
          <p:cNvSpPr/>
          <p:nvPr/>
        </p:nvSpPr>
        <p:spPr>
          <a:xfrm>
            <a:off x="3822972" y="2217906"/>
            <a:ext cx="904673" cy="121109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0" name="Rectangle 9" descr="rectangle">
            <a:extLst>
              <a:ext uri="{FF2B5EF4-FFF2-40B4-BE49-F238E27FC236}">
                <a16:creationId xmlns:a16="http://schemas.microsoft.com/office/drawing/2014/main" id="{4CEEDE68-74E9-D699-D48B-793368A8D397}"/>
              </a:ext>
            </a:extLst>
          </p:cNvPr>
          <p:cNvSpPr/>
          <p:nvPr/>
        </p:nvSpPr>
        <p:spPr>
          <a:xfrm>
            <a:off x="4727645" y="2217906"/>
            <a:ext cx="904673" cy="121109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1" name="Rectangle 10" descr="rectangle">
            <a:extLst>
              <a:ext uri="{FF2B5EF4-FFF2-40B4-BE49-F238E27FC236}">
                <a16:creationId xmlns:a16="http://schemas.microsoft.com/office/drawing/2014/main" id="{47D0F91A-7998-ACD1-4EC1-1B0684AA2A64}"/>
              </a:ext>
            </a:extLst>
          </p:cNvPr>
          <p:cNvSpPr/>
          <p:nvPr/>
        </p:nvSpPr>
        <p:spPr>
          <a:xfrm>
            <a:off x="1108952" y="3748824"/>
            <a:ext cx="904673" cy="12110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Speech Bubble: Oval 12">
            <a:extLst>
              <a:ext uri="{FF2B5EF4-FFF2-40B4-BE49-F238E27FC236}">
                <a16:creationId xmlns:a16="http://schemas.microsoft.com/office/drawing/2014/main" id="{DB0A3DE7-A32F-D13F-0F20-6400D9694097}"/>
              </a:ext>
            </a:extLst>
          </p:cNvPr>
          <p:cNvSpPr/>
          <p:nvPr/>
        </p:nvSpPr>
        <p:spPr>
          <a:xfrm>
            <a:off x="2607015" y="3822361"/>
            <a:ext cx="2370303" cy="1054439"/>
          </a:xfrm>
          <a:prstGeom prst="wedgeRoundRectCallout">
            <a:avLst>
              <a:gd name="adj1" fmla="val -68605"/>
              <a:gd name="adj2" fmla="val -6428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many times does 1 go into 5?</a:t>
            </a:r>
          </a:p>
        </p:txBody>
      </p:sp>
      <p:sp>
        <p:nvSpPr>
          <p:cNvPr id="15" name="Rectangle 14" descr="Rectangle half the size of other rectangles.">
            <a:extLst>
              <a:ext uri="{FF2B5EF4-FFF2-40B4-BE49-F238E27FC236}">
                <a16:creationId xmlns:a16="http://schemas.microsoft.com/office/drawing/2014/main" id="{320C9762-D4A2-D4A8-A216-6D778358AF21}"/>
              </a:ext>
            </a:extLst>
          </p:cNvPr>
          <p:cNvSpPr/>
          <p:nvPr/>
        </p:nvSpPr>
        <p:spPr>
          <a:xfrm>
            <a:off x="7535694" y="2217906"/>
            <a:ext cx="450716" cy="121109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4" name="Rectangle 13" descr="rectangle">
            <a:extLst>
              <a:ext uri="{FF2B5EF4-FFF2-40B4-BE49-F238E27FC236}">
                <a16:creationId xmlns:a16="http://schemas.microsoft.com/office/drawing/2014/main" id="{2A04BAC5-2B2E-C782-C181-B44607269832}"/>
              </a:ext>
            </a:extLst>
          </p:cNvPr>
          <p:cNvSpPr/>
          <p:nvPr/>
        </p:nvSpPr>
        <p:spPr>
          <a:xfrm>
            <a:off x="7535693" y="3748824"/>
            <a:ext cx="904673" cy="12110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Speech Bubble: Oval 15">
            <a:extLst>
              <a:ext uri="{FF2B5EF4-FFF2-40B4-BE49-F238E27FC236}">
                <a16:creationId xmlns:a16="http://schemas.microsoft.com/office/drawing/2014/main" id="{EDFD7F72-CC24-D9E9-46FF-02CC3245846F}"/>
              </a:ext>
            </a:extLst>
          </p:cNvPr>
          <p:cNvSpPr/>
          <p:nvPr/>
        </p:nvSpPr>
        <p:spPr>
          <a:xfrm>
            <a:off x="8868154" y="2929546"/>
            <a:ext cx="2402730" cy="998908"/>
          </a:xfrm>
          <a:prstGeom prst="wedgeRoundRectCallout">
            <a:avLst>
              <a:gd name="adj1" fmla="val -78137"/>
              <a:gd name="adj2" fmla="val -40035"/>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many times does 1 go into ½ ?</a:t>
            </a:r>
          </a:p>
        </p:txBody>
      </p:sp>
      <p:sp>
        <p:nvSpPr>
          <p:cNvPr id="4" name="Slide Number Placeholder 3">
            <a:extLst>
              <a:ext uri="{FF2B5EF4-FFF2-40B4-BE49-F238E27FC236}">
                <a16:creationId xmlns:a16="http://schemas.microsoft.com/office/drawing/2014/main" id="{BA52F18B-A280-157D-FAC7-C88F6DC159A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404506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Finding 1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How many can you find?</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360000" y="1929161"/>
                <a:ext cx="11484000" cy="4119682"/>
              </a:xfrm>
            </p:spPr>
            <p:txBody>
              <a:bodyPr/>
              <a:lstStyle/>
              <a:p>
                <a:endParaRPr lang="en-AU" dirty="0"/>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f>
                            <m:fPr>
                              <m:ctrlPr>
                                <a:rPr lang="en-AU" i="1">
                                  <a:latin typeface="Cambria Math" panose="02040503050406030204" pitchFamily="18" charset="0"/>
                                </a:rPr>
                              </m:ctrlPr>
                            </m:fPr>
                            <m:num>
                              <m:r>
                                <a:rPr lang="en-AU" b="0" i="0" smtClean="0">
                                  <a:latin typeface="Cambria Math" panose="02040503050406030204" pitchFamily="18" charset="0"/>
                                </a:rPr>
                                <m:t>2</m:t>
                              </m:r>
                            </m:num>
                            <m:den>
                              <m:r>
                                <a:rPr lang="en-AU" i="0">
                                  <a:latin typeface="Cambria Math" panose="02040503050406030204" pitchFamily="18" charset="0"/>
                                </a:rPr>
                                <m:t>5</m:t>
                              </m:r>
                            </m:den>
                          </m:f>
                          <m:r>
                            <a:rPr lang="en-AU" i="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0">
                                  <a:latin typeface="Cambria Math" panose="02040503050406030204" pitchFamily="18" charset="0"/>
                                  <a:ea typeface="Cambria Math" panose="02040503050406030204" pitchFamily="18" charset="0"/>
                                </a:rPr>
                                <m:t>3</m:t>
                              </m:r>
                            </m:num>
                            <m:den>
                              <m:r>
                                <a:rPr lang="en-AU" i="0">
                                  <a:latin typeface="Cambria Math" panose="02040503050406030204" pitchFamily="18" charset="0"/>
                                  <a:ea typeface="Cambria Math" panose="02040503050406030204" pitchFamily="18" charset="0"/>
                                </a:rPr>
                                <m:t>4</m:t>
                              </m:r>
                            </m:den>
                          </m:f>
                        </m:num>
                        <m:den>
                          <m:f>
                            <m:fPr>
                              <m:ctrlPr>
                                <a:rPr lang="en-AU" b="0" i="1" smtClean="0">
                                  <a:latin typeface="Cambria Math" panose="02040503050406030204" pitchFamily="18" charset="0"/>
                                </a:rPr>
                              </m:ctrlPr>
                            </m:fPr>
                            <m:num>
                              <m:r>
                                <a:rPr lang="en-AU" b="0" i="0" smtClean="0">
                                  <a:latin typeface="Cambria Math" panose="02040503050406030204" pitchFamily="18" charset="0"/>
                                </a:rPr>
                                <m:t>4</m:t>
                              </m:r>
                            </m:num>
                            <m:den>
                              <m:r>
                                <a:rPr lang="en-AU" b="0" i="0" smtClean="0">
                                  <a:latin typeface="Cambria Math" panose="02040503050406030204" pitchFamily="18" charset="0"/>
                                </a:rPr>
                                <m:t>3</m:t>
                              </m:r>
                            </m:den>
                          </m:f>
                          <m:r>
                            <a:rPr lang="en-AU" b="0" i="0"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0" smtClean="0">
                                  <a:latin typeface="Cambria Math" panose="02040503050406030204" pitchFamily="18" charset="0"/>
                                  <a:ea typeface="Cambria Math" panose="02040503050406030204" pitchFamily="18" charset="0"/>
                                </a:rPr>
                                <m:t>3</m:t>
                              </m:r>
                            </m:num>
                            <m:den>
                              <m:r>
                                <a:rPr lang="en-AU" b="0" i="0" smtClean="0">
                                  <a:latin typeface="Cambria Math" panose="02040503050406030204" pitchFamily="18" charset="0"/>
                                  <a:ea typeface="Cambria Math" panose="02040503050406030204" pitchFamily="18" charset="0"/>
                                </a:rPr>
                                <m:t>4</m:t>
                              </m:r>
                            </m:den>
                          </m:f>
                        </m:den>
                      </m:f>
                    </m:oMath>
                  </m:oMathPara>
                </a14:m>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360000" y="1929161"/>
                <a:ext cx="11484000" cy="4119682"/>
              </a:xfr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93323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Finding 1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How many can you find? </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338228" y="1926511"/>
                <a:ext cx="11484000" cy="4536000"/>
              </a:xfrm>
            </p:spPr>
            <p:txBody>
              <a:bodyPr/>
              <a:lstStyle/>
              <a:p>
                <a:endParaRPr lang="en-AU" dirty="0"/>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f>
                            <m:fPr>
                              <m:ctrlPr>
                                <a:rPr lang="en-AU" i="1">
                                  <a:latin typeface="Cambria Math" panose="02040503050406030204" pitchFamily="18" charset="0"/>
                                </a:rPr>
                              </m:ctrlPr>
                            </m:fPr>
                            <m:num>
                              <m:r>
                                <a:rPr lang="en-AU" b="0" i="0" smtClean="0">
                                  <a:latin typeface="Cambria Math" panose="02040503050406030204" pitchFamily="18" charset="0"/>
                                </a:rPr>
                                <m:t>2</m:t>
                              </m:r>
                            </m:num>
                            <m:den>
                              <m:r>
                                <a:rPr lang="en-AU" i="0">
                                  <a:latin typeface="Cambria Math" panose="02040503050406030204" pitchFamily="18" charset="0"/>
                                </a:rPr>
                                <m:t>5</m:t>
                              </m:r>
                            </m:den>
                          </m:f>
                          <m:r>
                            <a:rPr lang="en-AU" i="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i="0">
                                  <a:latin typeface="Cambria Math" panose="02040503050406030204" pitchFamily="18" charset="0"/>
                                  <a:ea typeface="Cambria Math" panose="02040503050406030204" pitchFamily="18" charset="0"/>
                                </a:rPr>
                                <m:t>3</m:t>
                              </m:r>
                            </m:num>
                            <m:den>
                              <m:r>
                                <a:rPr lang="en-AU" i="0">
                                  <a:latin typeface="Cambria Math" panose="02040503050406030204" pitchFamily="18" charset="0"/>
                                  <a:ea typeface="Cambria Math" panose="02040503050406030204" pitchFamily="18" charset="0"/>
                                </a:rPr>
                                <m:t>4</m:t>
                              </m:r>
                            </m:den>
                          </m:f>
                        </m:num>
                        <m:den>
                          <m:f>
                            <m:fPr>
                              <m:ctrlPr>
                                <a:rPr lang="en-AU" b="0" i="1" smtClean="0">
                                  <a:latin typeface="Cambria Math" panose="02040503050406030204" pitchFamily="18" charset="0"/>
                                </a:rPr>
                              </m:ctrlPr>
                            </m:fPr>
                            <m:num>
                              <m:r>
                                <a:rPr lang="en-AU" b="0" i="0" smtClean="0">
                                  <a:latin typeface="Cambria Math" panose="02040503050406030204" pitchFamily="18" charset="0"/>
                                </a:rPr>
                                <m:t>4</m:t>
                              </m:r>
                            </m:num>
                            <m:den>
                              <m:r>
                                <a:rPr lang="en-AU" b="0" i="0" smtClean="0">
                                  <a:latin typeface="Cambria Math" panose="02040503050406030204" pitchFamily="18" charset="0"/>
                                </a:rPr>
                                <m:t>3</m:t>
                              </m:r>
                            </m:den>
                          </m:f>
                          <m:r>
                            <a:rPr lang="en-AU" b="0" i="0"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0" smtClean="0">
                                  <a:latin typeface="Cambria Math" panose="02040503050406030204" pitchFamily="18" charset="0"/>
                                  <a:ea typeface="Cambria Math" panose="02040503050406030204" pitchFamily="18" charset="0"/>
                                </a:rPr>
                                <m:t>3</m:t>
                              </m:r>
                            </m:num>
                            <m:den>
                              <m:r>
                                <a:rPr lang="en-AU" b="0" i="0" smtClean="0">
                                  <a:latin typeface="Cambria Math" panose="02040503050406030204" pitchFamily="18" charset="0"/>
                                  <a:ea typeface="Cambria Math" panose="02040503050406030204" pitchFamily="18" charset="0"/>
                                </a:rPr>
                                <m:t>4</m:t>
                              </m:r>
                            </m:den>
                          </m:f>
                        </m:den>
                      </m:f>
                    </m:oMath>
                  </m:oMathPara>
                </a14:m>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338228" y="1926511"/>
                <a:ext cx="11484000" cy="4536000"/>
              </a:xfrm>
              <a:blipFill>
                <a:blip r:embed="rId2"/>
                <a:stretch>
                  <a:fillRect/>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20ED84F9-7AD0-781C-791B-82A7A0DDC005}"/>
              </a:ext>
              <a:ext uri="{C183D7F6-B498-43B3-948B-1728B52AA6E4}">
                <adec:decorative xmlns:adec="http://schemas.microsoft.com/office/drawing/2017/decorative" val="1"/>
              </a:ext>
            </a:extLst>
          </p:cNvPr>
          <p:cNvGrpSpPr/>
          <p:nvPr/>
        </p:nvGrpSpPr>
        <p:grpSpPr>
          <a:xfrm>
            <a:off x="5442859" y="2732325"/>
            <a:ext cx="1328055" cy="1513114"/>
            <a:chOff x="5442859" y="2732325"/>
            <a:chExt cx="1328055" cy="1513114"/>
          </a:xfrm>
        </p:grpSpPr>
        <p:sp>
          <p:nvSpPr>
            <p:cNvPr id="3" name="Oval 2">
              <a:extLst>
                <a:ext uri="{FF2B5EF4-FFF2-40B4-BE49-F238E27FC236}">
                  <a16:creationId xmlns:a16="http://schemas.microsoft.com/office/drawing/2014/main" id="{5DDA4A69-DE19-2701-07F5-5DE0CF9C29E9}"/>
                </a:ext>
                <a:ext uri="{C183D7F6-B498-43B3-948B-1728B52AA6E4}">
                  <adec:decorative xmlns:adec="http://schemas.microsoft.com/office/drawing/2017/decorative" val="1"/>
                </a:ext>
              </a:extLst>
            </p:cNvPr>
            <p:cNvSpPr/>
            <p:nvPr/>
          </p:nvSpPr>
          <p:spPr>
            <a:xfrm>
              <a:off x="6074228" y="2732325"/>
              <a:ext cx="435429" cy="1513114"/>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noFill/>
              </a:endParaRPr>
            </a:p>
          </p:txBody>
        </p:sp>
        <p:sp>
          <p:nvSpPr>
            <p:cNvPr id="5" name="Oval 4">
              <a:extLst>
                <a:ext uri="{FF2B5EF4-FFF2-40B4-BE49-F238E27FC236}">
                  <a16:creationId xmlns:a16="http://schemas.microsoft.com/office/drawing/2014/main" id="{F5E81087-BA41-D968-96C1-DAC8C785AB66}"/>
                </a:ext>
                <a:ext uri="{C183D7F6-B498-43B3-948B-1728B52AA6E4}">
                  <adec:decorative xmlns:adec="http://schemas.microsoft.com/office/drawing/2017/decorative" val="1"/>
                </a:ext>
              </a:extLst>
            </p:cNvPr>
            <p:cNvSpPr/>
            <p:nvPr/>
          </p:nvSpPr>
          <p:spPr>
            <a:xfrm rot="16200000">
              <a:off x="5823858" y="3027327"/>
              <a:ext cx="566057" cy="1328055"/>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noFill/>
              </a:endParaRPr>
            </a:p>
          </p:txBody>
        </p:sp>
      </p:grpSp>
      <p:sp>
        <p:nvSpPr>
          <p:cNvPr id="10" name="Speech Bubble: Oval 9">
            <a:extLst>
              <a:ext uri="{FF2B5EF4-FFF2-40B4-BE49-F238E27FC236}">
                <a16:creationId xmlns:a16="http://schemas.microsoft.com/office/drawing/2014/main" id="{51231D3B-8824-845D-966E-AF029E86A046}"/>
              </a:ext>
            </a:extLst>
          </p:cNvPr>
          <p:cNvSpPr/>
          <p:nvPr/>
        </p:nvSpPr>
        <p:spPr>
          <a:xfrm>
            <a:off x="805542" y="2459790"/>
            <a:ext cx="3957519" cy="1203778"/>
          </a:xfrm>
          <a:prstGeom prst="wedgeRoundRectCallout">
            <a:avLst>
              <a:gd name="adj1" fmla="val 61406"/>
              <a:gd name="adj2" fmla="val 34965"/>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happens to the denominator in this question?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AEACE15-E411-7335-7AA8-CDBD921ACBC8}"/>
                  </a:ext>
                </a:extLst>
              </p:cNvPr>
              <p:cNvSpPr txBox="1"/>
              <p:nvPr/>
            </p:nvSpPr>
            <p:spPr>
              <a:xfrm>
                <a:off x="2611114" y="4488008"/>
                <a:ext cx="1625141" cy="101727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4</m:t>
                          </m:r>
                        </m:num>
                        <m:den>
                          <m:r>
                            <a:rPr lang="en-AU" sz="1800" b="0" i="0" smtClean="0">
                              <a:latin typeface="Cambria Math" panose="02040503050406030204" pitchFamily="18" charset="0"/>
                            </a:rPr>
                            <m:t>3</m:t>
                          </m:r>
                        </m:den>
                      </m:f>
                      <m:r>
                        <a:rPr lang="en-AU" sz="1800" b="0" i="0"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0" smtClean="0">
                              <a:latin typeface="Cambria Math" panose="02040503050406030204" pitchFamily="18" charset="0"/>
                              <a:ea typeface="Cambria Math" panose="02040503050406030204" pitchFamily="18" charset="0"/>
                            </a:rPr>
                            <m:t>3</m:t>
                          </m:r>
                        </m:num>
                        <m:den>
                          <m:r>
                            <a:rPr lang="en-AU" sz="1800" b="0" i="0" smtClean="0">
                              <a:latin typeface="Cambria Math" panose="02040503050406030204" pitchFamily="18" charset="0"/>
                              <a:ea typeface="Cambria Math" panose="02040503050406030204" pitchFamily="18" charset="0"/>
                            </a:rPr>
                            <m:t>4</m:t>
                          </m:r>
                        </m:den>
                      </m:f>
                    </m:oMath>
                  </m:oMathPara>
                </a14:m>
                <a:endParaRPr lang="en-AU" sz="1800" dirty="0"/>
              </a:p>
            </p:txBody>
          </p:sp>
        </mc:Choice>
        <mc:Fallback xmlns="">
          <p:sp>
            <p:nvSpPr>
              <p:cNvPr id="14" name="TextBox 13">
                <a:extLst>
                  <a:ext uri="{FF2B5EF4-FFF2-40B4-BE49-F238E27FC236}">
                    <a16:creationId xmlns:a16="http://schemas.microsoft.com/office/drawing/2014/main" id="{3AEACE15-E411-7335-7AA8-CDBD921ACBC8}"/>
                  </a:ext>
                </a:extLst>
              </p:cNvPr>
              <p:cNvSpPr txBox="1">
                <a:spLocks noRot="1" noChangeAspect="1" noMove="1" noResize="1" noEditPoints="1" noAdjustHandles="1" noChangeArrowheads="1" noChangeShapeType="1" noTextEdit="1"/>
              </p:cNvSpPr>
              <p:nvPr/>
            </p:nvSpPr>
            <p:spPr>
              <a:xfrm>
                <a:off x="2611114" y="4488008"/>
                <a:ext cx="1625141" cy="1017273"/>
              </a:xfrm>
              <a:prstGeom prst="rect">
                <a:avLst/>
              </a:prstGeom>
              <a:blipFill>
                <a:blip r:embed="rId3"/>
                <a:stretch>
                  <a:fillRect t="-2469"/>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A2649D56-2E9D-A553-5D0E-21AB8A3B718B}"/>
              </a:ext>
              <a:ext uri="{C183D7F6-B498-43B3-948B-1728B52AA6E4}">
                <adec:decorative xmlns:adec="http://schemas.microsoft.com/office/drawing/2017/decorative" val="1"/>
              </a:ext>
            </a:extLst>
          </p:cNvPr>
          <p:cNvGrpSpPr/>
          <p:nvPr/>
        </p:nvGrpSpPr>
        <p:grpSpPr>
          <a:xfrm>
            <a:off x="2460171" y="4131594"/>
            <a:ext cx="1840701" cy="1324603"/>
            <a:chOff x="2460171" y="4131594"/>
            <a:chExt cx="1840701" cy="1324603"/>
          </a:xfrm>
        </p:grpSpPr>
        <p:sp>
          <p:nvSpPr>
            <p:cNvPr id="13" name="Speech Bubble: Oval 12">
              <a:extLst>
                <a:ext uri="{FF2B5EF4-FFF2-40B4-BE49-F238E27FC236}">
                  <a16:creationId xmlns:a16="http://schemas.microsoft.com/office/drawing/2014/main" id="{67C5A352-7C58-4643-EDDD-059B1E9ACD1E}"/>
                </a:ext>
                <a:ext uri="{C183D7F6-B498-43B3-948B-1728B52AA6E4}">
                  <adec:decorative xmlns:adec="http://schemas.microsoft.com/office/drawing/2017/decorative" val="1"/>
                </a:ext>
              </a:extLst>
            </p:cNvPr>
            <p:cNvSpPr/>
            <p:nvPr/>
          </p:nvSpPr>
          <p:spPr>
            <a:xfrm>
              <a:off x="2460171" y="4131594"/>
              <a:ext cx="1840701" cy="1324603"/>
            </a:xfrm>
            <a:prstGeom prst="wedgeRoundRectCallout">
              <a:avLst>
                <a:gd name="adj1" fmla="val 99132"/>
                <a:gd name="adj2" fmla="val -53909"/>
                <a:gd name="adj3" fmla="val 16667"/>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5" name="Oval 14">
              <a:extLst>
                <a:ext uri="{FF2B5EF4-FFF2-40B4-BE49-F238E27FC236}">
                  <a16:creationId xmlns:a16="http://schemas.microsoft.com/office/drawing/2014/main" id="{D2BE32C3-56E0-39F6-B1BA-F382C6A5F2E4}"/>
                </a:ext>
                <a:ext uri="{C183D7F6-B498-43B3-948B-1728B52AA6E4}">
                  <adec:decorative xmlns:adec="http://schemas.microsoft.com/office/drawing/2017/decorative" val="1"/>
                </a:ext>
              </a:extLst>
            </p:cNvPr>
            <p:cNvSpPr/>
            <p:nvPr/>
          </p:nvSpPr>
          <p:spPr>
            <a:xfrm rot="17918904">
              <a:off x="3208454" y="4182741"/>
              <a:ext cx="371660" cy="1087286"/>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noFill/>
              </a:endParaRPr>
            </a:p>
          </p:txBody>
        </p:sp>
        <p:sp>
          <p:nvSpPr>
            <p:cNvPr id="16" name="Oval 15">
              <a:extLst>
                <a:ext uri="{FF2B5EF4-FFF2-40B4-BE49-F238E27FC236}">
                  <a16:creationId xmlns:a16="http://schemas.microsoft.com/office/drawing/2014/main" id="{4C83BA22-7DA2-5309-4235-D22A68321BC7}"/>
                </a:ext>
                <a:ext uri="{C183D7F6-B498-43B3-948B-1728B52AA6E4}">
                  <adec:decorative xmlns:adec="http://schemas.microsoft.com/office/drawing/2017/decorative" val="1"/>
                </a:ext>
              </a:extLst>
            </p:cNvPr>
            <p:cNvSpPr/>
            <p:nvPr/>
          </p:nvSpPr>
          <p:spPr>
            <a:xfrm rot="2467243">
              <a:off x="3217546" y="4293705"/>
              <a:ext cx="352802" cy="1013219"/>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noFill/>
              </a:endParaRPr>
            </a:p>
          </p:txBody>
        </p:sp>
      </p:grpSp>
      <p:sp>
        <p:nvSpPr>
          <p:cNvPr id="9" name="Speech Bubble: Oval 8">
            <a:extLst>
              <a:ext uri="{FF2B5EF4-FFF2-40B4-BE49-F238E27FC236}">
                <a16:creationId xmlns:a16="http://schemas.microsoft.com/office/drawing/2014/main" id="{5BA0F142-D1B7-AD8B-D677-0DB1F1D67396}"/>
              </a:ext>
            </a:extLst>
          </p:cNvPr>
          <p:cNvSpPr/>
          <p:nvPr/>
        </p:nvSpPr>
        <p:spPr>
          <a:xfrm>
            <a:off x="7398157" y="2459790"/>
            <a:ext cx="2638472" cy="948535"/>
          </a:xfrm>
          <a:prstGeom prst="wedgeRoundRectCallout">
            <a:avLst>
              <a:gd name="adj1" fmla="val -84226"/>
              <a:gd name="adj2" fmla="val 34061"/>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is this equal to 1?</a:t>
            </a:r>
          </a:p>
        </p:txBody>
      </p:sp>
      <p:sp>
        <p:nvSpPr>
          <p:cNvPr id="7" name="Speech Bubble: Oval 6">
            <a:extLst>
              <a:ext uri="{FF2B5EF4-FFF2-40B4-BE49-F238E27FC236}">
                <a16:creationId xmlns:a16="http://schemas.microsoft.com/office/drawing/2014/main" id="{AA559550-EE77-98E1-96A4-07513900A46E}"/>
              </a:ext>
            </a:extLst>
          </p:cNvPr>
          <p:cNvSpPr/>
          <p:nvPr/>
        </p:nvSpPr>
        <p:spPr>
          <a:xfrm>
            <a:off x="7410399" y="4004226"/>
            <a:ext cx="2638473" cy="948536"/>
          </a:xfrm>
          <a:prstGeom prst="wedgeRoundRectCallout">
            <a:avLst>
              <a:gd name="adj1" fmla="val -77935"/>
              <a:gd name="adj2" fmla="val -6895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is this equal to 1?</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132830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4DBD-D0C0-513C-C85A-844CBEC82DE9}"/>
              </a:ext>
            </a:extLst>
          </p:cNvPr>
          <p:cNvSpPr>
            <a:spLocks noGrp="1"/>
          </p:cNvSpPr>
          <p:nvPr>
            <p:ph type="title"/>
          </p:nvPr>
        </p:nvSpPr>
        <p:spPr/>
        <p:txBody>
          <a:bodyPr/>
          <a:lstStyle/>
          <a:p>
            <a:r>
              <a:rPr lang="en-AU" dirty="0"/>
              <a:t>Dividing all algebraic fractions (1)</a:t>
            </a:r>
          </a:p>
        </p:txBody>
      </p:sp>
      <p:sp>
        <p:nvSpPr>
          <p:cNvPr id="5" name="Text Placeholder 4">
            <a:extLst>
              <a:ext uri="{FF2B5EF4-FFF2-40B4-BE49-F238E27FC236}">
                <a16:creationId xmlns:a16="http://schemas.microsoft.com/office/drawing/2014/main" id="{D0D3DE82-C0E0-B215-1324-42387947ACB0}"/>
              </a:ext>
            </a:extLst>
          </p:cNvPr>
          <p:cNvSpPr>
            <a:spLocks noGrp="1"/>
          </p:cNvSpPr>
          <p:nvPr>
            <p:ph type="body" sz="quarter" idx="18"/>
          </p:nvPr>
        </p:nvSpPr>
        <p:spPr/>
        <p:txBody>
          <a:bodyPr/>
          <a:lstStyle/>
          <a:p>
            <a:r>
              <a:rPr lang="en-AU" dirty="0"/>
              <a:t>Question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9D3CB8-0F80-FB4C-E0E4-5E15AFA4AA14}"/>
                  </a:ext>
                </a:extLst>
              </p:cNvPr>
              <p:cNvSpPr>
                <a:spLocks noGrp="1"/>
              </p:cNvSpPr>
              <p:nvPr>
                <p:ph idx="1"/>
              </p:nvPr>
            </p:nvSpPr>
            <p:spPr>
              <a:xfrm>
                <a:off x="359999" y="1453084"/>
                <a:ext cx="1594213" cy="1643900"/>
              </a:xfrm>
            </p:spPr>
            <p:txBody>
              <a:bodyPr/>
              <a:lstStyle/>
              <a:p>
                <a:pPr/>
                <a14:m>
                  <m:oMathPara xmlns:m="http://schemas.openxmlformats.org/officeDocument/2006/math">
                    <m:oMathParaPr>
                      <m:jc m:val="left"/>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𝑎</m:t>
                          </m:r>
                        </m:num>
                        <m:den>
                          <m:r>
                            <a:rPr lang="en-AU" b="0" i="1" smtClean="0">
                              <a:latin typeface="Cambria Math" panose="02040503050406030204" pitchFamily="18" charset="0"/>
                            </a:rPr>
                            <m:t>𝑏</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𝑥</m:t>
                          </m:r>
                        </m:num>
                        <m:den>
                          <m:r>
                            <a:rPr lang="en-AU" b="0" i="1" smtClean="0">
                              <a:latin typeface="Cambria Math" panose="02040503050406030204" pitchFamily="18" charset="0"/>
                              <a:ea typeface="Cambria Math" panose="02040503050406030204" pitchFamily="18" charset="0"/>
                            </a:rPr>
                            <m:t>𝑦</m:t>
                          </m:r>
                        </m:den>
                      </m:f>
                    </m:oMath>
                  </m:oMathPara>
                </a14:m>
                <a:endParaRPr lang="en-AU" dirty="0"/>
              </a:p>
            </p:txBody>
          </p:sp>
        </mc:Choice>
        <mc:Fallback xmlns="">
          <p:sp>
            <p:nvSpPr>
              <p:cNvPr id="3" name="Content Placeholder 2">
                <a:extLst>
                  <a:ext uri="{FF2B5EF4-FFF2-40B4-BE49-F238E27FC236}">
                    <a16:creationId xmlns:a16="http://schemas.microsoft.com/office/drawing/2014/main" id="{4A9D3CB8-0F80-FB4C-E0E4-5E15AFA4AA14}"/>
                  </a:ext>
                </a:extLst>
              </p:cNvPr>
              <p:cNvSpPr>
                <a:spLocks noGrp="1" noRot="1" noChangeAspect="1" noMove="1" noResize="1" noEditPoints="1" noAdjustHandles="1" noChangeArrowheads="1" noChangeShapeType="1" noTextEdit="1"/>
              </p:cNvSpPr>
              <p:nvPr>
                <p:ph idx="1"/>
              </p:nvPr>
            </p:nvSpPr>
            <p:spPr>
              <a:xfrm>
                <a:off x="359999" y="1453084"/>
                <a:ext cx="1594213" cy="1643900"/>
              </a:xfrm>
              <a:blipFill>
                <a:blip r:embed="rId2"/>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F3D2C336-D620-23E3-AD29-6C651E58824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286686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1</TotalTime>
  <Words>744</Words>
  <Application>Microsoft Office PowerPoint</Application>
  <PresentationFormat>Widescreen</PresentationFormat>
  <Paragraphs>121</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Cambria Math</vt:lpstr>
      <vt:lpstr>Public Sans</vt:lpstr>
      <vt:lpstr>Times New Roman</vt:lpstr>
      <vt:lpstr>Public Sans SemiBold</vt:lpstr>
      <vt:lpstr>Arial</vt:lpstr>
      <vt:lpstr>Public Sans Light</vt:lpstr>
      <vt:lpstr>NSWG Corporate</vt:lpstr>
      <vt:lpstr>Divide and conquer</vt:lpstr>
      <vt:lpstr>Launch</vt:lpstr>
      <vt:lpstr>Dividing fractions reminder (1)</vt:lpstr>
      <vt:lpstr>Dividing fractions reminder (2)</vt:lpstr>
      <vt:lpstr>Explore</vt:lpstr>
      <vt:lpstr>Dividing by 1</vt:lpstr>
      <vt:lpstr>Finding 1 (1)</vt:lpstr>
      <vt:lpstr>Finding 1 (2)</vt:lpstr>
      <vt:lpstr>Dividing all algebraic fractions (1)</vt:lpstr>
      <vt:lpstr>Dividing all algebraic fractions (2)</vt:lpstr>
      <vt:lpstr>Summarise</vt:lpstr>
      <vt:lpstr>Dividing fractions (1)</vt:lpstr>
      <vt:lpstr>Dividing fractions (2)</vt:lpstr>
      <vt:lpstr>Dividing fractions (3)</vt:lpstr>
      <vt:lpstr>Dividing fractions (4)</vt:lpstr>
      <vt:lpstr>Dividing fractions (5)</vt:lpstr>
      <vt:lpstr>Apply</vt:lpstr>
      <vt:lpstr>Divide and conquer(1)</vt:lpstr>
      <vt:lpstr>Divide and conquer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 and conquer</dc:title>
  <dc:creator>NSW Department of Education</dc:creator>
  <cp:revision>1</cp:revision>
  <dcterms:created xsi:type="dcterms:W3CDTF">2024-06-27T00:12:50Z</dcterms:created>
  <dcterms:modified xsi:type="dcterms:W3CDTF">2024-06-27T05:39:55Z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2024-06-27T05:39:41Z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c728f17b-9436-41ed-9c8e-072946a1e2a5</vt:lpwstr>
  </property>
  <property fmtid="{D5CDD505-2E9C-101B-9397-08002B2CF9AE}" pid="8" name="MSIP_Label_b603dfd7-d93a-4381-a340-2995d8282205_ContentBits">
    <vt:lpwstr>0</vt:lpwstr>
  </property>
</Properties>
</file>