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4"/>
  </p:notesMasterIdLst>
  <p:handoutMasterIdLst>
    <p:handoutMasterId r:id="rId25"/>
  </p:handoutMasterIdLst>
  <p:sldIdLst>
    <p:sldId id="257" r:id="rId2"/>
    <p:sldId id="272" r:id="rId3"/>
    <p:sldId id="399" r:id="rId4"/>
    <p:sldId id="383" r:id="rId5"/>
    <p:sldId id="382" r:id="rId6"/>
    <p:sldId id="386" r:id="rId7"/>
    <p:sldId id="395" r:id="rId8"/>
    <p:sldId id="384" r:id="rId9"/>
    <p:sldId id="396" r:id="rId10"/>
    <p:sldId id="385" r:id="rId11"/>
    <p:sldId id="397" r:id="rId12"/>
    <p:sldId id="400" r:id="rId13"/>
    <p:sldId id="375" r:id="rId14"/>
    <p:sldId id="366" r:id="rId15"/>
    <p:sldId id="378" r:id="rId16"/>
    <p:sldId id="368" r:id="rId17"/>
    <p:sldId id="379" r:id="rId18"/>
    <p:sldId id="391" r:id="rId19"/>
    <p:sldId id="392" r:id="rId20"/>
    <p:sldId id="393" r:id="rId21"/>
    <p:sldId id="394" r:id="rId22"/>
    <p:sldId id="361"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
      <p:font typeface="Public Sans Light" pitchFamily="2" charset="0"/>
      <p:regular r:id="rId31"/>
      <p:italic r:id="rId32"/>
    </p:embeddedFont>
    <p:embeddedFont>
      <p:font typeface="Public Sans SemiBold" pitchFamily="2" charset="0"/>
      <p:regular r:id="rId33"/>
      <p:bold r:id="rId34"/>
      <p:italic r:id="rId35"/>
      <p:boldItalic r:id="rId3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B006D-1800-42B1-98BC-E514276773A3}" v="11" dt="2024-06-27T00:14:59.81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94"/>
  </p:normalViewPr>
  <p:slideViewPr>
    <p:cSldViewPr snapToGrid="0">
      <p:cViewPr varScale="1">
        <p:scale>
          <a:sx n="101" d="100"/>
          <a:sy n="101" d="100"/>
        </p:scale>
        <p:origin x="954" y="102"/>
      </p:cViewPr>
      <p:guideLst>
        <p:guide orient="horz" pos="2160"/>
        <p:guide pos="23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9.fntdata"/><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875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Expand your mind</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(7)</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How does the negative affect our model?</a:t>
            </a:r>
          </a:p>
        </p:txBody>
      </p:sp>
      <p:sp>
        <p:nvSpPr>
          <p:cNvPr id="7" name="TextBox 6">
            <a:extLst>
              <a:ext uri="{FF2B5EF4-FFF2-40B4-BE49-F238E27FC236}">
                <a16:creationId xmlns:a16="http://schemas.microsoft.com/office/drawing/2014/main" id="{55BD4437-6DB8-97AB-080D-29DFC7E0720F}"/>
              </a:ext>
            </a:extLst>
          </p:cNvPr>
          <p:cNvSpPr txBox="1"/>
          <p:nvPr/>
        </p:nvSpPr>
        <p:spPr>
          <a:xfrm>
            <a:off x="265843" y="1566715"/>
            <a:ext cx="6095144" cy="369332"/>
          </a:xfrm>
          <a:prstGeom prst="rect">
            <a:avLst/>
          </a:prstGeom>
          <a:noFill/>
        </p:spPr>
        <p:txBody>
          <a:bodyPr wrap="square">
            <a:spAutoFit/>
          </a:bodyPr>
          <a:lstStyle/>
          <a:p>
            <a:pPr algn="l"/>
            <a:r>
              <a:rPr lang="en-AU" sz="1800" dirty="0"/>
              <a:t>Can we write this a different way?</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B5985B-060C-A774-745B-32840B6BEF1A}"/>
                  </a:ext>
                </a:extLst>
              </p:cNvPr>
              <p:cNvSpPr txBox="1"/>
              <p:nvPr/>
            </p:nvSpPr>
            <p:spPr>
              <a:xfrm>
                <a:off x="884598" y="2564626"/>
                <a:ext cx="239575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+3)</m:t>
                      </m:r>
                    </m:oMath>
                  </m:oMathPara>
                </a14:m>
                <a:endParaRPr lang="en-AU" sz="1800" dirty="0"/>
              </a:p>
            </p:txBody>
          </p:sp>
        </mc:Choice>
        <mc:Fallback xmlns="">
          <p:sp>
            <p:nvSpPr>
              <p:cNvPr id="3" name="TextBox 2">
                <a:extLst>
                  <a:ext uri="{FF2B5EF4-FFF2-40B4-BE49-F238E27FC236}">
                    <a16:creationId xmlns:a16="http://schemas.microsoft.com/office/drawing/2014/main" id="{73B5985B-060C-A774-745B-32840B6BEF1A}"/>
                  </a:ext>
                </a:extLst>
              </p:cNvPr>
              <p:cNvSpPr txBox="1">
                <a:spLocks noRot="1" noChangeAspect="1" noMove="1" noResize="1" noEditPoints="1" noAdjustHandles="1" noChangeArrowheads="1" noChangeShapeType="1" noTextEdit="1"/>
              </p:cNvSpPr>
              <p:nvPr/>
            </p:nvSpPr>
            <p:spPr>
              <a:xfrm>
                <a:off x="884598" y="2564626"/>
                <a:ext cx="2395750" cy="914400"/>
              </a:xfrm>
              <a:prstGeom prst="rect">
                <a:avLst/>
              </a:prstGeom>
              <a:blipFill>
                <a:blip r:embed="rId2"/>
                <a:stretch>
                  <a:fillRect t="-137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75266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(8)</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3</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B5985B-060C-A774-745B-32840B6BEF1A}"/>
                  </a:ext>
                </a:extLst>
              </p:cNvPr>
              <p:cNvSpPr txBox="1"/>
              <p:nvPr/>
            </p:nvSpPr>
            <p:spPr>
              <a:xfrm>
                <a:off x="235124" y="2086509"/>
                <a:ext cx="2395750" cy="1664224"/>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−6</m:t>
                      </m:r>
                    </m:oMath>
                  </m:oMathPara>
                </a14:m>
                <a:endParaRPr lang="en-AU" sz="1800" dirty="0"/>
              </a:p>
            </p:txBody>
          </p:sp>
        </mc:Choice>
        <mc:Fallback xmlns="">
          <p:sp>
            <p:nvSpPr>
              <p:cNvPr id="3" name="TextBox 2">
                <a:extLst>
                  <a:ext uri="{FF2B5EF4-FFF2-40B4-BE49-F238E27FC236}">
                    <a16:creationId xmlns:a16="http://schemas.microsoft.com/office/drawing/2014/main" id="{73B5985B-060C-A774-745B-32840B6BEF1A}"/>
                  </a:ext>
                </a:extLst>
              </p:cNvPr>
              <p:cNvSpPr txBox="1">
                <a:spLocks noRot="1" noChangeAspect="1" noMove="1" noResize="1" noEditPoints="1" noAdjustHandles="1" noChangeArrowheads="1" noChangeShapeType="1" noTextEdit="1"/>
              </p:cNvSpPr>
              <p:nvPr/>
            </p:nvSpPr>
            <p:spPr>
              <a:xfrm>
                <a:off x="235124" y="2086509"/>
                <a:ext cx="2395750" cy="1664224"/>
              </a:xfrm>
              <a:prstGeom prst="rect">
                <a:avLst/>
              </a:prstGeom>
              <a:blipFill>
                <a:blip r:embed="rId2"/>
                <a:stretch>
                  <a:fillRect/>
                </a:stretch>
              </a:blipFill>
            </p:spPr>
            <p:txBody>
              <a:bodyPr/>
              <a:lstStyle/>
              <a:p>
                <a:r>
                  <a:rPr lang="en-US">
                    <a:noFill/>
                  </a:rPr>
                  <a:t> </a:t>
                </a:r>
              </a:p>
            </p:txBody>
          </p:sp>
        </mc:Fallback>
      </mc:AlternateContent>
      <p:pic>
        <p:nvPicPr>
          <p:cNvPr id="9" name="Picture 8" descr="Area model showing -2 being multiplied by x + 3. There are two single -1 tiles on the left of the area model and a horizotnal x tile and 3 single one tiles above the area model. The area model consists of 2 horizontal -x tiles, placed above each other, next to a block of 3 x 2 single -1 tiles.">
            <a:extLst>
              <a:ext uri="{FF2B5EF4-FFF2-40B4-BE49-F238E27FC236}">
                <a16:creationId xmlns:a16="http://schemas.microsoft.com/office/drawing/2014/main" id="{5681F389-1370-2AF8-BD1A-8CD425A2FF35}"/>
              </a:ext>
            </a:extLst>
          </p:cNvPr>
          <p:cNvPicPr>
            <a:picLocks noChangeAspect="1"/>
          </p:cNvPicPr>
          <p:nvPr/>
        </p:nvPicPr>
        <p:blipFill>
          <a:blip r:embed="rId3"/>
          <a:stretch>
            <a:fillRect/>
          </a:stretch>
        </p:blipFill>
        <p:spPr>
          <a:xfrm>
            <a:off x="4887597" y="1539939"/>
            <a:ext cx="4799488" cy="2554114"/>
          </a:xfrm>
          <a:prstGeom prst="rect">
            <a:avLst/>
          </a:prstGeom>
        </p:spPr>
      </p:pic>
      <p:pic>
        <p:nvPicPr>
          <p:cNvPr id="12" name="Picture 11" descr="Table with 2 cells. In the first cell is the term -2x and the second cell contains the number -6. To the left of the first cell is the number -2 and above the first cell is the term x and above the second cell is the number 3.">
            <a:extLst>
              <a:ext uri="{FF2B5EF4-FFF2-40B4-BE49-F238E27FC236}">
                <a16:creationId xmlns:a16="http://schemas.microsoft.com/office/drawing/2014/main" id="{8CBA9BFF-1E45-3DBB-7DA5-DDAF52478AD8}"/>
              </a:ext>
            </a:extLst>
          </p:cNvPr>
          <p:cNvPicPr>
            <a:picLocks noChangeAspect="1"/>
          </p:cNvPicPr>
          <p:nvPr/>
        </p:nvPicPr>
        <p:blipFill>
          <a:blip r:embed="rId4"/>
          <a:stretch>
            <a:fillRect/>
          </a:stretch>
        </p:blipFill>
        <p:spPr>
          <a:xfrm>
            <a:off x="5415949" y="4238517"/>
            <a:ext cx="4053580" cy="137934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60978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(9)</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4</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3B5985B-060C-A774-745B-32840B6BEF1A}"/>
                  </a:ext>
                </a:extLst>
              </p:cNvPr>
              <p:cNvSpPr txBox="1"/>
              <p:nvPr/>
            </p:nvSpPr>
            <p:spPr>
              <a:xfrm>
                <a:off x="389114" y="1716639"/>
                <a:ext cx="2395750" cy="437838"/>
              </a:xfrm>
              <a:prstGeom prst="rect">
                <a:avLst/>
              </a:prstGeom>
              <a:noFill/>
            </p:spPr>
            <p:txBody>
              <a:bodyPr wrap="none" lIns="0" tIns="0" rIns="0" bIns="0" rtlCol="0">
                <a:noAutofit/>
              </a:bodyPr>
              <a:lstStyle/>
              <a:p>
                <a:pPr algn="l"/>
                <a14:m>
                  <m:oMath xmlns:m="http://schemas.openxmlformats.org/officeDocument/2006/math">
                    <m:r>
                      <m:rPr>
                        <m:sty m:val="p"/>
                      </m:rPr>
                      <a:rPr lang="en-AU" sz="1800" i="1" smtClean="0">
                        <a:latin typeface="Cambria Math" panose="02040503050406030204" pitchFamily="18" charset="0"/>
                      </a:rPr>
                      <m:t>x</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oMath>
                </a14:m>
                <a:r>
                  <a:rPr lang="en-AU" sz="1800" dirty="0"/>
                  <a:t>+3x</a:t>
                </a:r>
              </a:p>
            </p:txBody>
          </p:sp>
        </mc:Choice>
        <mc:Fallback xmlns="">
          <p:sp>
            <p:nvSpPr>
              <p:cNvPr id="3" name="TextBox 2">
                <a:extLst>
                  <a:ext uri="{FF2B5EF4-FFF2-40B4-BE49-F238E27FC236}">
                    <a16:creationId xmlns:a16="http://schemas.microsoft.com/office/drawing/2014/main" id="{73B5985B-060C-A774-745B-32840B6BEF1A}"/>
                  </a:ext>
                </a:extLst>
              </p:cNvPr>
              <p:cNvSpPr txBox="1">
                <a:spLocks noRot="1" noChangeAspect="1" noMove="1" noResize="1" noEditPoints="1" noAdjustHandles="1" noChangeArrowheads="1" noChangeShapeType="1" noTextEdit="1"/>
              </p:cNvSpPr>
              <p:nvPr/>
            </p:nvSpPr>
            <p:spPr>
              <a:xfrm>
                <a:off x="389114" y="1716639"/>
                <a:ext cx="2395750" cy="437838"/>
              </a:xfrm>
              <a:prstGeom prst="rect">
                <a:avLst/>
              </a:prstGeom>
              <a:blipFill>
                <a:blip r:embed="rId2"/>
                <a:stretch>
                  <a:fillRect l="-2545" t="-18310"/>
                </a:stretch>
              </a:blipFill>
            </p:spPr>
            <p:txBody>
              <a:bodyPr/>
              <a:lstStyle/>
              <a:p>
                <a:r>
                  <a:rPr lang="en-AU">
                    <a:noFill/>
                  </a:rPr>
                  <a:t> </a:t>
                </a:r>
              </a:p>
            </p:txBody>
          </p:sp>
        </mc:Fallback>
      </mc:AlternateContent>
      <p:pic>
        <p:nvPicPr>
          <p:cNvPr id="7" name="Picture 6" descr="A visual reprsentation of the expression x(x+3).&#10;To the left of the area model, is a vertical x tile, and above the area model is a horizontal x tile and 3 single 1 tiles. The area model is made up of an x squared tile with three vertical x tiles to the right of it.">
            <a:extLst>
              <a:ext uri="{FF2B5EF4-FFF2-40B4-BE49-F238E27FC236}">
                <a16:creationId xmlns:a16="http://schemas.microsoft.com/office/drawing/2014/main" id="{A64899DD-F843-6B73-DB57-A4CA077B2664}"/>
              </a:ext>
            </a:extLst>
          </p:cNvPr>
          <p:cNvPicPr>
            <a:picLocks noChangeAspect="1"/>
          </p:cNvPicPr>
          <p:nvPr/>
        </p:nvPicPr>
        <p:blipFill>
          <a:blip r:embed="rId3"/>
          <a:stretch>
            <a:fillRect/>
          </a:stretch>
        </p:blipFill>
        <p:spPr>
          <a:xfrm>
            <a:off x="110603" y="2247891"/>
            <a:ext cx="3892562" cy="3114049"/>
          </a:xfrm>
          <a:prstGeom prst="rect">
            <a:avLst/>
          </a:prstGeom>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39C14873-D104-1E68-7C86-DA2917652553}"/>
                  </a:ext>
                </a:extLst>
              </p:cNvPr>
              <p:cNvGraphicFramePr>
                <a:graphicFrameLocks noGrp="1"/>
              </p:cNvGraphicFramePr>
              <p:nvPr>
                <p:extLst>
                  <p:ext uri="{D42A27DB-BD31-4B8C-83A1-F6EECF244321}">
                    <p14:modId xmlns:p14="http://schemas.microsoft.com/office/powerpoint/2010/main" val="3847966913"/>
                  </p:ext>
                </p:extLst>
              </p:nvPr>
            </p:nvGraphicFramePr>
            <p:xfrm>
              <a:off x="3860979" y="3380863"/>
              <a:ext cx="4149790" cy="110823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833681926"/>
                        </a:ext>
                      </a:extLst>
                    </a:gridCol>
                    <a:gridCol w="1058895">
                      <a:extLst>
                        <a:ext uri="{9D8B030D-6E8A-4147-A177-3AD203B41FA5}">
                          <a16:colId xmlns:a16="http://schemas.microsoft.com/office/drawing/2014/main" val="2242065704"/>
                        </a:ext>
                      </a:extLst>
                    </a:gridCol>
                    <a:gridCol w="1058895">
                      <a:extLst>
                        <a:ext uri="{9D8B030D-6E8A-4147-A177-3AD203B41FA5}">
                          <a16:colId xmlns:a16="http://schemas.microsoft.com/office/drawing/2014/main" val="4197495023"/>
                        </a:ext>
                      </a:extLst>
                    </a:gridCol>
                  </a:tblGrid>
                  <a:tr h="370840">
                    <a:tc>
                      <a:txBody>
                        <a:bodyPr/>
                        <a:lstStyle/>
                        <a:p>
                          <a:endParaRPr lang="en-AU"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dirty="0"/>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dirty="0"/>
                            <a:t>3</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695556"/>
                      </a:ext>
                    </a:extLst>
                  </a:tr>
                  <a:tr h="737392">
                    <a:tc>
                      <a:txBody>
                        <a:bodyPr/>
                        <a:lstStyle/>
                        <a:p>
                          <a:pPr algn="r"/>
                          <a14:m>
                            <m:oMathPara xmlns:m="http://schemas.openxmlformats.org/officeDocument/2006/math">
                              <m:oMathParaPr>
                                <m:jc m:val="right"/>
                              </m:oMathParaPr>
                              <m:oMath xmlns:m="http://schemas.openxmlformats.org/officeDocument/2006/math">
                                <m:r>
                                  <a:rPr lang="en-AU" b="0" i="1" smtClean="0">
                                    <a:latin typeface="Cambria Math" panose="02040503050406030204" pitchFamily="18" charset="0"/>
                                  </a:rPr>
                                  <m:t>𝑥</m:t>
                                </m:r>
                              </m:oMath>
                            </m:oMathPara>
                          </a14:m>
                          <a:endParaRPr lang="en-AU"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p>
                                  <m:sSupPr>
                                    <m:ctrlPr>
                                      <a:rPr lang="en-AU" i="1" dirty="0" smtClean="0">
                                        <a:latin typeface="Cambria Math" panose="02040503050406030204" pitchFamily="18" charset="0"/>
                                      </a:rPr>
                                    </m:ctrlPr>
                                  </m:sSupPr>
                                  <m:e>
                                    <m:r>
                                      <a:rPr lang="en-AU" b="0" i="1" dirty="0" smtClean="0">
                                        <a:latin typeface="Cambria Math" panose="02040503050406030204" pitchFamily="18" charset="0"/>
                                      </a:rPr>
                                      <m:t>𝑥</m:t>
                                    </m:r>
                                  </m:e>
                                  <m:sup>
                                    <m:r>
                                      <a:rPr lang="en-AU" b="0" i="1" dirty="0" smtClean="0">
                                        <a:latin typeface="Cambria Math" panose="02040503050406030204" pitchFamily="18" charset="0"/>
                                      </a:rPr>
                                      <m:t>2</m:t>
                                    </m:r>
                                  </m:sup>
                                </m:sSup>
                              </m:oMath>
                            </m:oMathPara>
                          </a14:m>
                          <a:endParaRPr lang="en-AU"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3</m:t>
                                </m:r>
                                <m:r>
                                  <a:rPr lang="en-AU" b="0" i="1" dirty="0" smtClean="0">
                                    <a:latin typeface="Cambria Math" panose="02040503050406030204" pitchFamily="18" charset="0"/>
                                  </a:rPr>
                                  <m:t>𝑥</m:t>
                                </m:r>
                              </m:oMath>
                            </m:oMathPara>
                          </a14:m>
                          <a:endParaRPr lang="en-AU" dirty="0"/>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1735879"/>
                      </a:ext>
                    </a:extLst>
                  </a:tr>
                </a:tbl>
              </a:graphicData>
            </a:graphic>
          </p:graphicFrame>
        </mc:Choice>
        <mc:Fallback xmlns="">
          <p:graphicFrame>
            <p:nvGraphicFramePr>
              <p:cNvPr id="8" name="Table 7">
                <a:extLst>
                  <a:ext uri="{FF2B5EF4-FFF2-40B4-BE49-F238E27FC236}">
                    <a16:creationId xmlns:a16="http://schemas.microsoft.com/office/drawing/2014/main" id="{39C14873-D104-1E68-7C86-DA2917652553}"/>
                  </a:ext>
                </a:extLst>
              </p:cNvPr>
              <p:cNvGraphicFramePr>
                <a:graphicFrameLocks noGrp="1"/>
              </p:cNvGraphicFramePr>
              <p:nvPr>
                <p:extLst>
                  <p:ext uri="{D42A27DB-BD31-4B8C-83A1-F6EECF244321}">
                    <p14:modId xmlns:p14="http://schemas.microsoft.com/office/powerpoint/2010/main" val="3847966913"/>
                  </p:ext>
                </p:extLst>
              </p:nvPr>
            </p:nvGraphicFramePr>
            <p:xfrm>
              <a:off x="3860979" y="3380863"/>
              <a:ext cx="4149790" cy="110823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833681926"/>
                        </a:ext>
                      </a:extLst>
                    </a:gridCol>
                    <a:gridCol w="1058895">
                      <a:extLst>
                        <a:ext uri="{9D8B030D-6E8A-4147-A177-3AD203B41FA5}">
                          <a16:colId xmlns:a16="http://schemas.microsoft.com/office/drawing/2014/main" val="2242065704"/>
                        </a:ext>
                      </a:extLst>
                    </a:gridCol>
                    <a:gridCol w="1058895">
                      <a:extLst>
                        <a:ext uri="{9D8B030D-6E8A-4147-A177-3AD203B41FA5}">
                          <a16:colId xmlns:a16="http://schemas.microsoft.com/office/drawing/2014/main" val="4197495023"/>
                        </a:ext>
                      </a:extLst>
                    </a:gridCol>
                  </a:tblGrid>
                  <a:tr h="370840">
                    <a:tc>
                      <a:txBody>
                        <a:bodyPr/>
                        <a:lstStyle/>
                        <a:p>
                          <a:endParaRPr lang="en-AU"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1667" t="-6897" r="-101190" b="-206897"/>
                          </a:stretch>
                        </a:blipFill>
                      </a:tcPr>
                    </a:tc>
                    <a:tc>
                      <a:txBody>
                        <a:bodyPr/>
                        <a:lstStyle/>
                        <a:p>
                          <a:pPr algn="ctr"/>
                          <a:r>
                            <a:rPr lang="en-AU" dirty="0"/>
                            <a:t>3</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695556"/>
                      </a:ext>
                    </a:extLst>
                  </a:tr>
                  <a:tr h="737392">
                    <a:tc>
                      <a:txBody>
                        <a:bodyPr/>
                        <a:lstStyle/>
                        <a:p>
                          <a:endParaRPr lang="en-US"/>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blipFill>
                          <a:blip r:embed="rId4"/>
                          <a:stretch>
                            <a:fillRect l="-625" t="-52542" r="-105625" b="-169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4"/>
                          <a:stretch>
                            <a:fillRect l="-191667" t="-52542" r="-101190" b="-1695"/>
                          </a:stretch>
                        </a:blipFill>
                      </a:tcPr>
                    </a:tc>
                    <a:tc>
                      <a:txBody>
                        <a:bodyPr/>
                        <a:lstStyle/>
                        <a:p>
                          <a:endParaRPr lang="en-US"/>
                        </a:p>
                      </a:txBody>
                      <a:tcPr anchor="ctr">
                        <a:lnT w="12700" cap="flat" cmpd="sng" algn="ctr">
                          <a:solidFill>
                            <a:schemeClr val="tx1"/>
                          </a:solidFill>
                          <a:prstDash val="solid"/>
                          <a:round/>
                          <a:headEnd type="none" w="med" len="med"/>
                          <a:tailEnd type="none" w="med" len="med"/>
                        </a:lnT>
                        <a:blipFill>
                          <a:blip r:embed="rId4"/>
                          <a:stretch>
                            <a:fillRect l="-295181" t="-52542" r="-2410" b="-1695"/>
                          </a:stretch>
                        </a:blipFill>
                      </a:tcPr>
                    </a:tc>
                    <a:extLst>
                      <a:ext uri="{0D108BD9-81ED-4DB2-BD59-A6C34878D82A}">
                        <a16:rowId xmlns:a16="http://schemas.microsoft.com/office/drawing/2014/main" val="2201735879"/>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399525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512843"/>
                <a:ext cx="11484000" cy="4536000"/>
              </a:xfrm>
            </p:spPr>
            <p:txBody>
              <a:bodyPr/>
              <a:lstStyle/>
              <a:p>
                <a:r>
                  <a:rPr lang="en-AU" b="0" dirty="0"/>
                  <a:t>Expand and simplify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𝑎</m:t>
                          </m:r>
                          <m:r>
                            <a:rPr lang="en-AU" b="0" i="1" smtClean="0">
                              <a:latin typeface="Cambria Math" panose="02040503050406030204" pitchFamily="18" charset="0"/>
                            </a:rPr>
                            <m:t>+2</m:t>
                          </m:r>
                        </m:e>
                      </m:d>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+−3×2</m:t>
                      </m:r>
                    </m:oMath>
                    <m:oMath xmlns:m="http://schemas.openxmlformats.org/officeDocument/2006/math">
                      <m:r>
                        <a:rPr lang="en-AU" b="0" i="1" smtClean="0">
                          <a:latin typeface="Cambria Math" panose="02040503050406030204" pitchFamily="18" charset="0"/>
                          <a:ea typeface="Cambria Math" panose="02040503050406030204" pitchFamily="18" charset="0"/>
                        </a:rPr>
                        <m:t>−12</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−6</m:t>
                      </m:r>
                    </m:oMath>
                  </m:oMathPara>
                </a14:m>
                <a:br>
                  <a:rPr lang="en-AU" b="0" i="1" dirty="0">
                    <a:latin typeface="Cambria Math" panose="02040503050406030204" pitchFamily="18" charset="0"/>
                    <a:ea typeface="Cambria Math" panose="02040503050406030204" pitchFamily="18" charset="0"/>
                  </a:rPr>
                </a:br>
                <a:br>
                  <a:rPr lang="en-AU" b="0" dirty="0">
                    <a:ea typeface="Cambria Math" panose="02040503050406030204" pitchFamily="18" charset="0"/>
                  </a:rPr>
                </a:br>
                <a:br>
                  <a:rPr lang="en-AU" b="0" dirty="0">
                    <a:ea typeface="Cambria Math" panose="02040503050406030204" pitchFamily="18" charset="0"/>
                  </a:rPr>
                </a:br>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512843"/>
                <a:ext cx="11484000" cy="4536000"/>
              </a:xfrm>
              <a:blipFill>
                <a:blip r:embed="rId3"/>
                <a:stretch>
                  <a:fillRect l="-1221"/>
                </a:stretch>
              </a:blipFill>
            </p:spPr>
            <p:txBody>
              <a:bodyPr/>
              <a:lstStyle/>
              <a:p>
                <a:r>
                  <a:rPr lang="en-AU">
                    <a:noFill/>
                  </a:rPr>
                  <a:t> </a:t>
                </a:r>
              </a:p>
            </p:txBody>
          </p:sp>
        </mc:Fallback>
      </mc:AlternateContent>
      <p:pic>
        <p:nvPicPr>
          <p:cNvPr id="7" name="Picture 6" descr="area diagram">
            <a:extLst>
              <a:ext uri="{FF2B5EF4-FFF2-40B4-BE49-F238E27FC236}">
                <a16:creationId xmlns:a16="http://schemas.microsoft.com/office/drawing/2014/main" id="{700DB214-4ACD-AB74-DA5D-3F3E2F92698B}"/>
              </a:ext>
            </a:extLst>
          </p:cNvPr>
          <p:cNvPicPr>
            <a:picLocks noChangeAspect="1"/>
          </p:cNvPicPr>
          <p:nvPr/>
        </p:nvPicPr>
        <p:blipFill>
          <a:blip r:embed="rId4"/>
          <a:stretch>
            <a:fillRect/>
          </a:stretch>
        </p:blipFill>
        <p:spPr>
          <a:xfrm>
            <a:off x="8355258" y="1982227"/>
            <a:ext cx="2768742" cy="120021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Expand your mind (11)</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F207D960-CA01-5A75-FF06-B979359AF824}"/>
                  </a:ext>
                </a:extLst>
              </p:cNvPr>
              <p:cNvSpPr>
                <a:spLocks noGrp="1"/>
              </p:cNvSpPr>
              <p:nvPr>
                <p:ph idx="1"/>
              </p:nvPr>
            </p:nvSpPr>
            <p:spPr>
              <a:xfrm>
                <a:off x="360000" y="1527204"/>
                <a:ext cx="11484000" cy="4536000"/>
              </a:xfrm>
            </p:spPr>
            <p:txBody>
              <a:bodyPr/>
              <a:lstStyle/>
              <a:p>
                <a:r>
                  <a:rPr lang="en-AU" b="0" dirty="0"/>
                  <a:t>Expand and simplify</a:t>
                </a:r>
                <a:endParaRPr lang="en-AU"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−3</m:t>
                      </m:r>
                      <m:d>
                        <m:dPr>
                          <m:ctrlPr>
                            <a:rPr lang="en-AU" i="1">
                              <a:latin typeface="Cambria Math" panose="02040503050406030204" pitchFamily="18" charset="0"/>
                            </a:rPr>
                          </m:ctrlPr>
                        </m:dPr>
                        <m:e>
                          <m:r>
                            <a:rPr lang="en-AU" i="1">
                              <a:latin typeface="Cambria Math" panose="02040503050406030204" pitchFamily="18" charset="0"/>
                            </a:rPr>
                            <m:t>4</m:t>
                          </m:r>
                          <m:r>
                            <a:rPr lang="en-AU" i="1">
                              <a:latin typeface="Cambria Math" panose="02040503050406030204" pitchFamily="18" charset="0"/>
                            </a:rPr>
                            <m:t>𝑎</m:t>
                          </m:r>
                          <m:r>
                            <a:rPr lang="en-AU" i="1">
                              <a:latin typeface="Cambria Math" panose="02040503050406030204" pitchFamily="18" charset="0"/>
                            </a:rPr>
                            <m:t>+2</m:t>
                          </m:r>
                        </m:e>
                      </m:d>
                    </m:oMath>
                    <m:oMath xmlns:m="http://schemas.openxmlformats.org/officeDocument/2006/math">
                      <m:r>
                        <a:rPr lang="en-AU" i="1">
                          <a:latin typeface="Cambria Math" panose="02040503050406030204" pitchFamily="18" charset="0"/>
                        </a:rPr>
                        <m:t>−3</m:t>
                      </m:r>
                      <m:r>
                        <a:rPr lang="en-AU" i="1">
                          <a:latin typeface="Cambria Math" panose="02040503050406030204" pitchFamily="18" charset="0"/>
                          <a:ea typeface="Cambria Math" panose="02040503050406030204" pitchFamily="18" charset="0"/>
                        </a:rPr>
                        <m:t>×4</m:t>
                      </m:r>
                      <m:r>
                        <a:rPr lang="en-AU" i="1">
                          <a:latin typeface="Cambria Math" panose="02040503050406030204" pitchFamily="18" charset="0"/>
                          <a:ea typeface="Cambria Math" panose="02040503050406030204" pitchFamily="18" charset="0"/>
                        </a:rPr>
                        <m:t>𝑎</m:t>
                      </m:r>
                      <m:r>
                        <a:rPr lang="en-AU" i="1">
                          <a:latin typeface="Cambria Math" panose="02040503050406030204" pitchFamily="18" charset="0"/>
                          <a:ea typeface="Cambria Math" panose="02040503050406030204" pitchFamily="18" charset="0"/>
                        </a:rPr>
                        <m:t>−3×2</m:t>
                      </m:r>
                    </m:oMath>
                    <m:oMath xmlns:m="http://schemas.openxmlformats.org/officeDocument/2006/math">
                      <m:r>
                        <a:rPr lang="en-AU" i="1">
                          <a:latin typeface="Cambria Math" panose="02040503050406030204" pitchFamily="18" charset="0"/>
                          <a:ea typeface="Cambria Math" panose="02040503050406030204" pitchFamily="18" charset="0"/>
                        </a:rPr>
                        <m:t>−12</m:t>
                      </m:r>
                      <m:r>
                        <a:rPr lang="en-AU" i="1">
                          <a:latin typeface="Cambria Math" panose="02040503050406030204" pitchFamily="18" charset="0"/>
                          <a:ea typeface="Cambria Math" panose="02040503050406030204" pitchFamily="18" charset="0"/>
                        </a:rPr>
                        <m:t>𝑎</m:t>
                      </m:r>
                      <m:r>
                        <a:rPr lang="en-AU" i="1">
                          <a:latin typeface="Cambria Math" panose="02040503050406030204" pitchFamily="18" charset="0"/>
                          <a:ea typeface="Cambria Math" panose="02040503050406030204" pitchFamily="18" charset="0"/>
                        </a:rPr>
                        <m:t>−6</m:t>
                      </m:r>
                    </m:oMath>
                  </m:oMathPara>
                </a14:m>
                <a:br>
                  <a:rPr lang="en-AU" i="1" dirty="0">
                    <a:latin typeface="Cambria Math" panose="02040503050406030204" pitchFamily="18" charset="0"/>
                    <a:ea typeface="Cambria Math" panose="02040503050406030204" pitchFamily="18" charset="0"/>
                  </a:rPr>
                </a:br>
                <a:br>
                  <a:rPr lang="en-AU" dirty="0">
                    <a:ea typeface="Cambria Math" panose="02040503050406030204" pitchFamily="18" charset="0"/>
                  </a:rPr>
                </a:br>
                <a:endParaRPr lang="en-AU" dirty="0"/>
              </a:p>
            </p:txBody>
          </p:sp>
        </mc:Choice>
        <mc:Fallback xmlns="">
          <p:sp>
            <p:nvSpPr>
              <p:cNvPr id="11" name="Content Placeholder 10">
                <a:extLst>
                  <a:ext uri="{FF2B5EF4-FFF2-40B4-BE49-F238E27FC236}">
                    <a16:creationId xmlns:a16="http://schemas.microsoft.com/office/drawing/2014/main" id="{F207D960-CA01-5A75-FF06-B979359AF824}"/>
                  </a:ext>
                </a:extLst>
              </p:cNvPr>
              <p:cNvSpPr>
                <a:spLocks noGrp="1" noRot="1" noChangeAspect="1" noMove="1" noResize="1" noEditPoints="1" noAdjustHandles="1" noChangeArrowheads="1" noChangeShapeType="1" noTextEdit="1"/>
              </p:cNvSpPr>
              <p:nvPr>
                <p:ph idx="1"/>
              </p:nvPr>
            </p:nvSpPr>
            <p:spPr>
              <a:xfrm>
                <a:off x="360000" y="1527204"/>
                <a:ext cx="11484000" cy="4536000"/>
              </a:xfrm>
              <a:blipFill>
                <a:blip r:embed="rId2"/>
                <a:stretch>
                  <a:fillRect l="-1221"/>
                </a:stretch>
              </a:blipFill>
            </p:spPr>
            <p:txBody>
              <a:bodyPr/>
              <a:lstStyle/>
              <a:p>
                <a:r>
                  <a:rPr lang="en-US">
                    <a:noFill/>
                  </a:rPr>
                  <a:t> </a:t>
                </a:r>
              </a:p>
            </p:txBody>
          </p:sp>
        </mc:Fallback>
      </mc:AlternateContent>
      <p:pic>
        <p:nvPicPr>
          <p:cNvPr id="5" name="Picture 4" descr="Area model">
            <a:extLst>
              <a:ext uri="{FF2B5EF4-FFF2-40B4-BE49-F238E27FC236}">
                <a16:creationId xmlns:a16="http://schemas.microsoft.com/office/drawing/2014/main" id="{0901A613-5535-DEFE-5256-D75D14A5053A}"/>
              </a:ext>
            </a:extLst>
          </p:cNvPr>
          <p:cNvPicPr>
            <a:picLocks noChangeAspect="1"/>
          </p:cNvPicPr>
          <p:nvPr/>
        </p:nvPicPr>
        <p:blipFill>
          <a:blip r:embed="rId3"/>
          <a:stretch>
            <a:fillRect/>
          </a:stretch>
        </p:blipFill>
        <p:spPr>
          <a:xfrm>
            <a:off x="7590295" y="1853897"/>
            <a:ext cx="2768742" cy="1200212"/>
          </a:xfrm>
          <a:prstGeom prst="rect">
            <a:avLst/>
          </a:prstGeom>
        </p:spPr>
      </p:pic>
      <p:sp>
        <p:nvSpPr>
          <p:cNvPr id="9" name="Speech Bubble: Oval 8" descr="speech bubble">
            <a:extLst>
              <a:ext uri="{FF2B5EF4-FFF2-40B4-BE49-F238E27FC236}">
                <a16:creationId xmlns:a16="http://schemas.microsoft.com/office/drawing/2014/main" id="{2DB2FBA5-6E8B-F90A-5CA9-F6FFB7FDF185}"/>
              </a:ext>
            </a:extLst>
          </p:cNvPr>
          <p:cNvSpPr/>
          <p:nvPr/>
        </p:nvSpPr>
        <p:spPr>
          <a:xfrm>
            <a:off x="2064894" y="3886421"/>
            <a:ext cx="2437356" cy="1077465"/>
          </a:xfrm>
          <a:prstGeom prst="wedgeRoundRectCallout">
            <a:avLst>
              <a:gd name="adj1" fmla="val 111367"/>
              <a:gd name="adj2" fmla="val -9300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the constant now negative?</a:t>
            </a:r>
          </a:p>
        </p:txBody>
      </p:sp>
      <p:sp>
        <p:nvSpPr>
          <p:cNvPr id="8" name="Speech Bubble: Oval 7" descr="speech bubble">
            <a:extLst>
              <a:ext uri="{FF2B5EF4-FFF2-40B4-BE49-F238E27FC236}">
                <a16:creationId xmlns:a16="http://schemas.microsoft.com/office/drawing/2014/main" id="{85DC42AD-EB1F-B3E5-4FA6-0BD015DE76CE}"/>
              </a:ext>
            </a:extLst>
          </p:cNvPr>
          <p:cNvSpPr/>
          <p:nvPr/>
        </p:nvSpPr>
        <p:spPr>
          <a:xfrm>
            <a:off x="8355258" y="4052102"/>
            <a:ext cx="2768742" cy="1602120"/>
          </a:xfrm>
          <a:prstGeom prst="wedgeRoundRectCallout">
            <a:avLst>
              <a:gd name="adj1" fmla="val -37576"/>
              <a:gd name="adj2" fmla="val -115518"/>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is the connection between the diagram and the solution?</a:t>
            </a:r>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732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(12)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536000"/>
              </a:xfrm>
            </p:spPr>
            <p:txBody>
              <a:bodyPr/>
              <a:lstStyle/>
              <a:p>
                <a:r>
                  <a:rPr lang="en-AU" b="0" dirty="0"/>
                  <a:t>Expand and simplify</a:t>
                </a:r>
              </a:p>
              <a:p>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𝑏</m:t>
                          </m:r>
                          <m:r>
                            <a:rPr lang="en-AU" b="0" i="1" smtClean="0">
                              <a:latin typeface="Cambria Math" panose="02040503050406030204" pitchFamily="18" charset="0"/>
                            </a:rPr>
                            <m:t>+2</m:t>
                          </m:r>
                        </m:e>
                      </m:d>
                    </m:oMath>
                  </m:oMathPara>
                </a14:m>
                <a:br>
                  <a:rPr lang="en-AU" b="0" dirty="0"/>
                </a:br>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11484000" cy="4536000"/>
              </a:xfrm>
              <a:blipFill>
                <a:blip r:embed="rId2"/>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Expand your mind (13)</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360000" y="1620000"/>
                <a:ext cx="11427188" cy="4536000"/>
              </a:xfrm>
            </p:spPr>
            <p:txBody>
              <a:bodyPr/>
              <a:lstStyle/>
              <a:p>
                <a:r>
                  <a:rPr lang="en-AU" b="0" dirty="0"/>
                  <a:t>Expand and simplify</a:t>
                </a:r>
              </a:p>
              <a:p>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5</m:t>
                          </m:r>
                          <m:r>
                            <a:rPr lang="en-AU" b="0" i="1" smtClean="0">
                              <a:latin typeface="Cambria Math" panose="02040503050406030204" pitchFamily="18" charset="0"/>
                            </a:rPr>
                            <m:t>𝑏</m:t>
                          </m:r>
                          <m:r>
                            <a:rPr lang="en-AU" b="0" i="1" smtClean="0">
                              <a:latin typeface="Cambria Math" panose="02040503050406030204" pitchFamily="18" charset="0"/>
                            </a:rPr>
                            <m:t>+2</m:t>
                          </m:r>
                        </m:e>
                      </m:d>
                    </m:oMath>
                    <m:oMath xmlns:m="http://schemas.openxmlformats.org/officeDocument/2006/math">
                      <m:r>
                        <a:rPr lang="en-AU" b="0" i="1" smtClean="0">
                          <a:latin typeface="Cambria Math" panose="02040503050406030204" pitchFamily="18" charset="0"/>
                        </a:rPr>
                        <m:t>−4</m:t>
                      </m:r>
                      <m:r>
                        <a:rPr lang="en-AU" b="0" i="1" smtClean="0">
                          <a:latin typeface="Cambria Math" panose="02040503050406030204" pitchFamily="18" charset="0"/>
                          <a:ea typeface="Cambria Math" panose="02040503050406030204" pitchFamily="18" charset="0"/>
                        </a:rPr>
                        <m:t>×5</m:t>
                      </m:r>
                      <m:r>
                        <a:rPr lang="en-AU" b="0" i="1" smtClean="0">
                          <a:latin typeface="Cambria Math" panose="02040503050406030204" pitchFamily="18" charset="0"/>
                          <a:ea typeface="Cambria Math" panose="02040503050406030204" pitchFamily="18" charset="0"/>
                        </a:rPr>
                        <m:t>𝑏</m:t>
                      </m:r>
                      <m:r>
                        <a:rPr lang="en-AU" b="0" i="1" smtClean="0">
                          <a:latin typeface="Cambria Math" panose="02040503050406030204" pitchFamily="18" charset="0"/>
                          <a:ea typeface="Cambria Math" panose="02040503050406030204" pitchFamily="18" charset="0"/>
                        </a:rPr>
                        <m:t>−4×2</m:t>
                      </m:r>
                    </m:oMath>
                    <m:oMath xmlns:m="http://schemas.openxmlformats.org/officeDocument/2006/math">
                      <m:r>
                        <a:rPr lang="en-AU" b="0" i="1" smtClean="0">
                          <a:latin typeface="Cambria Math" panose="02040503050406030204" pitchFamily="18" charset="0"/>
                          <a:ea typeface="Cambria Math" panose="02040503050406030204" pitchFamily="18" charset="0"/>
                        </a:rPr>
                        <m:t>−20</m:t>
                      </m:r>
                      <m:r>
                        <a:rPr lang="en-AU" b="0" i="1" smtClean="0">
                          <a:latin typeface="Cambria Math" panose="02040503050406030204" pitchFamily="18" charset="0"/>
                          <a:ea typeface="Cambria Math" panose="02040503050406030204" pitchFamily="18" charset="0"/>
                        </a:rPr>
                        <m:t>𝑏</m:t>
                      </m:r>
                      <m:r>
                        <a:rPr lang="en-AU" b="0" i="1" smtClean="0">
                          <a:latin typeface="Cambria Math" panose="02040503050406030204" pitchFamily="18" charset="0"/>
                          <a:ea typeface="Cambria Math" panose="02040503050406030204" pitchFamily="18" charset="0"/>
                        </a:rPr>
                        <m:t>−8</m:t>
                      </m:r>
                    </m:oMath>
                  </m:oMathPara>
                </a14:m>
                <a:endParaRPr lang="en-AU" b="1"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360000" y="1620000"/>
                <a:ext cx="11427188" cy="4536000"/>
              </a:xfrm>
              <a:blipFill>
                <a:blip r:embed="rId2"/>
                <a:stretch>
                  <a:fillRect l="-1227"/>
                </a:stretch>
              </a:blipFill>
            </p:spPr>
            <p:txBody>
              <a:bodyPr/>
              <a:lstStyle/>
              <a:p>
                <a:r>
                  <a:rPr lang="en-US">
                    <a:noFill/>
                  </a:rPr>
                  <a:t> </a:t>
                </a:r>
              </a:p>
            </p:txBody>
          </p:sp>
        </mc:Fallback>
      </mc:AlternateContent>
      <p:pic>
        <p:nvPicPr>
          <p:cNvPr id="8" name="Picture 7" descr="Area model">
            <a:extLst>
              <a:ext uri="{FF2B5EF4-FFF2-40B4-BE49-F238E27FC236}">
                <a16:creationId xmlns:a16="http://schemas.microsoft.com/office/drawing/2014/main" id="{3E3C7762-653D-085F-4D74-621797FB761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927977" y="2609205"/>
            <a:ext cx="2673487" cy="1054154"/>
          </a:xfrm>
          <a:prstGeom prst="rect">
            <a:avLst/>
          </a:prstGeom>
        </p:spPr>
      </p:pic>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(14)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512843"/>
                <a:ext cx="11484000" cy="4536000"/>
              </a:xfrm>
            </p:spPr>
            <p:txBody>
              <a:bodyPr/>
              <a:lstStyle/>
              <a:p>
                <a:r>
                  <a:rPr lang="en-AU" b="0" dirty="0"/>
                  <a:t>Expand and simplify</a:t>
                </a:r>
              </a:p>
              <a:p>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𝑎</m:t>
                          </m:r>
                          <m:r>
                            <a:rPr lang="en-AU" b="0" i="1" smtClean="0">
                              <a:latin typeface="Cambria Math" panose="02040503050406030204" pitchFamily="18" charset="0"/>
                            </a:rPr>
                            <m:t>+2</m:t>
                          </m:r>
                        </m:e>
                      </m:d>
                      <m:r>
                        <a:rPr lang="en-AU" b="0" i="1" smtClean="0">
                          <a:latin typeface="Cambria Math" panose="02040503050406030204" pitchFamily="18" charset="0"/>
                        </a:rPr>
                        <m:t>+2</m:t>
                      </m:r>
                      <m:r>
                        <a:rPr lang="en-AU" b="0" i="1" smtClean="0">
                          <a:latin typeface="Cambria Math" panose="02040503050406030204" pitchFamily="18" charset="0"/>
                        </a:rPr>
                        <m:t>𝑎</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×2+2</m:t>
                      </m:r>
                      <m:r>
                        <a:rPr lang="en-AU" b="0" i="1" smtClean="0">
                          <a:latin typeface="Cambria Math" panose="02040503050406030204" pitchFamily="18" charset="0"/>
                          <a:ea typeface="Cambria Math" panose="02040503050406030204" pitchFamily="18" charset="0"/>
                        </a:rPr>
                        <m:t>𝑎</m:t>
                      </m:r>
                    </m:oMath>
                    <m:oMath xmlns:m="http://schemas.openxmlformats.org/officeDocument/2006/math">
                      <m:r>
                        <a:rPr lang="en-AU" b="0" i="1" smtClean="0">
                          <a:latin typeface="Cambria Math" panose="02040503050406030204" pitchFamily="18" charset="0"/>
                          <a:ea typeface="Cambria Math" panose="02040503050406030204" pitchFamily="18" charset="0"/>
                        </a:rPr>
                        <m:t>−12</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𝑎</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−6</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𝑎</m:t>
                      </m:r>
                    </m:oMath>
                    <m:oMath xmlns:m="http://schemas.openxmlformats.org/officeDocument/2006/math">
                      <m:r>
                        <a:rPr lang="en-AU" b="0" i="1" smtClean="0">
                          <a:latin typeface="Cambria Math" panose="02040503050406030204" pitchFamily="18" charset="0"/>
                          <a:ea typeface="Cambria Math" panose="02040503050406030204" pitchFamily="18" charset="0"/>
                        </a:rPr>
                        <m:t>−12</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𝑎</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m:t>
                      </m:r>
                    </m:oMath>
                  </m:oMathPara>
                </a14:m>
                <a:br>
                  <a:rPr lang="en-AU" b="0" dirty="0">
                    <a:ea typeface="Cambria Math" panose="02040503050406030204" pitchFamily="18" charset="0"/>
                  </a:rPr>
                </a:br>
                <a:br>
                  <a:rPr lang="en-AU" b="0" dirty="0">
                    <a:ea typeface="Cambria Math" panose="02040503050406030204" pitchFamily="18" charset="0"/>
                  </a:rPr>
                </a:br>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512843"/>
                <a:ext cx="11484000" cy="4536000"/>
              </a:xfrm>
              <a:blipFill>
                <a:blip r:embed="rId3"/>
                <a:stretch>
                  <a:fillRect l="-1221"/>
                </a:stretch>
              </a:blipFill>
            </p:spPr>
            <p:txBody>
              <a:bodyPr/>
              <a:lstStyle/>
              <a:p>
                <a:r>
                  <a:rPr lang="en-US">
                    <a:noFill/>
                  </a:rPr>
                  <a:t> </a:t>
                </a:r>
              </a:p>
            </p:txBody>
          </p:sp>
        </mc:Fallback>
      </mc:AlternateContent>
      <p:pic>
        <p:nvPicPr>
          <p:cNvPr id="7" name="Picture 6" descr="Area model">
            <a:extLst>
              <a:ext uri="{FF2B5EF4-FFF2-40B4-BE49-F238E27FC236}">
                <a16:creationId xmlns:a16="http://schemas.microsoft.com/office/drawing/2014/main" id="{C4076B09-951D-52DC-FC64-7BF20AE1A880}"/>
              </a:ext>
            </a:extLst>
          </p:cNvPr>
          <p:cNvPicPr>
            <a:picLocks noChangeAspect="1"/>
          </p:cNvPicPr>
          <p:nvPr/>
        </p:nvPicPr>
        <p:blipFill>
          <a:blip r:embed="rId4"/>
          <a:stretch>
            <a:fillRect/>
          </a:stretch>
        </p:blipFill>
        <p:spPr>
          <a:xfrm>
            <a:off x="8120506" y="2304992"/>
            <a:ext cx="3283119" cy="112400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64332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Expand your mind (15)</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F207D960-CA01-5A75-FF06-B979359AF824}"/>
                  </a:ext>
                </a:extLst>
              </p:cNvPr>
              <p:cNvSpPr>
                <a:spLocks noGrp="1"/>
              </p:cNvSpPr>
              <p:nvPr>
                <p:ph idx="1"/>
              </p:nvPr>
            </p:nvSpPr>
            <p:spPr>
              <a:xfrm>
                <a:off x="360000" y="1527204"/>
                <a:ext cx="11484000" cy="4536000"/>
              </a:xfrm>
            </p:spPr>
            <p:txBody>
              <a:bodyPr/>
              <a:lstStyle/>
              <a:p>
                <a:r>
                  <a:rPr lang="en-AU" b="0" dirty="0"/>
                  <a:t>Expand and simplify</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𝑎</m:t>
                      </m:r>
                      <m:d>
                        <m:dPr>
                          <m:ctrlPr>
                            <a:rPr lang="en-AU" b="0"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𝑎</m:t>
                          </m:r>
                          <m:r>
                            <a:rPr lang="en-AU" b="0" i="1" smtClean="0">
                              <a:latin typeface="Cambria Math" panose="02040503050406030204" pitchFamily="18" charset="0"/>
                            </a:rPr>
                            <m:t>+2</m:t>
                          </m:r>
                        </m:e>
                      </m:d>
                      <m:r>
                        <a:rPr lang="en-AU" b="0" i="1" smtClean="0">
                          <a:latin typeface="Cambria Math" panose="02040503050406030204" pitchFamily="18" charset="0"/>
                        </a:rPr>
                        <m:t>+2</m:t>
                      </m:r>
                      <m:r>
                        <a:rPr lang="en-AU" b="0" i="1" smtClean="0">
                          <a:latin typeface="Cambria Math" panose="02040503050406030204" pitchFamily="18" charset="0"/>
                        </a:rPr>
                        <m:t>𝑎</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×2+2</m:t>
                      </m:r>
                      <m:r>
                        <a:rPr lang="en-AU" b="0" i="1" smtClean="0">
                          <a:latin typeface="Cambria Math" panose="02040503050406030204" pitchFamily="18" charset="0"/>
                          <a:ea typeface="Cambria Math" panose="02040503050406030204" pitchFamily="18" charset="0"/>
                        </a:rPr>
                        <m:t>𝑎</m:t>
                      </m:r>
                    </m:oMath>
                    <m:oMath xmlns:m="http://schemas.openxmlformats.org/officeDocument/2006/math">
                      <m:r>
                        <a:rPr lang="en-AU" b="0" i="1" smtClean="0">
                          <a:latin typeface="Cambria Math" panose="02040503050406030204" pitchFamily="18" charset="0"/>
                          <a:ea typeface="Cambria Math" panose="02040503050406030204" pitchFamily="18" charset="0"/>
                        </a:rPr>
                        <m:t>−12</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𝑎</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−6</m:t>
                      </m:r>
                      <m:r>
                        <a:rPr lang="en-AU" b="0" i="1" smtClean="0">
                          <a:latin typeface="Cambria Math" panose="02040503050406030204" pitchFamily="18" charset="0"/>
                          <a:ea typeface="Cambria Math" panose="02040503050406030204" pitchFamily="18" charset="0"/>
                        </a:rPr>
                        <m:t>𝑎</m:t>
                      </m:r>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𝑎</m:t>
                      </m:r>
                    </m:oMath>
                    <m:oMath xmlns:m="http://schemas.openxmlformats.org/officeDocument/2006/math">
                      <m:r>
                        <a:rPr lang="en-AU" b="0" i="1" smtClean="0">
                          <a:latin typeface="Cambria Math" panose="02040503050406030204" pitchFamily="18" charset="0"/>
                          <a:ea typeface="Cambria Math" panose="02040503050406030204" pitchFamily="18" charset="0"/>
                        </a:rPr>
                        <m:t>−12</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𝑎</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m:t>
                      </m:r>
                    </m:oMath>
                  </m:oMathPara>
                </a14:m>
                <a:br>
                  <a:rPr lang="en-AU" b="0" dirty="0">
                    <a:ea typeface="Cambria Math" panose="02040503050406030204" pitchFamily="18" charset="0"/>
                  </a:rPr>
                </a:br>
                <a:endParaRPr lang="en-AU" b="0" i="1" dirty="0">
                  <a:latin typeface="Cambria Math" panose="02040503050406030204" pitchFamily="18" charset="0"/>
                </a:endParaRPr>
              </a:p>
            </p:txBody>
          </p:sp>
        </mc:Choice>
        <mc:Fallback xmlns="">
          <p:sp>
            <p:nvSpPr>
              <p:cNvPr id="11" name="Content Placeholder 10">
                <a:extLst>
                  <a:ext uri="{FF2B5EF4-FFF2-40B4-BE49-F238E27FC236}">
                    <a16:creationId xmlns:a16="http://schemas.microsoft.com/office/drawing/2014/main" id="{F207D960-CA01-5A75-FF06-B979359AF824}"/>
                  </a:ext>
                </a:extLst>
              </p:cNvPr>
              <p:cNvSpPr>
                <a:spLocks noGrp="1" noRot="1" noChangeAspect="1" noMove="1" noResize="1" noEditPoints="1" noAdjustHandles="1" noChangeArrowheads="1" noChangeShapeType="1" noTextEdit="1"/>
              </p:cNvSpPr>
              <p:nvPr>
                <p:ph idx="1"/>
              </p:nvPr>
            </p:nvSpPr>
            <p:spPr>
              <a:xfrm>
                <a:off x="360000" y="1527204"/>
                <a:ext cx="11484000" cy="4536000"/>
              </a:xfrm>
              <a:blipFill>
                <a:blip r:embed="rId2"/>
                <a:stretch>
                  <a:fillRect l="-1221"/>
                </a:stretch>
              </a:blipFill>
            </p:spPr>
            <p:txBody>
              <a:bodyPr/>
              <a:lstStyle/>
              <a:p>
                <a:r>
                  <a:rPr lang="en-US">
                    <a:noFill/>
                  </a:rPr>
                  <a:t> </a:t>
                </a:r>
              </a:p>
            </p:txBody>
          </p:sp>
        </mc:Fallback>
      </mc:AlternateContent>
      <p:pic>
        <p:nvPicPr>
          <p:cNvPr id="5" name="Picture 4" descr="Area model">
            <a:extLst>
              <a:ext uri="{FF2B5EF4-FFF2-40B4-BE49-F238E27FC236}">
                <a16:creationId xmlns:a16="http://schemas.microsoft.com/office/drawing/2014/main" id="{9DA9FABD-E692-AFBD-1401-F6A763E27B85}"/>
              </a:ext>
            </a:extLst>
          </p:cNvPr>
          <p:cNvPicPr>
            <a:picLocks noChangeAspect="1"/>
          </p:cNvPicPr>
          <p:nvPr/>
        </p:nvPicPr>
        <p:blipFill>
          <a:blip r:embed="rId3"/>
          <a:stretch>
            <a:fillRect/>
          </a:stretch>
        </p:blipFill>
        <p:spPr>
          <a:xfrm>
            <a:off x="8200881" y="1745331"/>
            <a:ext cx="3283119" cy="1124008"/>
          </a:xfrm>
          <a:prstGeom prst="rect">
            <a:avLst/>
          </a:prstGeom>
        </p:spPr>
      </p:pic>
      <p:sp>
        <p:nvSpPr>
          <p:cNvPr id="9" name="Speech Bubble: Oval 8" descr="speech bubble">
            <a:extLst>
              <a:ext uri="{FF2B5EF4-FFF2-40B4-BE49-F238E27FC236}">
                <a16:creationId xmlns:a16="http://schemas.microsoft.com/office/drawing/2014/main" id="{2DB2FBA5-6E8B-F90A-5CA9-F6FFB7FDF185}"/>
              </a:ext>
            </a:extLst>
          </p:cNvPr>
          <p:cNvSpPr/>
          <p:nvPr/>
        </p:nvSpPr>
        <p:spPr>
          <a:xfrm>
            <a:off x="1257904" y="3844981"/>
            <a:ext cx="2759883" cy="1202077"/>
          </a:xfrm>
          <a:prstGeom prst="wedgeRoundRectCallout">
            <a:avLst>
              <a:gd name="adj1" fmla="val 73409"/>
              <a:gd name="adj2" fmla="val -137046"/>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does this match the area model?</a:t>
            </a:r>
          </a:p>
        </p:txBody>
      </p:sp>
      <p:sp>
        <p:nvSpPr>
          <p:cNvPr id="8" name="Speech Bubble: Oval 7" descr="speech bubble">
            <a:extLst>
              <a:ext uri="{FF2B5EF4-FFF2-40B4-BE49-F238E27FC236}">
                <a16:creationId xmlns:a16="http://schemas.microsoft.com/office/drawing/2014/main" id="{85DC42AD-EB1F-B3E5-4FA6-0BD015DE76CE}"/>
              </a:ext>
            </a:extLst>
          </p:cNvPr>
          <p:cNvSpPr/>
          <p:nvPr/>
        </p:nvSpPr>
        <p:spPr>
          <a:xfrm>
            <a:off x="8087128" y="3429000"/>
            <a:ext cx="2602644" cy="831962"/>
          </a:xfrm>
          <a:prstGeom prst="wedgeRoundRectCallout">
            <a:avLst>
              <a:gd name="adj1" fmla="val -116256"/>
              <a:gd name="adj2" fmla="val -110412"/>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is this negative?</a:t>
            </a:r>
          </a:p>
        </p:txBody>
      </p:sp>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241870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(16)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536000"/>
              </a:xfrm>
            </p:spPr>
            <p:txBody>
              <a:bodyPr/>
              <a:lstStyle/>
              <a:p>
                <a:r>
                  <a:rPr lang="en-AU" b="0" dirty="0"/>
                  <a:t>Expand and simplify</a:t>
                </a:r>
              </a:p>
              <a:p>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d>
                        <m:dPr>
                          <m:ctrlPr>
                            <a:rPr lang="en-AU" b="0" i="1" smtClean="0">
                              <a:latin typeface="Cambria Math" panose="02040503050406030204" pitchFamily="18" charset="0"/>
                            </a:rPr>
                          </m:ctrlPr>
                        </m:dPr>
                        <m:e>
                          <m:r>
                            <a:rPr lang="en-AU" b="0" i="1" smtClean="0">
                              <a:latin typeface="Cambria Math" panose="02040503050406030204" pitchFamily="18" charset="0"/>
                            </a:rPr>
                            <m:t>𝑎</m:t>
                          </m:r>
                          <m:r>
                            <a:rPr lang="en-AU" b="0" i="1" smtClean="0">
                              <a:latin typeface="Cambria Math" panose="02040503050406030204" pitchFamily="18" charset="0"/>
                            </a:rPr>
                            <m:t>−6</m:t>
                          </m:r>
                        </m:e>
                      </m:d>
                      <m:r>
                        <a:rPr lang="en-AU" b="0" i="1" smtClean="0">
                          <a:latin typeface="Cambria Math" panose="02040503050406030204" pitchFamily="18" charset="0"/>
                        </a:rPr>
                        <m:t>+5</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oMath>
                  </m:oMathPara>
                </a14:m>
                <a:br>
                  <a:rPr lang="en-AU" b="0" dirty="0"/>
                </a:br>
                <a:br>
                  <a:rPr lang="en-AU" b="0" dirty="0"/>
                </a:br>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11484000" cy="4536000"/>
              </a:xfrm>
              <a:blipFill>
                <a:blip r:embed="rId2"/>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334559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Expand your mind (17)</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360000" y="1620000"/>
                <a:ext cx="11427188" cy="4536000"/>
              </a:xfrm>
            </p:spPr>
            <p:txBody>
              <a:bodyPr/>
              <a:lstStyle/>
              <a:p>
                <a:r>
                  <a:rPr lang="en-AU" b="0" dirty="0"/>
                  <a:t>Expand and simplify</a:t>
                </a:r>
              </a:p>
              <a:p>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2</m:t>
                          </m:r>
                        </m:sup>
                      </m:sSup>
                      <m:d>
                        <m:dPr>
                          <m:ctrlPr>
                            <a:rPr lang="en-AU" i="1">
                              <a:latin typeface="Cambria Math" panose="02040503050406030204" pitchFamily="18" charset="0"/>
                            </a:rPr>
                          </m:ctrlPr>
                        </m:dPr>
                        <m:e>
                          <m:r>
                            <a:rPr lang="en-AU" i="1">
                              <a:latin typeface="Cambria Math" panose="02040503050406030204" pitchFamily="18" charset="0"/>
                            </a:rPr>
                            <m:t>𝑎</m:t>
                          </m:r>
                          <m:r>
                            <a:rPr lang="en-AU" i="1">
                              <a:latin typeface="Cambria Math" panose="02040503050406030204" pitchFamily="18" charset="0"/>
                            </a:rPr>
                            <m:t>−6</m:t>
                          </m:r>
                        </m:e>
                      </m:d>
                      <m:r>
                        <a:rPr lang="en-AU" i="1">
                          <a:latin typeface="Cambria Math" panose="02040503050406030204" pitchFamily="18" charset="0"/>
                        </a:rPr>
                        <m:t>+5</m:t>
                      </m:r>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2</m:t>
                          </m:r>
                        </m:sup>
                      </m:sSup>
                    </m:oMath>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2</m:t>
                          </m:r>
                        </m:sup>
                      </m:sSup>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𝑎</m:t>
                      </m:r>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𝑎</m:t>
                          </m:r>
                        </m:e>
                        <m:sup>
                          <m:r>
                            <a:rPr lang="en-AU" i="1">
                              <a:latin typeface="Cambria Math" panose="02040503050406030204" pitchFamily="18" charset="0"/>
                              <a:ea typeface="Cambria Math" panose="02040503050406030204" pitchFamily="18" charset="0"/>
                            </a:rPr>
                            <m:t>2</m:t>
                          </m:r>
                        </m:sup>
                      </m:sSup>
                      <m:r>
                        <a:rPr lang="en-AU" i="1">
                          <a:latin typeface="Cambria Math" panose="02040503050406030204" pitchFamily="18" charset="0"/>
                          <a:ea typeface="Cambria Math" panose="02040503050406030204" pitchFamily="18" charset="0"/>
                        </a:rPr>
                        <m:t>×6+5</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𝑎</m:t>
                          </m:r>
                        </m:e>
                        <m:sup>
                          <m:r>
                            <a:rPr lang="en-AU" i="1">
                              <a:latin typeface="Cambria Math" panose="02040503050406030204" pitchFamily="18" charset="0"/>
                              <a:ea typeface="Cambria Math" panose="02040503050406030204" pitchFamily="18" charset="0"/>
                            </a:rPr>
                            <m:t>2</m:t>
                          </m:r>
                        </m:sup>
                      </m:sSup>
                    </m:oMath>
                    <m:oMath xmlns:m="http://schemas.openxmlformats.org/officeDocument/2006/math">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𝑎</m:t>
                          </m:r>
                        </m:e>
                        <m:sup>
                          <m:r>
                            <a:rPr lang="en-AU" i="1">
                              <a:latin typeface="Cambria Math" panose="02040503050406030204" pitchFamily="18" charset="0"/>
                              <a:ea typeface="Cambria Math" panose="02040503050406030204" pitchFamily="18" charset="0"/>
                            </a:rPr>
                            <m:t>3</m:t>
                          </m:r>
                        </m:sup>
                      </m:sSup>
                      <m:r>
                        <a:rPr lang="en-AU" i="1">
                          <a:latin typeface="Cambria Math" panose="02040503050406030204" pitchFamily="18" charset="0"/>
                          <a:ea typeface="Cambria Math" panose="02040503050406030204" pitchFamily="18" charset="0"/>
                        </a:rPr>
                        <m:t>−6</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𝑎</m:t>
                          </m:r>
                        </m:e>
                        <m:sup>
                          <m:r>
                            <a:rPr lang="en-AU" i="1">
                              <a:latin typeface="Cambria Math" panose="02040503050406030204" pitchFamily="18" charset="0"/>
                              <a:ea typeface="Cambria Math" panose="02040503050406030204" pitchFamily="18" charset="0"/>
                            </a:rPr>
                            <m:t>2</m:t>
                          </m:r>
                        </m:sup>
                      </m:sSup>
                      <m:r>
                        <a:rPr lang="en-AU" i="1">
                          <a:latin typeface="Cambria Math" panose="02040503050406030204" pitchFamily="18" charset="0"/>
                          <a:ea typeface="Cambria Math" panose="02040503050406030204" pitchFamily="18" charset="0"/>
                        </a:rPr>
                        <m:t>+5</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𝑎</m:t>
                          </m:r>
                        </m:e>
                        <m:sup>
                          <m:r>
                            <a:rPr lang="en-AU" i="1">
                              <a:latin typeface="Cambria Math" panose="02040503050406030204" pitchFamily="18" charset="0"/>
                              <a:ea typeface="Cambria Math" panose="02040503050406030204" pitchFamily="18" charset="0"/>
                            </a:rPr>
                            <m:t>2</m:t>
                          </m:r>
                        </m:sup>
                      </m:sSup>
                    </m:oMath>
                    <m:oMath xmlns:m="http://schemas.openxmlformats.org/officeDocument/2006/math">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𝑎</m:t>
                          </m:r>
                        </m:e>
                        <m:sup>
                          <m:r>
                            <a:rPr lang="en-AU" i="1">
                              <a:latin typeface="Cambria Math" panose="02040503050406030204" pitchFamily="18" charset="0"/>
                              <a:ea typeface="Cambria Math" panose="02040503050406030204" pitchFamily="18" charset="0"/>
                            </a:rPr>
                            <m:t>3</m:t>
                          </m:r>
                        </m:sup>
                      </m:sSup>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𝑎</m:t>
                          </m:r>
                        </m:e>
                        <m:sup>
                          <m:r>
                            <a:rPr lang="en-AU" i="1">
                              <a:latin typeface="Cambria Math" panose="02040503050406030204" pitchFamily="18" charset="0"/>
                              <a:ea typeface="Cambria Math" panose="02040503050406030204" pitchFamily="18" charset="0"/>
                            </a:rPr>
                            <m:t>2</m:t>
                          </m:r>
                        </m:sup>
                      </m:sSup>
                    </m:oMath>
                  </m:oMathPara>
                </a14:m>
                <a:endParaRPr lang="en-AU" b="1"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360000" y="1620000"/>
                <a:ext cx="11427188" cy="4536000"/>
              </a:xfrm>
              <a:blipFill>
                <a:blip r:embed="rId2"/>
                <a:stretch>
                  <a:fillRect l="-1227"/>
                </a:stretch>
              </a:blipFill>
            </p:spPr>
            <p:txBody>
              <a:bodyPr/>
              <a:lstStyle/>
              <a:p>
                <a:r>
                  <a:rPr lang="en-US">
                    <a:noFill/>
                  </a:rPr>
                  <a:t> </a:t>
                </a:r>
              </a:p>
            </p:txBody>
          </p:sp>
        </mc:Fallback>
      </mc:AlternateContent>
      <p:pic>
        <p:nvPicPr>
          <p:cNvPr id="8" name="Picture 7" descr="Area model">
            <a:extLst>
              <a:ext uri="{FF2B5EF4-FFF2-40B4-BE49-F238E27FC236}">
                <a16:creationId xmlns:a16="http://schemas.microsoft.com/office/drawing/2014/main" id="{07A43715-4BC1-6273-FF5E-00CC9CB20E4B}"/>
              </a:ext>
            </a:extLst>
          </p:cNvPr>
          <p:cNvPicPr>
            <a:picLocks noChangeAspect="1"/>
          </p:cNvPicPr>
          <p:nvPr/>
        </p:nvPicPr>
        <p:blipFill>
          <a:blip r:embed="rId3"/>
          <a:stretch>
            <a:fillRect/>
          </a:stretch>
        </p:blipFill>
        <p:spPr>
          <a:xfrm>
            <a:off x="7969165" y="2104996"/>
            <a:ext cx="3314870" cy="1124008"/>
          </a:xfrm>
          <a:prstGeom prst="rect">
            <a:avLst/>
          </a:prstGeom>
        </p:spPr>
      </p:pic>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21</a:t>
            </a:fld>
            <a:endParaRPr lang="en-AU" dirty="0"/>
          </a:p>
        </p:txBody>
      </p:sp>
    </p:spTree>
    <p:extLst>
      <p:ext uri="{BB962C8B-B14F-4D97-AF65-F5344CB8AC3E}">
        <p14:creationId xmlns:p14="http://schemas.microsoft.com/office/powerpoint/2010/main" val="11246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2024</a:t>
            </a:r>
            <a:endParaRPr lang="en-AU" dirty="0"/>
          </a:p>
        </p:txBody>
      </p:sp>
      <p:sp>
        <p:nvSpPr>
          <p:cNvPr id="4" name="TextBox 3">
            <a:extLst>
              <a:ext uri="{FF2B5EF4-FFF2-40B4-BE49-F238E27FC236}">
                <a16:creationId xmlns:a16="http://schemas.microsoft.com/office/drawing/2014/main" id="{23505A3F-CC79-6CE1-C3CC-E3FE93B8671C}"/>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1C5C-DEAA-A4FA-384A-353E7B26B871}"/>
              </a:ext>
            </a:extLst>
          </p:cNvPr>
          <p:cNvSpPr>
            <a:spLocks noGrp="1"/>
          </p:cNvSpPr>
          <p:nvPr>
            <p:ph type="title"/>
          </p:nvPr>
        </p:nvSpPr>
        <p:spPr/>
        <p:txBody>
          <a:bodyPr/>
          <a:lstStyle/>
          <a:p>
            <a:r>
              <a:rPr lang="en-AU" dirty="0"/>
              <a:t>Expand your mind (1)</a:t>
            </a:r>
          </a:p>
        </p:txBody>
      </p:sp>
      <p:sp>
        <p:nvSpPr>
          <p:cNvPr id="5" name="Text Placeholder 4">
            <a:extLst>
              <a:ext uri="{FF2B5EF4-FFF2-40B4-BE49-F238E27FC236}">
                <a16:creationId xmlns:a16="http://schemas.microsoft.com/office/drawing/2014/main" id="{DE30BD26-EE19-4C9D-8F1F-940CC3449C8C}"/>
              </a:ext>
            </a:extLst>
          </p:cNvPr>
          <p:cNvSpPr>
            <a:spLocks noGrp="1"/>
          </p:cNvSpPr>
          <p:nvPr>
            <p:ph type="body" sz="quarter" idx="18"/>
          </p:nvPr>
        </p:nvSpPr>
        <p:spPr/>
        <p:txBody>
          <a:bodyPr/>
          <a:lstStyle/>
          <a:p>
            <a:r>
              <a:rPr lang="en-AU" dirty="0"/>
              <a:t>Launch</a:t>
            </a:r>
          </a:p>
        </p:txBody>
      </p:sp>
      <p:sp>
        <p:nvSpPr>
          <p:cNvPr id="3" name="Content Placeholder 2">
            <a:extLst>
              <a:ext uri="{FF2B5EF4-FFF2-40B4-BE49-F238E27FC236}">
                <a16:creationId xmlns:a16="http://schemas.microsoft.com/office/drawing/2014/main" id="{70D65B9B-44DC-F5FC-9C6D-DA80A8F728F3}"/>
              </a:ext>
            </a:extLst>
          </p:cNvPr>
          <p:cNvSpPr>
            <a:spLocks noGrp="1"/>
          </p:cNvSpPr>
          <p:nvPr>
            <p:ph idx="1"/>
          </p:nvPr>
        </p:nvSpPr>
        <p:spPr>
          <a:xfrm>
            <a:off x="360000" y="1620000"/>
            <a:ext cx="11484000" cy="1010466"/>
          </a:xfrm>
        </p:spPr>
        <p:txBody>
          <a:bodyPr/>
          <a:lstStyle/>
          <a:p>
            <a:r>
              <a:rPr lang="en-AU" dirty="0"/>
              <a:t>How many different ways can we work out the answer to:</a:t>
            </a:r>
          </a:p>
          <a:p>
            <a:pPr algn="ctr"/>
            <a:r>
              <a:rPr lang="en-AU" dirty="0">
                <a:latin typeface="Cambria Math" panose="02040503050406030204" pitchFamily="18" charset="0"/>
                <a:ea typeface="Cambria Math" panose="02040503050406030204" pitchFamily="18" charset="0"/>
              </a:rPr>
              <a:t>23 x 7=161</a:t>
            </a:r>
          </a:p>
        </p:txBody>
      </p:sp>
      <p:graphicFrame>
        <p:nvGraphicFramePr>
          <p:cNvPr id="6" name="Table 5">
            <a:extLst>
              <a:ext uri="{FF2B5EF4-FFF2-40B4-BE49-F238E27FC236}">
                <a16:creationId xmlns:a16="http://schemas.microsoft.com/office/drawing/2014/main" id="{AFEBB267-3C9B-488D-FB84-6711AC334B25}"/>
              </a:ext>
            </a:extLst>
          </p:cNvPr>
          <p:cNvGraphicFramePr>
            <a:graphicFrameLocks noGrp="1"/>
          </p:cNvGraphicFramePr>
          <p:nvPr>
            <p:extLst>
              <p:ext uri="{D42A27DB-BD31-4B8C-83A1-F6EECF244321}">
                <p14:modId xmlns:p14="http://schemas.microsoft.com/office/powerpoint/2010/main" val="573755106"/>
              </p:ext>
            </p:extLst>
          </p:nvPr>
        </p:nvGraphicFramePr>
        <p:xfrm>
          <a:off x="2522620" y="2914638"/>
          <a:ext cx="5208685" cy="1175748"/>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833681926"/>
                    </a:ext>
                  </a:extLst>
                </a:gridCol>
                <a:gridCol w="1058895">
                  <a:extLst>
                    <a:ext uri="{9D8B030D-6E8A-4147-A177-3AD203B41FA5}">
                      <a16:colId xmlns:a16="http://schemas.microsoft.com/office/drawing/2014/main" val="2242065704"/>
                    </a:ext>
                  </a:extLst>
                </a:gridCol>
                <a:gridCol w="1058895">
                  <a:extLst>
                    <a:ext uri="{9D8B030D-6E8A-4147-A177-3AD203B41FA5}">
                      <a16:colId xmlns:a16="http://schemas.microsoft.com/office/drawing/2014/main" val="4122677270"/>
                    </a:ext>
                  </a:extLst>
                </a:gridCol>
                <a:gridCol w="1058895">
                  <a:extLst>
                    <a:ext uri="{9D8B030D-6E8A-4147-A177-3AD203B41FA5}">
                      <a16:colId xmlns:a16="http://schemas.microsoft.com/office/drawing/2014/main" val="4197495023"/>
                    </a:ext>
                  </a:extLst>
                </a:gridCol>
              </a:tblGrid>
              <a:tr h="438356">
                <a:tc>
                  <a:txBody>
                    <a:bodyPr/>
                    <a:lstStyle/>
                    <a:p>
                      <a:endParaRPr lang="en-AU"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dirty="0"/>
                        <a:t>10</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dirty="0"/>
                        <a:t>10</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dirty="0"/>
                        <a:t>3</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695556"/>
                  </a:ext>
                </a:extLst>
              </a:tr>
              <a:tr h="737392">
                <a:tc>
                  <a:txBody>
                    <a:bodyPr/>
                    <a:lstStyle/>
                    <a:p>
                      <a:pPr algn="r"/>
                      <a:r>
                        <a:rPr lang="en-AU" dirty="0"/>
                        <a:t>7</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AU" dirty="0"/>
                        <a:t>70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AU" dirty="0"/>
                        <a:t>70</a:t>
                      </a:r>
                    </a:p>
                  </a:txBody>
                  <a:tcPr anchor="ctr">
                    <a:lnT w="12700" cap="flat" cmpd="sng" algn="ctr">
                      <a:solidFill>
                        <a:schemeClr val="tx1"/>
                      </a:solidFill>
                      <a:prstDash val="solid"/>
                      <a:round/>
                      <a:headEnd type="none" w="med" len="med"/>
                      <a:tailEnd type="none" w="med" len="med"/>
                    </a:lnT>
                  </a:tcPr>
                </a:tc>
                <a:tc>
                  <a:txBody>
                    <a:bodyPr/>
                    <a:lstStyle/>
                    <a:p>
                      <a:pPr algn="ctr"/>
                      <a:r>
                        <a:rPr lang="en-AU" dirty="0"/>
                        <a:t>21</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1735879"/>
                  </a:ext>
                </a:extLst>
              </a:tr>
            </a:tbl>
          </a:graphicData>
        </a:graphic>
      </p:graphicFrame>
      <p:sp>
        <p:nvSpPr>
          <p:cNvPr id="4" name="Slide Number Placeholder 3">
            <a:extLst>
              <a:ext uri="{FF2B5EF4-FFF2-40B4-BE49-F238E27FC236}">
                <a16:creationId xmlns:a16="http://schemas.microsoft.com/office/drawing/2014/main" id="{4E288FA0-4D61-542A-0065-815AB68316A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10787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Launch</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81F873E-329B-6C3E-94F4-CB7B7E496F20}"/>
                  </a:ext>
                </a:extLst>
              </p:cNvPr>
              <p:cNvSpPr txBox="1"/>
              <p:nvPr/>
            </p:nvSpPr>
            <p:spPr>
              <a:xfrm>
                <a:off x="3184502" y="1634958"/>
                <a:ext cx="2395750" cy="54419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m:t>
                          </m:r>
                        </m:e>
                      </m:d>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+6</m:t>
                      </m:r>
                    </m:oMath>
                  </m:oMathPara>
                </a14:m>
                <a:endParaRPr lang="en-AU" sz="1800" dirty="0"/>
              </a:p>
            </p:txBody>
          </p:sp>
        </mc:Choice>
        <mc:Fallback xmlns="">
          <p:sp>
            <p:nvSpPr>
              <p:cNvPr id="13" name="TextBox 12">
                <a:extLst>
                  <a:ext uri="{FF2B5EF4-FFF2-40B4-BE49-F238E27FC236}">
                    <a16:creationId xmlns:a16="http://schemas.microsoft.com/office/drawing/2014/main" id="{381F873E-329B-6C3E-94F4-CB7B7E496F20}"/>
                  </a:ext>
                </a:extLst>
              </p:cNvPr>
              <p:cNvSpPr txBox="1">
                <a:spLocks noRot="1" noChangeAspect="1" noMove="1" noResize="1" noEditPoints="1" noAdjustHandles="1" noChangeArrowheads="1" noChangeShapeType="1" noTextEdit="1"/>
              </p:cNvSpPr>
              <p:nvPr/>
            </p:nvSpPr>
            <p:spPr>
              <a:xfrm>
                <a:off x="3184502" y="1634958"/>
                <a:ext cx="2395750" cy="544190"/>
              </a:xfrm>
              <a:prstGeom prst="rect">
                <a:avLst/>
              </a:prstGeom>
              <a:blipFill>
                <a:blip r:embed="rId2"/>
                <a:stretch>
                  <a:fillRect/>
                </a:stretch>
              </a:blipFill>
            </p:spPr>
            <p:txBody>
              <a:bodyPr/>
              <a:lstStyle/>
              <a:p>
                <a:r>
                  <a:rPr lang="en-US">
                    <a:noFill/>
                  </a:rPr>
                  <a:t> </a:t>
                </a:r>
              </a:p>
            </p:txBody>
          </p:sp>
        </mc:Fallback>
      </mc:AlternateContent>
      <p:pic>
        <p:nvPicPr>
          <p:cNvPr id="6" name="Picture 5" descr="Area model showing 2 being multiplied by x + 3. There are two single 1 tiles on the left of the area model and a horizontal x tile and 3 single one tiles above the area model. The area model consists of 2 horizontal x tiles, placed above each other, next to a block of 3 x 2 single 1 tiles.">
            <a:extLst>
              <a:ext uri="{FF2B5EF4-FFF2-40B4-BE49-F238E27FC236}">
                <a16:creationId xmlns:a16="http://schemas.microsoft.com/office/drawing/2014/main" id="{A190BB94-DCA7-BC24-B152-C9AC9E3690E5}"/>
              </a:ext>
            </a:extLst>
          </p:cNvPr>
          <p:cNvPicPr>
            <a:picLocks noChangeAspect="1"/>
          </p:cNvPicPr>
          <p:nvPr/>
        </p:nvPicPr>
        <p:blipFill>
          <a:blip r:embed="rId3"/>
          <a:stretch>
            <a:fillRect/>
          </a:stretch>
        </p:blipFill>
        <p:spPr>
          <a:xfrm>
            <a:off x="1841213" y="2138310"/>
            <a:ext cx="4922937" cy="2901598"/>
          </a:xfrm>
          <a:prstGeom prst="rect">
            <a:avLst/>
          </a:prstGeom>
        </p:spPr>
      </p:pic>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4C19217B-679A-5DBA-078D-B87F440CA5EF}"/>
                  </a:ext>
                </a:extLst>
              </p:cNvPr>
              <p:cNvGraphicFramePr>
                <a:graphicFrameLocks noGrp="1"/>
              </p:cNvGraphicFramePr>
              <p:nvPr>
                <p:extLst>
                  <p:ext uri="{D42A27DB-BD31-4B8C-83A1-F6EECF244321}">
                    <p14:modId xmlns:p14="http://schemas.microsoft.com/office/powerpoint/2010/main" val="2113966760"/>
                  </p:ext>
                </p:extLst>
              </p:nvPr>
            </p:nvGraphicFramePr>
            <p:xfrm>
              <a:off x="1892247" y="4876128"/>
              <a:ext cx="4149790" cy="110823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833681926"/>
                        </a:ext>
                      </a:extLst>
                    </a:gridCol>
                    <a:gridCol w="1058895">
                      <a:extLst>
                        <a:ext uri="{9D8B030D-6E8A-4147-A177-3AD203B41FA5}">
                          <a16:colId xmlns:a16="http://schemas.microsoft.com/office/drawing/2014/main" val="2242065704"/>
                        </a:ext>
                      </a:extLst>
                    </a:gridCol>
                    <a:gridCol w="1058895">
                      <a:extLst>
                        <a:ext uri="{9D8B030D-6E8A-4147-A177-3AD203B41FA5}">
                          <a16:colId xmlns:a16="http://schemas.microsoft.com/office/drawing/2014/main" val="4122677270"/>
                        </a:ext>
                      </a:extLst>
                    </a:gridCol>
                  </a:tblGrid>
                  <a:tr h="370840">
                    <a:tc>
                      <a:txBody>
                        <a:bodyPr/>
                        <a:lstStyle/>
                        <a:p>
                          <a:endParaRPr lang="en-AU"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dirty="0"/>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dirty="0"/>
                            <a:t>3</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695556"/>
                      </a:ext>
                    </a:extLst>
                  </a:tr>
                  <a:tr h="737392">
                    <a:tc>
                      <a:txBody>
                        <a:bodyPr/>
                        <a:lstStyle/>
                        <a:p>
                          <a:pPr algn="r"/>
                          <a:r>
                            <a:rPr lang="en-AU" dirty="0"/>
                            <a:t>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oMath>
                            </m:oMathPara>
                          </a14:m>
                          <a:endParaRPr lang="en-AU"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AU" dirty="0"/>
                            <a:t>6</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1735879"/>
                      </a:ext>
                    </a:extLst>
                  </a:tr>
                </a:tbl>
              </a:graphicData>
            </a:graphic>
          </p:graphicFrame>
        </mc:Choice>
        <mc:Fallback xmlns="">
          <p:graphicFrame>
            <p:nvGraphicFramePr>
              <p:cNvPr id="7" name="Table 6">
                <a:extLst>
                  <a:ext uri="{FF2B5EF4-FFF2-40B4-BE49-F238E27FC236}">
                    <a16:creationId xmlns:a16="http://schemas.microsoft.com/office/drawing/2014/main" id="{4C19217B-679A-5DBA-078D-B87F440CA5EF}"/>
                  </a:ext>
                </a:extLst>
              </p:cNvPr>
              <p:cNvGraphicFramePr>
                <a:graphicFrameLocks noGrp="1"/>
              </p:cNvGraphicFramePr>
              <p:nvPr>
                <p:extLst>
                  <p:ext uri="{D42A27DB-BD31-4B8C-83A1-F6EECF244321}">
                    <p14:modId xmlns:p14="http://schemas.microsoft.com/office/powerpoint/2010/main" val="2113966760"/>
                  </p:ext>
                </p:extLst>
              </p:nvPr>
            </p:nvGraphicFramePr>
            <p:xfrm>
              <a:off x="1892247" y="4876128"/>
              <a:ext cx="4149790" cy="1108232"/>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3833681926"/>
                        </a:ext>
                      </a:extLst>
                    </a:gridCol>
                    <a:gridCol w="1058895">
                      <a:extLst>
                        <a:ext uri="{9D8B030D-6E8A-4147-A177-3AD203B41FA5}">
                          <a16:colId xmlns:a16="http://schemas.microsoft.com/office/drawing/2014/main" val="2242065704"/>
                        </a:ext>
                      </a:extLst>
                    </a:gridCol>
                    <a:gridCol w="1058895">
                      <a:extLst>
                        <a:ext uri="{9D8B030D-6E8A-4147-A177-3AD203B41FA5}">
                          <a16:colId xmlns:a16="http://schemas.microsoft.com/office/drawing/2014/main" val="4122677270"/>
                        </a:ext>
                      </a:extLst>
                    </a:gridCol>
                  </a:tblGrid>
                  <a:tr h="370840">
                    <a:tc>
                      <a:txBody>
                        <a:bodyPr/>
                        <a:lstStyle/>
                        <a:p>
                          <a:endParaRPr lang="en-AU" dirty="0"/>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91954" t="-6557" r="-101149" b="-203279"/>
                          </a:stretch>
                        </a:blipFill>
                      </a:tcPr>
                    </a:tc>
                    <a:tc>
                      <a:txBody>
                        <a:bodyPr/>
                        <a:lstStyle/>
                        <a:p>
                          <a:pPr algn="ctr"/>
                          <a:r>
                            <a:rPr lang="en-AU" dirty="0"/>
                            <a:t>3</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8695556"/>
                      </a:ext>
                    </a:extLst>
                  </a:tr>
                  <a:tr h="737392">
                    <a:tc>
                      <a:txBody>
                        <a:bodyPr/>
                        <a:lstStyle/>
                        <a:p>
                          <a:pPr algn="r"/>
                          <a:r>
                            <a:rPr lang="en-AU" dirty="0"/>
                            <a:t>2</a:t>
                          </a: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4"/>
                          <a:stretch>
                            <a:fillRect l="-191954" t="-53279" r="-101149" b="-1639"/>
                          </a:stretch>
                        </a:blipFill>
                      </a:tcPr>
                    </a:tc>
                    <a:tc>
                      <a:txBody>
                        <a:bodyPr/>
                        <a:lstStyle/>
                        <a:p>
                          <a:pPr algn="ctr"/>
                          <a:r>
                            <a:rPr lang="en-AU" dirty="0"/>
                            <a:t>6</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01735879"/>
                      </a:ext>
                    </a:extLst>
                  </a:tr>
                </a:tbl>
              </a:graphicData>
            </a:graphic>
          </p:graphicFrame>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427615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(3)</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pPr algn="l"/>
            <a:r>
              <a:rPr lang="en-AU" sz="2000" dirty="0"/>
              <a:t>Is there an easy way to simplify the expression?</a:t>
            </a:r>
          </a:p>
        </p:txBody>
      </p:sp>
      <p:sp>
        <p:nvSpPr>
          <p:cNvPr id="7" name="TextBox 6">
            <a:extLst>
              <a:ext uri="{FF2B5EF4-FFF2-40B4-BE49-F238E27FC236}">
                <a16:creationId xmlns:a16="http://schemas.microsoft.com/office/drawing/2014/main" id="{E3FF392E-4DBA-C64F-1A6B-E77A7036734A}"/>
              </a:ext>
            </a:extLst>
          </p:cNvPr>
          <p:cNvSpPr txBox="1"/>
          <p:nvPr/>
        </p:nvSpPr>
        <p:spPr>
          <a:xfrm>
            <a:off x="360000" y="1583089"/>
            <a:ext cx="5292597" cy="533608"/>
          </a:xfrm>
          <a:prstGeom prst="rect">
            <a:avLst/>
          </a:prstGeom>
          <a:noFill/>
        </p:spPr>
        <p:txBody>
          <a:bodyPr wrap="none" lIns="0" tIns="0" rIns="0" bIns="0" rtlCol="0">
            <a:noAutofit/>
          </a:bodyPr>
          <a:lstStyle/>
          <a:p>
            <a:pPr algn="l"/>
            <a:r>
              <a:rPr lang="en-AU" sz="1800" dirty="0"/>
              <a:t>Is there an easy way to simplify the expression?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806AD8-EB19-AE95-791A-D3E336A7BEC5}"/>
                  </a:ext>
                </a:extLst>
              </p:cNvPr>
              <p:cNvSpPr txBox="1"/>
              <p:nvPr/>
            </p:nvSpPr>
            <p:spPr>
              <a:xfrm>
                <a:off x="3942647" y="2510237"/>
                <a:ext cx="2457460" cy="41385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3(4</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𝑦</m:t>
                      </m:r>
                      <m:r>
                        <a:rPr lang="en-AU" sz="1800" b="0" i="1" smtClean="0">
                          <a:latin typeface="Cambria Math" panose="02040503050406030204" pitchFamily="18" charset="0"/>
                        </a:rPr>
                        <m:t>+5)</m:t>
                      </m:r>
                    </m:oMath>
                  </m:oMathPara>
                </a14:m>
                <a:endParaRPr lang="en-AU" sz="1800" dirty="0"/>
              </a:p>
            </p:txBody>
          </p:sp>
        </mc:Choice>
        <mc:Fallback xmlns="">
          <p:sp>
            <p:nvSpPr>
              <p:cNvPr id="3" name="TextBox 2">
                <a:extLst>
                  <a:ext uri="{FF2B5EF4-FFF2-40B4-BE49-F238E27FC236}">
                    <a16:creationId xmlns:a16="http://schemas.microsoft.com/office/drawing/2014/main" id="{7C806AD8-EB19-AE95-791A-D3E336A7BEC5}"/>
                  </a:ext>
                </a:extLst>
              </p:cNvPr>
              <p:cNvSpPr txBox="1">
                <a:spLocks noRot="1" noChangeAspect="1" noMove="1" noResize="1" noEditPoints="1" noAdjustHandles="1" noChangeArrowheads="1" noChangeShapeType="1" noTextEdit="1"/>
              </p:cNvSpPr>
              <p:nvPr/>
            </p:nvSpPr>
            <p:spPr>
              <a:xfrm>
                <a:off x="3942647" y="2510237"/>
                <a:ext cx="2457460" cy="413852"/>
              </a:xfrm>
              <a:prstGeom prst="rect">
                <a:avLst/>
              </a:prstGeom>
              <a:blipFill>
                <a:blip r:embed="rId2"/>
                <a:stretch>
                  <a:fillRect/>
                </a:stretch>
              </a:blipFill>
            </p:spPr>
            <p:txBody>
              <a:bodyPr/>
              <a:lstStyle/>
              <a:p>
                <a:r>
                  <a:rPr lang="en-US">
                    <a:noFill/>
                  </a:rPr>
                  <a:t> </a:t>
                </a:r>
              </a:p>
            </p:txBody>
          </p:sp>
        </mc:Fallback>
      </mc:AlternateContent>
      <p:pic>
        <p:nvPicPr>
          <p:cNvPr id="11" name="Picture 10" descr="Algebra tiles showing 3 lots of 2y+4x+5">
            <a:extLst>
              <a:ext uri="{FF2B5EF4-FFF2-40B4-BE49-F238E27FC236}">
                <a16:creationId xmlns:a16="http://schemas.microsoft.com/office/drawing/2014/main" id="{06F5FC3A-4C4C-46BE-0941-B9C6324D063B}"/>
              </a:ext>
            </a:extLst>
          </p:cNvPr>
          <p:cNvPicPr>
            <a:picLocks noChangeAspect="1"/>
          </p:cNvPicPr>
          <p:nvPr/>
        </p:nvPicPr>
        <p:blipFill>
          <a:blip r:embed="rId3"/>
          <a:stretch>
            <a:fillRect/>
          </a:stretch>
        </p:blipFill>
        <p:spPr>
          <a:xfrm>
            <a:off x="155532" y="2816812"/>
            <a:ext cx="10284468" cy="192449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72719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(4)</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1</a:t>
            </a:r>
          </a:p>
        </p:txBody>
      </p:sp>
      <p:pic>
        <p:nvPicPr>
          <p:cNvPr id="8" name="Picture 7" descr="area model 3(4x+2y+5)">
            <a:extLst>
              <a:ext uri="{FF2B5EF4-FFF2-40B4-BE49-F238E27FC236}">
                <a16:creationId xmlns:a16="http://schemas.microsoft.com/office/drawing/2014/main" id="{C4540657-12A1-9BAC-4B27-949486A906FB}"/>
              </a:ext>
            </a:extLst>
          </p:cNvPr>
          <p:cNvPicPr>
            <a:picLocks noChangeAspect="1"/>
          </p:cNvPicPr>
          <p:nvPr/>
        </p:nvPicPr>
        <p:blipFill>
          <a:blip r:embed="rId2"/>
          <a:stretch>
            <a:fillRect/>
          </a:stretch>
        </p:blipFill>
        <p:spPr>
          <a:xfrm>
            <a:off x="0" y="1538324"/>
            <a:ext cx="8447314" cy="2709228"/>
          </a:xfrm>
          <a:prstGeom prst="rect">
            <a:avLst/>
          </a:prstGeom>
        </p:spPr>
      </p:pic>
      <p:pic>
        <p:nvPicPr>
          <p:cNvPr id="11" name="Picture 10" descr="Area model of 3(4x+2y+5)">
            <a:extLst>
              <a:ext uri="{FF2B5EF4-FFF2-40B4-BE49-F238E27FC236}">
                <a16:creationId xmlns:a16="http://schemas.microsoft.com/office/drawing/2014/main" id="{14177A45-C9DB-4C88-4CDE-1AAD198CB8D4}"/>
              </a:ext>
            </a:extLst>
          </p:cNvPr>
          <p:cNvPicPr>
            <a:picLocks noChangeAspect="1"/>
          </p:cNvPicPr>
          <p:nvPr/>
        </p:nvPicPr>
        <p:blipFill>
          <a:blip r:embed="rId3"/>
          <a:stretch>
            <a:fillRect/>
          </a:stretch>
        </p:blipFill>
        <p:spPr>
          <a:xfrm>
            <a:off x="607576" y="4204312"/>
            <a:ext cx="7598686" cy="164345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FF392E-4DBA-C64F-1A6B-E77A7036734A}"/>
                  </a:ext>
                </a:extLst>
              </p:cNvPr>
              <p:cNvSpPr txBox="1"/>
              <p:nvPr/>
            </p:nvSpPr>
            <p:spPr>
              <a:xfrm>
                <a:off x="2573342" y="5847770"/>
                <a:ext cx="2615774" cy="27745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+2</m:t>
                          </m:r>
                          <m:r>
                            <a:rPr lang="en-AU" sz="1800" b="0" i="1" smtClean="0">
                              <a:latin typeface="Cambria Math" panose="02040503050406030204" pitchFamily="18" charset="0"/>
                            </a:rPr>
                            <m:t>𝑦</m:t>
                          </m:r>
                          <m:r>
                            <a:rPr lang="en-AU" sz="1800" b="0" i="1" smtClean="0">
                              <a:latin typeface="Cambria Math" panose="02040503050406030204" pitchFamily="18" charset="0"/>
                            </a:rPr>
                            <m:t>+5</m:t>
                          </m:r>
                        </m:e>
                      </m:d>
                      <m:r>
                        <a:rPr lang="en-AU" sz="1800" b="0" i="1" smtClean="0">
                          <a:latin typeface="Cambria Math" panose="02040503050406030204" pitchFamily="18" charset="0"/>
                        </a:rPr>
                        <m:t>=12</m:t>
                      </m:r>
                      <m:r>
                        <a:rPr lang="en-AU" sz="1800" b="0" i="1" smtClean="0">
                          <a:latin typeface="Cambria Math" panose="02040503050406030204" pitchFamily="18" charset="0"/>
                        </a:rPr>
                        <m:t>𝑥</m:t>
                      </m:r>
                      <m:r>
                        <a:rPr lang="en-AU" sz="1800" b="0" i="1" smtClean="0">
                          <a:latin typeface="Cambria Math" panose="02040503050406030204" pitchFamily="18" charset="0"/>
                        </a:rPr>
                        <m:t>+6</m:t>
                      </m:r>
                      <m:r>
                        <a:rPr lang="en-AU" sz="1800" b="0" i="1" smtClean="0">
                          <a:latin typeface="Cambria Math" panose="02040503050406030204" pitchFamily="18" charset="0"/>
                        </a:rPr>
                        <m:t>𝑦</m:t>
                      </m:r>
                      <m:r>
                        <a:rPr lang="en-AU" sz="1800" b="0" i="1" smtClean="0">
                          <a:latin typeface="Cambria Math" panose="02040503050406030204" pitchFamily="18" charset="0"/>
                        </a:rPr>
                        <m:t>+15</m:t>
                      </m:r>
                    </m:oMath>
                  </m:oMathPara>
                </a14:m>
                <a:endParaRPr lang="en-AU" sz="1800" dirty="0"/>
              </a:p>
            </p:txBody>
          </p:sp>
        </mc:Choice>
        <mc:Fallback xmlns="">
          <p:sp>
            <p:nvSpPr>
              <p:cNvPr id="7" name="TextBox 6">
                <a:extLst>
                  <a:ext uri="{FF2B5EF4-FFF2-40B4-BE49-F238E27FC236}">
                    <a16:creationId xmlns:a16="http://schemas.microsoft.com/office/drawing/2014/main" id="{E3FF392E-4DBA-C64F-1A6B-E77A7036734A}"/>
                  </a:ext>
                </a:extLst>
              </p:cNvPr>
              <p:cNvSpPr txBox="1">
                <a:spLocks noRot="1" noChangeAspect="1" noMove="1" noResize="1" noEditPoints="1" noAdjustHandles="1" noChangeArrowheads="1" noChangeShapeType="1" noTextEdit="1"/>
              </p:cNvSpPr>
              <p:nvPr/>
            </p:nvSpPr>
            <p:spPr>
              <a:xfrm>
                <a:off x="2573342" y="5847770"/>
                <a:ext cx="2615774" cy="277457"/>
              </a:xfrm>
              <a:prstGeom prst="rect">
                <a:avLst/>
              </a:prstGeom>
              <a:blipFill>
                <a:blip r:embed="rId4"/>
                <a:stretch>
                  <a:fillRect l="-3030" r="-27506" b="-3478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49573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(5)</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pPr algn="l"/>
            <a:r>
              <a:rPr lang="en-AU" sz="2000" dirty="0"/>
              <a:t>Can we write this a different way?</a:t>
            </a:r>
          </a:p>
        </p:txBody>
      </p:sp>
      <p:sp>
        <p:nvSpPr>
          <p:cNvPr id="7" name="TextBox 6">
            <a:extLst>
              <a:ext uri="{FF2B5EF4-FFF2-40B4-BE49-F238E27FC236}">
                <a16:creationId xmlns:a16="http://schemas.microsoft.com/office/drawing/2014/main" id="{553DD284-9A86-68A2-B953-7E819D8AD5A0}"/>
              </a:ext>
            </a:extLst>
          </p:cNvPr>
          <p:cNvSpPr txBox="1"/>
          <p:nvPr/>
        </p:nvSpPr>
        <p:spPr>
          <a:xfrm>
            <a:off x="371475" y="1627903"/>
            <a:ext cx="3764890" cy="914400"/>
          </a:xfrm>
          <a:prstGeom prst="rect">
            <a:avLst/>
          </a:prstGeom>
          <a:noFill/>
        </p:spPr>
        <p:txBody>
          <a:bodyPr wrap="none" lIns="0" tIns="0" rIns="0" bIns="0" rtlCol="0">
            <a:noAutofit/>
          </a:bodyPr>
          <a:lstStyle/>
          <a:p>
            <a:pPr algn="l"/>
            <a:r>
              <a:rPr lang="en-AU" sz="1800" dirty="0"/>
              <a:t>Can we write this a different way?</a:t>
            </a:r>
          </a:p>
        </p:txBody>
      </p:sp>
      <p:pic>
        <p:nvPicPr>
          <p:cNvPr id="6" name="Picture 5" descr="model 2(-x^2+2y^2+5)">
            <a:extLst>
              <a:ext uri="{FF2B5EF4-FFF2-40B4-BE49-F238E27FC236}">
                <a16:creationId xmlns:a16="http://schemas.microsoft.com/office/drawing/2014/main" id="{119E4E05-C4E7-8E3D-EE32-346B91938F9C}"/>
              </a:ext>
            </a:extLst>
          </p:cNvPr>
          <p:cNvPicPr>
            <a:picLocks noChangeAspect="1"/>
          </p:cNvPicPr>
          <p:nvPr/>
        </p:nvPicPr>
        <p:blipFill>
          <a:blip r:embed="rId2"/>
          <a:stretch>
            <a:fillRect/>
          </a:stretch>
        </p:blipFill>
        <p:spPr>
          <a:xfrm>
            <a:off x="251385" y="2632868"/>
            <a:ext cx="3917638" cy="147360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A7B70D-46CA-F0D9-02D6-90254C607FE5}"/>
                  </a:ext>
                </a:extLst>
              </p:cNvPr>
              <p:cNvSpPr txBox="1"/>
              <p:nvPr/>
            </p:nvSpPr>
            <p:spPr>
              <a:xfrm>
                <a:off x="630164" y="4241537"/>
                <a:ext cx="2787091" cy="431596"/>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m:oMathPara>
                </a14:m>
                <a:endParaRPr lang="en-AU" sz="1800" dirty="0"/>
              </a:p>
            </p:txBody>
          </p:sp>
        </mc:Choice>
        <mc:Fallback xmlns="">
          <p:sp>
            <p:nvSpPr>
              <p:cNvPr id="9" name="TextBox 8">
                <a:extLst>
                  <a:ext uri="{FF2B5EF4-FFF2-40B4-BE49-F238E27FC236}">
                    <a16:creationId xmlns:a16="http://schemas.microsoft.com/office/drawing/2014/main" id="{A3A7B70D-46CA-F0D9-02D6-90254C607FE5}"/>
                  </a:ext>
                </a:extLst>
              </p:cNvPr>
              <p:cNvSpPr txBox="1">
                <a:spLocks noRot="1" noChangeAspect="1" noMove="1" noResize="1" noEditPoints="1" noAdjustHandles="1" noChangeArrowheads="1" noChangeShapeType="1" noTextEdit="1"/>
              </p:cNvSpPr>
              <p:nvPr/>
            </p:nvSpPr>
            <p:spPr>
              <a:xfrm>
                <a:off x="630164" y="4241537"/>
                <a:ext cx="2787091" cy="431596"/>
              </a:xfrm>
              <a:prstGeom prst="rect">
                <a:avLst/>
              </a:prstGeom>
              <a:blipFill>
                <a:blip r:embed="rId3"/>
                <a:stretch>
                  <a:fillRect t="-285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05050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Expand your mind (6)</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Area model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A7B70D-46CA-F0D9-02D6-90254C607FE5}"/>
                  </a:ext>
                </a:extLst>
              </p:cNvPr>
              <p:cNvSpPr txBox="1"/>
              <p:nvPr/>
            </p:nvSpPr>
            <p:spPr>
              <a:xfrm>
                <a:off x="-43544" y="2911033"/>
                <a:ext cx="2787091" cy="1581371"/>
              </a:xfrm>
              <a:prstGeom prst="rect">
                <a:avLst/>
              </a:prstGeom>
              <a:noFill/>
            </p:spPr>
            <p:txBody>
              <a:bodyPr wrap="none" lIns="0" tIns="0" rIns="0" bIns="0" rtlCol="0">
                <a:noAutofit/>
              </a:bodyPr>
              <a:lstStyle/>
              <a:p>
                <a:pPr algn="l">
                  <a:lnSpc>
                    <a:spcPct val="20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e>
                      </m:d>
                    </m:oMath>
                    <m:oMath xmlns:m="http://schemas.openxmlformats.org/officeDocument/2006/math">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+10</m:t>
                      </m:r>
                    </m:oMath>
                  </m:oMathPara>
                </a14:m>
                <a:br>
                  <a:rPr lang="en-AU" sz="1800" b="0" dirty="0"/>
                </a:br>
                <a:endParaRPr lang="en-AU" sz="1800" dirty="0"/>
              </a:p>
            </p:txBody>
          </p:sp>
        </mc:Choice>
        <mc:Fallback xmlns="">
          <p:sp>
            <p:nvSpPr>
              <p:cNvPr id="9" name="TextBox 8">
                <a:extLst>
                  <a:ext uri="{FF2B5EF4-FFF2-40B4-BE49-F238E27FC236}">
                    <a16:creationId xmlns:a16="http://schemas.microsoft.com/office/drawing/2014/main" id="{A3A7B70D-46CA-F0D9-02D6-90254C607FE5}"/>
                  </a:ext>
                </a:extLst>
              </p:cNvPr>
              <p:cNvSpPr txBox="1">
                <a:spLocks noRot="1" noChangeAspect="1" noMove="1" noResize="1" noEditPoints="1" noAdjustHandles="1" noChangeArrowheads="1" noChangeShapeType="1" noTextEdit="1"/>
              </p:cNvSpPr>
              <p:nvPr/>
            </p:nvSpPr>
            <p:spPr>
              <a:xfrm>
                <a:off x="-43544" y="2911033"/>
                <a:ext cx="2787091" cy="1581371"/>
              </a:xfrm>
              <a:prstGeom prst="rect">
                <a:avLst/>
              </a:prstGeom>
              <a:blipFill>
                <a:blip r:embed="rId2"/>
                <a:stretch>
                  <a:fillRect/>
                </a:stretch>
              </a:blipFill>
            </p:spPr>
            <p:txBody>
              <a:bodyPr/>
              <a:lstStyle/>
              <a:p>
                <a:r>
                  <a:rPr lang="en-US">
                    <a:noFill/>
                  </a:rPr>
                  <a:t> </a:t>
                </a:r>
              </a:p>
            </p:txBody>
          </p:sp>
        </mc:Fallback>
      </mc:AlternateContent>
      <p:pic>
        <p:nvPicPr>
          <p:cNvPr id="6" name="Picture 5" descr="Area model 2(-x^2+2y^2+5)">
            <a:extLst>
              <a:ext uri="{FF2B5EF4-FFF2-40B4-BE49-F238E27FC236}">
                <a16:creationId xmlns:a16="http://schemas.microsoft.com/office/drawing/2014/main" id="{276DEF76-EC6E-A2D0-122C-ECFD8829256C}"/>
              </a:ext>
            </a:extLst>
          </p:cNvPr>
          <p:cNvPicPr>
            <a:picLocks noChangeAspect="1"/>
          </p:cNvPicPr>
          <p:nvPr/>
        </p:nvPicPr>
        <p:blipFill>
          <a:blip r:embed="rId3"/>
          <a:stretch>
            <a:fillRect/>
          </a:stretch>
        </p:blipFill>
        <p:spPr>
          <a:xfrm>
            <a:off x="4801381" y="1624686"/>
            <a:ext cx="4979462" cy="2257046"/>
          </a:xfrm>
          <a:prstGeom prst="rect">
            <a:avLst/>
          </a:prstGeom>
        </p:spPr>
      </p:pic>
      <p:pic>
        <p:nvPicPr>
          <p:cNvPr id="8" name="Picture 7" descr="Area model of 2 times -x squared minus 2y squared +5">
            <a:extLst>
              <a:ext uri="{FF2B5EF4-FFF2-40B4-BE49-F238E27FC236}">
                <a16:creationId xmlns:a16="http://schemas.microsoft.com/office/drawing/2014/main" id="{61FAA5CD-7F8D-65C6-5462-F682CA9678CB}"/>
              </a:ext>
            </a:extLst>
          </p:cNvPr>
          <p:cNvPicPr>
            <a:picLocks noChangeAspect="1"/>
          </p:cNvPicPr>
          <p:nvPr/>
        </p:nvPicPr>
        <p:blipFill>
          <a:blip r:embed="rId4"/>
          <a:stretch>
            <a:fillRect/>
          </a:stretch>
        </p:blipFill>
        <p:spPr>
          <a:xfrm>
            <a:off x="3164054" y="4268666"/>
            <a:ext cx="7830643" cy="1581371"/>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41676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883</Words>
  <Application>Microsoft Office PowerPoint</Application>
  <PresentationFormat>Widescreen</PresentationFormat>
  <Paragraphs>127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Cambria Math</vt:lpstr>
      <vt:lpstr>Public Sans</vt:lpstr>
      <vt:lpstr>Times New Roman</vt:lpstr>
      <vt:lpstr>Public Sans SemiBold</vt:lpstr>
      <vt:lpstr>Public Sans Light</vt:lpstr>
      <vt:lpstr>Arial</vt:lpstr>
      <vt:lpstr>NSWG Corporate</vt:lpstr>
      <vt:lpstr>Expand your mind</vt:lpstr>
      <vt:lpstr>Launch</vt:lpstr>
      <vt:lpstr>Expand your mind (1)</vt:lpstr>
      <vt:lpstr>Expand your mind (2)</vt:lpstr>
      <vt:lpstr>Explore</vt:lpstr>
      <vt:lpstr>Expand your mind (3)</vt:lpstr>
      <vt:lpstr>Expand your mind (4)</vt:lpstr>
      <vt:lpstr>Expand your mind (5)</vt:lpstr>
      <vt:lpstr>Expand your mind (6)</vt:lpstr>
      <vt:lpstr>Expand your mind (7)</vt:lpstr>
      <vt:lpstr>Expand your mind (8)</vt:lpstr>
      <vt:lpstr>Expand your mind (9)</vt:lpstr>
      <vt:lpstr>Summarise</vt:lpstr>
      <vt:lpstr>Expand your mind (10)</vt:lpstr>
      <vt:lpstr>Expand your mind (11)</vt:lpstr>
      <vt:lpstr>Expand your mind (12)</vt:lpstr>
      <vt:lpstr>Expand your mind (13)</vt:lpstr>
      <vt:lpstr>Expand your mind (14)</vt:lpstr>
      <vt:lpstr>Expand your mind (15)</vt:lpstr>
      <vt:lpstr>Expand your mind (16)</vt:lpstr>
      <vt:lpstr>Expand your mind (17)</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 your mind</dc:title>
  <dc:creator>NSW Department of Education</dc:creator>
  <cp:revision>1</cp:revision>
  <dcterms:created xsi:type="dcterms:W3CDTF">2024-06-27T00:14:38Z</dcterms:created>
  <dcterms:modified xsi:type="dcterms:W3CDTF">2024-06-27T05:40:21Z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2024-06-27T05:40:13Z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9135275d-cfd4-4163-aa92-5b7003030418</vt:lpwstr>
  </property>
  <property fmtid="{D5CDD505-2E9C-101B-9397-08002B2CF9AE}" pid="8" name="MSIP_Label_b603dfd7-d93a-4381-a340-2995d8282205_ContentBits">
    <vt:lpwstr>0</vt:lpwstr>
  </property>
</Properties>
</file>