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7" r:id="rId2"/>
    <p:sldId id="272" r:id="rId3"/>
    <p:sldId id="384" r:id="rId4"/>
    <p:sldId id="392" r:id="rId5"/>
    <p:sldId id="383" r:id="rId6"/>
    <p:sldId id="390" r:id="rId7"/>
    <p:sldId id="393" r:id="rId8"/>
    <p:sldId id="382" r:id="rId9"/>
    <p:sldId id="394" r:id="rId10"/>
    <p:sldId id="375" r:id="rId11"/>
    <p:sldId id="366" r:id="rId12"/>
    <p:sldId id="378" r:id="rId13"/>
    <p:sldId id="368" r:id="rId14"/>
    <p:sldId id="379" r:id="rId15"/>
    <p:sldId id="385" r:id="rId16"/>
    <p:sldId id="388" r:id="rId17"/>
    <p:sldId id="387" r:id="rId18"/>
    <p:sldId id="386" r:id="rId19"/>
    <p:sldId id="361" r:id="rId20"/>
  </p:sldIdLst>
  <p:sldSz cx="12192000" cy="6858000"/>
  <p:notesSz cx="6858000" cy="9144000"/>
  <p:embeddedFontLst>
    <p:embeddedFont>
      <p:font typeface="Cambria Math" panose="02040503050406030204" pitchFamily="18" charset="0"/>
      <p:regular r:id="rId23"/>
    </p:embeddedFont>
    <p:embeddedFont>
      <p:font typeface="Public Sans" pitchFamily="2" charset="0"/>
      <p:regular r:id="rId24"/>
      <p:bold r:id="rId25"/>
      <p:italic r:id="rId26"/>
      <p:boldItalic r:id="rId27"/>
    </p:embeddedFont>
    <p:embeddedFont>
      <p:font typeface="Public Sans Light" pitchFamily="2" charset="0"/>
      <p:regular r:id="rId28"/>
      <p:italic r:id="rId29"/>
    </p:embeddedFont>
    <p:embeddedFont>
      <p:font typeface="Public Sans SemiBold" pitchFamily="2" charset="0"/>
      <p:regular r:id="rId30"/>
      <p:bold r:id="rId31"/>
      <p:italic r:id="rId32"/>
      <p:boldItalic r:id="rId3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C57BD-D17E-435E-9EBA-202ECEB29734}" v="14" dt="2024-06-27T00:17:14.28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9"/>
    <p:restoredTop sz="94266" autoAdjust="0"/>
  </p:normalViewPr>
  <p:slideViewPr>
    <p:cSldViewPr snapToGrid="0">
      <p:cViewPr varScale="1">
        <p:scale>
          <a:sx n="100" d="100"/>
          <a:sy n="100" d="100"/>
        </p:scale>
        <p:origin x="714" y="90"/>
      </p:cViewPr>
      <p:guideLst>
        <p:guide orient="horz" pos="1729"/>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8/10/relationships/authors" Target="authors.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27/06/2024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27/06/2024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554820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6790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634831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5" r:id="rId28"/>
    <p:sldLayoutId id="2147483744"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Factor it in</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 it in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1</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60000" y="1512843"/>
                <a:ext cx="3055937" cy="4536000"/>
              </a:xfrm>
            </p:spPr>
            <p:txBody>
              <a:bodyPr/>
              <a:lstStyle/>
              <a:p>
                <a:endParaRPr lang="en-AU" b="0" i="1" dirty="0">
                  <a:latin typeface="Cambria Math" panose="02040503050406030204" pitchFamily="18" charset="0"/>
                </a:endParaRPr>
              </a:p>
              <a:p>
                <a:pPr/>
                <a:r>
                  <a:rPr lang="en-AU" b="0" dirty="0"/>
                  <a:t>Factorise this expression</a:t>
                </a:r>
                <a:br>
                  <a:rPr lang="en-AU" b="0"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−8</m:t>
                      </m:r>
                    </m:oMath>
                    <m:oMath xmlns:m="http://schemas.openxmlformats.org/officeDocument/2006/math">
                      <m:r>
                        <a:rPr lang="en-AU" i="1">
                          <a:latin typeface="Cambria Math" panose="02040503050406030204" pitchFamily="18" charset="0"/>
                        </a:rPr>
                        <m:t>=−2</m:t>
                      </m:r>
                      <m:r>
                        <a:rPr lang="en-AU" i="1">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−2×4</m:t>
                      </m:r>
                    </m:oMath>
                    <m:oMath xmlns:m="http://schemas.openxmlformats.org/officeDocument/2006/math">
                      <m:r>
                        <a:rPr lang="en-AU" i="1">
                          <a:latin typeface="Cambria Math" panose="02040503050406030204" pitchFamily="18" charset="0"/>
                          <a:ea typeface="Cambria Math" panose="02040503050406030204" pitchFamily="18" charset="0"/>
                        </a:rPr>
                        <m:t>=−2</m:t>
                      </m:r>
                      <m:d>
                        <m:dPr>
                          <m:ctrlPr>
                            <a:rPr lang="en-AU" i="1">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𝑥</m:t>
                          </m:r>
                          <m:r>
                            <a:rPr lang="en-AU" i="1">
                              <a:latin typeface="Cambria Math" panose="02040503050406030204" pitchFamily="18" charset="0"/>
                              <a:ea typeface="Cambria Math" panose="02040503050406030204" pitchFamily="18" charset="0"/>
                            </a:rPr>
                            <m:t>+4</m:t>
                          </m:r>
                        </m:e>
                      </m:d>
                    </m:oMath>
                  </m:oMathPara>
                </a14:m>
                <a:br>
                  <a:rPr lang="en-AU" b="0" dirty="0"/>
                </a:br>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60000" y="1512843"/>
                <a:ext cx="3055937" cy="4536000"/>
              </a:xfrm>
              <a:blipFill>
                <a:blip r:embed="rId3"/>
                <a:stretch>
                  <a:fillRect l="-4591"/>
                </a:stretch>
              </a:blipFill>
            </p:spPr>
            <p:txBody>
              <a:bodyPr/>
              <a:lstStyle/>
              <a:p>
                <a:r>
                  <a:rPr lang="en-AU">
                    <a:noFill/>
                  </a:rPr>
                  <a:t> </a:t>
                </a:r>
              </a:p>
            </p:txBody>
          </p:sp>
        </mc:Fallback>
      </mc:AlternateContent>
      <p:pic>
        <p:nvPicPr>
          <p:cNvPr id="10" name="Picture 9" descr="Two -x tiles and eight -1 tiles">
            <a:extLst>
              <a:ext uri="{FF2B5EF4-FFF2-40B4-BE49-F238E27FC236}">
                <a16:creationId xmlns:a16="http://schemas.microsoft.com/office/drawing/2014/main" id="{7B680695-CBF4-9E41-B6D9-68090551D64C}"/>
              </a:ext>
            </a:extLst>
          </p:cNvPr>
          <p:cNvPicPr>
            <a:picLocks noChangeAspect="1"/>
          </p:cNvPicPr>
          <p:nvPr/>
        </p:nvPicPr>
        <p:blipFill rotWithShape="1">
          <a:blip r:embed="rId4"/>
          <a:srcRect b="58194"/>
          <a:stretch/>
        </p:blipFill>
        <p:spPr>
          <a:xfrm>
            <a:off x="4855356" y="1987729"/>
            <a:ext cx="3838575" cy="1222490"/>
          </a:xfrm>
          <a:prstGeom prst="rect">
            <a:avLst/>
          </a:prstGeom>
        </p:spPr>
      </p:pic>
      <p:pic>
        <p:nvPicPr>
          <p:cNvPr id="7" name="Picture 6" descr="Area model showing show two -1 tiles on the left and an x and three 1 tiles across the top. The middle area has two -x tiles and eight -1 tiles">
            <a:extLst>
              <a:ext uri="{FF2B5EF4-FFF2-40B4-BE49-F238E27FC236}">
                <a16:creationId xmlns:a16="http://schemas.microsoft.com/office/drawing/2014/main" id="{4FA1C667-E43B-F49B-D108-10EBA3F3799F}"/>
              </a:ext>
            </a:extLst>
          </p:cNvPr>
          <p:cNvPicPr>
            <a:picLocks noChangeAspect="1"/>
          </p:cNvPicPr>
          <p:nvPr/>
        </p:nvPicPr>
        <p:blipFill>
          <a:blip r:embed="rId5"/>
          <a:stretch>
            <a:fillRect/>
          </a:stretch>
        </p:blipFill>
        <p:spPr>
          <a:xfrm>
            <a:off x="4736484" y="3210219"/>
            <a:ext cx="3867690" cy="210531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Factor it in (7)</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207D960-CA01-5A75-FF06-B979359AF824}"/>
                  </a:ext>
                </a:extLst>
              </p:cNvPr>
              <p:cNvSpPr>
                <a:spLocks noGrp="1"/>
              </p:cNvSpPr>
              <p:nvPr>
                <p:ph idx="1"/>
              </p:nvPr>
            </p:nvSpPr>
            <p:spPr>
              <a:xfrm>
                <a:off x="348000" y="1508476"/>
                <a:ext cx="5104741" cy="2297967"/>
              </a:xfrm>
            </p:spPr>
            <p:txBody>
              <a:bodyPr/>
              <a:lstStyle/>
              <a:p>
                <a:endParaRPr lang="en-AU"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nor/>
                        </m:rPr>
                        <a:rPr lang="en-AU" dirty="0"/>
                        <m:t>Factorise</m:t>
                      </m:r>
                      <m:r>
                        <m:rPr>
                          <m:nor/>
                        </m:rPr>
                        <a:rPr lang="en-AU" dirty="0"/>
                        <m:t> </m:t>
                      </m:r>
                      <m:r>
                        <m:rPr>
                          <m:nor/>
                        </m:rPr>
                        <a:rPr lang="en-AU" dirty="0"/>
                        <m:t>this</m:t>
                      </m:r>
                      <m:r>
                        <m:rPr>
                          <m:nor/>
                        </m:rPr>
                        <a:rPr lang="en-AU" dirty="0"/>
                        <m:t> </m:t>
                      </m:r>
                      <m:r>
                        <m:rPr>
                          <m:nor/>
                        </m:rPr>
                        <a:rPr lang="en-AU" dirty="0"/>
                        <m:t>expression</m:t>
                      </m:r>
                    </m:oMath>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−8</m:t>
                      </m:r>
                    </m:oMath>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−2×4</m:t>
                      </m:r>
                    </m:oMath>
                    <m:oMath xmlns:m="http://schemas.openxmlformats.org/officeDocument/2006/math">
                      <m:r>
                        <a:rPr lang="en-AU" b="0" i="1" smtClean="0">
                          <a:latin typeface="Cambria Math" panose="02040503050406030204" pitchFamily="18" charset="0"/>
                          <a:ea typeface="Cambria Math" panose="02040503050406030204" pitchFamily="18" charset="0"/>
                        </a:rPr>
                        <m:t>=−2</m:t>
                      </m:r>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+4</m:t>
                          </m:r>
                        </m:e>
                      </m:d>
                    </m:oMath>
                  </m:oMathPara>
                </a14:m>
                <a:br>
                  <a:rPr lang="en-AU" b="0" dirty="0">
                    <a:ea typeface="Cambria Math" panose="02040503050406030204" pitchFamily="18" charset="0"/>
                  </a:rPr>
                </a:br>
                <a:endParaRPr lang="en-AU" dirty="0"/>
              </a:p>
            </p:txBody>
          </p:sp>
        </mc:Choice>
        <mc:Fallback xmlns="">
          <p:sp>
            <p:nvSpPr>
              <p:cNvPr id="11" name="Content Placeholder 10">
                <a:extLst>
                  <a:ext uri="{FF2B5EF4-FFF2-40B4-BE49-F238E27FC236}">
                    <a16:creationId xmlns:a16="http://schemas.microsoft.com/office/drawing/2014/main" id="{F207D960-CA01-5A75-FF06-B979359AF824}"/>
                  </a:ext>
                </a:extLst>
              </p:cNvPr>
              <p:cNvSpPr>
                <a:spLocks noGrp="1" noRot="1" noChangeAspect="1" noMove="1" noResize="1" noEditPoints="1" noAdjustHandles="1" noChangeArrowheads="1" noChangeShapeType="1" noTextEdit="1"/>
              </p:cNvSpPr>
              <p:nvPr>
                <p:ph idx="1"/>
              </p:nvPr>
            </p:nvSpPr>
            <p:spPr>
              <a:xfrm>
                <a:off x="348000" y="1508476"/>
                <a:ext cx="5104741" cy="2297967"/>
              </a:xfrm>
              <a:blipFill>
                <a:blip r:embed="rId2"/>
                <a:stretch>
                  <a:fillRect/>
                </a:stretch>
              </a:blipFill>
            </p:spPr>
            <p:txBody>
              <a:bodyPr/>
              <a:lstStyle/>
              <a:p>
                <a:r>
                  <a:rPr lang="en-US">
                    <a:noFill/>
                  </a:rPr>
                  <a:t> </a:t>
                </a:r>
              </a:p>
            </p:txBody>
          </p:sp>
        </mc:Fallback>
      </mc:AlternateContent>
      <p:sp>
        <p:nvSpPr>
          <p:cNvPr id="9" name="Speech Bubble: Oval 8">
            <a:extLst>
              <a:ext uri="{FF2B5EF4-FFF2-40B4-BE49-F238E27FC236}">
                <a16:creationId xmlns:a16="http://schemas.microsoft.com/office/drawing/2014/main" id="{2DB2FBA5-6E8B-F90A-5CA9-F6FFB7FDF185}"/>
              </a:ext>
            </a:extLst>
          </p:cNvPr>
          <p:cNvSpPr/>
          <p:nvPr/>
        </p:nvSpPr>
        <p:spPr>
          <a:xfrm>
            <a:off x="360001" y="4193377"/>
            <a:ext cx="2054588" cy="1007273"/>
          </a:xfrm>
          <a:prstGeom prst="wedgeRoundRectCallout">
            <a:avLst>
              <a:gd name="adj1" fmla="val -603"/>
              <a:gd name="adj2" fmla="val -192133"/>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is the HCF of -2</a:t>
            </a:r>
            <a:r>
              <a:rPr lang="en-AU" sz="1800" i="1" dirty="0"/>
              <a:t>x</a:t>
            </a:r>
            <a:r>
              <a:rPr lang="en-AU" sz="1800" dirty="0"/>
              <a:t> and -8?</a:t>
            </a:r>
          </a:p>
        </p:txBody>
      </p:sp>
      <p:sp>
        <p:nvSpPr>
          <p:cNvPr id="8" name="Speech Bubble: Oval 7">
            <a:extLst>
              <a:ext uri="{FF2B5EF4-FFF2-40B4-BE49-F238E27FC236}">
                <a16:creationId xmlns:a16="http://schemas.microsoft.com/office/drawing/2014/main" id="{85DC42AD-EB1F-B3E5-4FA6-0BD015DE76CE}"/>
              </a:ext>
            </a:extLst>
          </p:cNvPr>
          <p:cNvSpPr/>
          <p:nvPr/>
        </p:nvSpPr>
        <p:spPr>
          <a:xfrm>
            <a:off x="2942993" y="4193376"/>
            <a:ext cx="2335178" cy="1007274"/>
          </a:xfrm>
          <a:prstGeom prst="wedgeRoundRectCallout">
            <a:avLst>
              <a:gd name="adj1" fmla="val -49505"/>
              <a:gd name="adj2" fmla="val -102881"/>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Where does the +4 come from here?</a:t>
            </a:r>
          </a:p>
        </p:txBody>
      </p:sp>
      <p:pic>
        <p:nvPicPr>
          <p:cNvPr id="5" name="Picture 4" descr="Two -x tiles and eight -1 tiles">
            <a:extLst>
              <a:ext uri="{FF2B5EF4-FFF2-40B4-BE49-F238E27FC236}">
                <a16:creationId xmlns:a16="http://schemas.microsoft.com/office/drawing/2014/main" id="{A891E80D-C929-0D49-8A24-102BC4DFC879}"/>
              </a:ext>
            </a:extLst>
          </p:cNvPr>
          <p:cNvPicPr>
            <a:picLocks noChangeAspect="1"/>
          </p:cNvPicPr>
          <p:nvPr/>
        </p:nvPicPr>
        <p:blipFill rotWithShape="1">
          <a:blip r:embed="rId3"/>
          <a:srcRect b="58194"/>
          <a:stretch/>
        </p:blipFill>
        <p:spPr>
          <a:xfrm>
            <a:off x="6986235" y="1829143"/>
            <a:ext cx="3838575" cy="1222490"/>
          </a:xfrm>
          <a:prstGeom prst="rect">
            <a:avLst/>
          </a:prstGeom>
        </p:spPr>
      </p:pic>
      <p:pic>
        <p:nvPicPr>
          <p:cNvPr id="7" name="Picture 6" descr="Area model showing show two -1 tiles on the left and an x and three 1 tiles across the top. The middle area has two -x tiles and eight -1 tiles">
            <a:extLst>
              <a:ext uri="{FF2B5EF4-FFF2-40B4-BE49-F238E27FC236}">
                <a16:creationId xmlns:a16="http://schemas.microsoft.com/office/drawing/2014/main" id="{9867DE91-FDB7-E657-E951-5EEA6DDE0864}"/>
              </a:ext>
            </a:extLst>
          </p:cNvPr>
          <p:cNvPicPr>
            <a:picLocks noChangeAspect="1"/>
          </p:cNvPicPr>
          <p:nvPr/>
        </p:nvPicPr>
        <p:blipFill>
          <a:blip r:embed="rId4"/>
          <a:stretch>
            <a:fillRect/>
          </a:stretch>
        </p:blipFill>
        <p:spPr>
          <a:xfrm>
            <a:off x="6986235" y="3223785"/>
            <a:ext cx="3867690" cy="2105319"/>
          </a:xfrm>
          <a:prstGeom prst="rect">
            <a:avLst/>
          </a:prstGeom>
        </p:spPr>
      </p:pic>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7320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 it in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185738" y="1620000"/>
                <a:ext cx="2973461" cy="4536000"/>
              </a:xfrm>
            </p:spPr>
            <p:txBody>
              <a:bodyPr vert="horz" lIns="0" tIns="0" rIns="0" bIns="0" rtlCol="0" anchor="t">
                <a:noAutofit/>
              </a:bodyPr>
              <a:lstStyle/>
              <a:p>
                <a:pPr algn="ctr"/>
                <a:r>
                  <a:rPr lang="en-AU" dirty="0"/>
                  <a:t>Factorise this expression</a:t>
                </a:r>
              </a:p>
              <a:p>
                <a:pPr algn="ctr"/>
                <a:br>
                  <a:rPr lang="en-AU" b="0"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+15</m:t>
                      </m:r>
                    </m:oMath>
                  </m:oMathPara>
                </a14:m>
                <a:br>
                  <a:rPr lang="en-AU" b="0" dirty="0"/>
                </a:br>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185738" y="1620000"/>
                <a:ext cx="2973461" cy="4536000"/>
              </a:xfr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Factor it in (9)</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a:t>Your turn – solution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38503" y="1620000"/>
                <a:ext cx="2660287" cy="4536000"/>
              </a:xfrm>
            </p:spPr>
            <p:txBody>
              <a:bodyPr/>
              <a:lstStyle/>
              <a:p>
                <a:pPr/>
                <a14:m>
                  <m:oMathPara xmlns:m="http://schemas.openxmlformats.org/officeDocument/2006/math">
                    <m:oMathParaPr>
                      <m:jc m:val="centerGroup"/>
                    </m:oMathParaPr>
                    <m:oMath xmlns:m="http://schemas.openxmlformats.org/officeDocument/2006/math">
                      <m:r>
                        <m:rPr>
                          <m:nor/>
                        </m:rPr>
                        <a:rPr lang="en-AU" dirty="0"/>
                        <m:t>Factorise</m:t>
                      </m:r>
                      <m:r>
                        <m:rPr>
                          <m:nor/>
                        </m:rPr>
                        <a:rPr lang="en-AU" dirty="0"/>
                        <m:t> </m:t>
                      </m:r>
                      <m:r>
                        <m:rPr>
                          <m:nor/>
                        </m:rPr>
                        <a:rPr lang="en-AU" dirty="0"/>
                        <m:t>this</m:t>
                      </m:r>
                      <m:r>
                        <m:rPr>
                          <m:nor/>
                        </m:rPr>
                        <a:rPr lang="en-AU" dirty="0"/>
                        <m:t> </m:t>
                      </m:r>
                      <m:r>
                        <m:rPr>
                          <m:nor/>
                        </m:rPr>
                        <a:rPr lang="en-AU" dirty="0"/>
                        <m:t>expression</m:t>
                      </m:r>
                    </m:oMath>
                  </m:oMathPara>
                </a14:m>
                <a:endParaRPr lang="en-AU" b="0" dirty="0"/>
              </a:p>
              <a:p>
                <a:pPr/>
                <a:br>
                  <a:rPr lang="en-AU" b="0" dirty="0"/>
                </a:b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rPr>
                        <m:t>𝑥</m:t>
                      </m:r>
                      <m:r>
                        <a:rPr lang="en-AU" b="0" i="1" smtClean="0">
                          <a:latin typeface="Cambria Math" panose="02040503050406030204" pitchFamily="18" charset="0"/>
                        </a:rPr>
                        <m:t>+15</m:t>
                      </m:r>
                    </m:oMath>
                    <m:oMath xmlns:m="http://schemas.openxmlformats.org/officeDocument/2006/math">
                      <m:r>
                        <a:rPr lang="en-AU" b="0" i="1" smtClean="0">
                          <a:latin typeface="Cambria Math" panose="02040503050406030204" pitchFamily="18" charset="0"/>
                        </a:rPr>
                        <m:t>=−3</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−3×−5</m:t>
                      </m:r>
                    </m:oMath>
                    <m:oMath xmlns:m="http://schemas.openxmlformats.org/officeDocument/2006/math">
                      <m:r>
                        <a:rPr lang="en-AU" b="0" i="1" smtClean="0">
                          <a:latin typeface="Cambria Math" panose="02040503050406030204" pitchFamily="18" charset="0"/>
                          <a:ea typeface="Cambria Math" panose="02040503050406030204" pitchFamily="18" charset="0"/>
                        </a:rPr>
                        <m:t>=−3(</m:t>
                      </m:r>
                      <m:r>
                        <a:rPr lang="en-AU" b="0" i="1" smtClean="0">
                          <a:latin typeface="Cambria Math" panose="02040503050406030204" pitchFamily="18" charset="0"/>
                          <a:ea typeface="Cambria Math" panose="02040503050406030204" pitchFamily="18" charset="0"/>
                        </a:rPr>
                        <m:t>𝑥</m:t>
                      </m:r>
                      <m:r>
                        <a:rPr lang="en-AU" b="0" i="1" smtClean="0">
                          <a:latin typeface="Cambria Math" panose="02040503050406030204" pitchFamily="18" charset="0"/>
                          <a:ea typeface="Cambria Math" panose="02040503050406030204" pitchFamily="18" charset="0"/>
                        </a:rPr>
                        <m:t>−5)</m:t>
                      </m:r>
                    </m:oMath>
                  </m:oMathPara>
                </a14:m>
                <a:endParaRPr lang="en-AU" dirty="0"/>
              </a:p>
              <a:p>
                <a:endParaRPr lang="en-AU" dirty="0"/>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38503" y="1620000"/>
                <a:ext cx="2660287" cy="4536000"/>
              </a:xfrm>
              <a:blipFill>
                <a:blip r:embed="rId3"/>
                <a:stretch>
                  <a:fillRect l="-2370" r="-2844"/>
                </a:stretch>
              </a:blipFill>
            </p:spPr>
            <p:txBody>
              <a:bodyPr/>
              <a:lstStyle/>
              <a:p>
                <a:r>
                  <a:rPr lang="en-US">
                    <a:noFill/>
                  </a:rPr>
                  <a:t> </a:t>
                </a:r>
              </a:p>
            </p:txBody>
          </p:sp>
        </mc:Fallback>
      </mc:AlternateContent>
      <p:pic>
        <p:nvPicPr>
          <p:cNvPr id="11" name="Picture 10" descr="Three -x tiles and 15 one tiles">
            <a:extLst>
              <a:ext uri="{FF2B5EF4-FFF2-40B4-BE49-F238E27FC236}">
                <a16:creationId xmlns:a16="http://schemas.microsoft.com/office/drawing/2014/main" id="{4BE8965D-A0CA-3A83-8950-EABC983E4E74}"/>
              </a:ext>
            </a:extLst>
          </p:cNvPr>
          <p:cNvPicPr>
            <a:picLocks noChangeAspect="1"/>
          </p:cNvPicPr>
          <p:nvPr/>
        </p:nvPicPr>
        <p:blipFill>
          <a:blip r:embed="rId4"/>
          <a:stretch>
            <a:fillRect/>
          </a:stretch>
        </p:blipFill>
        <p:spPr>
          <a:xfrm>
            <a:off x="4035164" y="2076763"/>
            <a:ext cx="2834294" cy="965303"/>
          </a:xfrm>
          <a:prstGeom prst="rect">
            <a:avLst/>
          </a:prstGeom>
        </p:spPr>
      </p:pic>
      <p:pic>
        <p:nvPicPr>
          <p:cNvPr id="9" name="Picture 8" descr="Area model showing three -1 tiles on the side and an x tile and five -1 tiles across the top. The middle area has three -x tiles and 15 one tiles">
            <a:extLst>
              <a:ext uri="{FF2B5EF4-FFF2-40B4-BE49-F238E27FC236}">
                <a16:creationId xmlns:a16="http://schemas.microsoft.com/office/drawing/2014/main" id="{8EA894D2-3940-60A0-8020-4F2E414ADD7C}"/>
              </a:ext>
            </a:extLst>
          </p:cNvPr>
          <p:cNvPicPr>
            <a:picLocks noChangeAspect="1"/>
          </p:cNvPicPr>
          <p:nvPr/>
        </p:nvPicPr>
        <p:blipFill>
          <a:blip r:embed="rId5"/>
          <a:stretch>
            <a:fillRect/>
          </a:stretch>
        </p:blipFill>
        <p:spPr>
          <a:xfrm>
            <a:off x="3532839" y="3429000"/>
            <a:ext cx="3734321" cy="2162477"/>
          </a:xfrm>
          <a:prstGeom prst="rect">
            <a:avLst/>
          </a:prstGeom>
        </p:spPr>
      </p:pic>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72852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Factor it in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Worked example 2</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AB34C76D-533B-3694-77A2-D5CC0339FB87}"/>
                  </a:ext>
                </a:extLst>
              </p:cNvPr>
              <p:cNvSpPr>
                <a:spLocks noGrp="1"/>
              </p:cNvSpPr>
              <p:nvPr>
                <p:ph idx="1"/>
              </p:nvPr>
            </p:nvSpPr>
            <p:spPr>
              <a:xfrm>
                <a:off x="331424" y="1512843"/>
                <a:ext cx="2715764" cy="4536000"/>
              </a:xfrm>
            </p:spPr>
            <p:txBody>
              <a:bodyPr/>
              <a:lstStyle/>
              <a:p>
                <a:pPr/>
                <a14:m>
                  <m:oMathPara xmlns:m="http://schemas.openxmlformats.org/officeDocument/2006/math">
                    <m:oMathParaPr>
                      <m:jc m:val="centerGroup"/>
                    </m:oMathParaPr>
                    <m:oMath xmlns:m="http://schemas.openxmlformats.org/officeDocument/2006/math">
                      <m:r>
                        <m:rPr>
                          <m:nor/>
                        </m:rPr>
                        <a:rPr lang="en-AU" dirty="0" smtClean="0"/>
                        <m:t>Factorise</m:t>
                      </m:r>
                      <m:r>
                        <m:rPr>
                          <m:nor/>
                        </m:rPr>
                        <a:rPr lang="en-AU" dirty="0" smtClean="0"/>
                        <m:t> </m:t>
                      </m:r>
                      <m:r>
                        <m:rPr>
                          <m:nor/>
                        </m:rPr>
                        <a:rPr lang="en-AU" dirty="0" smtClean="0"/>
                        <m:t>this</m:t>
                      </m:r>
                      <m:r>
                        <m:rPr>
                          <m:nor/>
                        </m:rPr>
                        <a:rPr lang="en-AU" dirty="0" smtClean="0"/>
                        <m:t> </m:t>
                      </m:r>
                      <m:r>
                        <m:rPr>
                          <m:nor/>
                        </m:rPr>
                        <a:rPr lang="en-AU" dirty="0" smtClean="0"/>
                        <m:t>expression</m:t>
                      </m:r>
                    </m:oMath>
                  </m:oMathPara>
                </a14:m>
                <a:endParaRPr lang="en-AU" b="0" dirty="0"/>
              </a:p>
              <a:p>
                <a:pPr/>
                <a:br>
                  <a:rPr lang="en-AU" b="0" dirty="0"/>
                </a:br>
                <a14:m>
                  <m:oMathPara xmlns:m="http://schemas.openxmlformats.org/officeDocument/2006/math">
                    <m:oMathParaPr>
                      <m:jc m:val="centerGroup"/>
                    </m:oMathParaPr>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𝑦</m:t>
                          </m:r>
                        </m:e>
                        <m:sup>
                          <m:r>
                            <a:rPr lang="en-AU" b="0" i="1" smtClean="0">
                              <a:latin typeface="Cambria Math" panose="02040503050406030204" pitchFamily="18" charset="0"/>
                            </a:rPr>
                            <m:t>2</m:t>
                          </m:r>
                        </m:sup>
                      </m:sSup>
                      <m:r>
                        <a:rPr lang="en-AU" b="0" i="1" smtClean="0">
                          <a:latin typeface="Cambria Math" panose="02040503050406030204" pitchFamily="18" charset="0"/>
                        </a:rPr>
                        <m:t>+3</m:t>
                      </m:r>
                      <m:r>
                        <a:rPr lang="en-AU" b="0" i="1" smtClean="0">
                          <a:latin typeface="Cambria Math" panose="02040503050406030204" pitchFamily="18" charset="0"/>
                        </a:rPr>
                        <m:t>𝑦</m:t>
                      </m:r>
                    </m:oMath>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×3</m:t>
                      </m:r>
                    </m:oMath>
                    <m:oMath xmlns:m="http://schemas.openxmlformats.org/officeDocument/2006/math">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𝑦</m:t>
                      </m:r>
                      <m:r>
                        <a:rPr lang="en-AU" b="0" i="1" smtClean="0">
                          <a:latin typeface="Cambria Math" panose="02040503050406030204" pitchFamily="18" charset="0"/>
                          <a:ea typeface="Cambria Math" panose="02040503050406030204" pitchFamily="18" charset="0"/>
                        </a:rPr>
                        <m:t>+3)</m:t>
                      </m:r>
                    </m:oMath>
                  </m:oMathPara>
                </a14:m>
                <a:br>
                  <a:rPr lang="en-AU" b="0" dirty="0"/>
                </a:br>
                <a:endParaRPr lang="en-AU" dirty="0"/>
              </a:p>
            </p:txBody>
          </p:sp>
        </mc:Choice>
        <mc:Fallback xmlns="">
          <p:sp>
            <p:nvSpPr>
              <p:cNvPr id="8" name="Content Placeholder 7">
                <a:extLst>
                  <a:ext uri="{FF2B5EF4-FFF2-40B4-BE49-F238E27FC236}">
                    <a16:creationId xmlns:a16="http://schemas.microsoft.com/office/drawing/2014/main" id="{AB34C76D-533B-3694-77A2-D5CC0339FB87}"/>
                  </a:ext>
                </a:extLst>
              </p:cNvPr>
              <p:cNvSpPr>
                <a:spLocks noGrp="1" noRot="1" noChangeAspect="1" noMove="1" noResize="1" noEditPoints="1" noAdjustHandles="1" noChangeArrowheads="1" noChangeShapeType="1" noTextEdit="1"/>
              </p:cNvSpPr>
              <p:nvPr>
                <p:ph idx="1"/>
              </p:nvPr>
            </p:nvSpPr>
            <p:spPr>
              <a:xfrm>
                <a:off x="331424" y="1512843"/>
                <a:ext cx="2715764" cy="4536000"/>
              </a:xfrm>
              <a:blipFill>
                <a:blip r:embed="rId3"/>
                <a:stretch>
                  <a:fillRect l="-926" r="-1852"/>
                </a:stretch>
              </a:blipFill>
            </p:spPr>
            <p:txBody>
              <a:bodyPr/>
              <a:lstStyle/>
              <a:p>
                <a:r>
                  <a:rPr lang="en-US">
                    <a:noFill/>
                  </a:rPr>
                  <a:t> </a:t>
                </a:r>
              </a:p>
            </p:txBody>
          </p:sp>
        </mc:Fallback>
      </mc:AlternateContent>
      <p:pic>
        <p:nvPicPr>
          <p:cNvPr id="5" name="Picture 4" descr="A y squared tile and three vertical y tiles">
            <a:extLst>
              <a:ext uri="{FF2B5EF4-FFF2-40B4-BE49-F238E27FC236}">
                <a16:creationId xmlns:a16="http://schemas.microsoft.com/office/drawing/2014/main" id="{FC6DD3E7-D61E-FE61-6AA3-28A02BF23857}"/>
              </a:ext>
            </a:extLst>
          </p:cNvPr>
          <p:cNvPicPr>
            <a:picLocks noChangeAspect="1"/>
          </p:cNvPicPr>
          <p:nvPr/>
        </p:nvPicPr>
        <p:blipFill>
          <a:blip r:embed="rId4"/>
          <a:stretch>
            <a:fillRect/>
          </a:stretch>
        </p:blipFill>
        <p:spPr>
          <a:xfrm>
            <a:off x="4580161" y="2036480"/>
            <a:ext cx="1943371" cy="1247949"/>
          </a:xfrm>
          <a:prstGeom prst="rect">
            <a:avLst/>
          </a:prstGeom>
        </p:spPr>
      </p:pic>
      <p:pic>
        <p:nvPicPr>
          <p:cNvPr id="9" name="Picture 8" descr="Area model with a vertical y tile on the side and a horizontal y tile and three 1 tiles across the top. The middle area has a y squared tile and three vertical y tiles">
            <a:extLst>
              <a:ext uri="{FF2B5EF4-FFF2-40B4-BE49-F238E27FC236}">
                <a16:creationId xmlns:a16="http://schemas.microsoft.com/office/drawing/2014/main" id="{C1F71959-2EEE-AC46-9178-37348858A3F1}"/>
              </a:ext>
            </a:extLst>
          </p:cNvPr>
          <p:cNvPicPr>
            <a:picLocks noChangeAspect="1"/>
          </p:cNvPicPr>
          <p:nvPr/>
        </p:nvPicPr>
        <p:blipFill>
          <a:blip r:embed="rId5"/>
          <a:stretch>
            <a:fillRect/>
          </a:stretch>
        </p:blipFill>
        <p:spPr>
          <a:xfrm>
            <a:off x="3670396" y="3327573"/>
            <a:ext cx="3762900" cy="2267266"/>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278905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4ECCD-D108-451C-DD7D-FBDA1C24BC4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99635-CDDC-49FE-193D-CD6420118CFF}"/>
              </a:ext>
            </a:extLst>
          </p:cNvPr>
          <p:cNvSpPr>
            <a:spLocks noGrp="1"/>
          </p:cNvSpPr>
          <p:nvPr>
            <p:ph type="title"/>
          </p:nvPr>
        </p:nvSpPr>
        <p:spPr/>
        <p:txBody>
          <a:bodyPr/>
          <a:lstStyle/>
          <a:p>
            <a:r>
              <a:rPr lang="en-AU" dirty="0"/>
              <a:t>Factor it in (11)</a:t>
            </a:r>
          </a:p>
        </p:txBody>
      </p:sp>
      <p:sp>
        <p:nvSpPr>
          <p:cNvPr id="6" name="Text Placeholder 5">
            <a:extLst>
              <a:ext uri="{FF2B5EF4-FFF2-40B4-BE49-F238E27FC236}">
                <a16:creationId xmlns:a16="http://schemas.microsoft.com/office/drawing/2014/main" id="{0797C127-D97D-CCCF-FEF3-4377468EEF6A}"/>
              </a:ext>
            </a:extLst>
          </p:cNvPr>
          <p:cNvSpPr>
            <a:spLocks noGrp="1"/>
          </p:cNvSpPr>
          <p:nvPr>
            <p:ph type="body" sz="quarter" idx="18"/>
          </p:nvPr>
        </p:nvSpPr>
        <p:spPr/>
        <p:txBody>
          <a:bodyPr/>
          <a:lstStyle/>
          <a:p>
            <a:r>
              <a:rPr lang="en-AU" dirty="0"/>
              <a:t>Self-explanation prompts</a:t>
            </a:r>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F207D960-CA01-5A75-FF06-B979359AF824}"/>
                  </a:ext>
                </a:extLst>
              </p:cNvPr>
              <p:cNvSpPr>
                <a:spLocks noGrp="1"/>
              </p:cNvSpPr>
              <p:nvPr>
                <p:ph idx="1"/>
              </p:nvPr>
            </p:nvSpPr>
            <p:spPr>
              <a:xfrm>
                <a:off x="306188" y="1489189"/>
                <a:ext cx="2742849" cy="545602"/>
              </a:xfrm>
            </p:spPr>
            <p:txBody>
              <a:bodyPr/>
              <a:lstStyle/>
              <a:p>
                <a:pPr/>
                <a14:m>
                  <m:oMathPara xmlns:m="http://schemas.openxmlformats.org/officeDocument/2006/math">
                    <m:oMathParaPr>
                      <m:jc m:val="centerGroup"/>
                    </m:oMathParaPr>
                    <m:oMath xmlns:m="http://schemas.openxmlformats.org/officeDocument/2006/math">
                      <m:r>
                        <m:rPr>
                          <m:nor/>
                        </m:rPr>
                        <a:rPr lang="en-AU" dirty="0" smtClean="0"/>
                        <m:t>Factorise</m:t>
                      </m:r>
                      <m:r>
                        <m:rPr>
                          <m:nor/>
                        </m:rPr>
                        <a:rPr lang="en-AU" dirty="0" smtClean="0"/>
                        <m:t> </m:t>
                      </m:r>
                      <m:r>
                        <m:rPr>
                          <m:nor/>
                        </m:rPr>
                        <a:rPr lang="en-AU" dirty="0" smtClean="0"/>
                        <m:t>this</m:t>
                      </m:r>
                      <m:r>
                        <m:rPr>
                          <m:nor/>
                        </m:rPr>
                        <a:rPr lang="en-AU" dirty="0" smtClean="0"/>
                        <m:t> </m:t>
                      </m:r>
                      <m:r>
                        <m:rPr>
                          <m:nor/>
                        </m:rPr>
                        <a:rPr lang="en-AU" dirty="0" smtClean="0"/>
                        <m:t>expression</m:t>
                      </m:r>
                    </m:oMath>
                  </m:oMathPara>
                </a14:m>
                <a:endParaRPr lang="en-AU" b="0" i="1" dirty="0">
                  <a:latin typeface="Cambria Math" panose="02040503050406030204" pitchFamily="18" charset="0"/>
                </a:endParaRPr>
              </a:p>
              <a:p>
                <a:br>
                  <a:rPr lang="en-AU" b="0" i="1" dirty="0">
                    <a:latin typeface="Cambria Math" panose="02040503050406030204" pitchFamily="18" charset="0"/>
                  </a:rPr>
                </a:br>
                <a:br>
                  <a:rPr lang="en-AU" dirty="0"/>
                </a:br>
                <a:endParaRPr lang="en-AU" dirty="0"/>
              </a:p>
            </p:txBody>
          </p:sp>
        </mc:Choice>
        <mc:Fallback xmlns="">
          <p:sp>
            <p:nvSpPr>
              <p:cNvPr id="11" name="Content Placeholder 10">
                <a:extLst>
                  <a:ext uri="{FF2B5EF4-FFF2-40B4-BE49-F238E27FC236}">
                    <a16:creationId xmlns:a16="http://schemas.microsoft.com/office/drawing/2014/main" id="{F207D960-CA01-5A75-FF06-B979359AF824}"/>
                  </a:ext>
                </a:extLst>
              </p:cNvPr>
              <p:cNvSpPr>
                <a:spLocks noGrp="1" noRot="1" noChangeAspect="1" noMove="1" noResize="1" noEditPoints="1" noAdjustHandles="1" noChangeArrowheads="1" noChangeShapeType="1" noTextEdit="1"/>
              </p:cNvSpPr>
              <p:nvPr>
                <p:ph idx="1"/>
              </p:nvPr>
            </p:nvSpPr>
            <p:spPr>
              <a:xfrm>
                <a:off x="306188" y="1489189"/>
                <a:ext cx="2742849" cy="545602"/>
              </a:xfrm>
              <a:blipFill>
                <a:blip r:embed="rId3"/>
                <a:stretch>
                  <a:fillRect/>
                </a:stretch>
              </a:blipFill>
            </p:spPr>
            <p:txBody>
              <a:bodyPr/>
              <a:lstStyle/>
              <a:p>
                <a:r>
                  <a:rPr lang="en-AU">
                    <a:noFill/>
                  </a:rPr>
                  <a:t> </a:t>
                </a:r>
              </a:p>
            </p:txBody>
          </p:sp>
        </mc:Fallback>
      </mc:AlternateContent>
      <p:sp>
        <p:nvSpPr>
          <p:cNvPr id="9" name="Speech Bubble: Oval 8">
            <a:extLst>
              <a:ext uri="{FF2B5EF4-FFF2-40B4-BE49-F238E27FC236}">
                <a16:creationId xmlns:a16="http://schemas.microsoft.com/office/drawing/2014/main" id="{2DB2FBA5-6E8B-F90A-5CA9-F6FFB7FDF185}"/>
              </a:ext>
            </a:extLst>
          </p:cNvPr>
          <p:cNvSpPr/>
          <p:nvPr/>
        </p:nvSpPr>
        <p:spPr>
          <a:xfrm>
            <a:off x="360001" y="2618379"/>
            <a:ext cx="1601002" cy="2063790"/>
          </a:xfrm>
          <a:prstGeom prst="wedgeRoundRectCallout">
            <a:avLst>
              <a:gd name="adj1" fmla="val 70325"/>
              <a:gd name="adj2" fmla="val -42587"/>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What is the highest common factor?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57927A0-A28E-ADF0-4F30-24B3C27F3445}"/>
                  </a:ext>
                </a:extLst>
              </p:cNvPr>
              <p:cNvSpPr txBox="1"/>
              <p:nvPr/>
            </p:nvSpPr>
            <p:spPr>
              <a:xfrm>
                <a:off x="1872868" y="2469018"/>
                <a:ext cx="2742849" cy="1643850"/>
              </a:xfrm>
              <a:prstGeom prst="rect">
                <a:avLst/>
              </a:prstGeom>
              <a:noFill/>
            </p:spPr>
            <p:txBody>
              <a:bodyPr wrap="square" lIns="0" tIns="0" rIns="0" bIns="0" rtlCol="0">
                <a:noAutofit/>
              </a:bodyPr>
              <a:lstStyle/>
              <a:p>
                <a:pPr algn="l">
                  <a:lnSpc>
                    <a:spcPct val="150000"/>
                  </a:lnSpc>
                </a:pPr>
                <a14:m>
                  <m:oMathPara xmlns:m="http://schemas.openxmlformats.org/officeDocument/2006/math">
                    <m:oMathParaPr>
                      <m:jc m:val="centerGroup"/>
                    </m:oMathParaPr>
                    <m:oMath xmlns:m="http://schemas.openxmlformats.org/officeDocument/2006/math">
                      <m:sSup>
                        <m:sSupPr>
                          <m:ctrlPr>
                            <a:rPr lang="en-AU" sz="1800" i="1" smtClean="0">
                              <a:latin typeface="Cambria Math" panose="02040503050406030204" pitchFamily="18" charset="0"/>
                            </a:rPr>
                          </m:ctrlPr>
                        </m:sSupPr>
                        <m:e>
                          <m:r>
                            <a:rPr lang="en-AU" sz="1800" b="0" i="1" smtClean="0">
                              <a:latin typeface="Cambria Math" panose="02040503050406030204" pitchFamily="18" charset="0"/>
                            </a:rPr>
                            <m:t>𝑦</m:t>
                          </m:r>
                        </m:e>
                        <m:sup>
                          <m:r>
                            <a:rPr lang="en-AU" sz="1800" i="1">
                              <a:latin typeface="Cambria Math" panose="02040503050406030204" pitchFamily="18" charset="0"/>
                            </a:rPr>
                            <m:t>2</m:t>
                          </m:r>
                        </m:sup>
                      </m:sSup>
                      <m:r>
                        <a:rPr lang="en-AU" sz="1800" i="1">
                          <a:latin typeface="Cambria Math" panose="02040503050406030204" pitchFamily="18" charset="0"/>
                        </a:rPr>
                        <m:t>+3</m:t>
                      </m:r>
                      <m:r>
                        <a:rPr lang="en-AU" sz="1800" b="0" i="1" smtClean="0">
                          <a:latin typeface="Cambria Math" panose="02040503050406030204" pitchFamily="18" charset="0"/>
                        </a:rPr>
                        <m:t>𝑦</m:t>
                      </m:r>
                    </m:oMath>
                    <m:oMath xmlns:m="http://schemas.openxmlformats.org/officeDocument/2006/math">
                      <m:r>
                        <a:rPr lang="en-AU" sz="1800" i="1">
                          <a:latin typeface="Cambria Math" panose="02040503050406030204" pitchFamily="18" charset="0"/>
                        </a:rPr>
                        <m:t>=</m:t>
                      </m:r>
                      <m:r>
                        <a:rPr lang="en-AU" sz="1800" b="0" i="1" smtClean="0">
                          <a:latin typeface="Cambria Math" panose="02040503050406030204" pitchFamily="18" charset="0"/>
                        </a:rPr>
                        <m:t>𝑦</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×3</m:t>
                      </m:r>
                    </m:oMath>
                    <m:oMath xmlns:m="http://schemas.openxmlformats.org/officeDocument/2006/math">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𝑦</m:t>
                      </m:r>
                      <m:r>
                        <a:rPr lang="en-AU" sz="1800" i="1">
                          <a:latin typeface="Cambria Math" panose="02040503050406030204" pitchFamily="18" charset="0"/>
                          <a:ea typeface="Cambria Math" panose="02040503050406030204" pitchFamily="18" charset="0"/>
                        </a:rPr>
                        <m:t>+3)</m:t>
                      </m:r>
                    </m:oMath>
                  </m:oMathPara>
                </a14:m>
                <a:br>
                  <a:rPr lang="en-AU" sz="1400" dirty="0"/>
                </a:br>
                <a:endParaRPr lang="en-AU" sz="1800" dirty="0"/>
              </a:p>
            </p:txBody>
          </p:sp>
        </mc:Choice>
        <mc:Fallback xmlns="">
          <p:sp>
            <p:nvSpPr>
              <p:cNvPr id="7" name="TextBox 6">
                <a:extLst>
                  <a:ext uri="{FF2B5EF4-FFF2-40B4-BE49-F238E27FC236}">
                    <a16:creationId xmlns:a16="http://schemas.microsoft.com/office/drawing/2014/main" id="{B57927A0-A28E-ADF0-4F30-24B3C27F3445}"/>
                  </a:ext>
                </a:extLst>
              </p:cNvPr>
              <p:cNvSpPr txBox="1">
                <a:spLocks noRot="1" noChangeAspect="1" noMove="1" noResize="1" noEditPoints="1" noAdjustHandles="1" noChangeArrowheads="1" noChangeShapeType="1" noTextEdit="1"/>
              </p:cNvSpPr>
              <p:nvPr/>
            </p:nvSpPr>
            <p:spPr>
              <a:xfrm>
                <a:off x="1872868" y="2469018"/>
                <a:ext cx="2742849" cy="1643850"/>
              </a:xfrm>
              <a:prstGeom prst="rect">
                <a:avLst/>
              </a:prstGeom>
              <a:blipFill>
                <a:blip r:embed="rId6"/>
                <a:stretch>
                  <a:fillRect/>
                </a:stretch>
              </a:blipFill>
            </p:spPr>
            <p:txBody>
              <a:bodyPr/>
              <a:lstStyle/>
              <a:p>
                <a:r>
                  <a:rPr lang="en-AU">
                    <a:noFill/>
                  </a:rPr>
                  <a:t> </a:t>
                </a:r>
              </a:p>
            </p:txBody>
          </p:sp>
        </mc:Fallback>
      </mc:AlternateContent>
      <p:sp>
        <p:nvSpPr>
          <p:cNvPr id="8" name="Speech Bubble: Oval 7">
            <a:extLst>
              <a:ext uri="{FF2B5EF4-FFF2-40B4-BE49-F238E27FC236}">
                <a16:creationId xmlns:a16="http://schemas.microsoft.com/office/drawing/2014/main" id="{85DC42AD-EB1F-B3E5-4FA6-0BD015DE76CE}"/>
              </a:ext>
            </a:extLst>
          </p:cNvPr>
          <p:cNvSpPr/>
          <p:nvPr/>
        </p:nvSpPr>
        <p:spPr>
          <a:xfrm>
            <a:off x="4833000" y="2353609"/>
            <a:ext cx="2742849" cy="1075391"/>
          </a:xfrm>
          <a:prstGeom prst="wedgeRoundRectCallout">
            <a:avLst>
              <a:gd name="adj1" fmla="val -95175"/>
              <a:gd name="adj2" fmla="val -16180"/>
              <a:gd name="adj3" fmla="val 16667"/>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does this connect with the index laws?</a:t>
            </a:r>
          </a:p>
        </p:txBody>
      </p:sp>
      <p:pic>
        <p:nvPicPr>
          <p:cNvPr id="3" name="Picture 2" descr="A y squared tile and three vertical y tiles">
            <a:extLst>
              <a:ext uri="{FF2B5EF4-FFF2-40B4-BE49-F238E27FC236}">
                <a16:creationId xmlns:a16="http://schemas.microsoft.com/office/drawing/2014/main" id="{B2109A3B-149B-97E0-68AE-D3E7472922E7}"/>
              </a:ext>
            </a:extLst>
          </p:cNvPr>
          <p:cNvPicPr>
            <a:picLocks noChangeAspect="1"/>
          </p:cNvPicPr>
          <p:nvPr/>
        </p:nvPicPr>
        <p:blipFill>
          <a:blip r:embed="rId7"/>
          <a:stretch>
            <a:fillRect/>
          </a:stretch>
        </p:blipFill>
        <p:spPr>
          <a:xfrm>
            <a:off x="8978865" y="1918673"/>
            <a:ext cx="1943371" cy="1247949"/>
          </a:xfrm>
          <a:prstGeom prst="rect">
            <a:avLst/>
          </a:prstGeom>
        </p:spPr>
      </p:pic>
      <p:pic>
        <p:nvPicPr>
          <p:cNvPr id="5" name="Picture 4" descr="Area model with a vertical y tile on the side and a horizontal y tile and three 1 tiles across the top. The middle area has a y squared tile and three vertical y tiles">
            <a:extLst>
              <a:ext uri="{FF2B5EF4-FFF2-40B4-BE49-F238E27FC236}">
                <a16:creationId xmlns:a16="http://schemas.microsoft.com/office/drawing/2014/main" id="{C9568154-47DD-5A2A-9460-F3EC92AB6CB4}"/>
              </a:ext>
            </a:extLst>
          </p:cNvPr>
          <p:cNvPicPr>
            <a:picLocks noChangeAspect="1"/>
          </p:cNvPicPr>
          <p:nvPr/>
        </p:nvPicPr>
        <p:blipFill>
          <a:blip r:embed="rId8"/>
          <a:stretch>
            <a:fillRect/>
          </a:stretch>
        </p:blipFill>
        <p:spPr>
          <a:xfrm>
            <a:off x="8069100" y="3209766"/>
            <a:ext cx="3762900" cy="2267266"/>
          </a:xfrm>
          <a:prstGeom prst="rect">
            <a:avLst/>
          </a:prstGeom>
        </p:spPr>
      </p:pic>
      <p:sp>
        <p:nvSpPr>
          <p:cNvPr id="2" name="Slide Number Placeholder 1">
            <a:extLst>
              <a:ext uri="{FF2B5EF4-FFF2-40B4-BE49-F238E27FC236}">
                <a16:creationId xmlns:a16="http://schemas.microsoft.com/office/drawing/2014/main" id="{6A7B859D-3584-331E-F56C-64D2F642420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157865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 it in (12)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11484000" cy="4536000"/>
              </a:xfrm>
            </p:spPr>
            <p:txBody>
              <a:bodyPr vert="horz" lIns="0" tIns="0" rIns="0" bIns="0" rtlCol="0" anchor="t">
                <a:noAutofit/>
              </a:bodyPr>
              <a:lstStyle/>
              <a:p>
                <a:pPr/>
                <a14:m>
                  <m:oMathPara xmlns:m="http://schemas.openxmlformats.org/officeDocument/2006/math">
                    <m:oMathParaPr>
                      <m:jc m:val="left"/>
                    </m:oMathParaPr>
                    <m:oMath xmlns:m="http://schemas.openxmlformats.org/officeDocument/2006/math">
                      <m:r>
                        <m:rPr>
                          <m:nor/>
                        </m:rPr>
                        <a:rPr lang="en-AU" dirty="0"/>
                        <m:t>Factorise</m:t>
                      </m:r>
                      <m:r>
                        <m:rPr>
                          <m:nor/>
                        </m:rPr>
                        <a:rPr lang="en-AU" dirty="0"/>
                        <m:t> </m:t>
                      </m:r>
                      <m:r>
                        <m:rPr>
                          <m:nor/>
                        </m:rPr>
                        <a:rPr lang="en-AU" dirty="0"/>
                        <m:t>this</m:t>
                      </m:r>
                      <m:r>
                        <m:rPr>
                          <m:nor/>
                        </m:rPr>
                        <a:rPr lang="en-AU" dirty="0"/>
                        <m:t> </m:t>
                      </m:r>
                      <m:r>
                        <m:rPr>
                          <m:nor/>
                        </m:rPr>
                        <a:rPr lang="en-AU" dirty="0"/>
                        <m:t>expression</m:t>
                      </m:r>
                    </m:oMath>
                  </m:oMathPara>
                </a14:m>
                <a:endParaRPr lang="en-AU" b="0" i="1" dirty="0">
                  <a:latin typeface="Cambria Math" panose="02040503050406030204" pitchFamily="18" charset="0"/>
                </a:endParaRPr>
              </a:p>
              <a:p>
                <a:pPr/>
                <a:br>
                  <a:rPr lang="en-AU"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𝑔</m:t>
                          </m:r>
                        </m:e>
                        <m:sup>
                          <m:r>
                            <a:rPr lang="en-AU" b="0" i="1" smtClean="0">
                              <a:latin typeface="Cambria Math" panose="02040503050406030204" pitchFamily="18" charset="0"/>
                            </a:rPr>
                            <m:t>3</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𝑔</m:t>
                          </m:r>
                        </m:e>
                        <m:sup>
                          <m:r>
                            <a:rPr lang="en-AU" b="0" i="1" smtClean="0">
                              <a:latin typeface="Cambria Math" panose="02040503050406030204" pitchFamily="18" charset="0"/>
                            </a:rPr>
                            <m:t>8</m:t>
                          </m:r>
                        </m:sup>
                      </m:sSup>
                    </m:oMath>
                  </m:oMathPara>
                </a14:m>
                <a:endParaRPr lang="en-AU"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xfrm>
                <a:off x="360000" y="1620000"/>
                <a:ext cx="11484000" cy="4536000"/>
              </a:xfrm>
              <a:blipFill>
                <a:blip r:embed="rId2"/>
                <a:stretch>
                  <a:fillRect l="-77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9383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6AC8F-A63B-6492-EC10-A218C93A4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3B0AEE-9C56-9D68-BED9-9529409981B5}"/>
              </a:ext>
            </a:extLst>
          </p:cNvPr>
          <p:cNvSpPr>
            <a:spLocks noGrp="1"/>
          </p:cNvSpPr>
          <p:nvPr>
            <p:ph type="title"/>
          </p:nvPr>
        </p:nvSpPr>
        <p:spPr/>
        <p:txBody>
          <a:bodyPr/>
          <a:lstStyle/>
          <a:p>
            <a:r>
              <a:rPr lang="en-AU" dirty="0"/>
              <a:t>Factor it in (13)</a:t>
            </a:r>
          </a:p>
        </p:txBody>
      </p:sp>
      <p:sp>
        <p:nvSpPr>
          <p:cNvPr id="6" name="Text Placeholder 5">
            <a:extLst>
              <a:ext uri="{FF2B5EF4-FFF2-40B4-BE49-F238E27FC236}">
                <a16:creationId xmlns:a16="http://schemas.microsoft.com/office/drawing/2014/main" id="{027E436E-5887-14A6-5B79-9F65913CDAF8}"/>
              </a:ext>
            </a:extLst>
          </p:cNvPr>
          <p:cNvSpPr>
            <a:spLocks noGrp="1"/>
          </p:cNvSpPr>
          <p:nvPr>
            <p:ph type="body" sz="quarter" idx="18"/>
          </p:nvPr>
        </p:nvSpPr>
        <p:spPr/>
        <p:txBody>
          <a:bodyPr/>
          <a:lstStyle/>
          <a:p>
            <a:r>
              <a:rPr lang="en-AU" dirty="0"/>
              <a:t>Your turn – solution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0D40B6E-F10F-F0F6-1661-CDD3DBF25845}"/>
                  </a:ext>
                </a:extLst>
              </p:cNvPr>
              <p:cNvSpPr>
                <a:spLocks noGrp="1"/>
              </p:cNvSpPr>
              <p:nvPr>
                <p:ph idx="1"/>
              </p:nvPr>
            </p:nvSpPr>
            <p:spPr>
              <a:xfrm>
                <a:off x="360000" y="1620000"/>
                <a:ext cx="11427188" cy="4536000"/>
              </a:xfrm>
            </p:spPr>
            <p:txBody>
              <a:bodyPr/>
              <a:lstStyle/>
              <a:p>
                <a:pPr/>
                <a14:m>
                  <m:oMathPara xmlns:m="http://schemas.openxmlformats.org/officeDocument/2006/math">
                    <m:oMathParaPr>
                      <m:jc m:val="left"/>
                    </m:oMathParaPr>
                    <m:oMath xmlns:m="http://schemas.openxmlformats.org/officeDocument/2006/math">
                      <m:r>
                        <m:rPr>
                          <m:nor/>
                        </m:rPr>
                        <a:rPr lang="en-AU" dirty="0"/>
                        <m:t>Factorise</m:t>
                      </m:r>
                      <m:r>
                        <m:rPr>
                          <m:nor/>
                        </m:rPr>
                        <a:rPr lang="en-AU" dirty="0"/>
                        <m:t> </m:t>
                      </m:r>
                      <m:r>
                        <m:rPr>
                          <m:nor/>
                        </m:rPr>
                        <a:rPr lang="en-AU" dirty="0"/>
                        <m:t>this</m:t>
                      </m:r>
                      <m:r>
                        <m:rPr>
                          <m:nor/>
                        </m:rPr>
                        <a:rPr lang="en-AU" dirty="0"/>
                        <m:t> </m:t>
                      </m:r>
                      <m:r>
                        <m:rPr>
                          <m:nor/>
                        </m:rPr>
                        <a:rPr lang="en-AU" dirty="0"/>
                        <m:t>expression</m:t>
                      </m:r>
                    </m:oMath>
                  </m:oMathPara>
                </a14:m>
                <a:endParaRPr lang="en-AU" b="0" i="1" dirty="0">
                  <a:latin typeface="Cambria Math" panose="02040503050406030204" pitchFamily="18" charset="0"/>
                </a:endParaRPr>
              </a:p>
              <a:p>
                <a:pPr/>
                <a:br>
                  <a:rPr lang="en-AU"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𝑔</m:t>
                          </m:r>
                        </m:e>
                        <m:sup>
                          <m:r>
                            <a:rPr lang="en-AU" b="0" i="1" smtClean="0">
                              <a:latin typeface="Cambria Math" panose="02040503050406030204" pitchFamily="18" charset="0"/>
                            </a:rPr>
                            <m:t>3</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𝑔</m:t>
                          </m:r>
                        </m:e>
                        <m:sup>
                          <m:r>
                            <a:rPr lang="en-AU" b="0" i="1" smtClean="0">
                              <a:latin typeface="Cambria Math" panose="02040503050406030204" pitchFamily="18" charset="0"/>
                            </a:rPr>
                            <m:t>8</m:t>
                          </m:r>
                        </m:sup>
                      </m:sSup>
                    </m:oMath>
                    <m:oMath xmlns:m="http://schemas.openxmlformats.org/officeDocument/2006/math">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𝑔</m:t>
                          </m:r>
                        </m:e>
                        <m:sup>
                          <m:r>
                            <a:rPr lang="en-AU" b="0" i="1" smtClean="0">
                              <a:latin typeface="Cambria Math" panose="02040503050406030204" pitchFamily="18" charset="0"/>
                            </a:rPr>
                            <m:t>3</m:t>
                          </m:r>
                        </m:sup>
                      </m:sSup>
                      <m:r>
                        <a:rPr lang="en-AU" b="0" i="1" smtClean="0">
                          <a:latin typeface="Cambria Math" panose="02040503050406030204" pitchFamily="18" charset="0"/>
                          <a:ea typeface="Cambria Math" panose="02040503050406030204" pitchFamily="18" charset="0"/>
                        </a:rPr>
                        <m:t>×2−</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𝑔</m:t>
                          </m:r>
                        </m:e>
                        <m:sup>
                          <m:r>
                            <a:rPr lang="en-AU" b="0" i="1" smtClean="0">
                              <a:latin typeface="Cambria Math" panose="02040503050406030204" pitchFamily="18" charset="0"/>
                              <a:ea typeface="Cambria Math" panose="02040503050406030204" pitchFamily="18" charset="0"/>
                            </a:rPr>
                            <m:t>3</m:t>
                          </m:r>
                        </m:sup>
                      </m:sSup>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𝑔</m:t>
                          </m:r>
                        </m:e>
                        <m:sup>
                          <m:r>
                            <a:rPr lang="en-AU" b="0" i="1" smtClean="0">
                              <a:latin typeface="Cambria Math" panose="02040503050406030204" pitchFamily="18" charset="0"/>
                              <a:ea typeface="Cambria Math" panose="02040503050406030204" pitchFamily="18" charset="0"/>
                            </a:rPr>
                            <m:t>5</m:t>
                          </m:r>
                        </m:sup>
                      </m:sSup>
                    </m:oMath>
                    <m:oMath xmlns:m="http://schemas.openxmlformats.org/officeDocument/2006/math">
                      <m:r>
                        <a:rPr lang="en-AU" b="0" i="1" smtClean="0">
                          <a:latin typeface="Cambria Math" panose="02040503050406030204" pitchFamily="18" charset="0"/>
                          <a:ea typeface="Cambria Math" panose="02040503050406030204" pitchFamily="18" charset="0"/>
                        </a:rPr>
                        <m:t>=</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𝑔</m:t>
                          </m:r>
                        </m:e>
                        <m:sup>
                          <m:r>
                            <a:rPr lang="en-AU" b="0" i="1" smtClean="0">
                              <a:latin typeface="Cambria Math" panose="02040503050406030204" pitchFamily="18" charset="0"/>
                              <a:ea typeface="Cambria Math" panose="02040503050406030204" pitchFamily="18" charset="0"/>
                            </a:rPr>
                            <m:t>3</m:t>
                          </m:r>
                        </m:sup>
                      </m:sSup>
                      <m:d>
                        <m:dPr>
                          <m:ctrlPr>
                            <a:rPr lang="en-AU" b="0" i="1" smtClean="0">
                              <a:latin typeface="Cambria Math" panose="02040503050406030204" pitchFamily="18" charset="0"/>
                              <a:ea typeface="Cambria Math" panose="02040503050406030204" pitchFamily="18" charset="0"/>
                            </a:rPr>
                          </m:ctrlPr>
                        </m:dPr>
                        <m:e>
                          <m:r>
                            <a:rPr lang="en-AU" b="0" i="1" smtClean="0">
                              <a:latin typeface="Cambria Math" panose="02040503050406030204" pitchFamily="18" charset="0"/>
                              <a:ea typeface="Cambria Math" panose="02040503050406030204" pitchFamily="18" charset="0"/>
                            </a:rPr>
                            <m:t>2−</m:t>
                          </m:r>
                          <m:sSup>
                            <m:sSupPr>
                              <m:ctrlPr>
                                <a:rPr lang="en-AU" b="0" i="1" smtClean="0">
                                  <a:latin typeface="Cambria Math" panose="02040503050406030204" pitchFamily="18" charset="0"/>
                                  <a:ea typeface="Cambria Math" panose="02040503050406030204" pitchFamily="18" charset="0"/>
                                </a:rPr>
                              </m:ctrlPr>
                            </m:sSupPr>
                            <m:e>
                              <m:r>
                                <a:rPr lang="en-AU" b="0" i="1" smtClean="0">
                                  <a:latin typeface="Cambria Math" panose="02040503050406030204" pitchFamily="18" charset="0"/>
                                  <a:ea typeface="Cambria Math" panose="02040503050406030204" pitchFamily="18" charset="0"/>
                                </a:rPr>
                                <m:t>𝑔</m:t>
                              </m:r>
                            </m:e>
                            <m:sup>
                              <m:r>
                                <a:rPr lang="en-AU" b="0" i="1" smtClean="0">
                                  <a:latin typeface="Cambria Math" panose="02040503050406030204" pitchFamily="18" charset="0"/>
                                  <a:ea typeface="Cambria Math" panose="02040503050406030204" pitchFamily="18" charset="0"/>
                                </a:rPr>
                                <m:t>5</m:t>
                              </m:r>
                            </m:sup>
                          </m:sSup>
                        </m:e>
                      </m:d>
                    </m:oMath>
                  </m:oMathPara>
                </a14:m>
                <a:endParaRPr lang="en-AU" i="1" dirty="0">
                  <a:latin typeface="Cambria Math" panose="02040503050406030204" pitchFamily="18" charset="0"/>
                </a:endParaRPr>
              </a:p>
            </p:txBody>
          </p:sp>
        </mc:Choice>
        <mc:Fallback xmlns="">
          <p:sp>
            <p:nvSpPr>
              <p:cNvPr id="5" name="Content Placeholder 4">
                <a:extLst>
                  <a:ext uri="{FF2B5EF4-FFF2-40B4-BE49-F238E27FC236}">
                    <a16:creationId xmlns:a16="http://schemas.microsoft.com/office/drawing/2014/main" id="{F0D40B6E-F10F-F0F6-1661-CDD3DBF25845}"/>
                  </a:ext>
                </a:extLst>
              </p:cNvPr>
              <p:cNvSpPr>
                <a:spLocks noGrp="1" noRot="1" noChangeAspect="1" noMove="1" noResize="1" noEditPoints="1" noAdjustHandles="1" noChangeArrowheads="1" noChangeShapeType="1" noTextEdit="1"/>
              </p:cNvSpPr>
              <p:nvPr>
                <p:ph idx="1"/>
              </p:nvPr>
            </p:nvSpPr>
            <p:spPr>
              <a:xfrm>
                <a:off x="360000" y="1620000"/>
                <a:ext cx="11427188" cy="4536000"/>
              </a:xfrm>
              <a:blipFill>
                <a:blip r:embed="rId2"/>
                <a:stretch>
                  <a:fillRect l="-77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F9AA4EDB-E969-4600-3225-F9B0C69D746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5450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4" name="TextBox 3">
            <a:extLst>
              <a:ext uri="{FF2B5EF4-FFF2-40B4-BE49-F238E27FC236}">
                <a16:creationId xmlns:a16="http://schemas.microsoft.com/office/drawing/2014/main" id="{A0265505-0C35-5832-2C08-3DB12BDF2E66}"/>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license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Warm up</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Factor it in (1)</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Warm up – always true, sometimes true or never true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p:txBody>
              <a:bodyPr/>
              <a:lstStyle/>
              <a:p>
                <a:endParaRPr lang="en-AU" sz="4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e>
                          </m:d>
                        </m:e>
                        <m:sup>
                          <m:r>
                            <a:rPr lang="en-AU" b="0" i="1" smtClean="0">
                              <a:latin typeface="Cambria Math" panose="02040503050406030204" pitchFamily="18" charset="0"/>
                            </a:rPr>
                            <m:t>2</m:t>
                          </m:r>
                        </m:sup>
                      </m:sSup>
                      <m:r>
                        <a:rPr lang="en-AU" b="0" i="1" smtClean="0">
                          <a:latin typeface="Cambria Math" panose="02040503050406030204" pitchFamily="18" charset="0"/>
                        </a:rPr>
                        <m:t>=4</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m:oMathPara>
                </a14:m>
                <a:endParaRPr lang="en-AU" dirty="0"/>
              </a:p>
            </p:txBody>
          </p:sp>
        </mc:Choice>
        <mc:Fallback xmlns="">
          <p:sp>
            <p:nvSpPr>
              <p:cNvPr id="7" name="Content Placeholder 6">
                <a:extLst>
                  <a:ext uri="{FF2B5EF4-FFF2-40B4-BE49-F238E27FC236}">
                    <a16:creationId xmlns:a16="http://schemas.microsoft.com/office/drawing/2014/main" id="{635C095D-5374-FF75-EF10-70573C1740E8}"/>
                  </a:ext>
                </a:extLst>
              </p:cNvPr>
              <p:cNvSpPr>
                <a:spLocks noGrp="1" noRot="1" noChangeAspect="1" noMove="1" noResize="1" noEditPoints="1" noAdjustHandles="1" noChangeArrowheads="1" noChangeShapeType="1" noTextEdit="1"/>
              </p:cNvSpPr>
              <p:nvPr>
                <p:ph idx="1"/>
              </p:nvPr>
            </p:nvSpPr>
            <p:spPr>
              <a:blipFill>
                <a:blip r:embed="rId4"/>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60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 it in (2)</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Warm up – always true, sometimes true or never true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635C095D-5374-FF75-EF10-70573C1740E8}"/>
                  </a:ext>
                </a:extLst>
              </p:cNvPr>
              <p:cNvSpPr>
                <a:spLocks noGrp="1"/>
              </p:cNvSpPr>
              <p:nvPr>
                <p:ph idx="1"/>
              </p:nvPr>
            </p:nvSpPr>
            <p:spPr>
              <a:xfrm>
                <a:off x="360000" y="1620001"/>
                <a:ext cx="2265047" cy="1035870"/>
              </a:xfrm>
            </p:spPr>
            <p:txBody>
              <a:body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d>
                            <m:dPr>
                              <m:ctrlPr>
                                <a:rPr lang="en-AU" i="1" smtClean="0">
                                  <a:latin typeface="Cambria Math" panose="02040503050406030204" pitchFamily="18" charset="0"/>
                                </a:rPr>
                              </m:ctrlPr>
                            </m:dPr>
                            <m:e>
                              <m:r>
                                <a:rPr lang="en-AU" b="0" i="1" smtClean="0">
                                  <a:latin typeface="Cambria Math" panose="02040503050406030204" pitchFamily="18" charset="0"/>
                                </a:rPr>
                                <m:t>4</m:t>
                              </m:r>
                              <m:r>
                                <a:rPr lang="en-AU" b="0" i="1" smtClean="0">
                                  <a:latin typeface="Cambria Math" panose="02040503050406030204" pitchFamily="18" charset="0"/>
                                </a:rPr>
                                <m:t>𝑥</m:t>
                              </m:r>
                            </m:e>
                          </m:d>
                        </m:e>
                        <m:sup>
                          <m:r>
                            <a:rPr lang="en-AU" b="0" i="1" smtClean="0">
                              <a:latin typeface="Cambria Math" panose="02040503050406030204" pitchFamily="18" charset="0"/>
                            </a:rPr>
                            <m:t>2</m:t>
                          </m:r>
                        </m:sup>
                      </m:sSup>
                    </m:oMath>
                  </m:oMathPara>
                </a14:m>
                <a:endParaRPr lang="en-AU" dirty="0"/>
              </a:p>
            </p:txBody>
          </p:sp>
        </mc:Choice>
        <mc:Fallback xmlns="">
          <p:sp>
            <p:nvSpPr>
              <p:cNvPr id="7" name="Content Placeholder 6">
                <a:extLst>
                  <a:ext uri="{FF2B5EF4-FFF2-40B4-BE49-F238E27FC236}">
                    <a16:creationId xmlns:a16="http://schemas.microsoft.com/office/drawing/2014/main" id="{635C095D-5374-FF75-EF10-70573C1740E8}"/>
                  </a:ext>
                </a:extLst>
              </p:cNvPr>
              <p:cNvSpPr>
                <a:spLocks noGrp="1" noRot="1" noChangeAspect="1" noMove="1" noResize="1" noEditPoints="1" noAdjustHandles="1" noChangeArrowheads="1" noChangeShapeType="1" noTextEdit="1"/>
              </p:cNvSpPr>
              <p:nvPr>
                <p:ph idx="1"/>
              </p:nvPr>
            </p:nvSpPr>
            <p:spPr>
              <a:xfrm>
                <a:off x="360000" y="1620001"/>
                <a:ext cx="2265047" cy="1035870"/>
              </a:xfrm>
              <a:blipFill>
                <a:blip r:embed="rId2"/>
                <a:stretch>
                  <a:fillRect/>
                </a:stretch>
              </a:blipFill>
            </p:spPr>
            <p:txBody>
              <a:bodyPr/>
              <a:lstStyle/>
              <a:p>
                <a:r>
                  <a:rPr lang="en-US">
                    <a:noFill/>
                  </a:rPr>
                  <a:t> </a:t>
                </a:r>
              </a:p>
            </p:txBody>
          </p:sp>
        </mc:Fallback>
      </mc:AlternateContent>
      <p:pic>
        <p:nvPicPr>
          <p:cNvPr id="6" name="Picture 5" descr="Area model showing an area or a square with side lengths of 4x">
            <a:extLst>
              <a:ext uri="{FF2B5EF4-FFF2-40B4-BE49-F238E27FC236}">
                <a16:creationId xmlns:a16="http://schemas.microsoft.com/office/drawing/2014/main" id="{B8490E33-453E-9B0C-8CBF-B1EF3185D467}"/>
              </a:ext>
            </a:extLst>
          </p:cNvPr>
          <p:cNvPicPr>
            <a:picLocks noChangeAspect="1"/>
          </p:cNvPicPr>
          <p:nvPr/>
        </p:nvPicPr>
        <p:blipFill>
          <a:blip r:embed="rId3"/>
          <a:stretch>
            <a:fillRect/>
          </a:stretch>
        </p:blipFill>
        <p:spPr>
          <a:xfrm>
            <a:off x="226872" y="1966161"/>
            <a:ext cx="4114830" cy="3762403"/>
          </a:xfrm>
          <a:prstGeom prst="rect">
            <a:avLst/>
          </a:prstGeom>
        </p:spPr>
      </p:pic>
      <mc:AlternateContent xmlns:mc="http://schemas.openxmlformats.org/markup-compatibility/2006" xmlns:a14="http://schemas.microsoft.com/office/drawing/2010/main">
        <mc:Choice Requires="a14">
          <p:sp>
            <p:nvSpPr>
              <p:cNvPr id="8" name="Content Placeholder 6">
                <a:extLst>
                  <a:ext uri="{FF2B5EF4-FFF2-40B4-BE49-F238E27FC236}">
                    <a16:creationId xmlns:a16="http://schemas.microsoft.com/office/drawing/2014/main" id="{BEA52CE7-49E6-8BA4-8F84-ED773FA70CB5}"/>
                  </a:ext>
                </a:extLst>
              </p:cNvPr>
              <p:cNvSpPr txBox="1">
                <a:spLocks/>
              </p:cNvSpPr>
              <p:nvPr/>
            </p:nvSpPr>
            <p:spPr>
              <a:xfrm>
                <a:off x="8174953" y="1635296"/>
                <a:ext cx="2265047" cy="103587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p>
                        <m:sSupPr>
                          <m:ctrlPr>
                            <a:rPr lang="en-AU" i="1" smtClean="0">
                              <a:latin typeface="Cambria Math" panose="02040503050406030204" pitchFamily="18" charset="0"/>
                            </a:rPr>
                          </m:ctrlPr>
                        </m:sSupPr>
                        <m:e>
                          <m:r>
                            <a:rPr lang="en-AU" b="0" i="1" smtClean="0">
                              <a:latin typeface="Cambria Math" panose="02040503050406030204" pitchFamily="18" charset="0"/>
                            </a:rPr>
                            <m:t>4</m:t>
                          </m:r>
                          <m:r>
                            <a:rPr lang="en-AU" b="0" i="1" smtClean="0">
                              <a:latin typeface="Cambria Math" panose="02040503050406030204" pitchFamily="18" charset="0"/>
                            </a:rPr>
                            <m:t>𝑥</m:t>
                          </m:r>
                        </m:e>
                        <m:sup>
                          <m:r>
                            <a:rPr lang="en-AU" i="1" smtClean="0">
                              <a:latin typeface="Cambria Math" panose="02040503050406030204" pitchFamily="18" charset="0"/>
                            </a:rPr>
                            <m:t>2</m:t>
                          </m:r>
                        </m:sup>
                      </m:sSup>
                    </m:oMath>
                  </m:oMathPara>
                </a14:m>
                <a:endParaRPr lang="en-AU" dirty="0"/>
              </a:p>
            </p:txBody>
          </p:sp>
        </mc:Choice>
        <mc:Fallback xmlns="">
          <p:sp>
            <p:nvSpPr>
              <p:cNvPr id="8" name="Content Placeholder 6">
                <a:extLst>
                  <a:ext uri="{FF2B5EF4-FFF2-40B4-BE49-F238E27FC236}">
                    <a16:creationId xmlns:a16="http://schemas.microsoft.com/office/drawing/2014/main" id="{BEA52CE7-49E6-8BA4-8F84-ED773FA70CB5}"/>
                  </a:ext>
                </a:extLst>
              </p:cNvPr>
              <p:cNvSpPr txBox="1">
                <a:spLocks noRot="1" noChangeAspect="1" noMove="1" noResize="1" noEditPoints="1" noAdjustHandles="1" noChangeArrowheads="1" noChangeShapeType="1" noTextEdit="1"/>
              </p:cNvSpPr>
              <p:nvPr/>
            </p:nvSpPr>
            <p:spPr>
              <a:xfrm>
                <a:off x="8174953" y="1635296"/>
                <a:ext cx="2265047" cy="1035870"/>
              </a:xfrm>
              <a:prstGeom prst="rect">
                <a:avLst/>
              </a:prstGeom>
              <a:blipFill>
                <a:blip r:embed="rId4"/>
                <a:stretch>
                  <a:fillRect/>
                </a:stretch>
              </a:blipFill>
            </p:spPr>
            <p:txBody>
              <a:bodyPr/>
              <a:lstStyle/>
              <a:p>
                <a:r>
                  <a:rPr lang="en-US">
                    <a:noFill/>
                  </a:rPr>
                  <a:t> </a:t>
                </a:r>
              </a:p>
            </p:txBody>
          </p:sp>
        </mc:Fallback>
      </mc:AlternateContent>
      <p:pic>
        <p:nvPicPr>
          <p:cNvPr id="10" name="Picture 9" descr="Area model showing 4 lots of x squared tiles">
            <a:extLst>
              <a:ext uri="{FF2B5EF4-FFF2-40B4-BE49-F238E27FC236}">
                <a16:creationId xmlns:a16="http://schemas.microsoft.com/office/drawing/2014/main" id="{1BB5E121-E891-8244-9FB4-E0303530AA77}"/>
              </a:ext>
            </a:extLst>
          </p:cNvPr>
          <p:cNvPicPr>
            <a:picLocks noChangeAspect="1"/>
          </p:cNvPicPr>
          <p:nvPr/>
        </p:nvPicPr>
        <p:blipFill>
          <a:blip r:embed="rId5"/>
          <a:stretch>
            <a:fillRect/>
          </a:stretch>
        </p:blipFill>
        <p:spPr>
          <a:xfrm>
            <a:off x="7835949" y="2538439"/>
            <a:ext cx="3288051" cy="92621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304444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21591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 it in (3)</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Backwards</a:t>
            </a:r>
          </a:p>
        </p:txBody>
      </p:sp>
      <p:sp>
        <p:nvSpPr>
          <p:cNvPr id="13" name="TextBox 12">
            <a:extLst>
              <a:ext uri="{FF2B5EF4-FFF2-40B4-BE49-F238E27FC236}">
                <a16:creationId xmlns:a16="http://schemas.microsoft.com/office/drawing/2014/main" id="{9364AAC0-763C-CC17-4116-40BD56C6A5A7}"/>
              </a:ext>
            </a:extLst>
          </p:cNvPr>
          <p:cNvSpPr txBox="1"/>
          <p:nvPr/>
        </p:nvSpPr>
        <p:spPr>
          <a:xfrm>
            <a:off x="416210" y="1658532"/>
            <a:ext cx="8581486" cy="914400"/>
          </a:xfrm>
          <a:prstGeom prst="rect">
            <a:avLst/>
          </a:prstGeom>
          <a:noFill/>
        </p:spPr>
        <p:txBody>
          <a:bodyPr wrap="none" lIns="0" tIns="0" rIns="0" bIns="0" rtlCol="0">
            <a:noAutofit/>
          </a:bodyPr>
          <a:lstStyle/>
          <a:p>
            <a:pPr algn="l"/>
            <a:r>
              <a:rPr lang="en-AU" sz="1800" dirty="0"/>
              <a:t>What could the dimensions of the rectangle be?</a:t>
            </a:r>
          </a:p>
        </p:txBody>
      </p:sp>
      <p:pic>
        <p:nvPicPr>
          <p:cNvPr id="12" name="Picture 11" descr="A rectangle divided into two areas of size 16 and 8">
            <a:extLst>
              <a:ext uri="{FF2B5EF4-FFF2-40B4-BE49-F238E27FC236}">
                <a16:creationId xmlns:a16="http://schemas.microsoft.com/office/drawing/2014/main" id="{8AA856B3-818E-A655-92BA-36928E8081DE}"/>
              </a:ext>
            </a:extLst>
          </p:cNvPr>
          <p:cNvPicPr>
            <a:picLocks noChangeAspect="1"/>
          </p:cNvPicPr>
          <p:nvPr/>
        </p:nvPicPr>
        <p:blipFill>
          <a:blip r:embed="rId2"/>
          <a:stretch>
            <a:fillRect/>
          </a:stretch>
        </p:blipFill>
        <p:spPr>
          <a:xfrm>
            <a:off x="263737" y="2621700"/>
            <a:ext cx="5310698" cy="1872362"/>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46747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a:t>Factor it in (4)</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a:t>Backwards</a:t>
            </a:r>
          </a:p>
        </p:txBody>
      </p:sp>
      <p:sp>
        <p:nvSpPr>
          <p:cNvPr id="13" name="TextBox 12">
            <a:extLst>
              <a:ext uri="{FF2B5EF4-FFF2-40B4-BE49-F238E27FC236}">
                <a16:creationId xmlns:a16="http://schemas.microsoft.com/office/drawing/2014/main" id="{9364AAC0-763C-CC17-4116-40BD56C6A5A7}"/>
              </a:ext>
            </a:extLst>
          </p:cNvPr>
          <p:cNvSpPr txBox="1"/>
          <p:nvPr/>
        </p:nvSpPr>
        <p:spPr>
          <a:xfrm>
            <a:off x="416209" y="1658532"/>
            <a:ext cx="6245847" cy="914400"/>
          </a:xfrm>
          <a:prstGeom prst="rect">
            <a:avLst/>
          </a:prstGeom>
          <a:noFill/>
        </p:spPr>
        <p:txBody>
          <a:bodyPr wrap="none" lIns="0" tIns="0" rIns="0" bIns="0" rtlCol="0">
            <a:noAutofit/>
          </a:bodyPr>
          <a:lstStyle/>
          <a:p>
            <a:pPr algn="l"/>
            <a:r>
              <a:rPr lang="en-AU" sz="1800" dirty="0"/>
              <a:t>What could the dimensions of the rectangle be?</a:t>
            </a:r>
          </a:p>
        </p:txBody>
      </p:sp>
      <p:pic>
        <p:nvPicPr>
          <p:cNvPr id="6" name="Picture 5" descr="A rectangle divided into two areas of size 18x and 12">
            <a:extLst>
              <a:ext uri="{FF2B5EF4-FFF2-40B4-BE49-F238E27FC236}">
                <a16:creationId xmlns:a16="http://schemas.microsoft.com/office/drawing/2014/main" id="{74C7D3DB-7175-9A59-169B-8F884F9A8233}"/>
              </a:ext>
            </a:extLst>
          </p:cNvPr>
          <p:cNvPicPr>
            <a:picLocks noChangeAspect="1"/>
          </p:cNvPicPr>
          <p:nvPr/>
        </p:nvPicPr>
        <p:blipFill>
          <a:blip r:embed="rId2"/>
          <a:stretch>
            <a:fillRect/>
          </a:stretch>
        </p:blipFill>
        <p:spPr>
          <a:xfrm>
            <a:off x="347808" y="2641471"/>
            <a:ext cx="4583369" cy="165592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90790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a:t>Explore</a:t>
            </a:r>
          </a:p>
        </p:txBody>
      </p:sp>
      <p:sp>
        <p:nvSpPr>
          <p:cNvPr id="2" name="Footer Placeholder 1">
            <a:extLst>
              <a:ext uri="{FF2B5EF4-FFF2-40B4-BE49-F238E27FC236}">
                <a16:creationId xmlns:a16="http://schemas.microsoft.com/office/drawing/2014/main" id="{28029AC0-4C90-9D71-0690-1041C914BAC6}"/>
              </a:ext>
            </a:extLst>
          </p:cNvPr>
          <p:cNvSpPr>
            <a:spLocks noGrp="1"/>
          </p:cNvSpPr>
          <p:nvPr>
            <p:ph type="ftr" sz="quarter" idx="3"/>
          </p:nvPr>
        </p:nvSpPr>
        <p:spPr/>
        <p:txBody>
          <a:bodyPr/>
          <a:lstStyle/>
          <a:p>
            <a:r>
              <a:rPr lang="en-AU"/>
              <a:t>NSW Department of Education</a:t>
            </a:r>
          </a:p>
          <a:p>
            <a:endParaRPr lang="en-AU"/>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Factor it in (5)</a:t>
            </a:r>
          </a:p>
        </p:txBody>
      </p:sp>
      <p:sp>
        <p:nvSpPr>
          <p:cNvPr id="5" name="Text Placeholder 4">
            <a:extLst>
              <a:ext uri="{FF2B5EF4-FFF2-40B4-BE49-F238E27FC236}">
                <a16:creationId xmlns:a16="http://schemas.microsoft.com/office/drawing/2014/main" id="{371F9C34-C9F2-ECC1-54BE-B1704D153743}"/>
              </a:ext>
            </a:extLst>
          </p:cNvPr>
          <p:cNvSpPr>
            <a:spLocks noGrp="1"/>
          </p:cNvSpPr>
          <p:nvPr>
            <p:ph type="body" sz="quarter" idx="18"/>
          </p:nvPr>
        </p:nvSpPr>
        <p:spPr/>
        <p:txBody>
          <a:bodyPr/>
          <a:lstStyle/>
          <a:p>
            <a:r>
              <a:rPr lang="en-AU" dirty="0"/>
              <a:t>Backwards</a:t>
            </a:r>
          </a:p>
        </p:txBody>
      </p:sp>
      <p:sp>
        <p:nvSpPr>
          <p:cNvPr id="13" name="TextBox 12">
            <a:extLst>
              <a:ext uri="{FF2B5EF4-FFF2-40B4-BE49-F238E27FC236}">
                <a16:creationId xmlns:a16="http://schemas.microsoft.com/office/drawing/2014/main" id="{9364AAC0-763C-CC17-4116-40BD56C6A5A7}"/>
              </a:ext>
            </a:extLst>
          </p:cNvPr>
          <p:cNvSpPr txBox="1"/>
          <p:nvPr/>
        </p:nvSpPr>
        <p:spPr>
          <a:xfrm>
            <a:off x="416209" y="1658532"/>
            <a:ext cx="7510303" cy="430433"/>
          </a:xfrm>
          <a:prstGeom prst="rect">
            <a:avLst/>
          </a:prstGeom>
          <a:noFill/>
        </p:spPr>
        <p:txBody>
          <a:bodyPr wrap="none" lIns="0" tIns="0" rIns="0" bIns="0" rtlCol="0">
            <a:noAutofit/>
          </a:bodyPr>
          <a:lstStyle/>
          <a:p>
            <a:pPr algn="l"/>
            <a:r>
              <a:rPr lang="en-AU" sz="1800" dirty="0"/>
              <a:t>What could the dimensions of the rectangle be?</a:t>
            </a:r>
          </a:p>
        </p:txBody>
      </p:sp>
      <p:pic>
        <p:nvPicPr>
          <p:cNvPr id="6" name="Picture 5" descr="A rectangle divided into two areas of size 18x and 12">
            <a:extLst>
              <a:ext uri="{FF2B5EF4-FFF2-40B4-BE49-F238E27FC236}">
                <a16:creationId xmlns:a16="http://schemas.microsoft.com/office/drawing/2014/main" id="{74C7D3DB-7175-9A59-169B-8F884F9A8233}"/>
              </a:ext>
            </a:extLst>
          </p:cNvPr>
          <p:cNvPicPr>
            <a:picLocks noChangeAspect="1"/>
          </p:cNvPicPr>
          <p:nvPr/>
        </p:nvPicPr>
        <p:blipFill>
          <a:blip r:embed="rId2"/>
          <a:stretch>
            <a:fillRect/>
          </a:stretch>
        </p:blipFill>
        <p:spPr>
          <a:xfrm>
            <a:off x="416210" y="2635238"/>
            <a:ext cx="4583369" cy="1655927"/>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577043-B36D-A33C-8CA7-E3DF1BAE37E8}"/>
                  </a:ext>
                </a:extLst>
              </p:cNvPr>
              <p:cNvSpPr txBox="1"/>
              <p:nvPr/>
            </p:nvSpPr>
            <p:spPr>
              <a:xfrm>
                <a:off x="242204" y="4423025"/>
                <a:ext cx="1890124"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18</m:t>
                      </m:r>
                      <m:r>
                        <a:rPr lang="en-AU" sz="1800" b="0" i="1" smtClean="0">
                          <a:latin typeface="Cambria Math" panose="02040503050406030204" pitchFamily="18" charset="0"/>
                        </a:rPr>
                        <m:t>𝑥</m:t>
                      </m:r>
                      <m:r>
                        <a:rPr lang="en-AU" sz="1800" b="0" i="1" smtClean="0">
                          <a:latin typeface="Cambria Math" panose="02040503050406030204" pitchFamily="18" charset="0"/>
                        </a:rPr>
                        <m:t>+12</m:t>
                      </m:r>
                    </m:oMath>
                  </m:oMathPara>
                </a14:m>
                <a:endParaRPr lang="en-AU" sz="1800" dirty="0"/>
              </a:p>
            </p:txBody>
          </p:sp>
        </mc:Choice>
        <mc:Fallback xmlns="">
          <p:sp>
            <p:nvSpPr>
              <p:cNvPr id="3" name="TextBox 2">
                <a:extLst>
                  <a:ext uri="{FF2B5EF4-FFF2-40B4-BE49-F238E27FC236}">
                    <a16:creationId xmlns:a16="http://schemas.microsoft.com/office/drawing/2014/main" id="{9B577043-B36D-A33C-8CA7-E3DF1BAE37E8}"/>
                  </a:ext>
                </a:extLst>
              </p:cNvPr>
              <p:cNvSpPr txBox="1">
                <a:spLocks noRot="1" noChangeAspect="1" noMove="1" noResize="1" noEditPoints="1" noAdjustHandles="1" noChangeArrowheads="1" noChangeShapeType="1" noTextEdit="1"/>
              </p:cNvSpPr>
              <p:nvPr/>
            </p:nvSpPr>
            <p:spPr>
              <a:xfrm>
                <a:off x="242204" y="4423025"/>
                <a:ext cx="1890124" cy="914400"/>
              </a:xfrm>
              <a:prstGeom prst="rect">
                <a:avLst/>
              </a:prstGeom>
              <a:blipFill>
                <a:blip r:embed="rId3"/>
                <a:stretch>
                  <a:fillRect/>
                </a:stretch>
              </a:blipFill>
            </p:spPr>
            <p:txBody>
              <a:bodyPr/>
              <a:lstStyle/>
              <a:p>
                <a:r>
                  <a:rPr lang="en-US">
                    <a:noFill/>
                  </a:rPr>
                  <a:t> </a:t>
                </a:r>
              </a:p>
            </p:txBody>
          </p:sp>
        </mc:Fallback>
      </mc:AlternateContent>
      <p:sp>
        <p:nvSpPr>
          <p:cNvPr id="7" name="Speech Bubble: Rectangle with Corners Rounded 6">
            <a:extLst>
              <a:ext uri="{FF2B5EF4-FFF2-40B4-BE49-F238E27FC236}">
                <a16:creationId xmlns:a16="http://schemas.microsoft.com/office/drawing/2014/main" id="{007E8E8D-4EC9-C17D-0468-83332A4763AC}"/>
              </a:ext>
            </a:extLst>
          </p:cNvPr>
          <p:cNvSpPr/>
          <p:nvPr/>
        </p:nvSpPr>
        <p:spPr>
          <a:xfrm>
            <a:off x="2650734" y="4859676"/>
            <a:ext cx="1892692" cy="783887"/>
          </a:xfrm>
          <a:prstGeom prst="wedgeRoundRectCallout">
            <a:avLst>
              <a:gd name="adj1" fmla="val -87570"/>
              <a:gd name="adj2" fmla="val -7194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Expanded form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2D5F86A-5AB3-C986-6397-6B0F2E4F60CD}"/>
                  </a:ext>
                </a:extLst>
              </p:cNvPr>
              <p:cNvSpPr txBox="1"/>
              <p:nvPr/>
            </p:nvSpPr>
            <p:spPr>
              <a:xfrm>
                <a:off x="7926513" y="2962948"/>
                <a:ext cx="914400" cy="430433"/>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rPr>
                        <m:t>2</m:t>
                      </m:r>
                      <m:r>
                        <a:rPr lang="en-AU" sz="1800" b="0" i="1" smtClean="0">
                          <a:latin typeface="Cambria Math" panose="02040503050406030204" pitchFamily="18" charset="0"/>
                        </a:rPr>
                        <m:t>(9</m:t>
                      </m:r>
                      <m:r>
                        <a:rPr lang="en-AU" sz="1800" b="0" i="1" smtClean="0">
                          <a:latin typeface="Cambria Math" panose="02040503050406030204" pitchFamily="18" charset="0"/>
                        </a:rPr>
                        <m:t>𝑥</m:t>
                      </m:r>
                      <m:r>
                        <a:rPr lang="en-AU" sz="1800" b="0" i="1" smtClean="0">
                          <a:latin typeface="Cambria Math" panose="02040503050406030204" pitchFamily="18" charset="0"/>
                        </a:rPr>
                        <m:t>+6)</m:t>
                      </m:r>
                    </m:oMath>
                  </m:oMathPara>
                </a14:m>
                <a:endParaRPr lang="en-AU" sz="1800" dirty="0"/>
              </a:p>
            </p:txBody>
          </p:sp>
        </mc:Choice>
        <mc:Fallback xmlns="">
          <p:sp>
            <p:nvSpPr>
              <p:cNvPr id="10" name="TextBox 9">
                <a:extLst>
                  <a:ext uri="{FF2B5EF4-FFF2-40B4-BE49-F238E27FC236}">
                    <a16:creationId xmlns:a16="http://schemas.microsoft.com/office/drawing/2014/main" id="{C2D5F86A-5AB3-C986-6397-6B0F2E4F60CD}"/>
                  </a:ext>
                </a:extLst>
              </p:cNvPr>
              <p:cNvSpPr txBox="1">
                <a:spLocks noRot="1" noChangeAspect="1" noMove="1" noResize="1" noEditPoints="1" noAdjustHandles="1" noChangeArrowheads="1" noChangeShapeType="1" noTextEdit="1"/>
              </p:cNvSpPr>
              <p:nvPr/>
            </p:nvSpPr>
            <p:spPr>
              <a:xfrm>
                <a:off x="7926513" y="2962948"/>
                <a:ext cx="914400" cy="430433"/>
              </a:xfrm>
              <a:prstGeom prst="rect">
                <a:avLst/>
              </a:prstGeom>
              <a:blipFill>
                <a:blip r:embed="rId5"/>
                <a:stretch>
                  <a:fillRect l="-9722" t="-2857" r="-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0A2C4C6-7AB3-81F2-2D74-98BAA8DA3309}"/>
                  </a:ext>
                </a:extLst>
              </p:cNvPr>
              <p:cNvSpPr txBox="1"/>
              <p:nvPr/>
            </p:nvSpPr>
            <p:spPr>
              <a:xfrm>
                <a:off x="7926513" y="3759378"/>
                <a:ext cx="914400" cy="349322"/>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6(3</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dirty="0"/>
              </a:p>
            </p:txBody>
          </p:sp>
        </mc:Choice>
        <mc:Fallback xmlns="">
          <p:sp>
            <p:nvSpPr>
              <p:cNvPr id="8" name="TextBox 7">
                <a:extLst>
                  <a:ext uri="{FF2B5EF4-FFF2-40B4-BE49-F238E27FC236}">
                    <a16:creationId xmlns:a16="http://schemas.microsoft.com/office/drawing/2014/main" id="{60A2C4C6-7AB3-81F2-2D74-98BAA8DA3309}"/>
                  </a:ext>
                </a:extLst>
              </p:cNvPr>
              <p:cNvSpPr txBox="1">
                <a:spLocks noRot="1" noChangeAspect="1" noMove="1" noResize="1" noEditPoints="1" noAdjustHandles="1" noChangeArrowheads="1" noChangeShapeType="1" noTextEdit="1"/>
              </p:cNvSpPr>
              <p:nvPr/>
            </p:nvSpPr>
            <p:spPr>
              <a:xfrm>
                <a:off x="7926513" y="3759378"/>
                <a:ext cx="914400" cy="349322"/>
              </a:xfrm>
              <a:prstGeom prst="rect">
                <a:avLst/>
              </a:prstGeom>
              <a:blipFill>
                <a:blip r:embed="rId4"/>
                <a:stretch>
                  <a:fillRect l="-9722" t="-3571" r="-19444" b="-7143"/>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6B528473-1DB9-744A-1A08-7CE572683101}"/>
              </a:ext>
            </a:extLst>
          </p:cNvPr>
          <p:cNvSpPr/>
          <p:nvPr/>
        </p:nvSpPr>
        <p:spPr>
          <a:xfrm>
            <a:off x="8721047" y="4880226"/>
            <a:ext cx="1508803" cy="763338"/>
          </a:xfrm>
          <a:prstGeom prst="wedgeRoundRectCallout">
            <a:avLst>
              <a:gd name="adj1" fmla="val -62534"/>
              <a:gd name="adj2" fmla="val -13447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Factorised</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261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752</Words>
  <Application>Microsoft Office PowerPoint</Application>
  <PresentationFormat>Widescreen</PresentationFormat>
  <Paragraphs>98</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Cambria Math</vt:lpstr>
      <vt:lpstr>Public Sans</vt:lpstr>
      <vt:lpstr>Times New Roman</vt:lpstr>
      <vt:lpstr>Public Sans SemiBold</vt:lpstr>
      <vt:lpstr>Public Sans Light</vt:lpstr>
      <vt:lpstr>Arial</vt:lpstr>
      <vt:lpstr>NSWG Corporate</vt:lpstr>
      <vt:lpstr>Factor it in</vt:lpstr>
      <vt:lpstr>Warm up</vt:lpstr>
      <vt:lpstr>Factor it in (1)</vt:lpstr>
      <vt:lpstr>Factor it in (2)</vt:lpstr>
      <vt:lpstr>Launch</vt:lpstr>
      <vt:lpstr>Factor it in (3)</vt:lpstr>
      <vt:lpstr>Factor it in (4)</vt:lpstr>
      <vt:lpstr>Explore</vt:lpstr>
      <vt:lpstr>Factor it in (5)</vt:lpstr>
      <vt:lpstr>Summarise</vt:lpstr>
      <vt:lpstr>Factor it in (6)</vt:lpstr>
      <vt:lpstr>Factor it in (7)</vt:lpstr>
      <vt:lpstr>Factor it in (8)</vt:lpstr>
      <vt:lpstr>Factor it in (9)</vt:lpstr>
      <vt:lpstr>Factor it in (10)</vt:lpstr>
      <vt:lpstr>Factor it in (11)</vt:lpstr>
      <vt:lpstr>Factor it in (12)</vt:lpstr>
      <vt:lpstr>Factor it in (13)</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it in</dc:title>
  <dc:subject/>
  <dc:creator>NSW Department of Education</dc:creator>
  <cp:keywords/>
  <dc:description/>
  <cp:revision>1</cp:revision>
  <dcterms:created xsi:type="dcterms:W3CDTF">2024-06-27T00:16:38Z</dcterms:created>
  <dcterms:modified xsi:type="dcterms:W3CDTF">2024-06-27T05:41:03Z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2024-06-27T05:40:53Z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08eb9a22-4379-47eb-86ca-70768b998891</vt:lpwstr>
  </property>
  <property fmtid="{D5CDD505-2E9C-101B-9397-08002B2CF9AE}" pid="8" name="MSIP_Label_b603dfd7-d93a-4381-a340-2995d8282205_ContentBits">
    <vt:lpwstr>0</vt:lpwstr>
  </property>
</Properties>
</file>