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7" r:id="rId2"/>
    <p:sldId id="272" r:id="rId3"/>
    <p:sldId id="376" r:id="rId4"/>
    <p:sldId id="375" r:id="rId5"/>
    <p:sldId id="366" r:id="rId6"/>
    <p:sldId id="378" r:id="rId7"/>
    <p:sldId id="368" r:id="rId8"/>
    <p:sldId id="379" r:id="rId9"/>
    <p:sldId id="384" r:id="rId10"/>
    <p:sldId id="385" r:id="rId11"/>
    <p:sldId id="386" r:id="rId12"/>
    <p:sldId id="387" r:id="rId13"/>
    <p:sldId id="393" r:id="rId14"/>
    <p:sldId id="383" r:id="rId15"/>
    <p:sldId id="389" r:id="rId16"/>
    <p:sldId id="388" r:id="rId17"/>
    <p:sldId id="392"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
      <p:font typeface="Public Sans SemiBold"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BB885-8A5A-4348-BF68-38A6CD00E70F}" v="11" dt="2024-06-27T00:19:13.22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2"/>
    <p:restoredTop sz="94694"/>
  </p:normalViewPr>
  <p:slideViewPr>
    <p:cSldViewPr snapToGrid="0">
      <p:cViewPr varScale="1">
        <p:scale>
          <a:sx n="101" d="100"/>
          <a:sy n="101" d="100"/>
        </p:scale>
        <p:origin x="714" y="102"/>
      </p:cViewPr>
      <p:guideLst>
        <p:guide orient="horz" pos="1275"/>
        <p:guide pos="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88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30.png"/></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Age old question</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a:t>Age old question (7)</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a:t>Self-explanation prompts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C5D6CF-B417-D40F-E3EC-731B296BB02E}"/>
                  </a:ext>
                </a:extLst>
              </p:cNvPr>
              <p:cNvSpPr txBox="1"/>
              <p:nvPr/>
            </p:nvSpPr>
            <p:spPr>
              <a:xfrm>
                <a:off x="360000" y="1806681"/>
                <a:ext cx="1265530" cy="373075"/>
              </a:xfrm>
              <a:prstGeom prst="rect">
                <a:avLst/>
              </a:prstGeom>
              <a:noFill/>
            </p:spPr>
            <p:txBody>
              <a:bodyPr wrap="none" lIns="0" tIns="0" rIns="0" bIns="0" rtlCol="0">
                <a:noAutofit/>
              </a:bodyPr>
              <a:lstStyle/>
              <a:p>
                <a:pPr algn="l"/>
                <a:r>
                  <a:rPr lang="en-AU" sz="1800" dirty="0"/>
                  <a:t>Solve for </a:t>
                </a:r>
                <a14:m>
                  <m:oMath xmlns:m="http://schemas.openxmlformats.org/officeDocument/2006/math">
                    <m:r>
                      <a:rPr lang="en-AU" sz="1800" i="1" dirty="0" smtClean="0">
                        <a:latin typeface="Cambria Math" panose="02040503050406030204" pitchFamily="18" charset="0"/>
                      </a:rPr>
                      <m:t>𝑥</m:t>
                    </m:r>
                  </m:oMath>
                </a14:m>
                <a:r>
                  <a:rPr lang="en-AU" sz="1800" dirty="0"/>
                  <a:t>.</a:t>
                </a:r>
              </a:p>
            </p:txBody>
          </p:sp>
        </mc:Choice>
        <mc:Fallback xmlns="">
          <p:sp>
            <p:nvSpPr>
              <p:cNvPr id="3" name="TextBox 2">
                <a:extLst>
                  <a:ext uri="{FF2B5EF4-FFF2-40B4-BE49-F238E27FC236}">
                    <a16:creationId xmlns:a16="http://schemas.microsoft.com/office/drawing/2014/main" id="{F2C5D6CF-B417-D40F-E3EC-731B296BB02E}"/>
                  </a:ext>
                </a:extLst>
              </p:cNvPr>
              <p:cNvSpPr txBox="1">
                <a:spLocks noRot="1" noChangeAspect="1" noMove="1" noResize="1" noEditPoints="1" noAdjustHandles="1" noChangeArrowheads="1" noChangeShapeType="1" noTextEdit="1"/>
              </p:cNvSpPr>
              <p:nvPr/>
            </p:nvSpPr>
            <p:spPr>
              <a:xfrm>
                <a:off x="360000" y="1806681"/>
                <a:ext cx="1265530" cy="373075"/>
              </a:xfrm>
              <a:prstGeom prst="rect">
                <a:avLst/>
              </a:prstGeom>
              <a:blipFill>
                <a:blip r:embed="rId2"/>
                <a:stretch>
                  <a:fillRect l="-10891" t="-20000" r="-4950" b="-10000"/>
                </a:stretch>
              </a:blipFill>
            </p:spPr>
            <p:txBody>
              <a:bodyPr/>
              <a:lstStyle/>
              <a:p>
                <a:r>
                  <a:rPr lang="en-US">
                    <a:noFill/>
                  </a:rPr>
                  <a:t> </a:t>
                </a:r>
              </a:p>
            </p:txBody>
          </p:sp>
        </mc:Fallback>
      </mc:AlternateContent>
      <p:sp>
        <p:nvSpPr>
          <p:cNvPr id="5" name="Speech Bubble: Oval 4">
            <a:extLst>
              <a:ext uri="{FF2B5EF4-FFF2-40B4-BE49-F238E27FC236}">
                <a16:creationId xmlns:a16="http://schemas.microsoft.com/office/drawing/2014/main" id="{797D480E-A6AF-53BE-1FDD-2A6CEC78348E}"/>
              </a:ext>
            </a:extLst>
          </p:cNvPr>
          <p:cNvSpPr/>
          <p:nvPr/>
        </p:nvSpPr>
        <p:spPr>
          <a:xfrm>
            <a:off x="1345794" y="2693902"/>
            <a:ext cx="2344463" cy="1048207"/>
          </a:xfrm>
          <a:prstGeom prst="wedgeRoundRectCallout">
            <a:avLst>
              <a:gd name="adj1" fmla="val 95710"/>
              <a:gd name="adj2" fmla="val -70429"/>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a:t>Why do we minus 1 here first?</a:t>
            </a:r>
          </a:p>
        </p:txBody>
      </p:sp>
      <p:sp>
        <p:nvSpPr>
          <p:cNvPr id="7" name="Speech Bubble: Oval 6">
            <a:extLst>
              <a:ext uri="{FF2B5EF4-FFF2-40B4-BE49-F238E27FC236}">
                <a16:creationId xmlns:a16="http://schemas.microsoft.com/office/drawing/2014/main" id="{1A4BB0BC-9E27-0F70-DF3F-5D8BB11F6824}"/>
              </a:ext>
            </a:extLst>
          </p:cNvPr>
          <p:cNvSpPr/>
          <p:nvPr/>
        </p:nvSpPr>
        <p:spPr>
          <a:xfrm>
            <a:off x="1345794" y="4498194"/>
            <a:ext cx="3320116" cy="1602120"/>
          </a:xfrm>
          <a:prstGeom prst="wedgeRoundRectCallout">
            <a:avLst>
              <a:gd name="adj1" fmla="val 52836"/>
              <a:gd name="adj2" fmla="val -9037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would a backtracking diagram look like for this question?</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F207D960-CA01-5A75-FF06-B979359AF824}"/>
                  </a:ext>
                </a:extLst>
              </p:cNvPr>
              <p:cNvSpPr>
                <a:spLocks noGrp="1"/>
              </p:cNvSpPr>
              <p:nvPr>
                <p:ph idx="1"/>
              </p:nvPr>
            </p:nvSpPr>
            <p:spPr>
              <a:xfrm>
                <a:off x="4543843" y="1558746"/>
                <a:ext cx="1590797" cy="4939254"/>
              </a:xfrm>
            </p:spPr>
            <p:txBody>
              <a:bodyPr/>
              <a:lstStyle/>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2</m:t>
                          </m:r>
                          <m:r>
                            <a:rPr lang="en-AU" i="1">
                              <a:latin typeface="Cambria Math" panose="02040503050406030204" pitchFamily="18" charset="0"/>
                            </a:rPr>
                            <m:t>𝑥</m:t>
                          </m:r>
                        </m:den>
                      </m:f>
                      <m:r>
                        <a:rPr lang="en-AU" i="1">
                          <a:latin typeface="Cambria Math" panose="02040503050406030204" pitchFamily="18" charset="0"/>
                        </a:rPr>
                        <m:t>+1</m:t>
                      </m:r>
                      <m:r>
                        <m:rPr>
                          <m:aln/>
                        </m:rPr>
                        <a:rPr lang="en-AU" i="1">
                          <a:latin typeface="Cambria Math" panose="02040503050406030204" pitchFamily="18" charset="0"/>
                        </a:rPr>
                        <m:t>=</m:t>
                      </m:r>
                      <m:r>
                        <a:rPr lang="en-AU" i="1">
                          <a:latin typeface="Cambria Math" panose="02040503050406030204" pitchFamily="18" charset="0"/>
                        </a:rPr>
                        <m:t>7</m:t>
                      </m:r>
                    </m:oMath>
                    <m:oMath xmlns:m="http://schemas.openxmlformats.org/officeDocument/2006/math">
                      <m:r>
                        <a:rPr lang="en-AU" i="1">
                          <a:solidFill>
                            <a:srgbClr val="00B050"/>
                          </a:solidFill>
                          <a:latin typeface="Cambria Math" panose="02040503050406030204" pitchFamily="18" charset="0"/>
                        </a:rPr>
                        <m:t>−1</m:t>
                      </m:r>
                      <m:r>
                        <m:rPr>
                          <m:aln/>
                        </m:rPr>
                        <a:rPr lang="en-AU" i="1">
                          <a:solidFill>
                            <a:schemeClr val="bg1"/>
                          </a:solidFill>
                          <a:latin typeface="Cambria Math" panose="02040503050406030204" pitchFamily="18" charset="0"/>
                        </a:rPr>
                        <m:t>=</m:t>
                      </m:r>
                      <m:r>
                        <a:rPr lang="en-AU" i="1">
                          <a:solidFill>
                            <a:srgbClr val="00B050"/>
                          </a:solidFill>
                          <a:latin typeface="Cambria Math" panose="02040503050406030204" pitchFamily="18" charset="0"/>
                        </a:rPr>
                        <m:t>−1</m:t>
                      </m:r>
                    </m:oMath>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2</m:t>
                          </m:r>
                          <m:r>
                            <a:rPr lang="en-AU" i="1">
                              <a:latin typeface="Cambria Math" panose="02040503050406030204" pitchFamily="18" charset="0"/>
                            </a:rPr>
                            <m:t>𝑥</m:t>
                          </m:r>
                        </m:den>
                      </m:f>
                      <m:r>
                        <m:rPr>
                          <m:aln/>
                        </m:rPr>
                        <a:rPr lang="en-AU" i="1">
                          <a:latin typeface="Cambria Math" panose="02040503050406030204" pitchFamily="18" charset="0"/>
                        </a:rPr>
                        <m:t>=</m:t>
                      </m:r>
                      <m:r>
                        <a:rPr lang="en-AU" i="1">
                          <a:latin typeface="Cambria Math" panose="02040503050406030204" pitchFamily="18" charset="0"/>
                        </a:rPr>
                        <m:t>6</m:t>
                      </m:r>
                    </m:oMath>
                    <m:oMath xmlns:m="http://schemas.openxmlformats.org/officeDocument/2006/math">
                      <m:r>
                        <a:rPr lang="en-AU" i="1">
                          <a:solidFill>
                            <a:srgbClr val="00B050"/>
                          </a:solidFill>
                          <a:latin typeface="Cambria Math" panose="02040503050406030204" pitchFamily="18" charset="0"/>
                          <a:ea typeface="Cambria Math" panose="02040503050406030204" pitchFamily="18" charset="0"/>
                        </a:rPr>
                        <m:t>×2</m:t>
                      </m:r>
                      <m:r>
                        <a:rPr lang="en-AU" i="1">
                          <a:solidFill>
                            <a:srgbClr val="00B050"/>
                          </a:solidFill>
                          <a:latin typeface="Cambria Math" panose="02040503050406030204" pitchFamily="18" charset="0"/>
                          <a:ea typeface="Cambria Math" panose="02040503050406030204" pitchFamily="18" charset="0"/>
                        </a:rPr>
                        <m:t>𝑥</m:t>
                      </m:r>
                      <m:r>
                        <m:rPr>
                          <m:aln/>
                        </m:rPr>
                        <a:rPr lang="en-AU" i="1">
                          <a:solidFill>
                            <a:schemeClr val="bg1"/>
                          </a:solidFill>
                          <a:latin typeface="Cambria Math" panose="02040503050406030204" pitchFamily="18" charset="0"/>
                          <a:ea typeface="Cambria Math" panose="02040503050406030204" pitchFamily="18" charset="0"/>
                        </a:rPr>
                        <m:t>=</m:t>
                      </m:r>
                      <m:r>
                        <a:rPr lang="en-AU" i="1">
                          <a:solidFill>
                            <a:srgbClr val="00B050"/>
                          </a:solidFill>
                          <a:latin typeface="Cambria Math" panose="02040503050406030204" pitchFamily="18" charset="0"/>
                          <a:ea typeface="Cambria Math" panose="02040503050406030204" pitchFamily="18" charset="0"/>
                        </a:rPr>
                        <m:t>×2</m:t>
                      </m:r>
                      <m:r>
                        <a:rPr lang="en-AU" i="1">
                          <a:solidFill>
                            <a:srgbClr val="00B050"/>
                          </a:solidFill>
                          <a:latin typeface="Cambria Math" panose="02040503050406030204" pitchFamily="18" charset="0"/>
                          <a:ea typeface="Cambria Math" panose="02040503050406030204" pitchFamily="18" charset="0"/>
                        </a:rPr>
                        <m:t>𝑥</m:t>
                      </m:r>
                    </m:oMath>
                    <m:oMath xmlns:m="http://schemas.openxmlformats.org/officeDocument/2006/math">
                      <m:r>
                        <a:rPr lang="en-AU" i="1">
                          <a:latin typeface="Cambria Math" panose="02040503050406030204" pitchFamily="18" charset="0"/>
                        </a:rPr>
                        <m:t>3</m:t>
                      </m:r>
                      <m:r>
                        <m:rPr>
                          <m:aln/>
                        </m:rPr>
                        <a:rPr lang="en-AU" i="1">
                          <a:latin typeface="Cambria Math" panose="02040503050406030204" pitchFamily="18" charset="0"/>
                        </a:rPr>
                        <m:t>=</m:t>
                      </m:r>
                      <m:r>
                        <a:rPr lang="en-AU" i="1">
                          <a:latin typeface="Cambria Math" panose="02040503050406030204" pitchFamily="18" charset="0"/>
                        </a:rPr>
                        <m:t>12</m:t>
                      </m:r>
                      <m:r>
                        <a:rPr lang="en-AU" i="1">
                          <a:latin typeface="Cambria Math" panose="02040503050406030204" pitchFamily="18" charset="0"/>
                        </a:rPr>
                        <m:t>𝑥</m:t>
                      </m:r>
                    </m:oMath>
                    <m:oMath xmlns:m="http://schemas.openxmlformats.org/officeDocument/2006/math">
                      <m:r>
                        <a:rPr lang="en-AU" i="1">
                          <a:solidFill>
                            <a:srgbClr val="00B050"/>
                          </a:solidFill>
                          <a:latin typeface="Cambria Math" panose="02040503050406030204" pitchFamily="18" charset="0"/>
                          <a:ea typeface="Cambria Math" panose="02040503050406030204" pitchFamily="18" charset="0"/>
                        </a:rPr>
                        <m:t>÷12</m:t>
                      </m:r>
                      <m:r>
                        <m:rPr>
                          <m:aln/>
                        </m:rPr>
                        <a:rPr lang="en-AU" i="1">
                          <a:solidFill>
                            <a:schemeClr val="bg1"/>
                          </a:solidFill>
                          <a:latin typeface="Cambria Math" panose="02040503050406030204" pitchFamily="18" charset="0"/>
                          <a:ea typeface="Cambria Math" panose="02040503050406030204" pitchFamily="18" charset="0"/>
                        </a:rPr>
                        <m:t>=</m:t>
                      </m:r>
                      <m:r>
                        <a:rPr lang="en-AU" i="1">
                          <a:solidFill>
                            <a:srgbClr val="00B050"/>
                          </a:solidFill>
                          <a:latin typeface="Cambria Math" panose="02040503050406030204" pitchFamily="18" charset="0"/>
                          <a:ea typeface="Cambria Math" panose="02040503050406030204" pitchFamily="18" charset="0"/>
                        </a:rPr>
                        <m:t>÷12</m:t>
                      </m:r>
                    </m:oMath>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12</m:t>
                          </m:r>
                        </m:den>
                      </m:f>
                    </m:oMath>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4</m:t>
                          </m:r>
                        </m:den>
                      </m:f>
                    </m:oMath>
                  </m:oMathPara>
                </a14:m>
                <a:br>
                  <a:rPr lang="en-AU" dirty="0"/>
                </a:br>
                <a:endParaRPr lang="en-AU" dirty="0"/>
              </a:p>
            </p:txBody>
          </p:sp>
        </mc:Choice>
        <mc:Fallback xmlns="">
          <p:sp>
            <p:nvSpPr>
              <p:cNvPr id="11" name="Content Placeholder 10">
                <a:extLst>
                  <a:ext uri="{FF2B5EF4-FFF2-40B4-BE49-F238E27FC236}">
                    <a16:creationId xmlns:a16="http://schemas.microsoft.com/office/drawing/2014/main" id="{F207D960-CA01-5A75-FF06-B979359AF824}"/>
                  </a:ext>
                </a:extLst>
              </p:cNvPr>
              <p:cNvSpPr>
                <a:spLocks noGrp="1" noRot="1" noChangeAspect="1" noMove="1" noResize="1" noEditPoints="1" noAdjustHandles="1" noChangeArrowheads="1" noChangeShapeType="1" noTextEdit="1"/>
              </p:cNvSpPr>
              <p:nvPr>
                <p:ph idx="1"/>
              </p:nvPr>
            </p:nvSpPr>
            <p:spPr>
              <a:xfrm>
                <a:off x="4543843" y="1558746"/>
                <a:ext cx="1590797" cy="4939254"/>
              </a:xfrm>
              <a:blipFill>
                <a:blip r:embed="rId3"/>
                <a:stretch>
                  <a:fillRect r="-3968"/>
                </a:stretch>
              </a:blipFill>
            </p:spPr>
            <p:txBody>
              <a:bodyPr/>
              <a:lstStyle/>
              <a:p>
                <a:r>
                  <a:rPr lang="en-US">
                    <a:noFill/>
                  </a:rPr>
                  <a:t> </a:t>
                </a:r>
              </a:p>
            </p:txBody>
          </p:sp>
        </mc:Fallback>
      </mc:AlternateContent>
      <p:sp>
        <p:nvSpPr>
          <p:cNvPr id="8" name="Speech Bubble: Oval 7">
            <a:extLst>
              <a:ext uri="{FF2B5EF4-FFF2-40B4-BE49-F238E27FC236}">
                <a16:creationId xmlns:a16="http://schemas.microsoft.com/office/drawing/2014/main" id="{85DC42AD-EB1F-B3E5-4FA6-0BD015DE76CE}"/>
              </a:ext>
              <a:ext uri="{C183D7F6-B498-43B3-948B-1728B52AA6E4}">
                <adec:decorative xmlns:adec="http://schemas.microsoft.com/office/drawing/2017/decorative" val="1"/>
              </a:ext>
            </a:extLst>
          </p:cNvPr>
          <p:cNvSpPr/>
          <p:nvPr/>
        </p:nvSpPr>
        <p:spPr>
          <a:xfrm>
            <a:off x="7597325" y="2697738"/>
            <a:ext cx="3734704" cy="1462524"/>
          </a:xfrm>
          <a:prstGeom prst="wedgeRoundRectCallout">
            <a:avLst>
              <a:gd name="adj1" fmla="val -84836"/>
              <a:gd name="adj2" fmla="val 5117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800"/>
              <a:t>Would we get the same answer here if we multiplied by 2</a:t>
            </a:r>
            <a:r>
              <a:rPr lang="en-US" sz="1800" i="1">
                <a:latin typeface="Cambria Math" panose="02040503050406030204" pitchFamily="18" charset="0"/>
                <a:ea typeface="Cambria Math" panose="02040503050406030204" pitchFamily="18" charset="0"/>
              </a:rPr>
              <a:t>x</a:t>
            </a:r>
            <a:r>
              <a:rPr lang="en-US" sz="1800"/>
              <a:t> first instead of subtracting 1?</a:t>
            </a:r>
            <a:endParaRPr lang="en-AU" sz="1800"/>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21533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Age old question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9EE531-83DE-958A-4FC7-1646F2E6C64B}"/>
                  </a:ext>
                </a:extLst>
              </p:cNvPr>
              <p:cNvSpPr txBox="1"/>
              <p:nvPr/>
            </p:nvSpPr>
            <p:spPr>
              <a:xfrm>
                <a:off x="360000" y="1804867"/>
                <a:ext cx="1265530" cy="373075"/>
              </a:xfrm>
              <a:prstGeom prst="rect">
                <a:avLst/>
              </a:prstGeom>
              <a:noFill/>
            </p:spPr>
            <p:txBody>
              <a:bodyPr wrap="none" lIns="0" tIns="0" rIns="0" bIns="0" rtlCol="0">
                <a:noAutofit/>
              </a:bodyPr>
              <a:lstStyle/>
              <a:p>
                <a:pPr algn="l"/>
                <a:r>
                  <a:rPr lang="en-AU" sz="1800" dirty="0"/>
                  <a:t>Solve for </a:t>
                </a:r>
                <a14:m>
                  <m:oMath xmlns:m="http://schemas.openxmlformats.org/officeDocument/2006/math">
                    <m:r>
                      <a:rPr lang="en-AU" sz="1800" i="1" dirty="0" smtClean="0">
                        <a:latin typeface="Cambria Math" panose="02040503050406030204" pitchFamily="18" charset="0"/>
                      </a:rPr>
                      <m:t>𝑥</m:t>
                    </m:r>
                  </m:oMath>
                </a14:m>
                <a:r>
                  <a:rPr lang="en-AU" sz="1800" dirty="0"/>
                  <a:t>.</a:t>
                </a:r>
              </a:p>
            </p:txBody>
          </p:sp>
        </mc:Choice>
        <mc:Fallback xmlns="">
          <p:sp>
            <p:nvSpPr>
              <p:cNvPr id="3" name="TextBox 2">
                <a:extLst>
                  <a:ext uri="{FF2B5EF4-FFF2-40B4-BE49-F238E27FC236}">
                    <a16:creationId xmlns:a16="http://schemas.microsoft.com/office/drawing/2014/main" id="{5D9EE531-83DE-958A-4FC7-1646F2E6C64B}"/>
                  </a:ext>
                </a:extLst>
              </p:cNvPr>
              <p:cNvSpPr txBox="1">
                <a:spLocks noRot="1" noChangeAspect="1" noMove="1" noResize="1" noEditPoints="1" noAdjustHandles="1" noChangeArrowheads="1" noChangeShapeType="1" noTextEdit="1"/>
              </p:cNvSpPr>
              <p:nvPr/>
            </p:nvSpPr>
            <p:spPr>
              <a:xfrm>
                <a:off x="360000" y="1804867"/>
                <a:ext cx="1265530" cy="373075"/>
              </a:xfrm>
              <a:prstGeom prst="rect">
                <a:avLst/>
              </a:prstGeom>
              <a:blipFill>
                <a:blip r:embed="rId2"/>
                <a:stretch>
                  <a:fillRect l="-10891" t="-20000" r="-49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4695259" y="1543800"/>
                <a:ext cx="1731171" cy="4536000"/>
              </a:xfrm>
            </p:spPr>
            <p:txBody>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2</m:t>
                          </m:r>
                        </m:num>
                        <m:den>
                          <m:r>
                            <a:rPr lang="en-US" b="0" i="1" smtClean="0">
                              <a:latin typeface="Cambria Math" panose="02040503050406030204" pitchFamily="18" charset="0"/>
                            </a:rPr>
                            <m:t>3</m:t>
                          </m:r>
                          <m:r>
                            <a:rPr lang="en-US" b="0" i="1" smtClean="0">
                              <a:latin typeface="Cambria Math" panose="02040503050406030204" pitchFamily="18" charset="0"/>
                            </a:rPr>
                            <m:t>𝑥</m:t>
                          </m:r>
                        </m:den>
                      </m:f>
                      <m:r>
                        <a:rPr lang="en-AU" b="0" i="1" smtClean="0">
                          <a:latin typeface="Cambria Math" panose="02040503050406030204" pitchFamily="18" charset="0"/>
                        </a:rPr>
                        <m:t>+3=5</m:t>
                      </m:r>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4695259" y="1543800"/>
                <a:ext cx="1731171" cy="4536000"/>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9993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Age old question (9)</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5CB28D5-2731-C82B-3CD6-F000A57D212E}"/>
                  </a:ext>
                </a:extLst>
              </p:cNvPr>
              <p:cNvSpPr txBox="1"/>
              <p:nvPr/>
            </p:nvSpPr>
            <p:spPr>
              <a:xfrm>
                <a:off x="360000" y="1725355"/>
                <a:ext cx="1265530" cy="373075"/>
              </a:xfrm>
              <a:prstGeom prst="rect">
                <a:avLst/>
              </a:prstGeom>
              <a:noFill/>
            </p:spPr>
            <p:txBody>
              <a:bodyPr wrap="none" lIns="0" tIns="0" rIns="0" bIns="0" rtlCol="0">
                <a:noAutofit/>
              </a:bodyPr>
              <a:lstStyle/>
              <a:p>
                <a:pPr algn="l"/>
                <a:r>
                  <a:rPr lang="en-AU" sz="1800" dirty="0"/>
                  <a:t>Solve for </a:t>
                </a:r>
                <a14:m>
                  <m:oMath xmlns:m="http://schemas.openxmlformats.org/officeDocument/2006/math">
                    <m:r>
                      <a:rPr lang="en-AU" sz="1800" i="1" dirty="0" smtClean="0">
                        <a:latin typeface="Cambria Math" panose="02040503050406030204" pitchFamily="18" charset="0"/>
                      </a:rPr>
                      <m:t>𝑥</m:t>
                    </m:r>
                  </m:oMath>
                </a14:m>
                <a:r>
                  <a:rPr lang="en-AU" sz="1800" dirty="0"/>
                  <a:t>.</a:t>
                </a:r>
              </a:p>
            </p:txBody>
          </p:sp>
        </mc:Choice>
        <mc:Fallback xmlns="">
          <p:sp>
            <p:nvSpPr>
              <p:cNvPr id="3" name="TextBox 2">
                <a:extLst>
                  <a:ext uri="{FF2B5EF4-FFF2-40B4-BE49-F238E27FC236}">
                    <a16:creationId xmlns:a16="http://schemas.microsoft.com/office/drawing/2014/main" id="{D5CB28D5-2731-C82B-3CD6-F000A57D212E}"/>
                  </a:ext>
                </a:extLst>
              </p:cNvPr>
              <p:cNvSpPr txBox="1">
                <a:spLocks noRot="1" noChangeAspect="1" noMove="1" noResize="1" noEditPoints="1" noAdjustHandles="1" noChangeArrowheads="1" noChangeShapeType="1" noTextEdit="1"/>
              </p:cNvSpPr>
              <p:nvPr/>
            </p:nvSpPr>
            <p:spPr>
              <a:xfrm>
                <a:off x="360000" y="1725355"/>
                <a:ext cx="1265530" cy="373075"/>
              </a:xfrm>
              <a:prstGeom prst="rect">
                <a:avLst/>
              </a:prstGeom>
              <a:blipFill>
                <a:blip r:embed="rId2"/>
                <a:stretch>
                  <a:fillRect l="-11058" t="-21311" r="-5288" b="-1311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4607334" y="1462470"/>
                <a:ext cx="1590495" cy="4912474"/>
              </a:xfrm>
            </p:spPr>
            <p:txBody>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2</m:t>
                          </m:r>
                        </m:num>
                        <m:den>
                          <m:r>
                            <a:rPr lang="en-US" b="0" i="1" smtClean="0">
                              <a:latin typeface="Cambria Math" panose="02040503050406030204" pitchFamily="18" charset="0"/>
                            </a:rPr>
                            <m:t>3</m:t>
                          </m:r>
                          <m:r>
                            <a:rPr lang="en-AU" i="1">
                              <a:latin typeface="Cambria Math" panose="02040503050406030204" pitchFamily="18" charset="0"/>
                            </a:rPr>
                            <m:t>𝑥</m:t>
                          </m:r>
                        </m:den>
                      </m:f>
                      <m:r>
                        <a:rPr lang="en-AU" i="1">
                          <a:latin typeface="Cambria Math" panose="02040503050406030204" pitchFamily="18" charset="0"/>
                        </a:rPr>
                        <m:t>+3</m:t>
                      </m:r>
                      <m:r>
                        <m:rPr>
                          <m:aln/>
                        </m:rPr>
                        <a:rPr lang="en-AU" i="1">
                          <a:latin typeface="Cambria Math" panose="02040503050406030204" pitchFamily="18" charset="0"/>
                        </a:rPr>
                        <m:t>=</m:t>
                      </m:r>
                      <m:r>
                        <a:rPr lang="en-AU" i="1">
                          <a:latin typeface="Cambria Math" panose="02040503050406030204" pitchFamily="18" charset="0"/>
                        </a:rPr>
                        <m:t>5</m:t>
                      </m:r>
                    </m:oMath>
                    <m:oMath xmlns:m="http://schemas.openxmlformats.org/officeDocument/2006/math">
                      <m:r>
                        <a:rPr lang="en-AU" b="0" i="1" smtClean="0">
                          <a:solidFill>
                            <a:srgbClr val="00B050"/>
                          </a:solidFill>
                          <a:latin typeface="Cambria Math" panose="02040503050406030204" pitchFamily="18" charset="0"/>
                        </a:rPr>
                        <m:t>−3</m:t>
                      </m:r>
                      <m:r>
                        <m:rPr>
                          <m:aln/>
                        </m:rPr>
                        <a:rPr lang="en-AU" b="0" i="1" smtClean="0">
                          <a:solidFill>
                            <a:schemeClr val="bg1"/>
                          </a:solidFill>
                          <a:latin typeface="Cambria Math" panose="02040503050406030204" pitchFamily="18" charset="0"/>
                        </a:rPr>
                        <m:t>=</m:t>
                      </m:r>
                      <m:r>
                        <a:rPr lang="en-AU" b="0" i="1" smtClean="0">
                          <a:solidFill>
                            <a:srgbClr val="00B050"/>
                          </a:solidFill>
                          <a:latin typeface="Cambria Math" panose="02040503050406030204" pitchFamily="18" charset="0"/>
                        </a:rPr>
                        <m:t>−3</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US" b="0" i="1" smtClean="0">
                              <a:latin typeface="Cambria Math" panose="02040503050406030204" pitchFamily="18" charset="0"/>
                            </a:rPr>
                            <m:t>3</m:t>
                          </m:r>
                          <m:r>
                            <a:rPr lang="en-US" b="0" i="1" smtClean="0">
                              <a:latin typeface="Cambria Math" panose="02040503050406030204" pitchFamily="18" charset="0"/>
                            </a:rPr>
                            <m:t>𝑥</m:t>
                          </m:r>
                        </m:den>
                      </m:f>
                      <m:r>
                        <m:rPr>
                          <m:aln/>
                        </m:rPr>
                        <a:rPr lang="en-AU" b="0" i="1" smtClean="0">
                          <a:latin typeface="Cambria Math" panose="02040503050406030204" pitchFamily="18" charset="0"/>
                        </a:rPr>
                        <m:t>=</m:t>
                      </m:r>
                      <m:r>
                        <a:rPr lang="en-AU" b="0" i="1" smtClean="0">
                          <a:latin typeface="Cambria Math" panose="02040503050406030204" pitchFamily="18" charset="0"/>
                        </a:rPr>
                        <m:t>2</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3</m:t>
                      </m:r>
                      <m:r>
                        <a:rPr lang="en-US" b="0" i="1" smtClean="0">
                          <a:solidFill>
                            <a:srgbClr val="00B050"/>
                          </a:solidFill>
                          <a:latin typeface="Cambria Math" panose="02040503050406030204" pitchFamily="18" charset="0"/>
                          <a:ea typeface="Cambria Math" panose="02040503050406030204" pitchFamily="18" charset="0"/>
                        </a:rPr>
                        <m:t>𝑥</m:t>
                      </m:r>
                      <m: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3</m:t>
                      </m:r>
                      <m:r>
                        <a:rPr lang="en-US" b="0" i="1" smtClean="0">
                          <a:solidFill>
                            <a:srgbClr val="00B050"/>
                          </a:solidFill>
                          <a:latin typeface="Cambria Math" panose="02040503050406030204" pitchFamily="18" charset="0"/>
                          <a:ea typeface="Cambria Math" panose="02040503050406030204" pitchFamily="18" charset="0"/>
                        </a:rPr>
                        <m:t>𝑥</m:t>
                      </m:r>
                    </m:oMath>
                    <m:oMath xmlns:m="http://schemas.openxmlformats.org/officeDocument/2006/math">
                      <m:r>
                        <a:rPr lang="en-AU" b="0" i="1" smtClean="0">
                          <a:latin typeface="Cambria Math" panose="02040503050406030204" pitchFamily="18" charset="0"/>
                        </a:rPr>
                        <m:t>2</m:t>
                      </m:r>
                      <m:r>
                        <m:rPr>
                          <m:aln/>
                        </m:rPr>
                        <a:rPr lang="en-AU"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𝑥</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6</m:t>
                      </m:r>
                      <m:r>
                        <m:rPr>
                          <m:aln/>
                        </m:rPr>
                        <a:rPr lang="en-AU" b="0" i="1" smtClean="0">
                          <a:solidFill>
                            <a:schemeClr val="bg1"/>
                          </a:solidFill>
                          <a:latin typeface="Cambria Math" panose="02040503050406030204" pitchFamily="18" charset="0"/>
                          <a:ea typeface="Cambria Math" panose="02040503050406030204" pitchFamily="18" charset="0"/>
                        </a:rPr>
                        <m:t>=</m:t>
                      </m:r>
                      <m:r>
                        <a:rPr lang="en-AU" i="1">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6</m:t>
                      </m:r>
                    </m:oMath>
                    <m:oMath xmlns:m="http://schemas.openxmlformats.org/officeDocument/2006/math">
                      <m:r>
                        <a:rPr lang="en-AU" b="0" i="1" smtClean="0">
                          <a:latin typeface="Cambria Math" panose="02040503050406030204" pitchFamily="18" charset="0"/>
                          <a:ea typeface="Cambria Math" panose="02040503050406030204" pitchFamily="18" charset="0"/>
                        </a:rPr>
                        <m:t>𝑥</m:t>
                      </m:r>
                      <m:r>
                        <m:rPr>
                          <m:aln/>
                        </m:rP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6</m:t>
                          </m:r>
                        </m:den>
                      </m:f>
                    </m:oMath>
                    <m:oMath xmlns:m="http://schemas.openxmlformats.org/officeDocument/2006/math">
                      <m:r>
                        <a:rPr lang="en-US" b="0" i="1" smtClean="0">
                          <a:latin typeface="Cambria Math" panose="02040503050406030204" pitchFamily="18" charset="0"/>
                          <a:ea typeface="Cambria Math" panose="02040503050406030204" pitchFamily="18" charset="0"/>
                        </a:rPr>
                        <m:t>𝑥</m:t>
                      </m:r>
                      <m:r>
                        <m:rPr>
                          <m:aln/>
                        </m:rP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m:t>
                          </m:r>
                        </m:den>
                      </m:f>
                    </m:oMath>
                  </m:oMathPara>
                </a14:m>
                <a:br>
                  <a:rPr lang="en-AU" b="0" dirty="0">
                    <a:ea typeface="Cambria Math" panose="02040503050406030204" pitchFamily="18" charset="0"/>
                  </a:rPr>
                </a:br>
                <a:br>
                  <a:rPr lang="en-AU" b="0" dirty="0"/>
                </a:br>
                <a:endParaRPr lang="en-AU"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4607334" y="1462470"/>
                <a:ext cx="1590495" cy="4912474"/>
              </a:xfr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45954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168508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Age old question (10)</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a:t>Application 1</a:t>
            </a:r>
          </a:p>
        </p:txBody>
      </p:sp>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a:xfrm>
            <a:off x="360000" y="1620000"/>
            <a:ext cx="11484000" cy="545601"/>
          </a:xfrm>
        </p:spPr>
        <p:txBody>
          <a:bodyPr/>
          <a:lstStyle/>
          <a:p>
            <a:r>
              <a:rPr lang="en-AU" dirty="0"/>
              <a:t>Calculate the length of the distance, d.</a:t>
            </a:r>
          </a:p>
        </p:txBody>
      </p:sp>
      <p:pic>
        <p:nvPicPr>
          <p:cNvPr id="9" name="Picture 8" descr="Right-angled triangle angle with bottom angle 40 degrees, opposite side is 10.">
            <a:extLst>
              <a:ext uri="{FF2B5EF4-FFF2-40B4-BE49-F238E27FC236}">
                <a16:creationId xmlns:a16="http://schemas.microsoft.com/office/drawing/2014/main" id="{3536C10E-4152-A4B0-13D5-EA805828836C}"/>
              </a:ext>
            </a:extLst>
          </p:cNvPr>
          <p:cNvPicPr>
            <a:picLocks noChangeAspect="1"/>
          </p:cNvPicPr>
          <p:nvPr/>
        </p:nvPicPr>
        <p:blipFill>
          <a:blip r:embed="rId2"/>
          <a:stretch>
            <a:fillRect/>
          </a:stretch>
        </p:blipFill>
        <p:spPr>
          <a:xfrm>
            <a:off x="193856" y="2315503"/>
            <a:ext cx="3816546" cy="339742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57432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Age old question (11)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Application 1 solution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p:txBody>
              <a:bodyPr/>
              <a:lstStyle/>
              <a:p>
                <a:r>
                  <a:rPr lang="en-AU" dirty="0"/>
                  <a:t>Calculate the length of the distance, d.</a:t>
                </a:r>
              </a:p>
              <a:p>
                <a:pPr algn="ct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AU" i="0" smtClean="0">
                              <a:latin typeface="Cambria Math" panose="02040503050406030204" pitchFamily="18" charset="0"/>
                            </a:rPr>
                            <m:t>sin</m:t>
                          </m:r>
                        </m:fName>
                        <m:e>
                          <m:r>
                            <a:rPr lang="en-AU" b="0" i="1" smtClean="0">
                              <a:latin typeface="Cambria Math" panose="02040503050406030204" pitchFamily="18" charset="0"/>
                            </a:rPr>
                            <m:t>40</m:t>
                          </m:r>
                          <m:r>
                            <m:rPr>
                              <m:aln/>
                            </m:rP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10</m:t>
                              </m:r>
                            </m:num>
                            <m:den>
                              <m:r>
                                <a:rPr lang="en-AU" b="0" i="1" smtClean="0">
                                  <a:latin typeface="Cambria Math" panose="02040503050406030204" pitchFamily="18" charset="0"/>
                                  <a:ea typeface="Cambria Math" panose="02040503050406030204" pitchFamily="18" charset="0"/>
                                </a:rPr>
                                <m:t>𝑑</m:t>
                              </m:r>
                            </m:den>
                          </m:f>
                        </m:e>
                      </m:func>
                    </m:oMath>
                    <m:oMath xmlns:m="http://schemas.openxmlformats.org/officeDocument/2006/math">
                      <m:r>
                        <a:rPr lang="en-AU"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𝑑</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𝑑</m:t>
                      </m:r>
                    </m:oMath>
                    <m:oMath xmlns:m="http://schemas.openxmlformats.org/officeDocument/2006/math">
                      <m:r>
                        <a:rPr lang="en-AU" b="0" i="1" smtClean="0">
                          <a:latin typeface="Cambria Math" panose="02040503050406030204" pitchFamily="18" charset="0"/>
                          <a:ea typeface="Cambria Math" panose="02040503050406030204" pitchFamily="18" charset="0"/>
                        </a:rPr>
                        <m:t>𝑑</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40</m:t>
                          </m:r>
                          <m:r>
                            <m:rPr>
                              <m:aln/>
                            </m:rPr>
                            <a:rPr lang="en-AU" b="0" i="1" smtClean="0">
                              <a:latin typeface="Cambria Math" panose="02040503050406030204" pitchFamily="18" charset="0"/>
                              <a:ea typeface="Cambria Math" panose="02040503050406030204" pitchFamily="18" charset="0"/>
                            </a:rPr>
                            <m:t>=</m:t>
                          </m:r>
                        </m:e>
                      </m:func>
                      <m:r>
                        <a:rPr lang="en-AU" b="0" i="1" smtClean="0">
                          <a:latin typeface="Cambria Math" panose="02040503050406030204" pitchFamily="18" charset="0"/>
                          <a:ea typeface="Cambria Math" panose="02040503050406030204" pitchFamily="18" charset="0"/>
                        </a:rPr>
                        <m:t>10</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solidFill>
                                <a:srgbClr val="00B050"/>
                              </a:solidFill>
                              <a:latin typeface="Cambria Math" panose="02040503050406030204" pitchFamily="18" charset="0"/>
                              <a:ea typeface="Cambria Math" panose="02040503050406030204" pitchFamily="18" charset="0"/>
                            </a:rPr>
                            <m:t>sin</m:t>
                          </m:r>
                        </m:fName>
                        <m:e>
                          <m:r>
                            <a:rPr lang="en-AU" b="0" i="1" smtClean="0">
                              <a:solidFill>
                                <a:srgbClr val="00B050"/>
                              </a:solidFill>
                              <a:latin typeface="Cambria Math" panose="02040503050406030204" pitchFamily="18" charset="0"/>
                              <a:ea typeface="Cambria Math" panose="02040503050406030204" pitchFamily="18" charset="0"/>
                            </a:rPr>
                            <m:t>40</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m:t>
                          </m:r>
                          <m:func>
                            <m:funcPr>
                              <m:ctrlPr>
                                <a:rPr lang="en-AU" b="0" i="1" smtClean="0">
                                  <a:solidFill>
                                    <a:srgbClr val="00B050"/>
                                  </a:solidFill>
                                  <a:latin typeface="Cambria Math" panose="02040503050406030204" pitchFamily="18" charset="0"/>
                                  <a:ea typeface="Cambria Math" panose="02040503050406030204" pitchFamily="18" charset="0"/>
                                </a:rPr>
                              </m:ctrlPr>
                            </m:funcPr>
                            <m:fName>
                              <m:r>
                                <m:rPr>
                                  <m:sty m:val="p"/>
                                </m:rPr>
                                <a:rPr lang="en-AU" b="0" i="0" smtClean="0">
                                  <a:solidFill>
                                    <a:srgbClr val="00B050"/>
                                  </a:solidFill>
                                  <a:latin typeface="Cambria Math" panose="02040503050406030204" pitchFamily="18" charset="0"/>
                                  <a:ea typeface="Cambria Math" panose="02040503050406030204" pitchFamily="18" charset="0"/>
                                </a:rPr>
                                <m:t>sin</m:t>
                              </m:r>
                            </m:fName>
                            <m:e>
                              <m:r>
                                <a:rPr lang="en-AU" b="0" i="1" smtClean="0">
                                  <a:solidFill>
                                    <a:srgbClr val="00B050"/>
                                  </a:solidFill>
                                  <a:latin typeface="Cambria Math" panose="02040503050406030204" pitchFamily="18" charset="0"/>
                                  <a:ea typeface="Cambria Math" panose="02040503050406030204" pitchFamily="18" charset="0"/>
                                </a:rPr>
                                <m:t>40</m:t>
                              </m:r>
                            </m:e>
                          </m:func>
                        </m:e>
                      </m:func>
                    </m:oMath>
                    <m:oMath xmlns:m="http://schemas.openxmlformats.org/officeDocument/2006/math">
                      <m:r>
                        <a:rPr lang="en-AU" b="0" i="1" smtClean="0">
                          <a:latin typeface="Cambria Math" panose="02040503050406030204" pitchFamily="18" charset="0"/>
                          <a:ea typeface="Cambria Math" panose="02040503050406030204" pitchFamily="18" charset="0"/>
                        </a:rPr>
                        <m:t>𝑑</m:t>
                      </m:r>
                      <m:r>
                        <m:rPr>
                          <m:aln/>
                        </m:rP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10</m:t>
                          </m:r>
                        </m:num>
                        <m:den>
                          <m:r>
                            <a:rPr lang="en-AU" b="0" i="1" smtClean="0">
                              <a:latin typeface="Cambria Math" panose="02040503050406030204" pitchFamily="18" charset="0"/>
                              <a:ea typeface="Cambria Math" panose="02040503050406030204" pitchFamily="18" charset="0"/>
                            </a:rPr>
                            <m:t>𝑠𝑖𝑛</m:t>
                          </m:r>
                          <m:r>
                            <a:rPr lang="en-AU" b="0" i="1" smtClean="0">
                              <a:latin typeface="Cambria Math" panose="02040503050406030204" pitchFamily="18" charset="0"/>
                              <a:ea typeface="Cambria Math" panose="02040503050406030204" pitchFamily="18" charset="0"/>
                            </a:rPr>
                            <m:t>40</m:t>
                          </m:r>
                        </m:den>
                      </m:f>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15.557</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16</m:t>
                      </m:r>
                    </m:oMath>
                  </m:oMathPara>
                </a14:m>
                <a:br>
                  <a:rPr lang="en-AU" b="0" dirty="0">
                    <a:ea typeface="Cambria Math" panose="02040503050406030204" pitchFamily="18" charset="0"/>
                  </a:rPr>
                </a:br>
                <a:endParaRPr lang="en-AU" dirty="0"/>
              </a:p>
            </p:txBody>
          </p:sp>
        </mc:Choice>
        <mc:Fallback xmlns="">
          <p:sp>
            <p:nvSpPr>
              <p:cNvPr id="7" name="Content Placeholder 6">
                <a:extLst>
                  <a:ext uri="{FF2B5EF4-FFF2-40B4-BE49-F238E27FC236}">
                    <a16:creationId xmlns:a16="http://schemas.microsoft.com/office/drawing/2014/main" id="{635C095D-5374-FF75-EF10-70573C1740E8}"/>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US">
                    <a:noFill/>
                  </a:rPr>
                  <a:t> </a:t>
                </a:r>
              </a:p>
            </p:txBody>
          </p:sp>
        </mc:Fallback>
      </mc:AlternateContent>
      <p:pic>
        <p:nvPicPr>
          <p:cNvPr id="3" name="Picture 2" descr="Right-angled triangle angle with bottom angle 40 degrees, opposite side is 10.">
            <a:extLst>
              <a:ext uri="{FF2B5EF4-FFF2-40B4-BE49-F238E27FC236}">
                <a16:creationId xmlns:a16="http://schemas.microsoft.com/office/drawing/2014/main" id="{44453730-3225-6F23-2982-A975C9F5569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5716" y="2271612"/>
            <a:ext cx="3816546" cy="339742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6473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Age old question (12)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a:t>Application 2</a:t>
            </a:r>
          </a:p>
        </p:txBody>
      </p:sp>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a:xfrm>
            <a:off x="360000" y="1620000"/>
            <a:ext cx="11484000" cy="508716"/>
          </a:xfrm>
        </p:spPr>
        <p:txBody>
          <a:bodyPr/>
          <a:lstStyle/>
          <a:p>
            <a:r>
              <a:rPr lang="en-AU"/>
              <a:t>Find the value of d.</a:t>
            </a:r>
          </a:p>
          <a:p>
            <a:endParaRPr lang="en-AU" baseline="30000"/>
          </a:p>
        </p:txBody>
      </p:sp>
      <p:pic>
        <p:nvPicPr>
          <p:cNvPr id="9" name="Picture 8" descr="Right-angled triangle angle with bottom angle 40 degrees, opposite side is 10. Hypotenuse is d+3">
            <a:extLst>
              <a:ext uri="{FF2B5EF4-FFF2-40B4-BE49-F238E27FC236}">
                <a16:creationId xmlns:a16="http://schemas.microsoft.com/office/drawing/2014/main" id="{718CB48A-3310-F1EC-1911-C72C6ACADC63}"/>
              </a:ext>
            </a:extLst>
          </p:cNvPr>
          <p:cNvPicPr>
            <a:picLocks noChangeAspect="1"/>
          </p:cNvPicPr>
          <p:nvPr/>
        </p:nvPicPr>
        <p:blipFill>
          <a:blip r:embed="rId2"/>
          <a:stretch>
            <a:fillRect/>
          </a:stretch>
        </p:blipFill>
        <p:spPr>
          <a:xfrm>
            <a:off x="144537" y="2308716"/>
            <a:ext cx="3797495" cy="332122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93407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Age old question (13)</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a:t>Application 2 solution</a:t>
            </a:r>
          </a:p>
        </p:txBody>
      </p:sp>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a:xfrm>
            <a:off x="360000" y="1620000"/>
            <a:ext cx="3234662" cy="547325"/>
          </a:xfrm>
        </p:spPr>
        <p:txBody>
          <a:bodyPr/>
          <a:lstStyle/>
          <a:p>
            <a:r>
              <a:rPr lang="en-AU"/>
              <a:t>Find the value of d.</a:t>
            </a:r>
          </a:p>
        </p:txBody>
      </p:sp>
      <p:pic>
        <p:nvPicPr>
          <p:cNvPr id="3" name="Picture 2" descr="Right-angled triangle with bottom angle 40 degrees, opposite side is 10. Hypotenuse is d+3">
            <a:extLst>
              <a:ext uri="{FF2B5EF4-FFF2-40B4-BE49-F238E27FC236}">
                <a16:creationId xmlns:a16="http://schemas.microsoft.com/office/drawing/2014/main" id="{0BF6A15A-602E-1DAE-2E2A-05E928DA11A6}"/>
              </a:ext>
            </a:extLst>
          </p:cNvPr>
          <p:cNvPicPr>
            <a:picLocks noChangeAspect="1"/>
          </p:cNvPicPr>
          <p:nvPr/>
        </p:nvPicPr>
        <p:blipFill>
          <a:blip r:embed="rId2"/>
          <a:stretch>
            <a:fillRect/>
          </a:stretch>
        </p:blipFill>
        <p:spPr>
          <a:xfrm>
            <a:off x="171438" y="2554259"/>
            <a:ext cx="3797495" cy="332122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7C197D-98CE-C262-AE7C-7CCEC9360CD5}"/>
                  </a:ext>
                </a:extLst>
              </p:cNvPr>
              <p:cNvSpPr txBox="1"/>
              <p:nvPr/>
            </p:nvSpPr>
            <p:spPr>
              <a:xfrm>
                <a:off x="3594662" y="1420914"/>
                <a:ext cx="5002676" cy="4934171"/>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func>
                        <m:funcPr>
                          <m:ctrlPr>
                            <a:rPr lang="en-AU" sz="1800" i="1" smtClean="0">
                              <a:latin typeface="Cambria Math" panose="02040503050406030204" pitchFamily="18" charset="0"/>
                            </a:rPr>
                          </m:ctrlPr>
                        </m:funcPr>
                        <m:fName>
                          <m:r>
                            <m:rPr>
                              <m:sty m:val="p"/>
                            </m:rPr>
                            <a:rPr lang="en-AU" sz="1800" i="0" smtClean="0">
                              <a:latin typeface="Cambria Math" panose="02040503050406030204" pitchFamily="18" charset="0"/>
                            </a:rPr>
                            <m:t>sin</m:t>
                          </m:r>
                        </m:fName>
                        <m:e>
                          <m:r>
                            <a:rPr lang="en-AU" sz="1800" b="0" i="1" smtClean="0">
                              <a:latin typeface="Cambria Math" panose="02040503050406030204" pitchFamily="18" charset="0"/>
                            </a:rPr>
                            <m:t>40</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10</m:t>
                              </m:r>
                            </m:num>
                            <m:den>
                              <m:r>
                                <a:rPr lang="en-AU" sz="1800" b="0" i="1" smtClean="0">
                                  <a:latin typeface="Cambria Math" panose="02040503050406030204" pitchFamily="18" charset="0"/>
                                  <a:ea typeface="Cambria Math" panose="02040503050406030204" pitchFamily="18" charset="0"/>
                                </a:rPr>
                                <m:t>𝑑</m:t>
                              </m:r>
                              <m:r>
                                <a:rPr lang="en-AU" sz="1800" b="0" i="1" smtClean="0">
                                  <a:latin typeface="Cambria Math" panose="02040503050406030204" pitchFamily="18" charset="0"/>
                                  <a:ea typeface="Cambria Math" panose="02040503050406030204" pitchFamily="18" charset="0"/>
                                </a:rPr>
                                <m:t>+3</m:t>
                              </m:r>
                            </m:den>
                          </m:f>
                        </m:e>
                      </m:func>
                    </m:oMath>
                    <m:oMath xmlns:m="http://schemas.openxmlformats.org/officeDocument/2006/math">
                      <m:r>
                        <a:rPr lang="en-AU" sz="1800" i="1" smtClean="0">
                          <a:solidFill>
                            <a:srgbClr val="00B050"/>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𝑑</m:t>
                      </m:r>
                      <m:r>
                        <a:rPr lang="en-AU" sz="1800" b="0" i="1" smtClean="0">
                          <a:solidFill>
                            <a:srgbClr val="00B050"/>
                          </a:solidFill>
                          <a:latin typeface="Cambria Math" panose="02040503050406030204" pitchFamily="18" charset="0"/>
                          <a:ea typeface="Cambria Math" panose="02040503050406030204" pitchFamily="18" charset="0"/>
                        </a:rPr>
                        <m:t>+3)</m:t>
                      </m:r>
                      <m:r>
                        <m:rPr>
                          <m:aln/>
                        </m:rPr>
                        <a:rPr lang="en-AU" sz="1800" b="0" i="1" smtClean="0">
                          <a:solidFill>
                            <a:schemeClr val="bg1"/>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𝑑</m:t>
                      </m:r>
                      <m:r>
                        <a:rPr lang="en-AU" sz="1800" b="0" i="1" smtClean="0">
                          <a:solidFill>
                            <a:srgbClr val="00B050"/>
                          </a:solidFill>
                          <a:latin typeface="Cambria Math" panose="02040503050406030204" pitchFamily="18" charset="0"/>
                          <a:ea typeface="Cambria Math" panose="02040503050406030204" pitchFamily="18" charset="0"/>
                        </a:rPr>
                        <m:t>+3)</m:t>
                      </m:r>
                    </m:oMath>
                    <m:oMath xmlns:m="http://schemas.openxmlformats.org/officeDocument/2006/math">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𝑑</m:t>
                      </m:r>
                      <m:r>
                        <a:rPr lang="en-AU" sz="1800" b="0" i="1" smtClean="0">
                          <a:latin typeface="Cambria Math" panose="02040503050406030204" pitchFamily="18" charset="0"/>
                          <a:ea typeface="Cambria Math" panose="02040503050406030204" pitchFamily="18" charset="0"/>
                        </a:rPr>
                        <m:t>+3)×</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b="0" i="0" smtClean="0">
                              <a:latin typeface="Cambria Math" panose="02040503050406030204" pitchFamily="18" charset="0"/>
                              <a:ea typeface="Cambria Math" panose="02040503050406030204" pitchFamily="18" charset="0"/>
                            </a:rPr>
                            <m:t>sin</m:t>
                          </m:r>
                        </m:fName>
                        <m:e>
                          <m:r>
                            <a:rPr lang="en-AU" sz="1800" b="0" i="1" smtClean="0">
                              <a:latin typeface="Cambria Math" panose="02040503050406030204" pitchFamily="18" charset="0"/>
                              <a:ea typeface="Cambria Math" panose="02040503050406030204" pitchFamily="18" charset="0"/>
                            </a:rPr>
                            <m:t>40</m:t>
                          </m:r>
                          <m:r>
                            <m:rPr>
                              <m:aln/>
                            </m:rPr>
                            <a:rPr lang="en-AU" sz="1800" b="0" i="1" smtClean="0">
                              <a:latin typeface="Cambria Math" panose="02040503050406030204" pitchFamily="18" charset="0"/>
                              <a:ea typeface="Cambria Math" panose="02040503050406030204" pitchFamily="18" charset="0"/>
                            </a:rPr>
                            <m:t>=</m:t>
                          </m:r>
                        </m:e>
                      </m:func>
                      <m:r>
                        <a:rPr lang="en-AU" sz="1800" b="0" i="1" smtClean="0">
                          <a:latin typeface="Cambria Math" panose="02040503050406030204" pitchFamily="18" charset="0"/>
                          <a:ea typeface="Cambria Math" panose="02040503050406030204" pitchFamily="18" charset="0"/>
                        </a:rPr>
                        <m:t>10</m:t>
                      </m:r>
                    </m:oMath>
                    <m:oMath xmlns:m="http://schemas.openxmlformats.org/officeDocument/2006/math">
                      <m:r>
                        <a:rPr lang="en-AU" sz="1800" b="0" i="1" smtClean="0">
                          <a:solidFill>
                            <a:srgbClr val="00B050"/>
                          </a:solidFill>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b="0" i="0" smtClean="0">
                              <a:solidFill>
                                <a:srgbClr val="00B050"/>
                              </a:solidFill>
                              <a:latin typeface="Cambria Math" panose="02040503050406030204" pitchFamily="18" charset="0"/>
                              <a:ea typeface="Cambria Math" panose="02040503050406030204" pitchFamily="18" charset="0"/>
                            </a:rPr>
                            <m:t>sin</m:t>
                          </m:r>
                        </m:fName>
                        <m:e>
                          <m:r>
                            <a:rPr lang="en-AU" sz="1800" b="0" i="1" smtClean="0">
                              <a:solidFill>
                                <a:srgbClr val="00B050"/>
                              </a:solidFill>
                              <a:latin typeface="Cambria Math" panose="02040503050406030204" pitchFamily="18" charset="0"/>
                              <a:ea typeface="Cambria Math" panose="02040503050406030204" pitchFamily="18" charset="0"/>
                            </a:rPr>
                            <m:t>40</m:t>
                          </m:r>
                          <m:r>
                            <m:rPr>
                              <m:aln/>
                            </m:rPr>
                            <a:rPr lang="en-AU" sz="1800" b="0" i="1" smtClean="0">
                              <a:solidFill>
                                <a:schemeClr val="bg1"/>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m:t>
                          </m:r>
                          <m:func>
                            <m:funcPr>
                              <m:ctrlPr>
                                <a:rPr lang="en-AU" sz="1800" b="0" i="1" smtClean="0">
                                  <a:solidFill>
                                    <a:srgbClr val="00B050"/>
                                  </a:solidFill>
                                  <a:latin typeface="Cambria Math" panose="02040503050406030204" pitchFamily="18" charset="0"/>
                                  <a:ea typeface="Cambria Math" panose="02040503050406030204" pitchFamily="18" charset="0"/>
                                </a:rPr>
                              </m:ctrlPr>
                            </m:funcPr>
                            <m:fName>
                              <m:r>
                                <m:rPr>
                                  <m:sty m:val="p"/>
                                </m:rPr>
                                <a:rPr lang="en-AU" sz="1800" b="0" i="0" smtClean="0">
                                  <a:solidFill>
                                    <a:srgbClr val="00B050"/>
                                  </a:solidFill>
                                  <a:latin typeface="Cambria Math" panose="02040503050406030204" pitchFamily="18" charset="0"/>
                                  <a:ea typeface="Cambria Math" panose="02040503050406030204" pitchFamily="18" charset="0"/>
                                </a:rPr>
                                <m:t>sin</m:t>
                              </m:r>
                            </m:fName>
                            <m:e>
                              <m:r>
                                <a:rPr lang="en-AU" sz="1800" b="0" i="1" smtClean="0">
                                  <a:solidFill>
                                    <a:srgbClr val="00B050"/>
                                  </a:solidFill>
                                  <a:latin typeface="Cambria Math" panose="02040503050406030204" pitchFamily="18" charset="0"/>
                                  <a:ea typeface="Cambria Math" panose="02040503050406030204" pitchFamily="18" charset="0"/>
                                </a:rPr>
                                <m:t>40</m:t>
                              </m:r>
                            </m:e>
                          </m:func>
                        </m:e>
                      </m:func>
                    </m:oMath>
                    <m:oMath xmlns:m="http://schemas.openxmlformats.org/officeDocument/2006/math">
                      <m:r>
                        <a:rPr lang="en-AU" sz="1800" b="0" i="1" smtClean="0">
                          <a:latin typeface="Cambria Math" panose="02040503050406030204" pitchFamily="18" charset="0"/>
                          <a:ea typeface="Cambria Math" panose="02040503050406030204" pitchFamily="18" charset="0"/>
                        </a:rPr>
                        <m:t>𝑑</m:t>
                      </m:r>
                      <m:r>
                        <a:rPr lang="en-AU" sz="1800" b="0" i="1" smtClean="0">
                          <a:latin typeface="Cambria Math" panose="02040503050406030204" pitchFamily="18" charset="0"/>
                          <a:ea typeface="Cambria Math" panose="02040503050406030204" pitchFamily="18" charset="0"/>
                        </a:rPr>
                        <m:t>+3</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10</m:t>
                          </m:r>
                        </m:num>
                        <m:den>
                          <m:r>
                            <a:rPr lang="en-AU" sz="1800" b="0" i="1" smtClean="0">
                              <a:latin typeface="Cambria Math" panose="02040503050406030204" pitchFamily="18" charset="0"/>
                              <a:ea typeface="Cambria Math" panose="02040503050406030204" pitchFamily="18" charset="0"/>
                            </a:rPr>
                            <m:t>𝑠𝑖𝑛</m:t>
                          </m:r>
                          <m:r>
                            <a:rPr lang="en-AU" sz="1800" b="0" i="1" smtClean="0">
                              <a:latin typeface="Cambria Math" panose="02040503050406030204" pitchFamily="18" charset="0"/>
                              <a:ea typeface="Cambria Math" panose="02040503050406030204" pitchFamily="18" charset="0"/>
                            </a:rPr>
                            <m:t>40</m:t>
                          </m:r>
                        </m:den>
                      </m:f>
                    </m:oMath>
                    <m:oMath xmlns:m="http://schemas.openxmlformats.org/officeDocument/2006/math">
                      <m:r>
                        <a:rPr lang="en-AU" sz="1800" b="0" i="1" smtClean="0">
                          <a:solidFill>
                            <a:srgbClr val="00B050"/>
                          </a:solidFill>
                          <a:latin typeface="Cambria Math" panose="02040503050406030204" pitchFamily="18" charset="0"/>
                          <a:ea typeface="Cambria Math" panose="02040503050406030204" pitchFamily="18" charset="0"/>
                        </a:rPr>
                        <m:t>−3</m:t>
                      </m:r>
                      <m:r>
                        <m:rPr>
                          <m:aln/>
                        </m:rPr>
                        <a:rPr lang="en-AU" sz="1800" b="0" i="1" smtClean="0">
                          <a:solidFill>
                            <a:schemeClr val="bg1"/>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−3</m:t>
                      </m:r>
                    </m:oMath>
                    <m:oMath xmlns:m="http://schemas.openxmlformats.org/officeDocument/2006/math">
                      <m:r>
                        <a:rPr lang="en-AU" sz="1800" b="0" i="1" smtClean="0">
                          <a:latin typeface="Cambria Math" panose="02040503050406030204" pitchFamily="18" charset="0"/>
                          <a:ea typeface="Cambria Math" panose="02040503050406030204" pitchFamily="18" charset="0"/>
                        </a:rPr>
                        <m:t>𝑑</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10</m:t>
                          </m:r>
                        </m:num>
                        <m:den>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b="0" i="0" smtClean="0">
                                  <a:latin typeface="Cambria Math" panose="02040503050406030204" pitchFamily="18" charset="0"/>
                                  <a:ea typeface="Cambria Math" panose="02040503050406030204" pitchFamily="18" charset="0"/>
                                </a:rPr>
                                <m:t>sin</m:t>
                              </m:r>
                            </m:fName>
                            <m:e>
                              <m:r>
                                <a:rPr lang="en-AU" sz="1800" b="0" i="1" smtClean="0">
                                  <a:latin typeface="Cambria Math" panose="02040503050406030204" pitchFamily="18" charset="0"/>
                                  <a:ea typeface="Cambria Math" panose="02040503050406030204" pitchFamily="18" charset="0"/>
                                </a:rPr>
                                <m:t>40</m:t>
                              </m:r>
                            </m:e>
                          </m:func>
                        </m:den>
                      </m:f>
                      <m:r>
                        <a:rPr lang="en-AU" sz="1800" b="0" i="1" smtClean="0">
                          <a:latin typeface="Cambria Math" panose="02040503050406030204" pitchFamily="18" charset="0"/>
                          <a:ea typeface="Cambria Math" panose="02040503050406030204" pitchFamily="18" charset="0"/>
                        </a:rPr>
                        <m:t>−3</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12.557</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3</m:t>
                      </m:r>
                    </m:oMath>
                  </m:oMathPara>
                </a14:m>
                <a:br>
                  <a:rPr lang="en-AU" sz="1800" b="0">
                    <a:ea typeface="Cambria Math" panose="02040503050406030204" pitchFamily="18" charset="0"/>
                  </a:rPr>
                </a:br>
                <a:endParaRPr lang="en-AU" sz="1800"/>
              </a:p>
            </p:txBody>
          </p:sp>
        </mc:Choice>
        <mc:Fallback xmlns="">
          <p:sp>
            <p:nvSpPr>
              <p:cNvPr id="8" name="TextBox 7">
                <a:extLst>
                  <a:ext uri="{FF2B5EF4-FFF2-40B4-BE49-F238E27FC236}">
                    <a16:creationId xmlns:a16="http://schemas.microsoft.com/office/drawing/2014/main" id="{AB7C197D-98CE-C262-AE7C-7CCEC9360CD5}"/>
                  </a:ext>
                </a:extLst>
              </p:cNvPr>
              <p:cNvSpPr txBox="1">
                <a:spLocks noRot="1" noChangeAspect="1" noMove="1" noResize="1" noEditPoints="1" noAdjustHandles="1" noChangeArrowheads="1" noChangeShapeType="1" noTextEdit="1"/>
              </p:cNvSpPr>
              <p:nvPr/>
            </p:nvSpPr>
            <p:spPr>
              <a:xfrm>
                <a:off x="3594662" y="1420914"/>
                <a:ext cx="5002676" cy="4934171"/>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75541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4" name="TextBox 3">
            <a:extLst>
              <a:ext uri="{FF2B5EF4-FFF2-40B4-BE49-F238E27FC236}">
                <a16:creationId xmlns:a16="http://schemas.microsoft.com/office/drawing/2014/main" id="{553DB2CE-3423-EA4A-FEFC-1E917299D28E}"/>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license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Age old question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Explore</a:t>
            </a:r>
          </a:p>
        </p:txBody>
      </p:sp>
      <p:pic>
        <p:nvPicPr>
          <p:cNvPr id="3" name="Content Placeholder 2" descr="Vertical backtracking diagram - x plus 2 multiplied by 3 = 18">
            <a:extLst>
              <a:ext uri="{FF2B5EF4-FFF2-40B4-BE49-F238E27FC236}">
                <a16:creationId xmlns:a16="http://schemas.microsoft.com/office/drawing/2014/main" id="{CA6C9AC9-9972-84ED-AFCA-F0FBA8D4B235}"/>
              </a:ext>
            </a:extLst>
          </p:cNvPr>
          <p:cNvPicPr>
            <a:picLocks noGrp="1" noChangeAspect="1"/>
          </p:cNvPicPr>
          <p:nvPr>
            <p:ph idx="1"/>
          </p:nvPr>
        </p:nvPicPr>
        <p:blipFill>
          <a:blip r:embed="rId2"/>
          <a:stretch>
            <a:fillRect/>
          </a:stretch>
        </p:blipFill>
        <p:spPr>
          <a:xfrm>
            <a:off x="3511264" y="2000593"/>
            <a:ext cx="4870137" cy="300909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Age old question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8C0A99C-D581-1B41-79E4-C2E72B0152D6}"/>
                  </a:ext>
                </a:extLst>
              </p:cNvPr>
              <p:cNvSpPr txBox="1"/>
              <p:nvPr/>
            </p:nvSpPr>
            <p:spPr>
              <a:xfrm>
                <a:off x="348001" y="1784909"/>
                <a:ext cx="1265530" cy="373075"/>
              </a:xfrm>
              <a:prstGeom prst="rect">
                <a:avLst/>
              </a:prstGeom>
              <a:noFill/>
            </p:spPr>
            <p:txBody>
              <a:bodyPr wrap="none" lIns="0" tIns="0" rIns="0" bIns="0" rtlCol="0">
                <a:noAutofit/>
              </a:bodyPr>
              <a:lstStyle/>
              <a:p>
                <a:pPr algn="l"/>
                <a:r>
                  <a:rPr lang="en-AU" sz="1800" dirty="0"/>
                  <a:t>Solve for </a:t>
                </a:r>
                <a14:m>
                  <m:oMath xmlns:m="http://schemas.openxmlformats.org/officeDocument/2006/math">
                    <m:r>
                      <a:rPr lang="en-AU" sz="1800" i="1" dirty="0" smtClean="0">
                        <a:latin typeface="Cambria Math" panose="02040503050406030204" pitchFamily="18" charset="0"/>
                      </a:rPr>
                      <m:t>𝑥</m:t>
                    </m:r>
                  </m:oMath>
                </a14:m>
                <a:r>
                  <a:rPr lang="en-AU" sz="1800" dirty="0"/>
                  <a:t>.</a:t>
                </a:r>
              </a:p>
            </p:txBody>
          </p:sp>
        </mc:Choice>
        <mc:Fallback xmlns="">
          <p:sp>
            <p:nvSpPr>
              <p:cNvPr id="3" name="TextBox 2">
                <a:extLst>
                  <a:ext uri="{FF2B5EF4-FFF2-40B4-BE49-F238E27FC236}">
                    <a16:creationId xmlns:a16="http://schemas.microsoft.com/office/drawing/2014/main" id="{28C0A99C-D581-1B41-79E4-C2E72B0152D6}"/>
                  </a:ext>
                </a:extLst>
              </p:cNvPr>
              <p:cNvSpPr txBox="1">
                <a:spLocks noRot="1" noChangeAspect="1" noMove="1" noResize="1" noEditPoints="1" noAdjustHandles="1" noChangeArrowheads="1" noChangeShapeType="1" noTextEdit="1"/>
              </p:cNvSpPr>
              <p:nvPr/>
            </p:nvSpPr>
            <p:spPr>
              <a:xfrm>
                <a:off x="348001" y="1784909"/>
                <a:ext cx="1265530" cy="373075"/>
              </a:xfrm>
              <a:prstGeom prst="rect">
                <a:avLst/>
              </a:prstGeom>
              <a:blipFill>
                <a:blip r:embed="rId3"/>
                <a:stretch>
                  <a:fillRect l="-10891" t="-20000" r="-49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900494" y="1642029"/>
                <a:ext cx="3114337" cy="4536000"/>
              </a:xfrm>
            </p:spPr>
            <p:txBody>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num>
                        <m:den>
                          <m:r>
                            <a:rPr lang="en-AU" b="0" i="1" smtClean="0">
                              <a:latin typeface="Cambria Math" panose="02040503050406030204" pitchFamily="18" charset="0"/>
                            </a:rPr>
                            <m:t>7</m:t>
                          </m:r>
                        </m:den>
                      </m:f>
                      <m:r>
                        <m:rPr>
                          <m:aln/>
                        </m:rPr>
                        <a:rPr lang="en-AU" b="0" i="1" smtClean="0">
                          <a:latin typeface="Cambria Math" panose="02040503050406030204" pitchFamily="18" charset="0"/>
                        </a:rPr>
                        <m:t>=</m:t>
                      </m:r>
                      <m:r>
                        <a:rPr lang="en-AU" b="0" i="1" smtClean="0">
                          <a:latin typeface="Cambria Math" panose="02040503050406030204" pitchFamily="18" charset="0"/>
                        </a:rPr>
                        <m:t>5</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×7</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×7</m:t>
                      </m:r>
                    </m:oMath>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r>
                        <m:rPr>
                          <m:aln/>
                        </m:rPr>
                        <a:rPr lang="en-AU" b="0" i="1" smtClean="0">
                          <a:latin typeface="Cambria Math" panose="02040503050406030204" pitchFamily="18" charset="0"/>
                        </a:rPr>
                        <m:t>=</m:t>
                      </m:r>
                      <m:r>
                        <a:rPr lang="en-AU" b="0" i="1" smtClean="0">
                          <a:latin typeface="Cambria Math" panose="02040503050406030204" pitchFamily="18" charset="0"/>
                        </a:rPr>
                        <m:t>35</m:t>
                      </m:r>
                    </m:oMath>
                    <m:oMath xmlns:m="http://schemas.openxmlformats.org/officeDocument/2006/math">
                      <m:r>
                        <a:rPr lang="en-AU" b="0" i="1" smtClean="0">
                          <a:solidFill>
                            <a:srgbClr val="00B050"/>
                          </a:solidFill>
                          <a:latin typeface="Cambria Math" panose="02040503050406030204" pitchFamily="18" charset="0"/>
                        </a:rPr>
                        <m:t>+3</m:t>
                      </m:r>
                      <m:r>
                        <m:rPr>
                          <m:aln/>
                        </m:rPr>
                        <a:rPr lang="en-AU" b="0" i="1" smtClean="0">
                          <a:solidFill>
                            <a:schemeClr val="bg1"/>
                          </a:solidFill>
                          <a:latin typeface="Cambria Math" panose="02040503050406030204" pitchFamily="18" charset="0"/>
                        </a:rPr>
                        <m:t>=</m:t>
                      </m:r>
                      <m:r>
                        <a:rPr lang="en-AU" b="0" i="1" smtClean="0">
                          <a:solidFill>
                            <a:srgbClr val="00B050"/>
                          </a:solidFill>
                          <a:latin typeface="Cambria Math" panose="02040503050406030204" pitchFamily="18" charset="0"/>
                        </a:rPr>
                        <m:t>+3</m:t>
                      </m:r>
                    </m:oMath>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38</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÷2</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÷2</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19</m:t>
                      </m:r>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900494" y="1642029"/>
                <a:ext cx="3114337" cy="4536000"/>
              </a:xfr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Age old question (3)</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 1</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33A6B9-4094-F8A5-C042-E9579B67C32F}"/>
                  </a:ext>
                </a:extLst>
              </p:cNvPr>
              <p:cNvSpPr txBox="1"/>
              <p:nvPr/>
            </p:nvSpPr>
            <p:spPr>
              <a:xfrm>
                <a:off x="360000" y="1806681"/>
                <a:ext cx="1265530" cy="373075"/>
              </a:xfrm>
              <a:prstGeom prst="rect">
                <a:avLst/>
              </a:prstGeom>
              <a:noFill/>
            </p:spPr>
            <p:txBody>
              <a:bodyPr wrap="none" lIns="0" tIns="0" rIns="0" bIns="0" rtlCol="0">
                <a:noAutofit/>
              </a:bodyPr>
              <a:lstStyle/>
              <a:p>
                <a:pPr algn="l"/>
                <a:r>
                  <a:rPr lang="en-AU" sz="1800" dirty="0"/>
                  <a:t>Solve for </a:t>
                </a:r>
                <a14:m>
                  <m:oMath xmlns:m="http://schemas.openxmlformats.org/officeDocument/2006/math">
                    <m:r>
                      <a:rPr lang="en-AU" sz="1800" i="1" dirty="0" smtClean="0">
                        <a:latin typeface="Cambria Math" panose="02040503050406030204" pitchFamily="18" charset="0"/>
                      </a:rPr>
                      <m:t>𝑥</m:t>
                    </m:r>
                  </m:oMath>
                </a14:m>
                <a:r>
                  <a:rPr lang="en-AU" sz="1800" dirty="0"/>
                  <a:t>.</a:t>
                </a:r>
              </a:p>
            </p:txBody>
          </p:sp>
        </mc:Choice>
        <mc:Fallback xmlns="">
          <p:sp>
            <p:nvSpPr>
              <p:cNvPr id="9" name="TextBox 8">
                <a:extLst>
                  <a:ext uri="{FF2B5EF4-FFF2-40B4-BE49-F238E27FC236}">
                    <a16:creationId xmlns:a16="http://schemas.microsoft.com/office/drawing/2014/main" id="{9433A6B9-4094-F8A5-C042-E9579B67C32F}"/>
                  </a:ext>
                </a:extLst>
              </p:cNvPr>
              <p:cNvSpPr txBox="1">
                <a:spLocks noRot="1" noChangeAspect="1" noMove="1" noResize="1" noEditPoints="1" noAdjustHandles="1" noChangeArrowheads="1" noChangeShapeType="1" noTextEdit="1"/>
              </p:cNvSpPr>
              <p:nvPr/>
            </p:nvSpPr>
            <p:spPr>
              <a:xfrm>
                <a:off x="360000" y="1806681"/>
                <a:ext cx="1265530" cy="373075"/>
              </a:xfrm>
              <a:prstGeom prst="rect">
                <a:avLst/>
              </a:prstGeom>
              <a:blipFill>
                <a:blip r:embed="rId2"/>
                <a:stretch>
                  <a:fillRect l="-10891" t="-20000" r="-49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E32C73-FCBB-73EA-A891-EB6EA2F3670B}"/>
                  </a:ext>
                </a:extLst>
              </p:cNvPr>
              <p:cNvSpPr txBox="1"/>
              <p:nvPr/>
            </p:nvSpPr>
            <p:spPr>
              <a:xfrm>
                <a:off x="2405134" y="1596589"/>
                <a:ext cx="6097218" cy="336451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num>
                        <m:den>
                          <m:r>
                            <a:rPr lang="en-AU" sz="1800" b="0" i="1" smtClean="0">
                              <a:latin typeface="Cambria Math" panose="02040503050406030204" pitchFamily="18" charset="0"/>
                            </a:rPr>
                            <m:t>7</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oMath>
                    <m:oMath xmlns:m="http://schemas.openxmlformats.org/officeDocument/2006/math">
                      <m:r>
                        <a:rPr lang="en-AU" sz="1800" b="0" i="1" smtClean="0">
                          <a:solidFill>
                            <a:srgbClr val="00B050"/>
                          </a:solidFill>
                          <a:latin typeface="Cambria Math" panose="02040503050406030204" pitchFamily="18" charset="0"/>
                          <a:ea typeface="Cambria Math" panose="02040503050406030204" pitchFamily="18" charset="0"/>
                        </a:rPr>
                        <m:t>×7</m:t>
                      </m:r>
                      <m:r>
                        <m:rPr>
                          <m:aln/>
                        </m:rPr>
                        <a:rPr lang="en-AU" sz="1800" b="0" i="1" smtClean="0">
                          <a:solidFill>
                            <a:schemeClr val="bg1"/>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×7</m:t>
                      </m:r>
                    </m:oMath>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r>
                        <m:rPr>
                          <m:aln/>
                        </m:rPr>
                        <a:rPr lang="en-AU" sz="1800" b="0" i="1" smtClean="0">
                          <a:latin typeface="Cambria Math" panose="02040503050406030204" pitchFamily="18" charset="0"/>
                        </a:rPr>
                        <m:t>=</m:t>
                      </m:r>
                      <m:r>
                        <a:rPr lang="en-AU" sz="1800" b="0" i="1" smtClean="0">
                          <a:latin typeface="Cambria Math" panose="02040503050406030204" pitchFamily="18" charset="0"/>
                        </a:rPr>
                        <m:t>35</m:t>
                      </m:r>
                    </m:oMath>
                    <m:oMath xmlns:m="http://schemas.openxmlformats.org/officeDocument/2006/math">
                      <m:r>
                        <a:rPr lang="en-AU" sz="1800" b="0" i="1" smtClean="0">
                          <a:solidFill>
                            <a:srgbClr val="00B050"/>
                          </a:solidFill>
                          <a:latin typeface="Cambria Math" panose="02040503050406030204" pitchFamily="18" charset="0"/>
                        </a:rPr>
                        <m:t>+3</m:t>
                      </m:r>
                      <m:r>
                        <m:rPr>
                          <m:aln/>
                        </m:rPr>
                        <a:rPr lang="en-AU" sz="1800" b="0" i="1" smtClean="0">
                          <a:solidFill>
                            <a:schemeClr val="bg1"/>
                          </a:solidFill>
                          <a:latin typeface="Cambria Math" panose="02040503050406030204" pitchFamily="18" charset="0"/>
                        </a:rPr>
                        <m:t>=</m:t>
                      </m:r>
                      <m:r>
                        <a:rPr lang="en-AU" sz="1800" b="0" i="1" smtClean="0">
                          <a:solidFill>
                            <a:srgbClr val="00B050"/>
                          </a:solidFill>
                          <a:latin typeface="Cambria Math" panose="02040503050406030204" pitchFamily="18" charset="0"/>
                        </a:rPr>
                        <m:t>+3</m:t>
                      </m:r>
                    </m:oMath>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38</m:t>
                      </m:r>
                    </m:oMath>
                    <m:oMath xmlns:m="http://schemas.openxmlformats.org/officeDocument/2006/math">
                      <m:r>
                        <a:rPr lang="en-AU" sz="1800" b="0" i="1" smtClean="0">
                          <a:solidFill>
                            <a:srgbClr val="00B050"/>
                          </a:solidFill>
                          <a:latin typeface="Cambria Math" panose="02040503050406030204" pitchFamily="18" charset="0"/>
                          <a:ea typeface="Cambria Math" panose="02040503050406030204" pitchFamily="18" charset="0"/>
                        </a:rPr>
                        <m:t>÷2</m:t>
                      </m:r>
                      <m:r>
                        <m:rPr>
                          <m:aln/>
                        </m:rPr>
                        <a:rPr lang="en-AU" sz="1800" b="0" i="1" smtClean="0">
                          <a:solidFill>
                            <a:schemeClr val="bg1"/>
                          </a:solidFill>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÷2</m:t>
                      </m:r>
                    </m:oMath>
                    <m:oMath xmlns:m="http://schemas.openxmlformats.org/officeDocument/2006/math">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19</m:t>
                      </m:r>
                    </m:oMath>
                  </m:oMathPara>
                </a14:m>
                <a:endParaRPr lang="en-AU" sz="1800" dirty="0"/>
              </a:p>
            </p:txBody>
          </p:sp>
        </mc:Choice>
        <mc:Fallback xmlns="">
          <p:sp>
            <p:nvSpPr>
              <p:cNvPr id="7" name="TextBox 6">
                <a:extLst>
                  <a:ext uri="{FF2B5EF4-FFF2-40B4-BE49-F238E27FC236}">
                    <a16:creationId xmlns:a16="http://schemas.microsoft.com/office/drawing/2014/main" id="{C4E32C73-FCBB-73EA-A891-EB6EA2F3670B}"/>
                  </a:ext>
                </a:extLst>
              </p:cNvPr>
              <p:cNvSpPr txBox="1">
                <a:spLocks noRot="1" noChangeAspect="1" noMove="1" noResize="1" noEditPoints="1" noAdjustHandles="1" noChangeArrowheads="1" noChangeShapeType="1" noTextEdit="1"/>
              </p:cNvSpPr>
              <p:nvPr/>
            </p:nvSpPr>
            <p:spPr>
              <a:xfrm>
                <a:off x="2405134" y="1596589"/>
                <a:ext cx="6097218" cy="3364511"/>
              </a:xfrm>
              <a:prstGeom prst="rect">
                <a:avLst/>
              </a:prstGeom>
              <a:blipFill>
                <a:blip r:embed="rId3"/>
                <a:stretch>
                  <a:fillRect/>
                </a:stretch>
              </a:blipFill>
            </p:spPr>
            <p:txBody>
              <a:bodyPr/>
              <a:lstStyle/>
              <a:p>
                <a:r>
                  <a:rPr lang="en-US">
                    <a:noFill/>
                  </a:rPr>
                  <a:t> </a:t>
                </a:r>
              </a:p>
            </p:txBody>
          </p:sp>
        </mc:Fallback>
      </mc:AlternateContent>
      <p:sp>
        <p:nvSpPr>
          <p:cNvPr id="5" name="Speech Bubble: Oval 4">
            <a:extLst>
              <a:ext uri="{FF2B5EF4-FFF2-40B4-BE49-F238E27FC236}">
                <a16:creationId xmlns:a16="http://schemas.microsoft.com/office/drawing/2014/main" id="{797D480E-A6AF-53BE-1FDD-2A6CEC78348E}"/>
              </a:ext>
            </a:extLst>
          </p:cNvPr>
          <p:cNvSpPr/>
          <p:nvPr/>
        </p:nvSpPr>
        <p:spPr>
          <a:xfrm>
            <a:off x="1625530" y="2817484"/>
            <a:ext cx="2615934" cy="1199346"/>
          </a:xfrm>
          <a:prstGeom prst="wedgeRoundRectCallout">
            <a:avLst>
              <a:gd name="adj1" fmla="val 73212"/>
              <a:gd name="adj2" fmla="val -8816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do we multiply both sides by 7 here?</a:t>
            </a:r>
          </a:p>
        </p:txBody>
      </p:sp>
      <p:sp>
        <p:nvSpPr>
          <p:cNvPr id="3" name="Speech Bubble: Oval 2">
            <a:extLst>
              <a:ext uri="{FF2B5EF4-FFF2-40B4-BE49-F238E27FC236}">
                <a16:creationId xmlns:a16="http://schemas.microsoft.com/office/drawing/2014/main" id="{9DD8E1AF-737F-3752-1825-E9BC7744A1FA}"/>
              </a:ext>
            </a:extLst>
          </p:cNvPr>
          <p:cNvSpPr/>
          <p:nvPr/>
        </p:nvSpPr>
        <p:spPr>
          <a:xfrm>
            <a:off x="1625530" y="4570386"/>
            <a:ext cx="3245056" cy="1462523"/>
          </a:xfrm>
          <a:prstGeom prst="wedgeRoundRectCallout">
            <a:avLst>
              <a:gd name="adj1" fmla="val 53271"/>
              <a:gd name="adj2" fmla="val -8678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would a backtracking diagram look like for this question?</a:t>
            </a:r>
          </a:p>
        </p:txBody>
      </p:sp>
      <p:sp>
        <p:nvSpPr>
          <p:cNvPr id="8" name="Speech Bubble: Oval 7">
            <a:extLst>
              <a:ext uri="{FF2B5EF4-FFF2-40B4-BE49-F238E27FC236}">
                <a16:creationId xmlns:a16="http://schemas.microsoft.com/office/drawing/2014/main" id="{85DC42AD-EB1F-B3E5-4FA6-0BD015DE76CE}"/>
              </a:ext>
            </a:extLst>
          </p:cNvPr>
          <p:cNvSpPr/>
          <p:nvPr/>
        </p:nvSpPr>
        <p:spPr>
          <a:xfrm>
            <a:off x="7113497" y="2813669"/>
            <a:ext cx="2792763" cy="1105188"/>
          </a:xfrm>
          <a:prstGeom prst="wedgeRoundRectCallout">
            <a:avLst>
              <a:gd name="adj1" fmla="val -78521"/>
              <a:gd name="adj2" fmla="val -2739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do we multiply by 7 before adding the 3?</a:t>
            </a:r>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732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Age old question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B3EFA6-5708-688A-6228-3A490426C6C5}"/>
                  </a:ext>
                </a:extLst>
              </p:cNvPr>
              <p:cNvSpPr txBox="1"/>
              <p:nvPr/>
            </p:nvSpPr>
            <p:spPr>
              <a:xfrm>
                <a:off x="360000" y="1806681"/>
                <a:ext cx="1265530" cy="373075"/>
              </a:xfrm>
              <a:prstGeom prst="rect">
                <a:avLst/>
              </a:prstGeom>
              <a:noFill/>
            </p:spPr>
            <p:txBody>
              <a:bodyPr wrap="none" lIns="0" tIns="0" rIns="0" bIns="0" rtlCol="0">
                <a:noAutofit/>
              </a:bodyPr>
              <a:lstStyle/>
              <a:p>
                <a:pPr algn="l"/>
                <a:r>
                  <a:rPr lang="en-AU" sz="1800"/>
                  <a:t>Solve for </a:t>
                </a:r>
                <a14:m>
                  <m:oMath xmlns:m="http://schemas.openxmlformats.org/officeDocument/2006/math">
                    <m:r>
                      <a:rPr lang="en-AU" sz="1800" i="1" dirty="0" smtClean="0">
                        <a:latin typeface="Cambria Math" panose="02040503050406030204" pitchFamily="18" charset="0"/>
                      </a:rPr>
                      <m:t>𝑥</m:t>
                    </m:r>
                  </m:oMath>
                </a14:m>
                <a:r>
                  <a:rPr lang="en-AU" sz="1800"/>
                  <a:t>.</a:t>
                </a:r>
              </a:p>
            </p:txBody>
          </p:sp>
        </mc:Choice>
        <mc:Fallback xmlns="">
          <p:sp>
            <p:nvSpPr>
              <p:cNvPr id="3" name="TextBox 2">
                <a:extLst>
                  <a:ext uri="{FF2B5EF4-FFF2-40B4-BE49-F238E27FC236}">
                    <a16:creationId xmlns:a16="http://schemas.microsoft.com/office/drawing/2014/main" id="{C1B3EFA6-5708-688A-6228-3A490426C6C5}"/>
                  </a:ext>
                </a:extLst>
              </p:cNvPr>
              <p:cNvSpPr txBox="1">
                <a:spLocks noRot="1" noChangeAspect="1" noMove="1" noResize="1" noEditPoints="1" noAdjustHandles="1" noChangeArrowheads="1" noChangeShapeType="1" noTextEdit="1"/>
              </p:cNvSpPr>
              <p:nvPr/>
            </p:nvSpPr>
            <p:spPr>
              <a:xfrm>
                <a:off x="360000" y="1806681"/>
                <a:ext cx="1265530" cy="373075"/>
              </a:xfrm>
              <a:prstGeom prst="rect">
                <a:avLst/>
              </a:prstGeom>
              <a:blipFill>
                <a:blip r:embed="rId2"/>
                <a:stretch>
                  <a:fillRect l="-10891" t="-20000" r="-49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4495800" y="1641772"/>
                <a:ext cx="2079514" cy="4536000"/>
              </a:xfrm>
            </p:spPr>
            <p:txBody>
              <a:bodyPr/>
              <a:lstStyle/>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−2</m:t>
                          </m:r>
                        </m:num>
                        <m:den>
                          <m:r>
                            <a:rPr lang="en-AU" i="1">
                              <a:latin typeface="Cambria Math" panose="02040503050406030204" pitchFamily="18" charset="0"/>
                            </a:rPr>
                            <m:t>4</m:t>
                          </m:r>
                        </m:den>
                      </m:f>
                    </m:oMath>
                  </m:oMathPara>
                </a14:m>
                <a:br>
                  <a:rPr lang="en-AU" i="1" dirty="0">
                    <a:latin typeface="Cambria Math" panose="02040503050406030204" pitchFamily="18" charset="0"/>
                  </a:rPr>
                </a:br>
                <a:endParaRPr lang="en-AU"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4495800" y="1641772"/>
                <a:ext cx="2079514" cy="4536000"/>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a:t>Age old question (5)</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a:t>Your turn – solution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B63C7FB-F6A3-5F26-6564-4B6D7919C8EB}"/>
                  </a:ext>
                </a:extLst>
              </p:cNvPr>
              <p:cNvSpPr txBox="1"/>
              <p:nvPr/>
            </p:nvSpPr>
            <p:spPr>
              <a:xfrm>
                <a:off x="360000" y="1806681"/>
                <a:ext cx="1265530" cy="373075"/>
              </a:xfrm>
              <a:prstGeom prst="rect">
                <a:avLst/>
              </a:prstGeom>
              <a:noFill/>
            </p:spPr>
            <p:txBody>
              <a:bodyPr wrap="none" lIns="0" tIns="0" rIns="0" bIns="0" rtlCol="0">
                <a:noAutofit/>
              </a:bodyPr>
              <a:lstStyle/>
              <a:p>
                <a:pPr algn="l"/>
                <a:r>
                  <a:rPr lang="en-AU" sz="1800"/>
                  <a:t>Solve for </a:t>
                </a:r>
                <a14:m>
                  <m:oMath xmlns:m="http://schemas.openxmlformats.org/officeDocument/2006/math">
                    <m:r>
                      <a:rPr lang="en-AU" sz="1800" i="1" dirty="0" smtClean="0">
                        <a:latin typeface="Cambria Math" panose="02040503050406030204" pitchFamily="18" charset="0"/>
                      </a:rPr>
                      <m:t>𝑥</m:t>
                    </m:r>
                  </m:oMath>
                </a14:m>
                <a:r>
                  <a:rPr lang="en-AU" sz="1800"/>
                  <a:t>.</a:t>
                </a:r>
              </a:p>
            </p:txBody>
          </p:sp>
        </mc:Choice>
        <mc:Fallback xmlns="">
          <p:sp>
            <p:nvSpPr>
              <p:cNvPr id="3" name="TextBox 2">
                <a:extLst>
                  <a:ext uri="{FF2B5EF4-FFF2-40B4-BE49-F238E27FC236}">
                    <a16:creationId xmlns:a16="http://schemas.microsoft.com/office/drawing/2014/main" id="{5B63C7FB-F6A3-5F26-6564-4B6D7919C8EB}"/>
                  </a:ext>
                </a:extLst>
              </p:cNvPr>
              <p:cNvSpPr txBox="1">
                <a:spLocks noRot="1" noChangeAspect="1" noMove="1" noResize="1" noEditPoints="1" noAdjustHandles="1" noChangeArrowheads="1" noChangeShapeType="1" noTextEdit="1"/>
              </p:cNvSpPr>
              <p:nvPr/>
            </p:nvSpPr>
            <p:spPr>
              <a:xfrm>
                <a:off x="360000" y="1806681"/>
                <a:ext cx="1265530" cy="373075"/>
              </a:xfrm>
              <a:prstGeom prst="rect">
                <a:avLst/>
              </a:prstGeom>
              <a:blipFill>
                <a:blip r:embed="rId2"/>
                <a:stretch>
                  <a:fillRect l="-10891" t="-20000" r="-49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4245429" y="1641772"/>
                <a:ext cx="2185988" cy="4536000"/>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num>
                        <m:den>
                          <m:r>
                            <a:rPr lang="en-AU" b="0" i="1" smtClean="0">
                              <a:latin typeface="Cambria Math" panose="02040503050406030204" pitchFamily="18" charset="0"/>
                            </a:rPr>
                            <m:t>4</m:t>
                          </m:r>
                        </m:den>
                      </m:f>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×4</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×4</m:t>
                      </m:r>
                    </m:oMath>
                    <m:oMath xmlns:m="http://schemas.openxmlformats.org/officeDocument/2006/math">
                      <m:r>
                        <a:rPr lang="en-AU" b="0" i="1" smtClean="0">
                          <a:latin typeface="Cambria Math" panose="02040503050406030204" pitchFamily="18" charset="0"/>
                        </a:rPr>
                        <m:t>8</m:t>
                      </m:r>
                      <m:r>
                        <m:rPr>
                          <m:aln/>
                        </m:rPr>
                        <a:rPr lang="en-AU" b="0" i="1" smtClean="0">
                          <a:latin typeface="Cambria Math" panose="02040503050406030204" pitchFamily="18" charset="0"/>
                        </a:rPr>
                        <m:t>=</m:t>
                      </m:r>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oMath>
                    <m:oMath xmlns:m="http://schemas.openxmlformats.org/officeDocument/2006/math">
                      <m:r>
                        <a:rPr lang="en-AU"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2</m:t>
                      </m:r>
                      <m:r>
                        <m:rPr>
                          <m:aln/>
                        </m:rPr>
                        <a:rPr lang="en-AU" b="0" i="1" smtClean="0">
                          <a:solidFill>
                            <a:schemeClr val="bg1"/>
                          </a:solidFill>
                          <a:latin typeface="Cambria Math" panose="02040503050406030204" pitchFamily="18" charset="0"/>
                        </a:rPr>
                        <m:t>=</m:t>
                      </m:r>
                      <m:r>
                        <a:rPr lang="en-US" b="0" i="1" smtClean="0">
                          <a:solidFill>
                            <a:srgbClr val="00B050"/>
                          </a:solidFill>
                          <a:latin typeface="Cambria Math" panose="02040503050406030204" pitchFamily="18" charset="0"/>
                        </a:rPr>
                        <m:t>+2</m:t>
                      </m:r>
                    </m:oMath>
                    <m:oMath xmlns:m="http://schemas.openxmlformats.org/officeDocument/2006/math">
                      <m:r>
                        <a:rPr lang="en-AU" i="1">
                          <a:latin typeface="Cambria Math" panose="02040503050406030204" pitchFamily="18" charset="0"/>
                        </a:rPr>
                        <m:t>1</m:t>
                      </m:r>
                      <m:r>
                        <a:rPr lang="en-US" b="0" i="1" smtClean="0">
                          <a:latin typeface="Cambria Math" panose="02040503050406030204" pitchFamily="18" charset="0"/>
                        </a:rPr>
                        <m:t>0</m:t>
                      </m:r>
                      <m:r>
                        <m:rPr>
                          <m:aln/>
                        </m:rPr>
                        <a:rPr lang="en-AU"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𝑥</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3</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3</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3</m:t>
                          </m:r>
                        </m:den>
                      </m:f>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AU"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4245429" y="1641772"/>
                <a:ext cx="2185988" cy="4536000"/>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Age old question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84D07C-E060-CF42-FB87-2195DD11684D}"/>
                  </a:ext>
                </a:extLst>
              </p:cNvPr>
              <p:cNvSpPr txBox="1"/>
              <p:nvPr/>
            </p:nvSpPr>
            <p:spPr>
              <a:xfrm>
                <a:off x="360000" y="1806681"/>
                <a:ext cx="1265530" cy="373075"/>
              </a:xfrm>
              <a:prstGeom prst="rect">
                <a:avLst/>
              </a:prstGeom>
              <a:noFill/>
            </p:spPr>
            <p:txBody>
              <a:bodyPr wrap="none" lIns="0" tIns="0" rIns="0" bIns="0" rtlCol="0">
                <a:noAutofit/>
              </a:bodyPr>
              <a:lstStyle/>
              <a:p>
                <a:pPr algn="l"/>
                <a:r>
                  <a:rPr lang="en-AU" sz="1800" dirty="0"/>
                  <a:t>Solve for </a:t>
                </a:r>
                <a14:m>
                  <m:oMath xmlns:m="http://schemas.openxmlformats.org/officeDocument/2006/math">
                    <m:r>
                      <a:rPr lang="en-AU" sz="1800" i="1" dirty="0" smtClean="0">
                        <a:latin typeface="Cambria Math" panose="02040503050406030204" pitchFamily="18" charset="0"/>
                      </a:rPr>
                      <m:t>𝑥</m:t>
                    </m:r>
                  </m:oMath>
                </a14:m>
                <a:r>
                  <a:rPr lang="en-AU" sz="1800" dirty="0"/>
                  <a:t>.</a:t>
                </a:r>
              </a:p>
            </p:txBody>
          </p:sp>
        </mc:Choice>
        <mc:Fallback xmlns="">
          <p:sp>
            <p:nvSpPr>
              <p:cNvPr id="3" name="TextBox 2">
                <a:extLst>
                  <a:ext uri="{FF2B5EF4-FFF2-40B4-BE49-F238E27FC236}">
                    <a16:creationId xmlns:a16="http://schemas.microsoft.com/office/drawing/2014/main" id="{F084D07C-E060-CF42-FB87-2195DD11684D}"/>
                  </a:ext>
                </a:extLst>
              </p:cNvPr>
              <p:cNvSpPr txBox="1">
                <a:spLocks noRot="1" noChangeAspect="1" noMove="1" noResize="1" noEditPoints="1" noAdjustHandles="1" noChangeArrowheads="1" noChangeShapeType="1" noTextEdit="1"/>
              </p:cNvSpPr>
              <p:nvPr/>
            </p:nvSpPr>
            <p:spPr>
              <a:xfrm>
                <a:off x="360000" y="1806681"/>
                <a:ext cx="1265530" cy="373075"/>
              </a:xfrm>
              <a:prstGeom prst="rect">
                <a:avLst/>
              </a:prstGeom>
              <a:blipFill>
                <a:blip r:embed="rId2"/>
                <a:stretch>
                  <a:fillRect l="-10891" t="-20000" r="-49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973286" y="1545501"/>
                <a:ext cx="2700000" cy="4895272"/>
              </a:xfrm>
            </p:spPr>
            <p:txBody>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r>
                            <a:rPr lang="en-AU" b="0" i="1" smtClean="0">
                              <a:latin typeface="Cambria Math" panose="02040503050406030204" pitchFamily="18" charset="0"/>
                            </a:rPr>
                            <m:t>𝑥</m:t>
                          </m:r>
                        </m:den>
                      </m:f>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7</m:t>
                      </m:r>
                    </m:oMath>
                    <m:oMath xmlns:m="http://schemas.openxmlformats.org/officeDocument/2006/math">
                      <m:r>
                        <a:rPr lang="en-AU" b="0" i="1" smtClean="0">
                          <a:solidFill>
                            <a:srgbClr val="00B050"/>
                          </a:solidFill>
                          <a:latin typeface="Cambria Math" panose="02040503050406030204" pitchFamily="18" charset="0"/>
                        </a:rPr>
                        <m:t>−1</m:t>
                      </m:r>
                      <m:r>
                        <m:rPr>
                          <m:aln/>
                        </m:rPr>
                        <a:rPr lang="en-AU" b="0" i="1" smtClean="0">
                          <a:solidFill>
                            <a:schemeClr val="bg1"/>
                          </a:solidFill>
                          <a:latin typeface="Cambria Math" panose="02040503050406030204" pitchFamily="18" charset="0"/>
                        </a:rPr>
                        <m:t>=</m:t>
                      </m:r>
                      <m:r>
                        <a:rPr lang="en-AU" b="0" i="1" smtClean="0">
                          <a:solidFill>
                            <a:srgbClr val="00B050"/>
                          </a:solidFill>
                          <a:latin typeface="Cambria Math" panose="02040503050406030204" pitchFamily="18" charset="0"/>
                        </a:rPr>
                        <m:t>−1</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r>
                            <a:rPr lang="en-AU" b="0" i="1" smtClean="0">
                              <a:latin typeface="Cambria Math" panose="02040503050406030204" pitchFamily="18" charset="0"/>
                            </a:rPr>
                            <m:t>𝑥</m:t>
                          </m:r>
                        </m:den>
                      </m:f>
                      <m:r>
                        <m:rPr>
                          <m:aln/>
                        </m:rPr>
                        <a:rPr lang="en-AU" b="0" i="1" smtClean="0">
                          <a:latin typeface="Cambria Math" panose="02040503050406030204" pitchFamily="18" charset="0"/>
                        </a:rPr>
                        <m:t>=</m:t>
                      </m:r>
                      <m:r>
                        <a:rPr lang="en-AU" b="0" i="1" smtClean="0">
                          <a:latin typeface="Cambria Math" panose="02040503050406030204" pitchFamily="18" charset="0"/>
                        </a:rPr>
                        <m:t>6</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×2</m:t>
                      </m:r>
                      <m:r>
                        <a:rPr lang="en-AU" b="0" i="1" smtClean="0">
                          <a:solidFill>
                            <a:srgbClr val="00B050"/>
                          </a:solidFill>
                          <a:latin typeface="Cambria Math" panose="02040503050406030204" pitchFamily="18" charset="0"/>
                          <a:ea typeface="Cambria Math" panose="02040503050406030204" pitchFamily="18" charset="0"/>
                        </a:rPr>
                        <m:t>𝑥</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×2</m:t>
                      </m:r>
                      <m:r>
                        <a:rPr lang="en-AU" b="0" i="1" smtClean="0">
                          <a:solidFill>
                            <a:srgbClr val="00B050"/>
                          </a:solidFill>
                          <a:latin typeface="Cambria Math" panose="02040503050406030204" pitchFamily="18" charset="0"/>
                          <a:ea typeface="Cambria Math" panose="02040503050406030204" pitchFamily="18" charset="0"/>
                        </a:rPr>
                        <m:t>𝑥</m:t>
                      </m:r>
                    </m:oMath>
                    <m:oMath xmlns:m="http://schemas.openxmlformats.org/officeDocument/2006/math">
                      <m:r>
                        <a:rPr lang="en-AU" i="1">
                          <a:latin typeface="Cambria Math" panose="02040503050406030204" pitchFamily="18" charset="0"/>
                        </a:rPr>
                        <m:t>3</m:t>
                      </m:r>
                      <m:r>
                        <m:rPr>
                          <m:aln/>
                        </m:rP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𝑥</m:t>
                      </m:r>
                    </m:oMath>
                    <m:oMath xmlns:m="http://schemas.openxmlformats.org/officeDocument/2006/math">
                      <m:r>
                        <a:rPr lang="en-AU" b="0" i="1" smtClean="0">
                          <a:solidFill>
                            <a:srgbClr val="00B050"/>
                          </a:solidFill>
                          <a:latin typeface="Cambria Math" panose="02040503050406030204" pitchFamily="18" charset="0"/>
                          <a:ea typeface="Cambria Math" panose="02040503050406030204" pitchFamily="18" charset="0"/>
                        </a:rPr>
                        <m:t>÷12</m:t>
                      </m:r>
                      <m:r>
                        <m:rPr>
                          <m:aln/>
                        </m:rPr>
                        <a:rPr lang="en-AU" b="0" i="1" smtClean="0">
                          <a:solidFill>
                            <a:schemeClr val="bg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÷12</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12</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oMath>
                  </m:oMathPara>
                </a14:m>
                <a:br>
                  <a:rPr lang="en-AU" b="0" dirty="0"/>
                </a:br>
                <a:br>
                  <a:rPr lang="en-AU" b="0" dirty="0"/>
                </a:br>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973286" y="1545501"/>
                <a:ext cx="2700000" cy="4895272"/>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1918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906</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Cambria Math</vt:lpstr>
      <vt:lpstr>Public Sans</vt:lpstr>
      <vt:lpstr>Times New Roman</vt:lpstr>
      <vt:lpstr>Public Sans SemiBold</vt:lpstr>
      <vt:lpstr>Public Sans Light</vt:lpstr>
      <vt:lpstr>Arial</vt:lpstr>
      <vt:lpstr>NSWG Corporate</vt:lpstr>
      <vt:lpstr>Age old question</vt:lpstr>
      <vt:lpstr>Explore</vt:lpstr>
      <vt:lpstr>Age old question (1)</vt:lpstr>
      <vt:lpstr>Summarise</vt:lpstr>
      <vt:lpstr>Age old question (2)</vt:lpstr>
      <vt:lpstr>Age old question (3)</vt:lpstr>
      <vt:lpstr>Age old question (4)</vt:lpstr>
      <vt:lpstr>Age old question (5)</vt:lpstr>
      <vt:lpstr>Age old question (6)</vt:lpstr>
      <vt:lpstr>Age old question (7)</vt:lpstr>
      <vt:lpstr>Age old question (8)</vt:lpstr>
      <vt:lpstr>Age old question (9)</vt:lpstr>
      <vt:lpstr>Apply</vt:lpstr>
      <vt:lpstr>Age old question (10)</vt:lpstr>
      <vt:lpstr>Age old question (11)</vt:lpstr>
      <vt:lpstr>Age old question (12)</vt:lpstr>
      <vt:lpstr>Age old question (13)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old question</dc:title>
  <dc:creator>NSW Department of Education</dc:creator>
  <cp:revision>1</cp:revision>
  <dcterms:created xsi:type="dcterms:W3CDTF">2024-06-27T00:18:38Z</dcterms:created>
  <dcterms:modified xsi:type="dcterms:W3CDTF">2024-06-27T05:41:29Z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2024-06-27T00:18:48Z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55845cd7-f784-49e6-a7d4-9399ff832442</vt:lpwstr>
  </property>
  <property fmtid="{D5CDD505-2E9C-101B-9397-08002B2CF9AE}" pid="8" name="MSIP_Label_b603dfd7-d93a-4381-a340-2995d8282205_ContentBits">
    <vt:lpwstr>0</vt:lpwstr>
  </property>
</Properties>
</file>