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7" r:id="rId2"/>
    <p:sldId id="382" r:id="rId3"/>
    <p:sldId id="388" r:id="rId4"/>
    <p:sldId id="386" r:id="rId5"/>
    <p:sldId id="376" r:id="rId6"/>
    <p:sldId id="384" r:id="rId7"/>
    <p:sldId id="385" r:id="rId8"/>
    <p:sldId id="375" r:id="rId9"/>
    <p:sldId id="366" r:id="rId10"/>
    <p:sldId id="378" r:id="rId11"/>
    <p:sldId id="368" r:id="rId12"/>
    <p:sldId id="379"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
      <p:font typeface="Public Sans SemiBold"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D3D6"/>
    <a:srgbClr val="EBEBEB"/>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1C535-A32B-41EC-86CD-EAE016245EAB}" v="17" dt="2024-06-27T00:21:21.28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08"/>
    <p:restoredTop sz="94694"/>
  </p:normalViewPr>
  <p:slideViewPr>
    <p:cSldViewPr snapToGrid="0">
      <p:cViewPr varScale="1">
        <p:scale>
          <a:sx n="101" d="100"/>
          <a:sy n="101" d="100"/>
        </p:scale>
        <p:origin x="408" y="102"/>
      </p:cViewPr>
      <p:guideLst>
        <p:guide orient="horz" pos="1139"/>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02033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4276509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7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Packing then unpacking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Solving equations (2)</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14" name="Content Placeholder 4">
                <a:extLst>
                  <a:ext uri="{FF2B5EF4-FFF2-40B4-BE49-F238E27FC236}">
                    <a16:creationId xmlns:a16="http://schemas.microsoft.com/office/drawing/2014/main" id="{85637682-E246-F631-8FDC-2291F6B72BE5}"/>
                  </a:ext>
                </a:extLst>
              </p:cNvPr>
              <p:cNvSpPr txBox="1">
                <a:spLocks/>
              </p:cNvSpPr>
              <p:nvPr/>
            </p:nvSpPr>
            <p:spPr>
              <a:xfrm>
                <a:off x="360000" y="1505696"/>
                <a:ext cx="1700812" cy="6045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for </a:t>
                </a:r>
                <a14:m>
                  <m:oMath xmlns:m="http://schemas.openxmlformats.org/officeDocument/2006/math">
                    <m:r>
                      <a:rPr lang="en-AU" i="1" smtClean="0">
                        <a:latin typeface="Cambria Math" panose="02040503050406030204" pitchFamily="18" charset="0"/>
                      </a:rPr>
                      <m:t>𝑥</m:t>
                    </m:r>
                  </m:oMath>
                </a14:m>
                <a:r>
                  <a:rPr lang="en-AU" dirty="0"/>
                  <a:t>.</a:t>
                </a:r>
              </a:p>
            </p:txBody>
          </p:sp>
        </mc:Choice>
        <mc:Fallback xmlns="">
          <p:sp>
            <p:nvSpPr>
              <p:cNvPr id="14" name="Content Placeholder 4">
                <a:extLst>
                  <a:ext uri="{FF2B5EF4-FFF2-40B4-BE49-F238E27FC236}">
                    <a16:creationId xmlns:a16="http://schemas.microsoft.com/office/drawing/2014/main" id="{85637682-E246-F631-8FDC-2291F6B72BE5}"/>
                  </a:ext>
                </a:extLst>
              </p:cNvPr>
              <p:cNvSpPr txBox="1">
                <a:spLocks noRot="1" noChangeAspect="1" noMove="1" noResize="1" noEditPoints="1" noAdjustHandles="1" noChangeArrowheads="1" noChangeShapeType="1" noTextEdit="1"/>
              </p:cNvSpPr>
              <p:nvPr/>
            </p:nvSpPr>
            <p:spPr>
              <a:xfrm>
                <a:off x="360000" y="1505696"/>
                <a:ext cx="1700812" cy="604585"/>
              </a:xfrm>
              <a:prstGeom prst="rect">
                <a:avLst/>
              </a:prstGeom>
              <a:blipFill>
                <a:blip r:embed="rId5"/>
                <a:stretch>
                  <a:fillRect l="-8148"/>
                </a:stretch>
              </a:blipFill>
            </p:spPr>
            <p:txBody>
              <a:bodyPr/>
              <a:lstStyle/>
              <a:p>
                <a:r>
                  <a:rPr lang="en-US">
                    <a:noFill/>
                  </a:rPr>
                  <a:t> </a:t>
                </a:r>
              </a:p>
            </p:txBody>
          </p:sp>
        </mc:Fallback>
      </mc:AlternateContent>
      <p:sp>
        <p:nvSpPr>
          <p:cNvPr id="12" name="Speech Bubble: Oval 11">
            <a:extLst>
              <a:ext uri="{FF2B5EF4-FFF2-40B4-BE49-F238E27FC236}">
                <a16:creationId xmlns:a16="http://schemas.microsoft.com/office/drawing/2014/main" id="{2DB2FBA5-6E8B-F90A-5CA9-F6FFB7FDF185}"/>
              </a:ext>
            </a:extLst>
          </p:cNvPr>
          <p:cNvSpPr/>
          <p:nvPr/>
        </p:nvSpPr>
        <p:spPr>
          <a:xfrm>
            <a:off x="360000" y="3014663"/>
            <a:ext cx="2998157" cy="2071688"/>
          </a:xfrm>
          <a:prstGeom prst="wedgeRoundRectCallout">
            <a:avLst>
              <a:gd name="adj1" fmla="val 89248"/>
              <a:gd name="adj2" fmla="val -9681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Would you get the same answer if you were to expand the brackets first? Why?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E9DA2E-D0C3-6FED-9AE0-DCCEC505A2AA}"/>
                  </a:ext>
                </a:extLst>
              </p:cNvPr>
              <p:cNvSpPr>
                <a:spLocks noGrp="1"/>
              </p:cNvSpPr>
              <p:nvPr>
                <p:ph idx="1"/>
              </p:nvPr>
            </p:nvSpPr>
            <p:spPr>
              <a:xfrm>
                <a:off x="2516346" y="1506945"/>
                <a:ext cx="5558791" cy="4536000"/>
              </a:xfrm>
            </p:spPr>
            <p: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−5</m:t>
                          </m:r>
                        </m:e>
                      </m:d>
                      <m:r>
                        <m:rPr>
                          <m:aln/>
                        </m:rPr>
                        <a:rPr lang="en-AU" b="0" i="1" smtClean="0">
                          <a:latin typeface="Cambria Math" panose="02040503050406030204" pitchFamily="18" charset="0"/>
                        </a:rPr>
                        <m:t>=</m:t>
                      </m:r>
                      <m:r>
                        <a:rPr lang="en-AU" b="0" i="1" smtClean="0">
                          <a:latin typeface="Cambria Math" panose="02040503050406030204" pitchFamily="18" charset="0"/>
                        </a:rPr>
                        <m:t>21</m:t>
                      </m:r>
                    </m:oMath>
                    <m:oMath xmlns:m="http://schemas.openxmlformats.org/officeDocument/2006/math">
                      <m:r>
                        <a:rPr lang="en-AU" b="0" i="1" smtClean="0">
                          <a:solidFill>
                            <a:srgbClr val="FF0000"/>
                          </a:solidFill>
                          <a:latin typeface="Cambria Math" panose="02040503050406030204" pitchFamily="18" charset="0"/>
                          <a:ea typeface="Cambria Math" panose="02040503050406030204" pitchFamily="18" charset="0"/>
                        </a:rPr>
                        <m:t>÷3</m:t>
                      </m:r>
                      <m:r>
                        <m:rPr>
                          <m:aln/>
                        </m:rPr>
                        <a:rPr lang="en-AU" b="0" i="1" smtClean="0">
                          <a:solidFill>
                            <a:srgbClr val="FF0000"/>
                          </a:solidFill>
                          <a:highlight>
                            <a:srgbClr val="FFFFFF"/>
                          </a:highlight>
                          <a:latin typeface="Cambria Math" panose="02040503050406030204" pitchFamily="18" charset="0"/>
                          <a:ea typeface="Cambria Math" panose="02040503050406030204" pitchFamily="18" charset="0"/>
                        </a:rPr>
                        <m:t>=</m:t>
                      </m:r>
                      <m:r>
                        <a:rPr lang="en-AU" b="0" i="1" smtClean="0">
                          <a:solidFill>
                            <a:srgbClr val="FF0000"/>
                          </a:solidFill>
                          <a:latin typeface="Cambria Math" panose="02040503050406030204" pitchFamily="18" charset="0"/>
                          <a:ea typeface="Cambria Math" panose="02040503050406030204" pitchFamily="18" charset="0"/>
                        </a:rPr>
                        <m:t>÷3</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−5</m:t>
                      </m:r>
                      <m:r>
                        <m:rPr>
                          <m:aln/>
                        </m:rPr>
                        <a:rPr lang="en-AU" b="0" i="1" smtClean="0">
                          <a:latin typeface="Cambria Math" panose="02040503050406030204" pitchFamily="18" charset="0"/>
                        </a:rPr>
                        <m:t>=</m:t>
                      </m:r>
                      <m:r>
                        <a:rPr lang="en-AU" b="0" i="1" smtClean="0">
                          <a:latin typeface="Cambria Math" panose="02040503050406030204" pitchFamily="18" charset="0"/>
                        </a:rPr>
                        <m:t>7</m:t>
                      </m:r>
                    </m:oMath>
                    <m:oMath xmlns:m="http://schemas.openxmlformats.org/officeDocument/2006/math">
                      <m:r>
                        <a:rPr lang="en-AU" b="0" i="1" smtClean="0">
                          <a:solidFill>
                            <a:srgbClr val="FF0000"/>
                          </a:solidFill>
                          <a:latin typeface="Cambria Math" panose="02040503050406030204" pitchFamily="18" charset="0"/>
                        </a:rPr>
                        <m:t>+5</m:t>
                      </m:r>
                      <m:r>
                        <m:rPr>
                          <m:aln/>
                        </m:rPr>
                        <a:rPr lang="en-AU" b="0" i="1" smtClean="0">
                          <a:solidFill>
                            <a:srgbClr val="FF0000"/>
                          </a:solidFill>
                          <a:latin typeface="Cambria Math" panose="02040503050406030204" pitchFamily="18" charset="0"/>
                        </a:rPr>
                        <m:t>=</m:t>
                      </m:r>
                      <m:r>
                        <a:rPr lang="en-AU" b="0" i="1" smtClean="0">
                          <a:solidFill>
                            <a:srgbClr val="FF0000"/>
                          </a:solidFill>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i="1" smtClean="0">
                          <a:solidFill>
                            <a:srgbClr val="FF0000"/>
                          </a:solidFill>
                          <a:latin typeface="Cambria Math" panose="02040503050406030204" pitchFamily="18" charset="0"/>
                          <a:ea typeface="Cambria Math" panose="02040503050406030204" pitchFamily="18" charset="0"/>
                        </a:rPr>
                        <m:t>÷</m:t>
                      </m:r>
                      <m:r>
                        <a:rPr lang="en-AU" b="0" i="1" smtClean="0">
                          <a:solidFill>
                            <a:srgbClr val="FF0000"/>
                          </a:solidFill>
                          <a:latin typeface="Cambria Math" panose="02040503050406030204" pitchFamily="18" charset="0"/>
                          <a:ea typeface="Cambria Math" panose="02040503050406030204" pitchFamily="18" charset="0"/>
                        </a:rPr>
                        <m:t>4</m:t>
                      </m:r>
                      <m:r>
                        <m:rPr>
                          <m:aln/>
                        </m:rPr>
                        <a:rPr lang="en-AU" i="1">
                          <a:solidFill>
                            <a:srgbClr val="FF0000"/>
                          </a:solidFill>
                          <a:highlight>
                            <a:srgbClr val="FFFFFF"/>
                          </a:highlight>
                          <a:latin typeface="Cambria Math" panose="02040503050406030204" pitchFamily="18" charset="0"/>
                          <a:ea typeface="Cambria Math" panose="02040503050406030204" pitchFamily="18" charset="0"/>
                        </a:rPr>
                        <m:t>=</m:t>
                      </m:r>
                      <m:r>
                        <a:rPr lang="en-AU" i="1">
                          <a:solidFill>
                            <a:srgbClr val="FF0000"/>
                          </a:solidFill>
                          <a:latin typeface="Cambria Math" panose="02040503050406030204" pitchFamily="18" charset="0"/>
                          <a:ea typeface="Cambria Math" panose="02040503050406030204" pitchFamily="18" charset="0"/>
                        </a:rPr>
                        <m:t>÷</m:t>
                      </m:r>
                      <m:r>
                        <a:rPr lang="en-AU" b="0" i="1" smtClean="0">
                          <a:solidFill>
                            <a:srgbClr val="FF0000"/>
                          </a:solidFill>
                          <a:latin typeface="Cambria Math" panose="02040503050406030204" pitchFamily="18" charset="0"/>
                          <a:ea typeface="Cambria Math" panose="02040503050406030204" pitchFamily="18" charset="0"/>
                        </a:rPr>
                        <m:t>4</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3</m:t>
                      </m:r>
                    </m:oMath>
                  </m:oMathPara>
                </a14:m>
                <a:endParaRPr lang="en-AU" b="0" dirty="0"/>
              </a:p>
            </p:txBody>
          </p:sp>
        </mc:Choice>
        <mc:Fallback xmlns="">
          <p:sp>
            <p:nvSpPr>
              <p:cNvPr id="3" name="Content Placeholder 2">
                <a:extLst>
                  <a:ext uri="{FF2B5EF4-FFF2-40B4-BE49-F238E27FC236}">
                    <a16:creationId xmlns:a16="http://schemas.microsoft.com/office/drawing/2014/main" id="{32E9DA2E-D0C3-6FED-9AE0-DCCEC505A2AA}"/>
                  </a:ext>
                </a:extLst>
              </p:cNvPr>
              <p:cNvSpPr>
                <a:spLocks noGrp="1" noRot="1" noChangeAspect="1" noMove="1" noResize="1" noEditPoints="1" noAdjustHandles="1" noChangeArrowheads="1" noChangeShapeType="1" noTextEdit="1"/>
              </p:cNvSpPr>
              <p:nvPr>
                <p:ph idx="1"/>
              </p:nvPr>
            </p:nvSpPr>
            <p:spPr>
              <a:xfrm>
                <a:off x="2516346" y="1506945"/>
                <a:ext cx="5558791" cy="4536000"/>
              </a:xfrm>
              <a:blipFill>
                <a:blip r:embed="rId4"/>
                <a:stretch>
                  <a:fillRect/>
                </a:stretch>
              </a:blipFill>
            </p:spPr>
            <p:txBody>
              <a:bodyPr/>
              <a:lstStyle/>
              <a:p>
                <a:r>
                  <a:rPr lang="en-US">
                    <a:noFill/>
                  </a:rPr>
                  <a:t> </a:t>
                </a:r>
              </a:p>
            </p:txBody>
          </p:sp>
        </mc:Fallback>
      </mc:AlternateContent>
      <p:sp>
        <p:nvSpPr>
          <p:cNvPr id="8" name="Speech Bubble: Oval 7">
            <a:extLst>
              <a:ext uri="{FF2B5EF4-FFF2-40B4-BE49-F238E27FC236}">
                <a16:creationId xmlns:a16="http://schemas.microsoft.com/office/drawing/2014/main" id="{85DC42AD-EB1F-B3E5-4FA6-0BD015DE76CE}"/>
              </a:ext>
            </a:extLst>
          </p:cNvPr>
          <p:cNvSpPr/>
          <p:nvPr/>
        </p:nvSpPr>
        <p:spPr>
          <a:xfrm>
            <a:off x="4355024" y="4875682"/>
            <a:ext cx="2723246" cy="1167263"/>
          </a:xfrm>
          <a:prstGeom prst="wedgeRoundRectCallout">
            <a:avLst>
              <a:gd name="adj1" fmla="val -4884"/>
              <a:gd name="adj2" fmla="val -8305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 we check the answer is correct?</a:t>
            </a:r>
          </a:p>
        </p:txBody>
      </p:sp>
      <p:sp>
        <p:nvSpPr>
          <p:cNvPr id="5" name="Speech Bubble: Oval 4">
            <a:extLst>
              <a:ext uri="{FF2B5EF4-FFF2-40B4-BE49-F238E27FC236}">
                <a16:creationId xmlns:a16="http://schemas.microsoft.com/office/drawing/2014/main" id="{797D480E-A6AF-53BE-1FDD-2A6CEC78348E}"/>
              </a:ext>
            </a:extLst>
          </p:cNvPr>
          <p:cNvSpPr/>
          <p:nvPr/>
        </p:nvSpPr>
        <p:spPr>
          <a:xfrm>
            <a:off x="7379649" y="3014663"/>
            <a:ext cx="2564452" cy="1211387"/>
          </a:xfrm>
          <a:prstGeom prst="wedgeRoundRectCallout">
            <a:avLst>
              <a:gd name="adj1" fmla="val -90054"/>
              <a:gd name="adj2" fmla="val -5052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did we not +5 in the first step?</a:t>
            </a:r>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732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Solving equations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505870"/>
                <a:ext cx="1700812" cy="604585"/>
              </a:xfrm>
            </p:spPr>
            <p:txBody>
              <a:bodyPr/>
              <a:lstStyle/>
              <a:p>
                <a:r>
                  <a:rPr lang="en-AU" dirty="0"/>
                  <a:t>Solve for </a:t>
                </a:r>
                <a14:m>
                  <m:oMath xmlns:m="http://schemas.openxmlformats.org/officeDocument/2006/math">
                    <m:r>
                      <a:rPr lang="en-AU" b="0" i="1" smtClean="0">
                        <a:latin typeface="Cambria Math" panose="02040503050406030204" pitchFamily="18" charset="0"/>
                      </a:rPr>
                      <m:t>𝑥</m:t>
                    </m:r>
                  </m:oMath>
                </a14:m>
                <a:r>
                  <a:rPr lang="en-AU" dirty="0"/>
                  <a:t>.</a:t>
                </a: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505870"/>
                <a:ext cx="1700812" cy="604585"/>
              </a:xfrm>
              <a:blipFill>
                <a:blip r:embed="rId3"/>
                <a:stretch>
                  <a:fillRect l="-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1489B6-3F7B-C43A-40F8-3EEB5C2571B3}"/>
                  </a:ext>
                </a:extLst>
              </p:cNvPr>
              <p:cNvSpPr txBox="1"/>
              <p:nvPr/>
            </p:nvSpPr>
            <p:spPr>
              <a:xfrm>
                <a:off x="4396499" y="1564582"/>
                <a:ext cx="1978926"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5(</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𝑥</m:t>
                          </m:r>
                        </m:num>
                        <m:den>
                          <m:r>
                            <a:rPr lang="en-AU" sz="1800" b="0" i="1" dirty="0" smtClean="0">
                              <a:latin typeface="Cambria Math" panose="02040503050406030204" pitchFamily="18" charset="0"/>
                            </a:rPr>
                            <m:t>3</m:t>
                          </m:r>
                        </m:den>
                      </m:f>
                      <m:r>
                        <a:rPr lang="en-AU" sz="1800" b="0" i="1" dirty="0" smtClean="0">
                          <a:latin typeface="Cambria Math" panose="02040503050406030204" pitchFamily="18" charset="0"/>
                        </a:rPr>
                        <m:t>+4)</m:t>
                      </m:r>
                      <m:r>
                        <a:rPr lang="en-AU" sz="1800" i="1" dirty="0" smtClean="0">
                          <a:latin typeface="Cambria Math" panose="02040503050406030204" pitchFamily="18" charset="0"/>
                        </a:rPr>
                        <m:t>=</m:t>
                      </m:r>
                      <m:r>
                        <a:rPr lang="en-AU" sz="1800" b="0" i="1" dirty="0" smtClean="0">
                          <a:latin typeface="Cambria Math" panose="02040503050406030204" pitchFamily="18" charset="0"/>
                        </a:rPr>
                        <m:t>3</m:t>
                      </m:r>
                      <m:r>
                        <a:rPr lang="en-AU" sz="1800" i="1" dirty="0" smtClean="0">
                          <a:latin typeface="Cambria Math" panose="02040503050406030204" pitchFamily="18" charset="0"/>
                        </a:rPr>
                        <m:t>0</m:t>
                      </m:r>
                    </m:oMath>
                  </m:oMathPara>
                </a14:m>
                <a:endParaRPr lang="en-AU" sz="1800" dirty="0"/>
              </a:p>
            </p:txBody>
          </p:sp>
        </mc:Choice>
        <mc:Fallback xmlns="">
          <p:sp>
            <p:nvSpPr>
              <p:cNvPr id="3" name="TextBox 2">
                <a:extLst>
                  <a:ext uri="{FF2B5EF4-FFF2-40B4-BE49-F238E27FC236}">
                    <a16:creationId xmlns:a16="http://schemas.microsoft.com/office/drawing/2014/main" id="{981489B6-3F7B-C43A-40F8-3EEB5C2571B3}"/>
                  </a:ext>
                </a:extLst>
              </p:cNvPr>
              <p:cNvSpPr txBox="1">
                <a:spLocks noRot="1" noChangeAspect="1" noMove="1" noResize="1" noEditPoints="1" noAdjustHandles="1" noChangeArrowheads="1" noChangeShapeType="1" noTextEdit="1"/>
              </p:cNvSpPr>
              <p:nvPr/>
            </p:nvSpPr>
            <p:spPr>
              <a:xfrm>
                <a:off x="4396499" y="1564582"/>
                <a:ext cx="1978926" cy="914400"/>
              </a:xfrm>
              <a:prstGeom prst="rect">
                <a:avLst/>
              </a:prstGeom>
              <a:blipFill>
                <a:blip r:embed="rId4"/>
                <a:stretch>
                  <a:fillRect t="-137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Solving equations  (4)</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DFC1D636-B131-9AED-0111-DDE14AB54BA5}"/>
                  </a:ext>
                </a:extLst>
              </p:cNvPr>
              <p:cNvSpPr>
                <a:spLocks noGrp="1"/>
              </p:cNvSpPr>
              <p:nvPr>
                <p:ph idx="1"/>
              </p:nvPr>
            </p:nvSpPr>
            <p:spPr>
              <a:xfrm>
                <a:off x="360000" y="1505696"/>
                <a:ext cx="1700812" cy="604585"/>
              </a:xfrm>
            </p:spPr>
            <p:txBody>
              <a:bodyPr/>
              <a:lstStyle/>
              <a:p>
                <a:r>
                  <a:rPr lang="en-AU" dirty="0"/>
                  <a:t>Solve for </a:t>
                </a:r>
                <a14:m>
                  <m:oMath xmlns:m="http://schemas.openxmlformats.org/officeDocument/2006/math">
                    <m:r>
                      <a:rPr lang="en-AU" b="0" i="1" smtClean="0">
                        <a:latin typeface="Cambria Math" panose="02040503050406030204" pitchFamily="18" charset="0"/>
                      </a:rPr>
                      <m:t>𝑥</m:t>
                    </m:r>
                  </m:oMath>
                </a14:m>
                <a:r>
                  <a:rPr lang="en-AU" dirty="0"/>
                  <a:t>.</a:t>
                </a:r>
              </a:p>
            </p:txBody>
          </p:sp>
        </mc:Choice>
        <mc:Fallback xmlns="">
          <p:sp>
            <p:nvSpPr>
              <p:cNvPr id="7" name="Content Placeholder 4">
                <a:extLst>
                  <a:ext uri="{FF2B5EF4-FFF2-40B4-BE49-F238E27FC236}">
                    <a16:creationId xmlns:a16="http://schemas.microsoft.com/office/drawing/2014/main" id="{DFC1D636-B131-9AED-0111-DDE14AB54BA5}"/>
                  </a:ext>
                </a:extLst>
              </p:cNvPr>
              <p:cNvSpPr>
                <a:spLocks noGrp="1" noRot="1" noChangeAspect="1" noMove="1" noResize="1" noEditPoints="1" noAdjustHandles="1" noChangeArrowheads="1" noChangeShapeType="1" noTextEdit="1"/>
              </p:cNvSpPr>
              <p:nvPr>
                <p:ph idx="1"/>
              </p:nvPr>
            </p:nvSpPr>
            <p:spPr>
              <a:xfrm>
                <a:off x="360000" y="1505696"/>
                <a:ext cx="1700812" cy="604585"/>
              </a:xfrm>
              <a:blipFill>
                <a:blip r:embed="rId4"/>
                <a:stretch>
                  <a:fillRect l="-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737E243-F385-5011-05BF-9B3227B2B9BF}"/>
                  </a:ext>
                </a:extLst>
              </p:cNvPr>
              <p:cNvSpPr txBox="1"/>
              <p:nvPr/>
            </p:nvSpPr>
            <p:spPr>
              <a:xfrm>
                <a:off x="4299361" y="1398030"/>
                <a:ext cx="2072576" cy="4550035"/>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5</m:t>
                      </m:r>
                      <m:d>
                        <m:dPr>
                          <m:ctrlPr>
                            <a:rPr lang="en-AU" sz="1800" i="1">
                              <a:latin typeface="Cambria Math" panose="02040503050406030204" pitchFamily="18" charset="0"/>
                            </a:rPr>
                          </m:ctrlPr>
                        </m:dPr>
                        <m:e>
                          <m:f>
                            <m:fPr>
                              <m:ctrlPr>
                                <a:rPr lang="en-AU" sz="1800" b="0" i="1" smtClean="0">
                                  <a:latin typeface="Cambria Math" panose="02040503050406030204" pitchFamily="18" charset="0"/>
                                </a:rPr>
                              </m:ctrlPr>
                            </m:fPr>
                            <m:num>
                              <m:r>
                                <a:rPr lang="en-AU" sz="1800" i="1">
                                  <a:latin typeface="Cambria Math" panose="02040503050406030204" pitchFamily="18" charset="0"/>
                                </a:rPr>
                                <m:t>𝑥</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+4</m:t>
                          </m:r>
                        </m:e>
                      </m:d>
                      <m:r>
                        <m:rPr>
                          <m:aln/>
                        </m:rPr>
                        <a:rPr lang="en-AU" sz="1800" i="1">
                          <a:latin typeface="Cambria Math" panose="02040503050406030204" pitchFamily="18" charset="0"/>
                        </a:rPr>
                        <m:t>=</m:t>
                      </m:r>
                      <m:r>
                        <a:rPr lang="en-AU" sz="1800" b="0" i="1" smtClean="0">
                          <a:latin typeface="Cambria Math" panose="02040503050406030204" pitchFamily="18" charset="0"/>
                        </a:rPr>
                        <m:t>30</m:t>
                      </m:r>
                    </m:oMath>
                    <m:oMath xmlns:m="http://schemas.openxmlformats.org/officeDocument/2006/math">
                      <m:r>
                        <a:rPr lang="en-AU" sz="1800" i="1" smtClean="0">
                          <a:solidFill>
                            <a:srgbClr val="FF0000"/>
                          </a:solidFill>
                          <a:latin typeface="Cambria Math" panose="02040503050406030204" pitchFamily="18" charset="0"/>
                          <a:ea typeface="Cambria Math" panose="02040503050406030204" pitchFamily="18" charset="0"/>
                        </a:rPr>
                        <m:t>÷</m:t>
                      </m:r>
                      <m:r>
                        <a:rPr lang="en-AU" sz="1800" b="0" i="1" smtClean="0">
                          <a:solidFill>
                            <a:srgbClr val="FF0000"/>
                          </a:solidFill>
                          <a:latin typeface="Cambria Math" panose="02040503050406030204" pitchFamily="18" charset="0"/>
                          <a:ea typeface="Cambria Math" panose="02040503050406030204" pitchFamily="18" charset="0"/>
                        </a:rPr>
                        <m:t>5</m:t>
                      </m:r>
                      <m:r>
                        <m:rPr>
                          <m:aln/>
                        </m:rPr>
                        <a:rPr lang="en-AU" sz="1800" i="1">
                          <a:solidFill>
                            <a:srgbClr val="FF0000"/>
                          </a:solidFill>
                          <a:highlight>
                            <a:srgbClr val="FFFFFF"/>
                          </a:highlight>
                          <a:latin typeface="Cambria Math" panose="02040503050406030204" pitchFamily="18" charset="0"/>
                          <a:ea typeface="Cambria Math" panose="02040503050406030204" pitchFamily="18" charset="0"/>
                        </a:rPr>
                        <m:t>=</m:t>
                      </m:r>
                      <m:r>
                        <a:rPr lang="en-AU" sz="1800" i="1">
                          <a:solidFill>
                            <a:srgbClr val="FF0000"/>
                          </a:solidFill>
                          <a:latin typeface="Cambria Math" panose="02040503050406030204" pitchFamily="18" charset="0"/>
                          <a:ea typeface="Cambria Math" panose="02040503050406030204" pitchFamily="18" charset="0"/>
                        </a:rPr>
                        <m:t>÷</m:t>
                      </m:r>
                      <m:r>
                        <a:rPr lang="en-AU" sz="1800" b="0" i="1" smtClean="0">
                          <a:solidFill>
                            <a:srgbClr val="FF0000"/>
                          </a:solidFill>
                          <a:latin typeface="Cambria Math" panose="02040503050406030204" pitchFamily="18" charset="0"/>
                          <a:ea typeface="Cambria Math" panose="02040503050406030204" pitchFamily="18" charset="0"/>
                        </a:rPr>
                        <m:t>5</m:t>
                      </m:r>
                    </m:oMath>
                    <m:oMath xmlns:m="http://schemas.openxmlformats.org/officeDocument/2006/math">
                      <m:f>
                        <m:fPr>
                          <m:ctrlPr>
                            <a:rPr lang="en-AU" sz="1800" b="0" i="1" smtClean="0">
                              <a:latin typeface="Cambria Math" panose="02040503050406030204" pitchFamily="18" charset="0"/>
                            </a:rPr>
                          </m:ctrlPr>
                        </m:fPr>
                        <m:num>
                          <m:r>
                            <a:rPr lang="en-AU" sz="1800" i="1">
                              <a:latin typeface="Cambria Math" panose="02040503050406030204" pitchFamily="18" charset="0"/>
                            </a:rPr>
                            <m:t>𝑥</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+4</m:t>
                      </m:r>
                      <m:r>
                        <m:rPr>
                          <m:aln/>
                        </m:rPr>
                        <a:rPr lang="en-AU" sz="1800" i="1">
                          <a:latin typeface="Cambria Math" panose="02040503050406030204" pitchFamily="18" charset="0"/>
                        </a:rPr>
                        <m:t>=</m:t>
                      </m:r>
                      <m:r>
                        <a:rPr lang="en-AU" sz="1800" b="0" i="1" smtClean="0">
                          <a:latin typeface="Cambria Math" panose="02040503050406030204" pitchFamily="18" charset="0"/>
                        </a:rPr>
                        <m:t>6</m:t>
                      </m:r>
                    </m:oMath>
                    <m:oMath xmlns:m="http://schemas.openxmlformats.org/officeDocument/2006/math">
                      <m:r>
                        <a:rPr lang="en-AU" sz="1800" b="0" i="1" smtClean="0">
                          <a:solidFill>
                            <a:srgbClr val="FF0000"/>
                          </a:solidFill>
                          <a:latin typeface="Cambria Math" panose="02040503050406030204" pitchFamily="18" charset="0"/>
                        </a:rPr>
                        <m:t>−4</m:t>
                      </m:r>
                      <m:r>
                        <m:rPr>
                          <m:aln/>
                        </m:rPr>
                        <a:rPr lang="en-AU" sz="1800" i="1">
                          <a:solidFill>
                            <a:srgbClr val="FF0000"/>
                          </a:solidFill>
                          <a:latin typeface="Cambria Math" panose="02040503050406030204" pitchFamily="18" charset="0"/>
                        </a:rPr>
                        <m:t>=</m:t>
                      </m:r>
                      <m:r>
                        <a:rPr lang="en-AU" sz="1800" b="0" i="1" smtClean="0">
                          <a:solidFill>
                            <a:srgbClr val="FF0000"/>
                          </a:solidFill>
                          <a:latin typeface="Cambria Math" panose="02040503050406030204" pitchFamily="18" charset="0"/>
                        </a:rPr>
                        <m:t>−4</m:t>
                      </m:r>
                    </m:oMath>
                    <m:oMath xmlns:m="http://schemas.openxmlformats.org/officeDocument/2006/math">
                      <m:f>
                        <m:fPr>
                          <m:ctrlPr>
                            <a:rPr lang="en-AU" sz="1800" b="0" i="1" smtClean="0">
                              <a:latin typeface="Cambria Math" panose="02040503050406030204" pitchFamily="18" charset="0"/>
                            </a:rPr>
                          </m:ctrlPr>
                        </m:fPr>
                        <m:num>
                          <m:r>
                            <a:rPr lang="en-AU" sz="1800" i="1">
                              <a:latin typeface="Cambria Math" panose="02040503050406030204" pitchFamily="18" charset="0"/>
                            </a:rPr>
                            <m:t>𝑥</m:t>
                          </m:r>
                        </m:num>
                        <m:den>
                          <m:r>
                            <a:rPr lang="en-AU" sz="1800" b="0" i="1" smtClean="0">
                              <a:latin typeface="Cambria Math" panose="02040503050406030204" pitchFamily="18" charset="0"/>
                            </a:rPr>
                            <m:t>3</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oMath>
                    <m:oMath xmlns:m="http://schemas.openxmlformats.org/officeDocument/2006/math">
                      <m:r>
                        <a:rPr lang="en-AU" sz="1800" i="1" smtClean="0">
                          <a:solidFill>
                            <a:srgbClr val="FF0000"/>
                          </a:solidFill>
                          <a:latin typeface="Cambria Math" panose="02040503050406030204" pitchFamily="18" charset="0"/>
                          <a:ea typeface="Cambria Math" panose="02040503050406030204" pitchFamily="18" charset="0"/>
                        </a:rPr>
                        <m:t>×</m:t>
                      </m:r>
                      <m:r>
                        <a:rPr lang="en-AU" sz="1800" b="0" i="1" smtClean="0">
                          <a:solidFill>
                            <a:srgbClr val="FF0000"/>
                          </a:solidFill>
                          <a:latin typeface="Cambria Math" panose="02040503050406030204" pitchFamily="18" charset="0"/>
                          <a:ea typeface="Cambria Math" panose="02040503050406030204" pitchFamily="18" charset="0"/>
                        </a:rPr>
                        <m:t>3</m:t>
                      </m:r>
                      <m:r>
                        <m:rPr>
                          <m:aln/>
                        </m:rPr>
                        <a:rPr lang="en-AU" sz="1800" i="1" smtClean="0">
                          <a:solidFill>
                            <a:srgbClr val="FF0000"/>
                          </a:solidFill>
                          <a:highlight>
                            <a:srgbClr val="FFFFFF"/>
                          </a:highlight>
                          <a:latin typeface="Cambria Math" panose="02040503050406030204" pitchFamily="18" charset="0"/>
                          <a:ea typeface="Cambria Math" panose="02040503050406030204" pitchFamily="18" charset="0"/>
                        </a:rPr>
                        <m:t>=</m:t>
                      </m:r>
                      <m:r>
                        <a:rPr lang="en-AU" sz="1800" i="1" smtClean="0">
                          <a:solidFill>
                            <a:srgbClr val="FF0000"/>
                          </a:solidFill>
                          <a:highlight>
                            <a:srgbClr val="FFFFFF"/>
                          </a:highlight>
                          <a:latin typeface="Cambria Math" panose="02040503050406030204" pitchFamily="18" charset="0"/>
                          <a:ea typeface="Cambria Math" panose="02040503050406030204" pitchFamily="18" charset="0"/>
                        </a:rPr>
                        <m:t>×</m:t>
                      </m:r>
                      <m:r>
                        <a:rPr lang="en-AU" sz="1800" b="0" i="1" smtClean="0">
                          <a:solidFill>
                            <a:srgbClr val="FF0000"/>
                          </a:solidFill>
                          <a:highlight>
                            <a:srgbClr val="FFFFFF"/>
                          </a:highlight>
                          <a:latin typeface="Cambria Math" panose="02040503050406030204" pitchFamily="18" charset="0"/>
                          <a:ea typeface="Cambria Math" panose="02040503050406030204" pitchFamily="18" charset="0"/>
                        </a:rPr>
                        <m:t>3</m:t>
                      </m:r>
                    </m:oMath>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r>
                        <a:rPr lang="en-AU" sz="1800" b="0" i="1" smtClean="0">
                          <a:latin typeface="Cambria Math" panose="02040503050406030204" pitchFamily="18" charset="0"/>
                        </a:rPr>
                        <m:t>6</m:t>
                      </m:r>
                    </m:oMath>
                  </m:oMathPara>
                </a14:m>
                <a:endParaRPr lang="en-AU" sz="1800" dirty="0"/>
              </a:p>
            </p:txBody>
          </p:sp>
        </mc:Choice>
        <mc:Fallback xmlns="">
          <p:sp>
            <p:nvSpPr>
              <p:cNvPr id="3" name="TextBox 2">
                <a:extLst>
                  <a:ext uri="{FF2B5EF4-FFF2-40B4-BE49-F238E27FC236}">
                    <a16:creationId xmlns:a16="http://schemas.microsoft.com/office/drawing/2014/main" id="{0737E243-F385-5011-05BF-9B3227B2B9BF}"/>
                  </a:ext>
                </a:extLst>
              </p:cNvPr>
              <p:cNvSpPr txBox="1">
                <a:spLocks noRot="1" noChangeAspect="1" noMove="1" noResize="1" noEditPoints="1" noAdjustHandles="1" noChangeArrowheads="1" noChangeShapeType="1" noTextEdit="1"/>
              </p:cNvSpPr>
              <p:nvPr/>
            </p:nvSpPr>
            <p:spPr>
              <a:xfrm>
                <a:off x="4299361" y="1398030"/>
                <a:ext cx="2072576" cy="4550035"/>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3">
                  <a:extLst>
                    <a:ext uri="{A12FA001-AC4F-418D-AE19-62706E023703}">
                      <ahyp:hlinkClr xmlns:ahyp="http://schemas.microsoft.com/office/drawing/2018/hyperlinkcolor" val="tx"/>
                    </a:ext>
                  </a:extLst>
                </a:hlinkClick>
              </a:rPr>
              <a:t>© </a:t>
            </a:r>
            <a:r>
              <a:rPr lang="en-AU" dirty="0">
                <a:hlinkClick r:id="rId3">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4" name="TextBox 3">
            <a:extLst>
              <a:ext uri="{FF2B5EF4-FFF2-40B4-BE49-F238E27FC236}">
                <a16:creationId xmlns:a16="http://schemas.microsoft.com/office/drawing/2014/main" id="{4ED7C04C-2840-C363-1351-856E42876147}"/>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CFD3-65B9-7063-524D-C4EAFF5C1471}"/>
              </a:ext>
            </a:extLst>
          </p:cNvPr>
          <p:cNvSpPr>
            <a:spLocks noGrp="1"/>
          </p:cNvSpPr>
          <p:nvPr>
            <p:ph type="title"/>
          </p:nvPr>
        </p:nvSpPr>
        <p:spPr/>
        <p:txBody>
          <a:bodyPr/>
          <a:lstStyle/>
          <a:p>
            <a:r>
              <a:rPr lang="en-AU" dirty="0"/>
              <a:t>Which one does not belong?	</a:t>
            </a:r>
          </a:p>
        </p:txBody>
      </p:sp>
      <p:sp>
        <p:nvSpPr>
          <p:cNvPr id="5" name="Text Placeholder 4">
            <a:extLst>
              <a:ext uri="{FF2B5EF4-FFF2-40B4-BE49-F238E27FC236}">
                <a16:creationId xmlns:a16="http://schemas.microsoft.com/office/drawing/2014/main" id="{00D88324-CD75-30FB-3DA4-2E0173BEB75F}"/>
              </a:ext>
            </a:extLst>
          </p:cNvPr>
          <p:cNvSpPr>
            <a:spLocks noGrp="1"/>
          </p:cNvSpPr>
          <p:nvPr>
            <p:ph type="body" sz="quarter" idx="18"/>
          </p:nvPr>
        </p:nvSpPr>
        <p:spPr/>
        <p:txBody>
          <a:bodyPr/>
          <a:lstStyle/>
          <a:p>
            <a:r>
              <a:rPr lang="en-AU" dirty="0"/>
              <a:t>Provide reasoning for your choice.</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2E53295-7CD3-2CB9-76EA-1235C979404A}"/>
                  </a:ext>
                </a:extLst>
              </p:cNvPr>
              <p:cNvGraphicFramePr>
                <a:graphicFrameLocks noGrp="1"/>
              </p:cNvGraphicFramePr>
              <p:nvPr>
                <p:extLst>
                  <p:ext uri="{D42A27DB-BD31-4B8C-83A1-F6EECF244321}">
                    <p14:modId xmlns:p14="http://schemas.microsoft.com/office/powerpoint/2010/main" val="1382989395"/>
                  </p:ext>
                </p:extLst>
              </p:nvPr>
            </p:nvGraphicFramePr>
            <p:xfrm>
              <a:off x="360000" y="2047164"/>
              <a:ext cx="8038532" cy="2224585"/>
            </p:xfrm>
            <a:graphic>
              <a:graphicData uri="http://schemas.openxmlformats.org/drawingml/2006/table">
                <a:tbl>
                  <a:tblPr firstRow="1" firstCol="1">
                    <a:tableStyleId>{5A111915-BE36-4E01-A7E5-04B1672EAD32}</a:tableStyleId>
                  </a:tblPr>
                  <a:tblGrid>
                    <a:gridCol w="4019266">
                      <a:extLst>
                        <a:ext uri="{9D8B030D-6E8A-4147-A177-3AD203B41FA5}">
                          <a16:colId xmlns:a16="http://schemas.microsoft.com/office/drawing/2014/main" val="2091115956"/>
                        </a:ext>
                      </a:extLst>
                    </a:gridCol>
                    <a:gridCol w="4019266">
                      <a:extLst>
                        <a:ext uri="{9D8B030D-6E8A-4147-A177-3AD203B41FA5}">
                          <a16:colId xmlns:a16="http://schemas.microsoft.com/office/drawing/2014/main" val="2034893067"/>
                        </a:ext>
                      </a:extLst>
                    </a:gridCol>
                  </a:tblGrid>
                  <a:tr h="1024059">
                    <a:tc>
                      <a:txBody>
                        <a:bodyPr/>
                        <a:lstStyle/>
                        <a:p>
                          <a:pPr algn="ct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smtClean="0">
                                    <a:solidFill>
                                      <a:schemeClr val="tx1"/>
                                    </a:solidFill>
                                    <a:effectLst/>
                                    <a:latin typeface="Cambria Math" panose="02040503050406030204" pitchFamily="18" charset="0"/>
                                  </a:rPr>
                                  <m:t>4</m:t>
                                </m:r>
                                <m:r>
                                  <a:rPr lang="en-AU" sz="1800" smtClean="0">
                                    <a:solidFill>
                                      <a:schemeClr val="tx1"/>
                                    </a:solidFill>
                                    <a:effectLst/>
                                    <a:latin typeface="Cambria Math" panose="02040503050406030204" pitchFamily="18" charset="0"/>
                                  </a:rPr>
                                  <m:t>𝑥</m:t>
                                </m:r>
                                <m:r>
                                  <a:rPr lang="en-AU" sz="1800" smtClean="0">
                                    <a:solidFill>
                                      <a:schemeClr val="tx1"/>
                                    </a:solidFill>
                                    <a:effectLst/>
                                    <a:latin typeface="Cambria Math" panose="02040503050406030204" pitchFamily="18" charset="0"/>
                                  </a:rPr>
                                  <m:t>+4=24</m:t>
                                </m:r>
                              </m:oMath>
                            </m:oMathPara>
                          </a14:m>
                          <a:endParaRPr lang="en-AU"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smtClean="0">
                                    <a:solidFill>
                                      <a:schemeClr val="tx1"/>
                                    </a:solidFill>
                                    <a:effectLst/>
                                    <a:latin typeface="Cambria Math" panose="02040503050406030204" pitchFamily="18" charset="0"/>
                                  </a:rPr>
                                  <m:t>4</m:t>
                                </m:r>
                                <m:r>
                                  <a:rPr lang="en-AU" sz="1800" smtClean="0">
                                    <a:solidFill>
                                      <a:schemeClr val="tx1"/>
                                    </a:solidFill>
                                    <a:effectLst/>
                                    <a:latin typeface="Cambria Math" panose="02040503050406030204" pitchFamily="18" charset="0"/>
                                  </a:rPr>
                                  <m:t>𝑥</m:t>
                                </m:r>
                                <m:r>
                                  <a:rPr lang="en-AU" sz="1800" smtClean="0">
                                    <a:solidFill>
                                      <a:schemeClr val="tx1"/>
                                    </a:solidFill>
                                    <a:effectLst/>
                                    <a:latin typeface="Cambria Math" panose="02040503050406030204" pitchFamily="18" charset="0"/>
                                  </a:rPr>
                                  <m:t>−3=17</m:t>
                                </m:r>
                              </m:oMath>
                            </m:oMathPara>
                          </a14:m>
                          <a:endParaRPr lang="en-AU"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248383"/>
                      </a:ext>
                    </a:extLst>
                  </a:tr>
                  <a:tr h="1200526">
                    <a:tc>
                      <a:txBody>
                        <a:bodyPr/>
                        <a:lstStyle/>
                        <a:p>
                          <a:pPr algn="ct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
                                  <a:rPr lang="en-AU" sz="1800" smtClean="0">
                                    <a:effectLst/>
                                    <a:latin typeface="Cambria Math" panose="02040503050406030204" pitchFamily="18" charset="0"/>
                                  </a:rPr>
                                  <m:t>4</m:t>
                                </m:r>
                                <m:r>
                                  <a:rPr lang="en-AU" sz="1800" smtClean="0">
                                    <a:effectLst/>
                                    <a:latin typeface="Cambria Math" panose="02040503050406030204" pitchFamily="18" charset="0"/>
                                  </a:rPr>
                                  <m:t>𝑥</m:t>
                                </m:r>
                                <m:r>
                                  <a:rPr lang="en-AU" sz="1800" smtClean="0">
                                    <a:effectLst/>
                                    <a:latin typeface="Cambria Math" panose="02040503050406030204" pitchFamily="18" charset="0"/>
                                  </a:rPr>
                                  <m:t>+8=20</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f>
                                  <m:fPr>
                                    <m:ctrlPr>
                                      <a:rPr lang="en-AU" sz="1800" i="1" smtClean="0">
                                        <a:effectLst/>
                                        <a:latin typeface="Cambria Math" panose="02040503050406030204" pitchFamily="18" charset="0"/>
                                      </a:rPr>
                                    </m:ctrlPr>
                                  </m:fPr>
                                  <m:num>
                                    <m:r>
                                      <a:rPr lang="en-AU" sz="1800">
                                        <a:effectLst/>
                                        <a:latin typeface="Cambria Math" panose="02040503050406030204" pitchFamily="18" charset="0"/>
                                      </a:rPr>
                                      <m:t>4</m:t>
                                    </m:r>
                                    <m:r>
                                      <a:rPr lang="en-AU" sz="1800">
                                        <a:effectLst/>
                                        <a:latin typeface="Cambria Math" panose="02040503050406030204" pitchFamily="18" charset="0"/>
                                      </a:rPr>
                                      <m:t>𝑥</m:t>
                                    </m:r>
                                    <m:r>
                                      <a:rPr lang="en-AU" sz="1800">
                                        <a:effectLst/>
                                        <a:latin typeface="Cambria Math" panose="02040503050406030204" pitchFamily="18" charset="0"/>
                                      </a:rPr>
                                      <m:t>+1</m:t>
                                    </m:r>
                                  </m:num>
                                  <m:den>
                                    <m:r>
                                      <a:rPr lang="en-AU" sz="1800">
                                        <a:effectLst/>
                                        <a:latin typeface="Cambria Math" panose="02040503050406030204" pitchFamily="18" charset="0"/>
                                      </a:rPr>
                                      <m:t>3</m:t>
                                    </m:r>
                                  </m:den>
                                </m:f>
                                <m:r>
                                  <a:rPr lang="en-AU" sz="1800" smtClean="0">
                                    <a:effectLst/>
                                    <a:latin typeface="Cambria Math" panose="02040503050406030204" pitchFamily="18" charset="0"/>
                                  </a:rPr>
                                  <m:t>=7</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686244"/>
                      </a:ext>
                    </a:extLst>
                  </a:tr>
                </a:tbl>
              </a:graphicData>
            </a:graphic>
          </p:graphicFrame>
        </mc:Choice>
        <mc:Fallback xmlns="">
          <p:graphicFrame>
            <p:nvGraphicFramePr>
              <p:cNvPr id="6" name="Table 5">
                <a:extLst>
                  <a:ext uri="{FF2B5EF4-FFF2-40B4-BE49-F238E27FC236}">
                    <a16:creationId xmlns:a16="http://schemas.microsoft.com/office/drawing/2014/main" id="{A2E53295-7CD3-2CB9-76EA-1235C979404A}"/>
                  </a:ext>
                </a:extLst>
              </p:cNvPr>
              <p:cNvGraphicFramePr>
                <a:graphicFrameLocks noGrp="1"/>
              </p:cNvGraphicFramePr>
              <p:nvPr>
                <p:extLst>
                  <p:ext uri="{D42A27DB-BD31-4B8C-83A1-F6EECF244321}">
                    <p14:modId xmlns:p14="http://schemas.microsoft.com/office/powerpoint/2010/main" val="1382989395"/>
                  </p:ext>
                </p:extLst>
              </p:nvPr>
            </p:nvGraphicFramePr>
            <p:xfrm>
              <a:off x="360000" y="2047164"/>
              <a:ext cx="8038532" cy="2224585"/>
            </p:xfrm>
            <a:graphic>
              <a:graphicData uri="http://schemas.openxmlformats.org/drawingml/2006/table">
                <a:tbl>
                  <a:tblPr firstRow="1" firstCol="1">
                    <a:tableStyleId>{5A111915-BE36-4E01-A7E5-04B1672EAD32}</a:tableStyleId>
                  </a:tblPr>
                  <a:tblGrid>
                    <a:gridCol w="4019266">
                      <a:extLst>
                        <a:ext uri="{9D8B030D-6E8A-4147-A177-3AD203B41FA5}">
                          <a16:colId xmlns:a16="http://schemas.microsoft.com/office/drawing/2014/main" val="2091115956"/>
                        </a:ext>
                      </a:extLst>
                    </a:gridCol>
                    <a:gridCol w="4019266">
                      <a:extLst>
                        <a:ext uri="{9D8B030D-6E8A-4147-A177-3AD203B41FA5}">
                          <a16:colId xmlns:a16="http://schemas.microsoft.com/office/drawing/2014/main" val="2034893067"/>
                        </a:ext>
                      </a:extLst>
                    </a:gridCol>
                  </a:tblGrid>
                  <a:tr h="1024059">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15" t="-1235" r="-100315" b="-118519"/>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315" t="-1235" r="-315" b="-118519"/>
                          </a:stretch>
                        </a:blipFill>
                      </a:tcPr>
                    </a:tc>
                    <a:extLst>
                      <a:ext uri="{0D108BD9-81ED-4DB2-BD59-A6C34878D82A}">
                        <a16:rowId xmlns:a16="http://schemas.microsoft.com/office/drawing/2014/main" val="1248248383"/>
                      </a:ext>
                    </a:extLst>
                  </a:tr>
                  <a:tr h="120052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15" t="-86316" r="-100315" b="-1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315" t="-86316" r="-315" b="-1053"/>
                          </a:stretch>
                        </a:blipFill>
                      </a:tcPr>
                    </a:tc>
                    <a:extLst>
                      <a:ext uri="{0D108BD9-81ED-4DB2-BD59-A6C34878D82A}">
                        <a16:rowId xmlns:a16="http://schemas.microsoft.com/office/drawing/2014/main" val="3712686244"/>
                      </a:ext>
                    </a:extLst>
                  </a:tr>
                </a:tbl>
              </a:graphicData>
            </a:graphic>
          </p:graphicFrame>
        </mc:Fallback>
      </mc:AlternateContent>
      <p:sp>
        <p:nvSpPr>
          <p:cNvPr id="4" name="Slide Number Placeholder 3">
            <a:extLst>
              <a:ext uri="{FF2B5EF4-FFF2-40B4-BE49-F238E27FC236}">
                <a16:creationId xmlns:a16="http://schemas.microsoft.com/office/drawing/2014/main" id="{5A7A32B2-62CC-3101-3D6E-27E7C1C776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8331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97444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Equations visually (1)</a:t>
            </a:r>
          </a:p>
        </p:txBody>
      </p:sp>
      <p:sp>
        <p:nvSpPr>
          <p:cNvPr id="15" name="Text Placeholder 4">
            <a:extLst>
              <a:ext uri="{FF2B5EF4-FFF2-40B4-BE49-F238E27FC236}">
                <a16:creationId xmlns:a16="http://schemas.microsoft.com/office/drawing/2014/main" id="{F640A7D7-F054-A06E-C814-923E1020136B}"/>
              </a:ext>
            </a:extLst>
          </p:cNvPr>
          <p:cNvSpPr>
            <a:spLocks noGrp="1"/>
          </p:cNvSpPr>
          <p:nvPr>
            <p:ph type="body" sz="quarter" idx="18"/>
          </p:nvPr>
        </p:nvSpPr>
        <p:spPr>
          <a:xfrm>
            <a:off x="360000" y="982520"/>
            <a:ext cx="10080000" cy="310015"/>
          </a:xfrm>
        </p:spPr>
        <p:txBody>
          <a:bodyPr/>
          <a:lstStyle/>
          <a:p>
            <a:r>
              <a:rPr lang="en-US" dirty="0"/>
              <a:t>Example</a:t>
            </a:r>
          </a:p>
        </p:txBody>
      </p:sp>
      <p:sp>
        <p:nvSpPr>
          <p:cNvPr id="13" name="Speech Bubble: Oval 12">
            <a:extLst>
              <a:ext uri="{FF2B5EF4-FFF2-40B4-BE49-F238E27FC236}">
                <a16:creationId xmlns:a16="http://schemas.microsoft.com/office/drawing/2014/main" id="{C7580ABE-6424-E3C5-CADB-5C2FC44DF6F6}"/>
              </a:ext>
            </a:extLst>
          </p:cNvPr>
          <p:cNvSpPr/>
          <p:nvPr/>
        </p:nvSpPr>
        <p:spPr>
          <a:xfrm>
            <a:off x="359999" y="2627939"/>
            <a:ext cx="2061409" cy="1972635"/>
          </a:xfrm>
          <a:prstGeom prst="wedgeRoundRectCallout">
            <a:avLst>
              <a:gd name="adj1" fmla="val 47210"/>
              <a:gd name="adj2" fmla="val -8720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Justify why the two sides are balanced throughout.</a:t>
            </a:r>
          </a:p>
        </p:txBody>
      </p:sp>
      <p:pic>
        <p:nvPicPr>
          <p:cNvPr id="10" name="Picture 9" descr="x=8, an x bar and 8 unit blocks.&#10;x/2=4, 2 x/2 bars and 8 unit blocks separated into 2.&#10;x/2+3=7, an x/2 bar and 3 unit blocks and 4 unit blocks plus 3 unit blocks.&#10;4(x/2+3)=28 is 4 lots of the line above. ">
            <a:extLst>
              <a:ext uri="{FF2B5EF4-FFF2-40B4-BE49-F238E27FC236}">
                <a16:creationId xmlns:a16="http://schemas.microsoft.com/office/drawing/2014/main" id="{EF33973E-4F32-D3E4-3E5C-1F120F652563}"/>
              </a:ext>
            </a:extLst>
          </p:cNvPr>
          <p:cNvPicPr>
            <a:picLocks noChangeAspect="1"/>
          </p:cNvPicPr>
          <p:nvPr/>
        </p:nvPicPr>
        <p:blipFill rotWithShape="1">
          <a:blip r:embed="rId2"/>
          <a:srcRect t="4752" b="8894"/>
          <a:stretch/>
        </p:blipFill>
        <p:spPr>
          <a:xfrm>
            <a:off x="2421409" y="1487606"/>
            <a:ext cx="6490579" cy="4722126"/>
          </a:xfrm>
          <a:prstGeom prst="rect">
            <a:avLst/>
          </a:prstGeom>
          <a:noFill/>
        </p:spPr>
      </p:pic>
      <p:sp>
        <p:nvSpPr>
          <p:cNvPr id="11" name="Speech Bubble: Oval 10">
            <a:extLst>
              <a:ext uri="{FF2B5EF4-FFF2-40B4-BE49-F238E27FC236}">
                <a16:creationId xmlns:a16="http://schemas.microsoft.com/office/drawing/2014/main" id="{0F605015-7354-7AAB-76F4-025B13EE4BB1}"/>
              </a:ext>
            </a:extLst>
          </p:cNvPr>
          <p:cNvSpPr/>
          <p:nvPr/>
        </p:nvSpPr>
        <p:spPr>
          <a:xfrm>
            <a:off x="9140249" y="2070475"/>
            <a:ext cx="2703751" cy="1602120"/>
          </a:xfrm>
          <a:prstGeom prst="wedgeRoundRectCallout">
            <a:avLst>
              <a:gd name="adj1" fmla="val -96927"/>
              <a:gd name="adj2" fmla="val -1776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have I separated the x and the 8 into two groups?</a:t>
            </a:r>
          </a:p>
        </p:txBody>
      </p:sp>
      <p:sp>
        <p:nvSpPr>
          <p:cNvPr id="12" name="Speech Bubble: Oval 11">
            <a:extLst>
              <a:ext uri="{FF2B5EF4-FFF2-40B4-BE49-F238E27FC236}">
                <a16:creationId xmlns:a16="http://schemas.microsoft.com/office/drawing/2014/main" id="{17D0399A-FCA6-D126-2339-C45BE7A40ECE}"/>
              </a:ext>
            </a:extLst>
          </p:cNvPr>
          <p:cNvSpPr/>
          <p:nvPr/>
        </p:nvSpPr>
        <p:spPr>
          <a:xfrm>
            <a:off x="8529638" y="4135940"/>
            <a:ext cx="3314362" cy="1904894"/>
          </a:xfrm>
          <a:prstGeom prst="wedgeRoundRectCallout">
            <a:avLst>
              <a:gd name="adj1" fmla="val -75817"/>
              <a:gd name="adj2" fmla="val -3383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Describe the changes that would occur if there was an additional step to subtract 5.</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E31F-02B6-4679-AF33-E3E3926C24F1}"/>
              </a:ext>
            </a:extLst>
          </p:cNvPr>
          <p:cNvSpPr>
            <a:spLocks noGrp="1"/>
          </p:cNvSpPr>
          <p:nvPr>
            <p:ph type="title"/>
          </p:nvPr>
        </p:nvSpPr>
        <p:spPr/>
        <p:txBody>
          <a:bodyPr/>
          <a:lstStyle/>
          <a:p>
            <a:r>
              <a:rPr lang="en-AU" dirty="0"/>
              <a:t>Equations visually (2)</a:t>
            </a:r>
          </a:p>
        </p:txBody>
      </p:sp>
      <p:sp>
        <p:nvSpPr>
          <p:cNvPr id="5" name="Text Placeholder 4">
            <a:extLst>
              <a:ext uri="{FF2B5EF4-FFF2-40B4-BE49-F238E27FC236}">
                <a16:creationId xmlns:a16="http://schemas.microsoft.com/office/drawing/2014/main" id="{74EFF231-E0B9-8869-7195-D7CE85973DB7}"/>
              </a:ext>
            </a:extLst>
          </p:cNvPr>
          <p:cNvSpPr>
            <a:spLocks noGrp="1"/>
          </p:cNvSpPr>
          <p:nvPr>
            <p:ph type="body" sz="quarter" idx="18"/>
          </p:nvPr>
        </p:nvSpPr>
        <p:spPr/>
        <p:txBody>
          <a:bodyPr/>
          <a:lstStyle/>
          <a:p>
            <a:r>
              <a:rPr lang="en-AU" dirty="0"/>
              <a:t>Equation 1</a:t>
            </a:r>
          </a:p>
        </p:txBody>
      </p:sp>
      <p:pic>
        <p:nvPicPr>
          <p:cNvPr id="24" name="Picture 23" descr=" The first line is an x bar and 6 unit blocks. The second line is 3 x bars and 3 lots of 6 unit blocks. The third line is 3 x bars with 2 unit blocks and 3 lots of 6 blocks with 2 unit blocks and the final line is double the line above.">
            <a:extLst>
              <a:ext uri="{FF2B5EF4-FFF2-40B4-BE49-F238E27FC236}">
                <a16:creationId xmlns:a16="http://schemas.microsoft.com/office/drawing/2014/main" id="{8D41C9EC-3F07-C59A-BB70-C595F224FD29}"/>
              </a:ext>
            </a:extLst>
          </p:cNvPr>
          <p:cNvPicPr>
            <a:picLocks noChangeAspect="1"/>
          </p:cNvPicPr>
          <p:nvPr/>
        </p:nvPicPr>
        <p:blipFill>
          <a:blip r:embed="rId2"/>
          <a:stretch>
            <a:fillRect/>
          </a:stretch>
        </p:blipFill>
        <p:spPr>
          <a:xfrm>
            <a:off x="439924" y="1606467"/>
            <a:ext cx="4036926" cy="4622111"/>
          </a:xfrm>
          <a:prstGeom prst="rect">
            <a:avLst/>
          </a:prstGeom>
        </p:spPr>
      </p:pic>
      <p:pic>
        <p:nvPicPr>
          <p:cNvPr id="22" name="Picture 21" descr="Equation 1&#10;x=6&#10;3x=18&#10;3x+2=20&#10;2(3x+2)=40">
            <a:extLst>
              <a:ext uri="{FF2B5EF4-FFF2-40B4-BE49-F238E27FC236}">
                <a16:creationId xmlns:a16="http://schemas.microsoft.com/office/drawing/2014/main" id="{0DD08AAD-483F-A86B-80BA-C75460569DBF}"/>
              </a:ext>
            </a:extLst>
          </p:cNvPr>
          <p:cNvPicPr>
            <a:picLocks noChangeAspect="1"/>
          </p:cNvPicPr>
          <p:nvPr/>
        </p:nvPicPr>
        <p:blipFill rotWithShape="1">
          <a:blip r:embed="rId3"/>
          <a:srcRect l="63493"/>
          <a:stretch/>
        </p:blipFill>
        <p:spPr>
          <a:xfrm>
            <a:off x="4268986" y="1511131"/>
            <a:ext cx="2865443" cy="4717447"/>
          </a:xfrm>
          <a:prstGeom prst="rect">
            <a:avLst/>
          </a:prstGeom>
        </p:spPr>
      </p:pic>
      <p:sp>
        <p:nvSpPr>
          <p:cNvPr id="4" name="Slide Number Placeholder 3">
            <a:extLst>
              <a:ext uri="{FF2B5EF4-FFF2-40B4-BE49-F238E27FC236}">
                <a16:creationId xmlns:a16="http://schemas.microsoft.com/office/drawing/2014/main" id="{065608C4-A2C7-4A7F-C362-87FEE10332C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78072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AD6D-F550-16A7-CE4D-264ADDC650F4}"/>
              </a:ext>
            </a:extLst>
          </p:cNvPr>
          <p:cNvSpPr>
            <a:spLocks noGrp="1"/>
          </p:cNvSpPr>
          <p:nvPr>
            <p:ph type="title"/>
          </p:nvPr>
        </p:nvSpPr>
        <p:spPr/>
        <p:txBody>
          <a:bodyPr/>
          <a:lstStyle/>
          <a:p>
            <a:r>
              <a:rPr lang="en-AU" dirty="0"/>
              <a:t>Equations visually (3)	</a:t>
            </a:r>
          </a:p>
        </p:txBody>
      </p:sp>
      <p:sp>
        <p:nvSpPr>
          <p:cNvPr id="5" name="Text Placeholder 4">
            <a:extLst>
              <a:ext uri="{FF2B5EF4-FFF2-40B4-BE49-F238E27FC236}">
                <a16:creationId xmlns:a16="http://schemas.microsoft.com/office/drawing/2014/main" id="{A1F873F6-842D-F237-EBD4-3299F37D942C}"/>
              </a:ext>
            </a:extLst>
          </p:cNvPr>
          <p:cNvSpPr>
            <a:spLocks noGrp="1"/>
          </p:cNvSpPr>
          <p:nvPr>
            <p:ph type="body" sz="quarter" idx="18"/>
          </p:nvPr>
        </p:nvSpPr>
        <p:spPr/>
        <p:txBody>
          <a:bodyPr/>
          <a:lstStyle/>
          <a:p>
            <a:r>
              <a:rPr lang="en-AU" dirty="0"/>
              <a:t>Equation 2</a:t>
            </a:r>
          </a:p>
        </p:txBody>
      </p:sp>
      <p:pic>
        <p:nvPicPr>
          <p:cNvPr id="24" name="Picture 23" descr="Equation 2&#10;The first line has a x bar and 4 unit blocks.&#10;The second line has an x bar with 3 unit blocks and 7 unit blocks. The third line has 4 lots of the third line. &#10;The final line has 4 x bars with 2 unit blocks and 18 unit blocks. ">
            <a:extLst>
              <a:ext uri="{FF2B5EF4-FFF2-40B4-BE49-F238E27FC236}">
                <a16:creationId xmlns:a16="http://schemas.microsoft.com/office/drawing/2014/main" id="{09178C8F-0ABB-999A-69FF-B062E0258CA1}"/>
              </a:ext>
            </a:extLst>
          </p:cNvPr>
          <p:cNvPicPr>
            <a:picLocks noChangeAspect="1"/>
          </p:cNvPicPr>
          <p:nvPr/>
        </p:nvPicPr>
        <p:blipFill>
          <a:blip r:embed="rId2"/>
          <a:stretch>
            <a:fillRect/>
          </a:stretch>
        </p:blipFill>
        <p:spPr>
          <a:xfrm>
            <a:off x="360000" y="1516612"/>
            <a:ext cx="4208400" cy="4767328"/>
          </a:xfrm>
          <a:prstGeom prst="rect">
            <a:avLst/>
          </a:prstGeom>
        </p:spPr>
      </p:pic>
      <p:pic>
        <p:nvPicPr>
          <p:cNvPr id="22" name="Picture 21" descr="Equation 2&#10;x = 4&#10;x + 3 = 7&#10;4(x + 3) = 28&#10;4(x+3)-10=18">
            <a:extLst>
              <a:ext uri="{FF2B5EF4-FFF2-40B4-BE49-F238E27FC236}">
                <a16:creationId xmlns:a16="http://schemas.microsoft.com/office/drawing/2014/main" id="{7B1E70C5-4B64-7F7B-3AD0-0A392419A611}"/>
              </a:ext>
            </a:extLst>
          </p:cNvPr>
          <p:cNvPicPr>
            <a:picLocks noChangeAspect="1"/>
          </p:cNvPicPr>
          <p:nvPr/>
        </p:nvPicPr>
        <p:blipFill rotWithShape="1">
          <a:blip r:embed="rId3"/>
          <a:srcRect l="60884"/>
          <a:stretch/>
        </p:blipFill>
        <p:spPr>
          <a:xfrm>
            <a:off x="4568400" y="1516612"/>
            <a:ext cx="2527256" cy="4435521"/>
          </a:xfrm>
          <a:prstGeom prst="rect">
            <a:avLst/>
          </a:prstGeom>
        </p:spPr>
      </p:pic>
      <p:sp>
        <p:nvSpPr>
          <p:cNvPr id="4" name="Slide Number Placeholder 3">
            <a:extLst>
              <a:ext uri="{FF2B5EF4-FFF2-40B4-BE49-F238E27FC236}">
                <a16:creationId xmlns:a16="http://schemas.microsoft.com/office/drawing/2014/main" id="{B72AE78D-5E0D-C3BE-4AE8-DFBFB43C259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8064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Solving equations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Worked example 1</a:t>
            </a:r>
          </a:p>
        </p:txBody>
      </p:sp>
      <mc:AlternateContent xmlns:mc="http://schemas.openxmlformats.org/markup-compatibility/2006" xmlns:a14="http://schemas.microsoft.com/office/drawing/2010/main">
        <mc:Choice Requires="a14">
          <p:sp>
            <p:nvSpPr>
              <p:cNvPr id="3" name="Content Placeholder 4">
                <a:extLst>
                  <a:ext uri="{FF2B5EF4-FFF2-40B4-BE49-F238E27FC236}">
                    <a16:creationId xmlns:a16="http://schemas.microsoft.com/office/drawing/2014/main" id="{1FFE9EDC-5A2F-4754-3563-4B2807FBDCD1}"/>
                  </a:ext>
                </a:extLst>
              </p:cNvPr>
              <p:cNvSpPr txBox="1">
                <a:spLocks/>
              </p:cNvSpPr>
              <p:nvPr/>
            </p:nvSpPr>
            <p:spPr>
              <a:xfrm>
                <a:off x="360000" y="1507375"/>
                <a:ext cx="1700812" cy="6045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for </a:t>
                </a:r>
                <a14:m>
                  <m:oMath xmlns:m="http://schemas.openxmlformats.org/officeDocument/2006/math">
                    <m:r>
                      <a:rPr lang="en-AU" i="1" smtClean="0">
                        <a:latin typeface="Cambria Math" panose="02040503050406030204" pitchFamily="18" charset="0"/>
                      </a:rPr>
                      <m:t>𝑥</m:t>
                    </m:r>
                  </m:oMath>
                </a14:m>
                <a:r>
                  <a:rPr lang="en-AU" dirty="0"/>
                  <a:t>.</a:t>
                </a:r>
              </a:p>
            </p:txBody>
          </p:sp>
        </mc:Choice>
        <mc:Fallback xmlns="">
          <p:sp>
            <p:nvSpPr>
              <p:cNvPr id="3" name="Content Placeholder 4">
                <a:extLst>
                  <a:ext uri="{FF2B5EF4-FFF2-40B4-BE49-F238E27FC236}">
                    <a16:creationId xmlns:a16="http://schemas.microsoft.com/office/drawing/2014/main" id="{1FFE9EDC-5A2F-4754-3563-4B2807FBDCD1}"/>
                  </a:ext>
                </a:extLst>
              </p:cNvPr>
              <p:cNvSpPr txBox="1">
                <a:spLocks noRot="1" noChangeAspect="1" noMove="1" noResize="1" noEditPoints="1" noAdjustHandles="1" noChangeArrowheads="1" noChangeShapeType="1" noTextEdit="1"/>
              </p:cNvSpPr>
              <p:nvPr/>
            </p:nvSpPr>
            <p:spPr>
              <a:xfrm>
                <a:off x="360000" y="1507375"/>
                <a:ext cx="1700812" cy="604585"/>
              </a:xfrm>
              <a:prstGeom prst="rect">
                <a:avLst/>
              </a:prstGeom>
              <a:blipFill>
                <a:blip r:embed="rId4"/>
                <a:stretch>
                  <a:fillRect l="-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3FBD195-B1C7-E795-7254-8A9527295EF0}"/>
                  </a:ext>
                </a:extLst>
              </p:cNvPr>
              <p:cNvSpPr>
                <a:spLocks noGrp="1"/>
              </p:cNvSpPr>
              <p:nvPr>
                <p:ph idx="1"/>
              </p:nvPr>
            </p:nvSpPr>
            <p:spPr>
              <a:xfrm>
                <a:off x="2748359" y="1508257"/>
                <a:ext cx="5095480" cy="4536000"/>
              </a:xfrm>
            </p:spPr>
            <p:txBody>
              <a:bodyPr/>
              <a:lstStyle/>
              <a:p>
                <a:pPr/>
                <a14:m>
                  <m:oMathPara xmlns:m="http://schemas.openxmlformats.org/officeDocument/2006/math">
                    <m:oMathParaPr>
                      <m:jc m:val="centerGroup"/>
                    </m:oMathParaPr>
                    <m:oMath xmlns:m="http://schemas.openxmlformats.org/officeDocument/2006/math">
                      <m:r>
                        <a:rPr lang="en-AU" b="0" i="1" smtClean="0">
                          <a:solidFill>
                            <a:schemeClr val="tx1"/>
                          </a:solidFill>
                          <a:latin typeface="Cambria Math" panose="02040503050406030204" pitchFamily="18" charset="0"/>
                        </a:rPr>
                        <m:t>3</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4</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−5</m:t>
                          </m:r>
                        </m:e>
                      </m:d>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21</m:t>
                      </m:r>
                    </m:oMath>
                    <m:oMath xmlns:m="http://schemas.openxmlformats.org/officeDocument/2006/math">
                      <m:r>
                        <a:rPr lang="en-AU" b="0" i="1" smtClean="0">
                          <a:solidFill>
                            <a:srgbClr val="FF0000"/>
                          </a:solidFill>
                          <a:latin typeface="Cambria Math" panose="02040503050406030204" pitchFamily="18" charset="0"/>
                          <a:ea typeface="Cambria Math" panose="02040503050406030204" pitchFamily="18" charset="0"/>
                        </a:rPr>
                        <m:t>÷3</m:t>
                      </m:r>
                      <m:r>
                        <m:rPr>
                          <m:aln/>
                        </m:rPr>
                        <a:rPr lang="en-AU" b="0" i="1" smtClean="0">
                          <a:solidFill>
                            <a:srgbClr val="FF0000"/>
                          </a:solidFill>
                          <a:highlight>
                            <a:srgbClr val="FFFFFF"/>
                          </a:highlight>
                          <a:latin typeface="Cambria Math" panose="02040503050406030204" pitchFamily="18" charset="0"/>
                          <a:ea typeface="Cambria Math" panose="02040503050406030204" pitchFamily="18" charset="0"/>
                        </a:rPr>
                        <m:t>=</m:t>
                      </m:r>
                      <m:r>
                        <a:rPr lang="en-AU" b="0" i="1" smtClean="0">
                          <a:solidFill>
                            <a:srgbClr val="FF0000"/>
                          </a:solidFill>
                          <a:latin typeface="Cambria Math" panose="02040503050406030204" pitchFamily="18" charset="0"/>
                          <a:ea typeface="Cambria Math" panose="02040503050406030204" pitchFamily="18" charset="0"/>
                        </a:rPr>
                        <m:t>÷3</m:t>
                      </m:r>
                    </m:oMath>
                    <m:oMath xmlns:m="http://schemas.openxmlformats.org/officeDocument/2006/math">
                      <m:r>
                        <a:rPr lang="en-AU" b="0" i="1" smtClean="0">
                          <a:solidFill>
                            <a:schemeClr val="tx1"/>
                          </a:solidFill>
                          <a:latin typeface="Cambria Math" panose="02040503050406030204" pitchFamily="18" charset="0"/>
                        </a:rPr>
                        <m:t>4</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−5</m:t>
                      </m:r>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7</m:t>
                      </m:r>
                    </m:oMath>
                    <m:oMath xmlns:m="http://schemas.openxmlformats.org/officeDocument/2006/math">
                      <m:r>
                        <a:rPr lang="en-AU" b="0" i="1" smtClean="0">
                          <a:solidFill>
                            <a:srgbClr val="FF0000"/>
                          </a:solidFill>
                          <a:latin typeface="Cambria Math" panose="02040503050406030204" pitchFamily="18" charset="0"/>
                        </a:rPr>
                        <m:t>+5</m:t>
                      </m:r>
                      <m:r>
                        <m:rPr>
                          <m:aln/>
                        </m:rPr>
                        <a:rPr lang="en-AU" b="0" i="1" smtClean="0">
                          <a:solidFill>
                            <a:srgbClr val="FF0000"/>
                          </a:solidFill>
                          <a:latin typeface="Cambria Math" panose="02040503050406030204" pitchFamily="18" charset="0"/>
                        </a:rPr>
                        <m:t>=</m:t>
                      </m:r>
                      <m:r>
                        <a:rPr lang="en-AU" b="0" i="1" smtClean="0">
                          <a:solidFill>
                            <a:srgbClr val="FF0000"/>
                          </a:solidFill>
                          <a:latin typeface="Cambria Math" panose="02040503050406030204" pitchFamily="18" charset="0"/>
                        </a:rPr>
                        <m:t>+5</m:t>
                      </m:r>
                    </m:oMath>
                    <m:oMath xmlns:m="http://schemas.openxmlformats.org/officeDocument/2006/math">
                      <m:r>
                        <a:rPr lang="en-AU" b="0" i="1" smtClean="0">
                          <a:solidFill>
                            <a:schemeClr val="tx1"/>
                          </a:solidFill>
                          <a:latin typeface="Cambria Math" panose="02040503050406030204" pitchFamily="18" charset="0"/>
                        </a:rPr>
                        <m:t>4</m:t>
                      </m:r>
                      <m:r>
                        <a:rPr lang="en-AU" b="0" i="1" smtClean="0">
                          <a:solidFill>
                            <a:schemeClr val="tx1"/>
                          </a:solidFill>
                          <a:latin typeface="Cambria Math" panose="02040503050406030204" pitchFamily="18" charset="0"/>
                        </a:rPr>
                        <m:t>𝑥</m:t>
                      </m:r>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12</m:t>
                      </m:r>
                    </m:oMath>
                    <m:oMath xmlns:m="http://schemas.openxmlformats.org/officeDocument/2006/math">
                      <m:r>
                        <a:rPr lang="en-AU" i="1" smtClean="0">
                          <a:solidFill>
                            <a:srgbClr val="FF0000"/>
                          </a:solidFill>
                          <a:latin typeface="Cambria Math" panose="02040503050406030204" pitchFamily="18" charset="0"/>
                          <a:ea typeface="Cambria Math" panose="02040503050406030204" pitchFamily="18" charset="0"/>
                        </a:rPr>
                        <m:t>÷</m:t>
                      </m:r>
                      <m:r>
                        <a:rPr lang="en-AU" b="0" i="1" smtClean="0">
                          <a:solidFill>
                            <a:srgbClr val="FF0000"/>
                          </a:solidFill>
                          <a:latin typeface="Cambria Math" panose="02040503050406030204" pitchFamily="18" charset="0"/>
                          <a:ea typeface="Cambria Math" panose="02040503050406030204" pitchFamily="18" charset="0"/>
                        </a:rPr>
                        <m:t>4</m:t>
                      </m:r>
                      <m:r>
                        <m:rPr>
                          <m:aln/>
                        </m:rPr>
                        <a:rPr lang="en-AU" i="1">
                          <a:solidFill>
                            <a:srgbClr val="FF0000"/>
                          </a:solidFill>
                          <a:highlight>
                            <a:srgbClr val="FFFFFF"/>
                          </a:highlight>
                          <a:latin typeface="Cambria Math" panose="02040503050406030204" pitchFamily="18" charset="0"/>
                          <a:ea typeface="Cambria Math" panose="02040503050406030204" pitchFamily="18" charset="0"/>
                        </a:rPr>
                        <m:t>=</m:t>
                      </m:r>
                      <m:r>
                        <a:rPr lang="en-AU" i="1">
                          <a:solidFill>
                            <a:srgbClr val="FF0000"/>
                          </a:solidFill>
                          <a:latin typeface="Cambria Math" panose="02040503050406030204" pitchFamily="18" charset="0"/>
                          <a:ea typeface="Cambria Math" panose="02040503050406030204" pitchFamily="18" charset="0"/>
                        </a:rPr>
                        <m:t>÷</m:t>
                      </m:r>
                      <m:r>
                        <a:rPr lang="en-AU" b="0" i="1" smtClean="0">
                          <a:solidFill>
                            <a:srgbClr val="FF0000"/>
                          </a:solidFill>
                          <a:latin typeface="Cambria Math" panose="02040503050406030204" pitchFamily="18" charset="0"/>
                          <a:ea typeface="Cambria Math" panose="02040503050406030204" pitchFamily="18" charset="0"/>
                        </a:rPr>
                        <m:t>4</m:t>
                      </m:r>
                    </m:oMath>
                    <m:oMath xmlns:m="http://schemas.openxmlformats.org/officeDocument/2006/math">
                      <m:r>
                        <a:rPr lang="en-AU" b="0" i="1" smtClean="0">
                          <a:solidFill>
                            <a:schemeClr val="tx1"/>
                          </a:solidFill>
                          <a:latin typeface="Cambria Math" panose="02040503050406030204" pitchFamily="18" charset="0"/>
                        </a:rPr>
                        <m:t>𝑥</m:t>
                      </m:r>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3</m:t>
                      </m:r>
                    </m:oMath>
                  </m:oMathPara>
                </a14:m>
                <a:endParaRPr lang="en-AU" b="0" dirty="0">
                  <a:solidFill>
                    <a:schemeClr val="tx1"/>
                  </a:solidFill>
                </a:endParaRPr>
              </a:p>
            </p:txBody>
          </p:sp>
        </mc:Choice>
        <mc:Fallback xmlns="">
          <p:sp>
            <p:nvSpPr>
              <p:cNvPr id="13" name="Content Placeholder 2">
                <a:extLst>
                  <a:ext uri="{FF2B5EF4-FFF2-40B4-BE49-F238E27FC236}">
                    <a16:creationId xmlns:a16="http://schemas.microsoft.com/office/drawing/2014/main" id="{63FBD195-B1C7-E795-7254-8A9527295EF0}"/>
                  </a:ext>
                </a:extLst>
              </p:cNvPr>
              <p:cNvSpPr>
                <a:spLocks noGrp="1" noRot="1" noChangeAspect="1" noMove="1" noResize="1" noEditPoints="1" noAdjustHandles="1" noChangeArrowheads="1" noChangeShapeType="1" noTextEdit="1"/>
              </p:cNvSpPr>
              <p:nvPr>
                <p:ph idx="1"/>
              </p:nvPr>
            </p:nvSpPr>
            <p:spPr>
              <a:xfrm>
                <a:off x="2748359" y="1508257"/>
                <a:ext cx="5095480" cy="4536000"/>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634</Words>
  <Application>Microsoft Office PowerPoint</Application>
  <PresentationFormat>Widescreen</PresentationFormat>
  <Paragraphs>65</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Cambria Math</vt:lpstr>
      <vt:lpstr>Public Sans</vt:lpstr>
      <vt:lpstr>Times New Roman</vt:lpstr>
      <vt:lpstr>Public Sans SemiBold</vt:lpstr>
      <vt:lpstr>Arial</vt:lpstr>
      <vt:lpstr>Public Sans Light</vt:lpstr>
      <vt:lpstr>NSWG Corporate</vt:lpstr>
      <vt:lpstr>Packing then unpacking</vt:lpstr>
      <vt:lpstr>Launch</vt:lpstr>
      <vt:lpstr>Which one does not belong? </vt:lpstr>
      <vt:lpstr>Explore</vt:lpstr>
      <vt:lpstr>Equations visually (1)</vt:lpstr>
      <vt:lpstr>Equations visually (2)</vt:lpstr>
      <vt:lpstr>Equations visually (3) </vt:lpstr>
      <vt:lpstr>Summarise</vt:lpstr>
      <vt:lpstr>Solving equations (1)</vt:lpstr>
      <vt:lpstr>Solving equations (2)</vt:lpstr>
      <vt:lpstr>Solving equations (3)</vt:lpstr>
      <vt:lpstr>Solving equations  (4)</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Packing then unpacking</dc:title>
  <dc:subject/>
  <dc:creator>NSW Department of Education</dc:creator>
  <cp:keywords/>
  <dc:description/>
  <cp:revision>1</cp:revision>
  <dcterms:created xsi:type="dcterms:W3CDTF">2024-06-27T00:20:40Z</dcterms:created>
  <dcterms:modified xsi:type="dcterms:W3CDTF">2024-06-27T05:41:58Z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2024-06-27T05:41:51Z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2421644c-0aa8-4e14-add9-39355623e97b</vt:lpwstr>
  </property>
  <property fmtid="{D5CDD505-2E9C-101B-9397-08002B2CF9AE}" pid="8" name="MSIP_Label_b603dfd7-d93a-4381-a340-2995d8282205_ContentBits">
    <vt:lpwstr>0</vt:lpwstr>
  </property>
</Properties>
</file>