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7" r:id="rId2"/>
    <p:sldId id="382" r:id="rId3"/>
    <p:sldId id="384" r:id="rId4"/>
    <p:sldId id="383" r:id="rId5"/>
    <p:sldId id="376" r:id="rId6"/>
    <p:sldId id="385" r:id="rId7"/>
    <p:sldId id="361" r:id="rId8"/>
  </p:sldIdLst>
  <p:sldSz cx="12192000" cy="6858000"/>
  <p:notesSz cx="6858000" cy="9144000"/>
  <p:embeddedFontLst>
    <p:embeddedFont>
      <p:font typeface="Cambria Math" panose="02040503050406030204" pitchFamily="18" charset="0"/>
      <p:regular r:id="rId11"/>
    </p:embeddedFont>
    <p:embeddedFont>
      <p:font typeface="Public Sans" pitchFamily="2" charset="0"/>
      <p:regular r:id="rId12"/>
      <p:bold r:id="rId13"/>
      <p:italic r:id="rId14"/>
      <p:boldItalic r:id="rId15"/>
    </p:embeddedFont>
    <p:embeddedFont>
      <p:font typeface="Public Sans Light" pitchFamily="2" charset="0"/>
      <p:regular r:id="rId16"/>
      <p:italic r:id="rId17"/>
    </p:embeddedFont>
    <p:embeddedFont>
      <p:font typeface="Public Sans SemiBold"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BD30D-8F98-4771-A398-870A4858B599}" v="11" dt="2024-06-27T00:23:49.5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94"/>
  </p:normalViewPr>
  <p:slideViewPr>
    <p:cSldViewPr snapToGrid="0">
      <p:cViewPr varScale="1">
        <p:scale>
          <a:sx n="101" d="100"/>
          <a:sy n="101" d="100"/>
        </p:scale>
        <p:origin x="954" y="102"/>
      </p:cViewPr>
      <p:guideLst>
        <p:guide orient="horz" pos="2160"/>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3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middle.com/linear-equations-in-one-variable-2/" TargetMode="External"/><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hyperlink" Target="https://creativecommons.org/licenses/by-nc-sa/4.0/deed.en" TargetMode="External"/><Relationship Id="rId4" Type="http://schemas.openxmlformats.org/officeDocument/2006/relationships/hyperlink" Target="https://robertkaplinsky.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penmiddle.com/solving-equations-with-variables-on-both-sides-fractions/" TargetMode="External"/><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hyperlink" Target="https://creativecommons.org/licenses/by-nc-sa/4.0/deed.en" TargetMode="External"/><Relationship Id="rId4" Type="http://schemas.openxmlformats.org/officeDocument/2006/relationships/hyperlink" Target="https://robertkaplinsky.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Does it matter where you start?</a:t>
            </a:r>
            <a:endParaRPr lang="en-US" dirty="0"/>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AC31-B4EA-3315-ED5F-C817DA4DDA8A}"/>
              </a:ext>
            </a:extLst>
          </p:cNvPr>
          <p:cNvSpPr>
            <a:spLocks noGrp="1"/>
          </p:cNvSpPr>
          <p:nvPr>
            <p:ph type="title"/>
          </p:nvPr>
        </p:nvSpPr>
        <p:spPr/>
        <p:txBody>
          <a:bodyPr/>
          <a:lstStyle/>
          <a:p>
            <a:r>
              <a:rPr lang="en-US" dirty="0"/>
              <a:t>What is your first move?</a:t>
            </a:r>
          </a:p>
        </p:txBody>
      </p:sp>
      <p:sp>
        <p:nvSpPr>
          <p:cNvPr id="5" name="Text Placeholder 4">
            <a:extLst>
              <a:ext uri="{FF2B5EF4-FFF2-40B4-BE49-F238E27FC236}">
                <a16:creationId xmlns:a16="http://schemas.microsoft.com/office/drawing/2014/main" id="{1B56975D-4ADB-81F0-81C5-A26E7002AB8B}"/>
              </a:ext>
            </a:extLst>
          </p:cNvPr>
          <p:cNvSpPr>
            <a:spLocks noGrp="1"/>
          </p:cNvSpPr>
          <p:nvPr>
            <p:ph type="body" sz="quarter" idx="18"/>
          </p:nvPr>
        </p:nvSpPr>
        <p:spPr/>
        <p:txBody>
          <a:bodyPr/>
          <a:lstStyle/>
          <a:p>
            <a:r>
              <a:rPr lang="en-US" dirty="0"/>
              <a:t>Why?</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B8E99952-00DB-74A1-06A1-0A93081370C1}"/>
                  </a:ext>
                </a:extLst>
              </p:cNvPr>
              <p:cNvGraphicFramePr>
                <a:graphicFrameLocks noGrp="1"/>
              </p:cNvGraphicFramePr>
              <p:nvPr>
                <p:extLst>
                  <p:ext uri="{D42A27DB-BD31-4B8C-83A1-F6EECF244321}">
                    <p14:modId xmlns:p14="http://schemas.microsoft.com/office/powerpoint/2010/main" val="933158526"/>
                  </p:ext>
                </p:extLst>
              </p:nvPr>
            </p:nvGraphicFramePr>
            <p:xfrm>
              <a:off x="360000" y="2130777"/>
              <a:ext cx="3537086" cy="3200400"/>
            </p:xfrm>
            <a:graphic>
              <a:graphicData uri="http://schemas.openxmlformats.org/drawingml/2006/table">
                <a:tbl>
                  <a:tblPr firstRow="1" bandRow="1">
                    <a:tableStyleId>{5C22544A-7EE6-4342-B048-85BDC9FD1C3A}</a:tableStyleId>
                  </a:tblPr>
                  <a:tblGrid>
                    <a:gridCol w="587057">
                      <a:extLst>
                        <a:ext uri="{9D8B030D-6E8A-4147-A177-3AD203B41FA5}">
                          <a16:colId xmlns:a16="http://schemas.microsoft.com/office/drawing/2014/main" val="1302917890"/>
                        </a:ext>
                      </a:extLst>
                    </a:gridCol>
                    <a:gridCol w="2950029">
                      <a:extLst>
                        <a:ext uri="{9D8B030D-6E8A-4147-A177-3AD203B41FA5}">
                          <a16:colId xmlns:a16="http://schemas.microsoft.com/office/drawing/2014/main" val="357367285"/>
                        </a:ext>
                      </a:extLst>
                    </a:gridCol>
                  </a:tblGrid>
                  <a:tr h="640080">
                    <a:tc>
                      <a:txBody>
                        <a:bodyPr/>
                        <a:lstStyle/>
                        <a:p>
                          <a:pPr algn="l"/>
                          <a:r>
                            <a:rPr lang="en-AU" b="0" dirty="0">
                              <a:solidFill>
                                <a:sysClr val="windowText" lastClr="000000"/>
                              </a:solidFill>
                            </a:rPr>
                            <a:t>1.</a:t>
                          </a:r>
                        </a:p>
                      </a:txBody>
                      <a:tcPr anchor="ctr">
                        <a:solidFill>
                          <a:schemeClr val="bg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solidFill>
                                      <a:sysClr val="windowText" lastClr="000000"/>
                                    </a:solidFill>
                                    <a:latin typeface="Cambria Math" panose="02040503050406030204" pitchFamily="18" charset="0"/>
                                  </a:rPr>
                                  <m:t>9</m:t>
                                </m:r>
                                <m:r>
                                  <a:rPr lang="en-AU" b="0" i="1" smtClean="0">
                                    <a:solidFill>
                                      <a:sysClr val="windowText" lastClr="000000"/>
                                    </a:solidFill>
                                    <a:latin typeface="Cambria Math" panose="02040503050406030204" pitchFamily="18" charset="0"/>
                                  </a:rPr>
                                  <m:t>𝑝</m:t>
                                </m:r>
                                <m:r>
                                  <a:rPr lang="en-AU" b="0" i="1" smtClean="0">
                                    <a:solidFill>
                                      <a:sysClr val="windowText" lastClr="000000"/>
                                    </a:solidFill>
                                    <a:latin typeface="Cambria Math" panose="02040503050406030204" pitchFamily="18" charset="0"/>
                                  </a:rPr>
                                  <m:t>−12=8</m:t>
                                </m:r>
                                <m:r>
                                  <a:rPr lang="en-AU" b="0" i="1" smtClean="0">
                                    <a:solidFill>
                                      <a:sysClr val="windowText" lastClr="000000"/>
                                    </a:solidFill>
                                    <a:latin typeface="Cambria Math" panose="02040503050406030204" pitchFamily="18" charset="0"/>
                                  </a:rPr>
                                  <m:t>𝑝</m:t>
                                </m:r>
                                <m:r>
                                  <a:rPr lang="en-AU" b="0" i="1" smtClean="0">
                                    <a:solidFill>
                                      <a:sysClr val="windowText" lastClr="000000"/>
                                    </a:solidFill>
                                    <a:latin typeface="Cambria Math" panose="02040503050406030204" pitchFamily="18" charset="0"/>
                                  </a:rPr>
                                  <m:t>+20</m:t>
                                </m:r>
                              </m:oMath>
                            </m:oMathPara>
                          </a14:m>
                          <a:endParaRPr lang="en-AU" dirty="0">
                            <a:solidFill>
                              <a:sysClr val="windowText" lastClr="000000"/>
                            </a:solidFill>
                          </a:endParaRPr>
                        </a:p>
                      </a:txBody>
                      <a:tcPr anchor="ctr">
                        <a:solidFill>
                          <a:schemeClr val="bg2"/>
                        </a:solidFill>
                      </a:tcPr>
                    </a:tc>
                    <a:extLst>
                      <a:ext uri="{0D108BD9-81ED-4DB2-BD59-A6C34878D82A}">
                        <a16:rowId xmlns:a16="http://schemas.microsoft.com/office/drawing/2014/main" val="3553340681"/>
                      </a:ext>
                    </a:extLst>
                  </a:tr>
                  <a:tr h="640080">
                    <a:tc>
                      <a:txBody>
                        <a:bodyPr/>
                        <a:lstStyle/>
                        <a:p>
                          <a:pPr algn="l"/>
                          <a:r>
                            <a:rPr lang="en-AU" dirty="0"/>
                            <a:t>2.</a:t>
                          </a:r>
                        </a:p>
                      </a:txBody>
                      <a:tcPr anchor="ct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1−6</m:t>
                                </m:r>
                                <m:r>
                                  <a:rPr lang="en-AU" b="0" i="1" smtClean="0">
                                    <a:latin typeface="Cambria Math" panose="02040503050406030204" pitchFamily="18" charset="0"/>
                                  </a:rPr>
                                  <m:t>𝑥</m:t>
                                </m:r>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+12</m:t>
                                </m:r>
                              </m:oMath>
                            </m:oMathPara>
                          </a14:m>
                          <a:endParaRPr lang="en-AU" dirty="0"/>
                        </a:p>
                      </a:txBody>
                      <a:tcPr anchor="ctr"/>
                    </a:tc>
                    <a:extLst>
                      <a:ext uri="{0D108BD9-81ED-4DB2-BD59-A6C34878D82A}">
                        <a16:rowId xmlns:a16="http://schemas.microsoft.com/office/drawing/2014/main" val="2938211796"/>
                      </a:ext>
                    </a:extLst>
                  </a:tr>
                  <a:tr h="640080">
                    <a:tc>
                      <a:txBody>
                        <a:bodyPr/>
                        <a:lstStyle/>
                        <a:p>
                          <a:pPr algn="l"/>
                          <a:r>
                            <a:rPr lang="en-AU" dirty="0"/>
                            <a:t>3.</a:t>
                          </a:r>
                        </a:p>
                      </a:txBody>
                      <a:tcPr anchor="ctr"/>
                    </a:tc>
                    <a:tc>
                      <a:txBody>
                        <a:bodyPr/>
                        <a:lstStyle/>
                        <a:p>
                          <a:pPr algn="l"/>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12+9</m:t>
                                </m:r>
                                <m:r>
                                  <a:rPr lang="en-AU" i="1" dirty="0" smtClean="0">
                                    <a:latin typeface="Cambria Math" panose="02040503050406030204" pitchFamily="18" charset="0"/>
                                  </a:rPr>
                                  <m:t>𝑚</m:t>
                                </m:r>
                                <m:r>
                                  <a:rPr lang="en-AU" i="1" dirty="0" smtClean="0">
                                    <a:latin typeface="Cambria Math" panose="02040503050406030204" pitchFamily="18" charset="0"/>
                                  </a:rPr>
                                  <m:t>=14</m:t>
                                </m:r>
                                <m:r>
                                  <a:rPr lang="en-AU" i="1" dirty="0" smtClean="0">
                                    <a:latin typeface="Cambria Math" panose="02040503050406030204" pitchFamily="18" charset="0"/>
                                  </a:rPr>
                                  <m:t>𝑚</m:t>
                                </m:r>
                                <m:r>
                                  <a:rPr lang="en-AU" i="1" dirty="0" smtClean="0">
                                    <a:latin typeface="Cambria Math" panose="02040503050406030204" pitchFamily="18" charset="0"/>
                                  </a:rPr>
                                  <m:t>−35</m:t>
                                </m:r>
                              </m:oMath>
                            </m:oMathPara>
                          </a14:m>
                          <a:endParaRPr lang="en-AU" dirty="0"/>
                        </a:p>
                      </a:txBody>
                      <a:tcPr anchor="ctr"/>
                    </a:tc>
                    <a:extLst>
                      <a:ext uri="{0D108BD9-81ED-4DB2-BD59-A6C34878D82A}">
                        <a16:rowId xmlns:a16="http://schemas.microsoft.com/office/drawing/2014/main" val="2250742675"/>
                      </a:ext>
                    </a:extLst>
                  </a:tr>
                  <a:tr h="640080">
                    <a:tc>
                      <a:txBody>
                        <a:bodyPr/>
                        <a:lstStyle/>
                        <a:p>
                          <a:pPr algn="l"/>
                          <a:r>
                            <a:rPr lang="en-AU" dirty="0"/>
                            <a:t>4.</a:t>
                          </a:r>
                        </a:p>
                      </a:txBody>
                      <a:tcPr anchor="ct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m:t>
                                </m:r>
                                <m:r>
                                  <a:rPr lang="en-AU" b="0" i="1" smtClean="0">
                                    <a:latin typeface="Cambria Math" panose="02040503050406030204" pitchFamily="18" charset="0"/>
                                  </a:rPr>
                                  <m:t>𝑛</m:t>
                                </m:r>
                                <m:r>
                                  <a:rPr lang="en-AU" b="0" i="1" smtClean="0">
                                    <a:latin typeface="Cambria Math" panose="02040503050406030204" pitchFamily="18" charset="0"/>
                                  </a:rPr>
                                  <m:t>−3=4</m:t>
                                </m:r>
                                <m:r>
                                  <a:rPr lang="en-AU" b="0" i="1" smtClean="0">
                                    <a:latin typeface="Cambria Math" panose="02040503050406030204" pitchFamily="18" charset="0"/>
                                  </a:rPr>
                                  <m:t>𝑛</m:t>
                                </m:r>
                              </m:oMath>
                            </m:oMathPara>
                          </a14:m>
                          <a:endParaRPr lang="en-AU" dirty="0"/>
                        </a:p>
                      </a:txBody>
                      <a:tcPr anchor="ctr"/>
                    </a:tc>
                    <a:extLst>
                      <a:ext uri="{0D108BD9-81ED-4DB2-BD59-A6C34878D82A}">
                        <a16:rowId xmlns:a16="http://schemas.microsoft.com/office/drawing/2014/main" val="492694794"/>
                      </a:ext>
                    </a:extLst>
                  </a:tr>
                  <a:tr h="640080">
                    <a:tc>
                      <a:txBody>
                        <a:bodyPr/>
                        <a:lstStyle/>
                        <a:p>
                          <a:pPr algn="l"/>
                          <a:r>
                            <a:rPr lang="en-AU" dirty="0"/>
                            <a:t>5.</a:t>
                          </a:r>
                        </a:p>
                      </a:txBody>
                      <a:tcPr anchor="ctr"/>
                    </a:tc>
                    <a:tc>
                      <a:txBody>
                        <a:bodyPr/>
                        <a:lstStyle/>
                        <a:p>
                          <a:pPr algn="l"/>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15</m:t>
                                </m:r>
                                <m:r>
                                  <a:rPr lang="en-AU" i="1" dirty="0" smtClean="0">
                                    <a:latin typeface="Cambria Math" panose="02040503050406030204" pitchFamily="18" charset="0"/>
                                  </a:rPr>
                                  <m:t>𝑥</m:t>
                                </m:r>
                                <m:r>
                                  <a:rPr lang="en-AU" i="1" dirty="0" smtClean="0">
                                    <a:latin typeface="Cambria Math" panose="02040503050406030204" pitchFamily="18" charset="0"/>
                                  </a:rPr>
                                  <m:t>+10−2</m:t>
                                </m:r>
                                <m:r>
                                  <a:rPr lang="en-AU" i="1" dirty="0" smtClean="0">
                                    <a:latin typeface="Cambria Math" panose="02040503050406030204" pitchFamily="18" charset="0"/>
                                  </a:rPr>
                                  <m:t>𝑥</m:t>
                                </m:r>
                                <m:r>
                                  <a:rPr lang="en-AU" i="1" dirty="0" smtClean="0">
                                    <a:latin typeface="Cambria Math" panose="02040503050406030204" pitchFamily="18" charset="0"/>
                                  </a:rPr>
                                  <m:t>=5</m:t>
                                </m:r>
                                <m:r>
                                  <a:rPr lang="en-AU" i="1" dirty="0" smtClean="0">
                                    <a:latin typeface="Cambria Math" panose="02040503050406030204" pitchFamily="18" charset="0"/>
                                  </a:rPr>
                                  <m:t>𝑥</m:t>
                                </m:r>
                                <m:r>
                                  <a:rPr lang="en-AU" b="0" i="1" dirty="0" smtClean="0">
                                    <a:latin typeface="Cambria Math" panose="02040503050406030204" pitchFamily="18" charset="0"/>
                                  </a:rPr>
                                  <m:t>−7</m:t>
                                </m:r>
                              </m:oMath>
                            </m:oMathPara>
                          </a14:m>
                          <a:endParaRPr lang="en-AU" dirty="0"/>
                        </a:p>
                      </a:txBody>
                      <a:tcPr anchor="ctr"/>
                    </a:tc>
                    <a:extLst>
                      <a:ext uri="{0D108BD9-81ED-4DB2-BD59-A6C34878D82A}">
                        <a16:rowId xmlns:a16="http://schemas.microsoft.com/office/drawing/2014/main" val="1689260512"/>
                      </a:ext>
                    </a:extLst>
                  </a:tr>
                </a:tbl>
              </a:graphicData>
            </a:graphic>
          </p:graphicFrame>
        </mc:Choice>
        <mc:Fallback xmlns="">
          <p:graphicFrame>
            <p:nvGraphicFramePr>
              <p:cNvPr id="7" name="Table 6">
                <a:extLst>
                  <a:ext uri="{FF2B5EF4-FFF2-40B4-BE49-F238E27FC236}">
                    <a16:creationId xmlns:a16="http://schemas.microsoft.com/office/drawing/2014/main" id="{B8E99952-00DB-74A1-06A1-0A93081370C1}"/>
                  </a:ext>
                </a:extLst>
              </p:cNvPr>
              <p:cNvGraphicFramePr>
                <a:graphicFrameLocks noGrp="1"/>
              </p:cNvGraphicFramePr>
              <p:nvPr>
                <p:extLst>
                  <p:ext uri="{D42A27DB-BD31-4B8C-83A1-F6EECF244321}">
                    <p14:modId xmlns:p14="http://schemas.microsoft.com/office/powerpoint/2010/main" val="933158526"/>
                  </p:ext>
                </p:extLst>
              </p:nvPr>
            </p:nvGraphicFramePr>
            <p:xfrm>
              <a:off x="360000" y="2130777"/>
              <a:ext cx="3537086" cy="3200400"/>
            </p:xfrm>
            <a:graphic>
              <a:graphicData uri="http://schemas.openxmlformats.org/drawingml/2006/table">
                <a:tbl>
                  <a:tblPr firstRow="1" bandRow="1">
                    <a:tableStyleId>{5C22544A-7EE6-4342-B048-85BDC9FD1C3A}</a:tableStyleId>
                  </a:tblPr>
                  <a:tblGrid>
                    <a:gridCol w="587057">
                      <a:extLst>
                        <a:ext uri="{9D8B030D-6E8A-4147-A177-3AD203B41FA5}">
                          <a16:colId xmlns:a16="http://schemas.microsoft.com/office/drawing/2014/main" val="1302917890"/>
                        </a:ext>
                      </a:extLst>
                    </a:gridCol>
                    <a:gridCol w="2950029">
                      <a:extLst>
                        <a:ext uri="{9D8B030D-6E8A-4147-A177-3AD203B41FA5}">
                          <a16:colId xmlns:a16="http://schemas.microsoft.com/office/drawing/2014/main" val="357367285"/>
                        </a:ext>
                      </a:extLst>
                    </a:gridCol>
                  </a:tblGrid>
                  <a:tr h="640080">
                    <a:tc>
                      <a:txBody>
                        <a:bodyPr/>
                        <a:lstStyle/>
                        <a:p>
                          <a:pPr algn="l"/>
                          <a:r>
                            <a:rPr lang="en-AU" b="0" dirty="0">
                              <a:solidFill>
                                <a:sysClr val="windowText" lastClr="000000"/>
                              </a:solidFill>
                            </a:rPr>
                            <a:t>1.</a:t>
                          </a:r>
                        </a:p>
                      </a:txBody>
                      <a:tcPr anchor="ctr">
                        <a:solidFill>
                          <a:schemeClr val="bg2"/>
                        </a:solidFill>
                      </a:tcPr>
                    </a:tc>
                    <a:tc>
                      <a:txBody>
                        <a:bodyPr/>
                        <a:lstStyle/>
                        <a:p>
                          <a:endParaRPr lang="en-US"/>
                        </a:p>
                      </a:txBody>
                      <a:tcPr anchor="ctr">
                        <a:blipFill>
                          <a:blip r:embed="rId2"/>
                          <a:stretch>
                            <a:fillRect l="-20172" r="-1288" b="-398039"/>
                          </a:stretch>
                        </a:blipFill>
                      </a:tcPr>
                    </a:tc>
                    <a:extLst>
                      <a:ext uri="{0D108BD9-81ED-4DB2-BD59-A6C34878D82A}">
                        <a16:rowId xmlns:a16="http://schemas.microsoft.com/office/drawing/2014/main" val="3553340681"/>
                      </a:ext>
                    </a:extLst>
                  </a:tr>
                  <a:tr h="640080">
                    <a:tc>
                      <a:txBody>
                        <a:bodyPr/>
                        <a:lstStyle/>
                        <a:p>
                          <a:pPr algn="l"/>
                          <a:r>
                            <a:rPr lang="en-AU" dirty="0"/>
                            <a:t>2.</a:t>
                          </a:r>
                        </a:p>
                      </a:txBody>
                      <a:tcPr anchor="ctr"/>
                    </a:tc>
                    <a:tc>
                      <a:txBody>
                        <a:bodyPr/>
                        <a:lstStyle/>
                        <a:p>
                          <a:endParaRPr lang="en-US"/>
                        </a:p>
                      </a:txBody>
                      <a:tcPr anchor="ctr">
                        <a:blipFill>
                          <a:blip r:embed="rId2"/>
                          <a:stretch>
                            <a:fillRect l="-20172" t="-102000" r="-1288" b="-306000"/>
                          </a:stretch>
                        </a:blipFill>
                      </a:tcPr>
                    </a:tc>
                    <a:extLst>
                      <a:ext uri="{0D108BD9-81ED-4DB2-BD59-A6C34878D82A}">
                        <a16:rowId xmlns:a16="http://schemas.microsoft.com/office/drawing/2014/main" val="2938211796"/>
                      </a:ext>
                    </a:extLst>
                  </a:tr>
                  <a:tr h="640080">
                    <a:tc>
                      <a:txBody>
                        <a:bodyPr/>
                        <a:lstStyle/>
                        <a:p>
                          <a:pPr algn="l"/>
                          <a:r>
                            <a:rPr lang="en-AU" dirty="0"/>
                            <a:t>3.</a:t>
                          </a:r>
                        </a:p>
                      </a:txBody>
                      <a:tcPr anchor="ctr"/>
                    </a:tc>
                    <a:tc>
                      <a:txBody>
                        <a:bodyPr/>
                        <a:lstStyle/>
                        <a:p>
                          <a:endParaRPr lang="en-US"/>
                        </a:p>
                      </a:txBody>
                      <a:tcPr anchor="ctr">
                        <a:blipFill>
                          <a:blip r:embed="rId2"/>
                          <a:stretch>
                            <a:fillRect l="-20172" t="-198039" r="-1288" b="-200000"/>
                          </a:stretch>
                        </a:blipFill>
                      </a:tcPr>
                    </a:tc>
                    <a:extLst>
                      <a:ext uri="{0D108BD9-81ED-4DB2-BD59-A6C34878D82A}">
                        <a16:rowId xmlns:a16="http://schemas.microsoft.com/office/drawing/2014/main" val="2250742675"/>
                      </a:ext>
                    </a:extLst>
                  </a:tr>
                  <a:tr h="640080">
                    <a:tc>
                      <a:txBody>
                        <a:bodyPr/>
                        <a:lstStyle/>
                        <a:p>
                          <a:pPr algn="l"/>
                          <a:r>
                            <a:rPr lang="en-AU" dirty="0"/>
                            <a:t>4.</a:t>
                          </a:r>
                        </a:p>
                      </a:txBody>
                      <a:tcPr anchor="ctr"/>
                    </a:tc>
                    <a:tc>
                      <a:txBody>
                        <a:bodyPr/>
                        <a:lstStyle/>
                        <a:p>
                          <a:endParaRPr lang="en-US"/>
                        </a:p>
                      </a:txBody>
                      <a:tcPr anchor="ctr">
                        <a:blipFill>
                          <a:blip r:embed="rId2"/>
                          <a:stretch>
                            <a:fillRect l="-20172" t="-304000" r="-1288" b="-104000"/>
                          </a:stretch>
                        </a:blipFill>
                      </a:tcPr>
                    </a:tc>
                    <a:extLst>
                      <a:ext uri="{0D108BD9-81ED-4DB2-BD59-A6C34878D82A}">
                        <a16:rowId xmlns:a16="http://schemas.microsoft.com/office/drawing/2014/main" val="492694794"/>
                      </a:ext>
                    </a:extLst>
                  </a:tr>
                  <a:tr h="640080">
                    <a:tc>
                      <a:txBody>
                        <a:bodyPr/>
                        <a:lstStyle/>
                        <a:p>
                          <a:pPr algn="l"/>
                          <a:r>
                            <a:rPr lang="en-AU" dirty="0"/>
                            <a:t>5.</a:t>
                          </a:r>
                        </a:p>
                      </a:txBody>
                      <a:tcPr anchor="ctr"/>
                    </a:tc>
                    <a:tc>
                      <a:txBody>
                        <a:bodyPr/>
                        <a:lstStyle/>
                        <a:p>
                          <a:endParaRPr lang="en-US"/>
                        </a:p>
                      </a:txBody>
                      <a:tcPr anchor="ctr">
                        <a:blipFill>
                          <a:blip r:embed="rId2"/>
                          <a:stretch>
                            <a:fillRect l="-20172" t="-396078" r="-1288" b="-1961"/>
                          </a:stretch>
                        </a:blipFill>
                      </a:tcPr>
                    </a:tc>
                    <a:extLst>
                      <a:ext uri="{0D108BD9-81ED-4DB2-BD59-A6C34878D82A}">
                        <a16:rowId xmlns:a16="http://schemas.microsoft.com/office/drawing/2014/main" val="1689260512"/>
                      </a:ext>
                    </a:extLst>
                  </a:tr>
                </a:tbl>
              </a:graphicData>
            </a:graphic>
          </p:graphicFrame>
        </mc:Fallback>
      </mc:AlternateContent>
      <p:sp>
        <p:nvSpPr>
          <p:cNvPr id="4" name="Slide Number Placeholder 3">
            <a:extLst>
              <a:ext uri="{FF2B5EF4-FFF2-40B4-BE49-F238E27FC236}">
                <a16:creationId xmlns:a16="http://schemas.microsoft.com/office/drawing/2014/main" id="{78FFF414-491B-DD82-D01B-264E54AC232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9687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71312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Open middle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Linear equations in one variable 2</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a:xfrm>
            <a:off x="360000" y="1620000"/>
            <a:ext cx="11484000" cy="963098"/>
          </a:xfrm>
        </p:spPr>
        <p:txBody>
          <a:bodyPr vert="horz" lIns="0" tIns="0" rIns="0" bIns="0" rtlCol="0" anchor="t">
            <a:noAutofit/>
          </a:bodyPr>
          <a:lstStyle/>
          <a:p>
            <a:r>
              <a:rPr lang="en-AU" dirty="0"/>
              <a:t>Using the digits 1 to 9 at most one time each, place a digit in each box to create an equation with a solution that is as close to zero as possible. </a:t>
            </a:r>
          </a:p>
        </p:txBody>
      </p:sp>
      <p:pic>
        <p:nvPicPr>
          <p:cNvPr id="3" name="Picture 2" descr="Open space multiplied by x plus an open space equals an open space multiplied by x plus an open space.">
            <a:extLst>
              <a:ext uri="{FF2B5EF4-FFF2-40B4-BE49-F238E27FC236}">
                <a16:creationId xmlns:a16="http://schemas.microsoft.com/office/drawing/2014/main" id="{C0192F07-B88C-C559-3DCF-30AB13CCAF5A}"/>
              </a:ext>
            </a:extLst>
          </p:cNvPr>
          <p:cNvPicPr>
            <a:picLocks noChangeAspect="1"/>
          </p:cNvPicPr>
          <p:nvPr/>
        </p:nvPicPr>
        <p:blipFill>
          <a:blip r:embed="rId2"/>
          <a:stretch>
            <a:fillRect/>
          </a:stretch>
        </p:blipFill>
        <p:spPr>
          <a:xfrm>
            <a:off x="202232" y="2970032"/>
            <a:ext cx="10194904" cy="1814661"/>
          </a:xfrm>
          <a:prstGeom prst="rect">
            <a:avLst/>
          </a:prstGeom>
        </p:spPr>
      </p:pic>
      <p:sp>
        <p:nvSpPr>
          <p:cNvPr id="8" name="TextBox 7">
            <a:extLst>
              <a:ext uri="{FF2B5EF4-FFF2-40B4-BE49-F238E27FC236}">
                <a16:creationId xmlns:a16="http://schemas.microsoft.com/office/drawing/2014/main" id="{600D6444-E4EF-DE14-EB7F-E99204F16046}"/>
              </a:ext>
            </a:extLst>
          </p:cNvPr>
          <p:cNvSpPr txBox="1"/>
          <p:nvPr/>
        </p:nvSpPr>
        <p:spPr>
          <a:xfrm>
            <a:off x="310763" y="5904056"/>
            <a:ext cx="6094378" cy="246221"/>
          </a:xfrm>
          <a:prstGeom prst="rect">
            <a:avLst/>
          </a:prstGeom>
          <a:noFill/>
        </p:spPr>
        <p:txBody>
          <a:bodyPr wrap="square">
            <a:spAutoFit/>
          </a:bodyPr>
          <a:lstStyle/>
          <a:p>
            <a:r>
              <a:rPr lang="en-AU" sz="1000" b="0" i="0" u="sng" dirty="0">
                <a:solidFill>
                  <a:srgbClr val="7195AD"/>
                </a:solidFill>
                <a:effectLst/>
                <a:highlight>
                  <a:srgbClr val="FFFFFF"/>
                </a:highlight>
                <a:latin typeface="Arial" panose="020B0604020202020204" pitchFamily="34" charset="0"/>
                <a:cs typeface="Arial" panose="020B0604020202020204" pitchFamily="34" charset="0"/>
                <a:hlinkClick r:id="rId3"/>
              </a:rPr>
              <a:t>Linear equations in one variable 2 </a:t>
            </a:r>
            <a:r>
              <a:rPr lang="en-AU" sz="1000" b="0" i="0" dirty="0">
                <a:effectLst/>
                <a:highlight>
                  <a:srgbClr val="FFFFFF"/>
                </a:highlight>
                <a:latin typeface="Arial" panose="020B0604020202020204" pitchFamily="34" charset="0"/>
                <a:cs typeface="Arial" panose="020B0604020202020204" pitchFamily="34" charset="0"/>
              </a:rPr>
              <a:t>by</a:t>
            </a:r>
            <a:r>
              <a:rPr lang="en-AU" sz="1000" b="0" i="0" u="sng" dirty="0">
                <a:solidFill>
                  <a:srgbClr val="7195AD"/>
                </a:solidFill>
                <a:effectLst/>
                <a:highlight>
                  <a:srgbClr val="FFFFFF"/>
                </a:highlight>
                <a:latin typeface="Arial" panose="020B0604020202020204" pitchFamily="34" charset="0"/>
                <a:cs typeface="Arial" panose="020B0604020202020204" pitchFamily="34" charset="0"/>
                <a:hlinkClick r:id="rId4"/>
              </a:rPr>
              <a:t> Robert Kaplinsky</a:t>
            </a:r>
            <a:r>
              <a:rPr lang="en-AU" sz="1000" b="0" i="0" dirty="0">
                <a:effectLst/>
                <a:highlight>
                  <a:srgbClr val="FFFFFF"/>
                </a:highlight>
                <a:latin typeface="Arial" panose="020B0604020202020204" pitchFamily="34" charset="0"/>
                <a:cs typeface="Arial" panose="020B0604020202020204" pitchFamily="34" charset="0"/>
              </a:rPr>
              <a:t> is licensed under </a:t>
            </a:r>
            <a:r>
              <a:rPr lang="en-AU" sz="1000" b="0" i="0" dirty="0">
                <a:effectLst/>
                <a:highlight>
                  <a:srgbClr val="FFFFFF"/>
                </a:highlight>
                <a:latin typeface="Arial" panose="020B0604020202020204" pitchFamily="34" charset="0"/>
                <a:cs typeface="Arial" panose="020B0604020202020204" pitchFamily="34" charset="0"/>
                <a:hlinkClick r:id="rId5"/>
              </a:rPr>
              <a:t>CC-BY-NC-SA 4.0</a:t>
            </a:r>
            <a:endParaRPr lang="en-AU"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Open middle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Solving equations with variables on both sides (fractions)</a:t>
            </a:r>
          </a:p>
        </p:txBody>
      </p:sp>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a:xfrm>
            <a:off x="360000" y="1620000"/>
            <a:ext cx="11484000" cy="848307"/>
          </a:xfrm>
        </p:spPr>
        <p:txBody>
          <a:bodyPr vert="horz" lIns="0" tIns="0" rIns="0" bIns="0" rtlCol="0" anchor="t">
            <a:noAutofit/>
          </a:bodyPr>
          <a:lstStyle/>
          <a:p>
            <a:r>
              <a:rPr lang="en-AU" dirty="0"/>
              <a:t>Using the digits 1 to 9 at most one time each, place a digit in each box to create an equation with a solution that is as close to zero as possible. </a:t>
            </a:r>
          </a:p>
          <a:p>
            <a:endParaRPr lang="en-AU" dirty="0"/>
          </a:p>
        </p:txBody>
      </p:sp>
      <p:pic>
        <p:nvPicPr>
          <p:cNvPr id="8" name="Picture 7" descr="empty fraction multiplied by x plus an empty box quals an empty fraction multiplied by x plus an empty box">
            <a:extLst>
              <a:ext uri="{FF2B5EF4-FFF2-40B4-BE49-F238E27FC236}">
                <a16:creationId xmlns:a16="http://schemas.microsoft.com/office/drawing/2014/main" id="{A98E9532-F32C-0FD8-83A7-FF3D6D8AF743}"/>
              </a:ext>
            </a:extLst>
          </p:cNvPr>
          <p:cNvPicPr>
            <a:picLocks noChangeAspect="1"/>
          </p:cNvPicPr>
          <p:nvPr/>
        </p:nvPicPr>
        <p:blipFill>
          <a:blip r:embed="rId2"/>
          <a:stretch>
            <a:fillRect/>
          </a:stretch>
        </p:blipFill>
        <p:spPr>
          <a:xfrm>
            <a:off x="158867" y="3075101"/>
            <a:ext cx="7411341" cy="2260692"/>
          </a:xfrm>
          <a:prstGeom prst="rect">
            <a:avLst/>
          </a:prstGeom>
        </p:spPr>
      </p:pic>
      <p:sp>
        <p:nvSpPr>
          <p:cNvPr id="3" name="TextBox 2">
            <a:extLst>
              <a:ext uri="{FF2B5EF4-FFF2-40B4-BE49-F238E27FC236}">
                <a16:creationId xmlns:a16="http://schemas.microsoft.com/office/drawing/2014/main" id="{E62F594B-C88B-AAD6-57FA-5B48CBC87177}"/>
              </a:ext>
            </a:extLst>
          </p:cNvPr>
          <p:cNvSpPr txBox="1"/>
          <p:nvPr/>
        </p:nvSpPr>
        <p:spPr>
          <a:xfrm>
            <a:off x="305136" y="5942587"/>
            <a:ext cx="7265072" cy="294632"/>
          </a:xfrm>
          <a:prstGeom prst="rect">
            <a:avLst/>
          </a:prstGeom>
          <a:noFill/>
        </p:spPr>
        <p:txBody>
          <a:bodyPr wrap="square">
            <a:spAutoFit/>
          </a:bodyPr>
          <a:lstStyle/>
          <a:p>
            <a:pPr>
              <a:lnSpc>
                <a:spcPct val="150000"/>
              </a:lnSpc>
              <a:spcBef>
                <a:spcPts val="1200"/>
              </a:spcBef>
            </a:pPr>
            <a:r>
              <a:rPr lang="en-AU" sz="1000" u="sng" dirty="0">
                <a:solidFill>
                  <a:srgbClr val="2F5496"/>
                </a:solidFill>
                <a:effectLst/>
                <a:latin typeface="Arial" panose="020B0604020202020204" pitchFamily="34" charset="0"/>
                <a:ea typeface="Calibri" panose="020F0502020204030204" pitchFamily="34" charset="0"/>
                <a:hlinkClick r:id="rId3"/>
              </a:rPr>
              <a:t>Solving equations with variables on both sides (fractions)</a:t>
            </a:r>
            <a:r>
              <a:rPr lang="en-AU" sz="900" dirty="0">
                <a:effectLst/>
                <a:latin typeface="Arial" panose="020B0604020202020204" pitchFamily="34" charset="0"/>
                <a:ea typeface="Calibri" panose="020F0502020204030204" pitchFamily="34" charset="0"/>
              </a:rPr>
              <a:t> </a:t>
            </a:r>
            <a:r>
              <a:rPr lang="en-AU" sz="1000" dirty="0">
                <a:effectLst/>
                <a:latin typeface="Arial" panose="020B0604020202020204" pitchFamily="34" charset="0"/>
                <a:ea typeface="Calibri" panose="020F0502020204030204" pitchFamily="34" charset="0"/>
              </a:rPr>
              <a:t>by</a:t>
            </a:r>
            <a:r>
              <a:rPr lang="en-AU" sz="1000" u="sng" dirty="0">
                <a:solidFill>
                  <a:srgbClr val="2F5496"/>
                </a:solidFill>
                <a:effectLst/>
                <a:latin typeface="Arial" panose="020B0604020202020204" pitchFamily="34" charset="0"/>
                <a:ea typeface="Calibri" panose="020F0502020204030204" pitchFamily="34" charset="0"/>
                <a:hlinkClick r:id="rId4"/>
              </a:rPr>
              <a:t> Robert Kaplinsky</a:t>
            </a:r>
            <a:r>
              <a:rPr lang="en-AU" sz="1000" dirty="0">
                <a:effectLst/>
                <a:latin typeface="Arial" panose="020B0604020202020204" pitchFamily="34" charset="0"/>
                <a:ea typeface="Calibri" panose="020F0502020204030204" pitchFamily="34" charset="0"/>
              </a:rPr>
              <a:t> is licensed under </a:t>
            </a:r>
            <a:r>
              <a:rPr lang="en-AU" sz="1000" u="sng" dirty="0">
                <a:solidFill>
                  <a:srgbClr val="2F5496"/>
                </a:solidFill>
                <a:effectLst/>
                <a:latin typeface="Arial" panose="020B0604020202020204" pitchFamily="34" charset="0"/>
                <a:ea typeface="Calibri" panose="020F0502020204030204" pitchFamily="34" charset="0"/>
                <a:hlinkClick r:id="rId5"/>
              </a:rPr>
              <a:t>CC BY-NC-SA 4.0</a:t>
            </a:r>
            <a:r>
              <a:rPr lang="en-AU" sz="1000" u="sng" dirty="0">
                <a:solidFill>
                  <a:srgbClr val="2F5496"/>
                </a:solidFill>
                <a:effectLst/>
                <a:latin typeface="Arial" panose="020B0604020202020204" pitchFamily="34" charset="0"/>
                <a:ea typeface="Calibri" panose="020F0502020204030204" pitchFamily="34" charset="0"/>
              </a:rPr>
              <a:t>.</a:t>
            </a:r>
            <a:endParaRPr lang="en-AU" sz="9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04572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4" name="TextBox 3">
            <a:extLst>
              <a:ext uri="{FF2B5EF4-FFF2-40B4-BE49-F238E27FC236}">
                <a16:creationId xmlns:a16="http://schemas.microsoft.com/office/drawing/2014/main" id="{ADD3199A-4434-10B2-17D0-7A4B1DED2B55}"/>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532</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Cambria Math</vt:lpstr>
      <vt:lpstr>Public Sans</vt:lpstr>
      <vt:lpstr>Times New Roman</vt:lpstr>
      <vt:lpstr>Public Sans SemiBold</vt:lpstr>
      <vt:lpstr>Arial</vt:lpstr>
      <vt:lpstr>Public Sans Light</vt:lpstr>
      <vt:lpstr>NSWG Corporate</vt:lpstr>
      <vt:lpstr>Does it matter where you start?</vt:lpstr>
      <vt:lpstr>Summarise</vt:lpstr>
      <vt:lpstr>What is your first move?</vt:lpstr>
      <vt:lpstr>Apply</vt:lpstr>
      <vt:lpstr>Open middle (1)</vt:lpstr>
      <vt:lpstr>Open middle (2)</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matter where you start?</dc:title>
  <dc:subject/>
  <dc:creator>NSW Department of Education</dc:creator>
  <cp:keywords/>
  <dc:description/>
  <cp:revision>1</cp:revision>
  <dcterms:created xsi:type="dcterms:W3CDTF">2024-06-27T00:23:08Z</dcterms:created>
  <dcterms:modified xsi:type="dcterms:W3CDTF">2024-06-27T05:42:22Z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2024-06-27T05:42:15Z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6ce9f765-ccab-47bd-b4f5-76ca2a5c2ef9</vt:lpwstr>
  </property>
  <property fmtid="{D5CDD505-2E9C-101B-9397-08002B2CF9AE}" pid="8" name="MSIP_Label_b603dfd7-d93a-4381-a340-2995d8282205_ContentBits">
    <vt:lpwstr>0</vt:lpwstr>
  </property>
</Properties>
</file>