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23"/>
  </p:notesMasterIdLst>
  <p:handoutMasterIdLst>
    <p:handoutMasterId r:id="rId24"/>
  </p:handoutMasterIdLst>
  <p:sldIdLst>
    <p:sldId id="257" r:id="rId2"/>
    <p:sldId id="390" r:id="rId3"/>
    <p:sldId id="391" r:id="rId4"/>
    <p:sldId id="394" r:id="rId5"/>
    <p:sldId id="382" r:id="rId6"/>
    <p:sldId id="396" r:id="rId7"/>
    <p:sldId id="385" r:id="rId8"/>
    <p:sldId id="386" r:id="rId9"/>
    <p:sldId id="398" r:id="rId10"/>
    <p:sldId id="403" r:id="rId11"/>
    <p:sldId id="399" r:id="rId12"/>
    <p:sldId id="400" r:id="rId13"/>
    <p:sldId id="375" r:id="rId14"/>
    <p:sldId id="392" r:id="rId15"/>
    <p:sldId id="401" r:id="rId16"/>
    <p:sldId id="402" r:id="rId17"/>
    <p:sldId id="366" r:id="rId18"/>
    <p:sldId id="387" r:id="rId19"/>
    <p:sldId id="388" r:id="rId20"/>
    <p:sldId id="389"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
      <p:font typeface="Public Sans Light" pitchFamily="2" charset="0"/>
      <p:regular r:id="rId30"/>
      <p: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4F1CB63D-989B-4ED3-C689-6E27F710C353}" name="Jennifer Smith" initials="JS" userId="S::JENNIFER.DOBOS@det.nsw.edu.au::7f9e27fc-fd2b-4362-b070-705aa97fa997" providerId="AD"/>
  <p188:author id="{15D3C655-FA0C-37E3-0AF9-B42F82485347}" name="Lee Hyland" initials="LH" userId="S::LESLEE.HYLAND@det.nsw.edu.au::236b8219-96ed-46a5-92bf-a10e6892f95f" providerId="AD"/>
  <p188:author id="{9E900F56-96F0-A2C5-2EC5-4A5CA6B1A37B}" name="Nadine Cannings" initials="NC" userId="S::Nadine.Cannings@det.nsw.edu.au::edc68fe4-7015-48b6-a6c0-a33df6c27bb6" providerId="AD"/>
  <p188:author id="{C461638E-F1F5-7186-9758-0B4A52497F93}" name="Meagan Rodda" initials="MR" userId="S::Meagan.Rodda@det.nsw.edu.au::efecb8de-290d-42b5-96ee-00df0648c086"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p:restoredTop sz="94694"/>
  </p:normalViewPr>
  <p:slideViewPr>
    <p:cSldViewPr snapToGrid="0">
      <p:cViewPr varScale="1">
        <p:scale>
          <a:sx n="98" d="100"/>
          <a:sy n="98" d="100"/>
        </p:scale>
        <p:origin x="264"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10/09/2024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10/09/2024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397340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444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84801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6424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222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99243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1128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2343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628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69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49069262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a:xfrm>
            <a:off x="539999" y="2240968"/>
            <a:ext cx="5711511" cy="2033997"/>
          </a:xfrm>
        </p:spPr>
        <p:txBody>
          <a:bodyPr/>
          <a:lstStyle/>
          <a:p>
            <a:r>
              <a:rPr lang="en-AU" dirty="0"/>
              <a:t>Simple and compound interest</a:t>
            </a:r>
          </a:p>
        </p:txBody>
      </p:sp>
      <p:sp>
        <p:nvSpPr>
          <p:cNvPr id="2" name="Text Placeholder 1">
            <a:extLst>
              <a:ext uri="{FF2B5EF4-FFF2-40B4-BE49-F238E27FC236}">
                <a16:creationId xmlns:a16="http://schemas.microsoft.com/office/drawing/2014/main" id="{91F0EFE3-8B1D-21DB-9167-DFE59CAC2834}"/>
              </a:ext>
            </a:extLst>
          </p:cNvPr>
          <p:cNvSpPr>
            <a:spLocks noGrp="1"/>
          </p:cNvSpPr>
          <p:nvPr>
            <p:ph type="body" sz="quarter" idx="10"/>
          </p:nvPr>
        </p:nvSpPr>
        <p:spPr/>
        <p:txBody>
          <a:bodyPr/>
          <a:lstStyle/>
          <a:p>
            <a:r>
              <a:rPr lang="en-US" dirty="0"/>
              <a:t>Stage 5</a:t>
            </a:r>
          </a:p>
        </p:txBody>
      </p:sp>
      <p:sp>
        <p:nvSpPr>
          <p:cNvPr id="3" name="Footer Placeholder 1">
            <a:extLst>
              <a:ext uri="{FF2B5EF4-FFF2-40B4-BE49-F238E27FC236}">
                <a16:creationId xmlns:a16="http://schemas.microsoft.com/office/drawing/2014/main" id="{4D3E9172-7128-4358-667C-F7A2C22950B7}"/>
              </a:ext>
              <a:ext uri="{C183D7F6-B498-43B3-948B-1728B52AA6E4}">
                <adec:decorative xmlns:adec="http://schemas.microsoft.com/office/drawing/2017/decorative" val="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a:p>
            <a:endParaRPr lang="en-AU" dirty="0"/>
          </a:p>
        </p:txBody>
      </p:sp>
      <p:pic>
        <p:nvPicPr>
          <p:cNvPr id="14" name="Picture 13">
            <a:extLst>
              <a:ext uri="{FF2B5EF4-FFF2-40B4-BE49-F238E27FC236}">
                <a16:creationId xmlns:a16="http://schemas.microsoft.com/office/drawing/2014/main" id="{6BE15515-A71F-6C1F-BF75-45FBD1CB116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127913" y="-344"/>
            <a:ext cx="5064086" cy="6858344"/>
          </a:xfrm>
          <a:prstGeom prst="rect">
            <a:avLst/>
          </a:prstGeom>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(7)</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2535877" cy="310015"/>
          </a:xfrm>
        </p:spPr>
        <p:txBody>
          <a:bodyPr/>
          <a:lstStyle/>
          <a:p>
            <a:r>
              <a:rPr lang="en-US" dirty="0"/>
              <a:t>Worked example 1</a:t>
            </a:r>
            <a:endParaRPr lang="en-AU" dirty="0"/>
          </a:p>
        </p:txBody>
      </p:sp>
      <p:sp>
        <p:nvSpPr>
          <p:cNvPr id="13" name="Content Placeholder 6">
            <a:extLst>
              <a:ext uri="{FF2B5EF4-FFF2-40B4-BE49-F238E27FC236}">
                <a16:creationId xmlns:a16="http://schemas.microsoft.com/office/drawing/2014/main" id="{3BD2289A-D203-E75A-76FE-506C81603CFF}"/>
              </a:ext>
            </a:extLst>
          </p:cNvPr>
          <p:cNvSpPr txBox="1">
            <a:spLocks/>
          </p:cNvSpPr>
          <p:nvPr/>
        </p:nvSpPr>
        <p:spPr>
          <a:xfrm>
            <a:off x="2854408" y="1886093"/>
            <a:ext cx="2535877" cy="4177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Compound interest</a:t>
            </a:r>
          </a:p>
        </p:txBody>
      </p:sp>
      <p:sp>
        <p:nvSpPr>
          <p:cNvPr id="3" name="Content Placeholder 6">
            <a:extLst>
              <a:ext uri="{FF2B5EF4-FFF2-40B4-BE49-F238E27FC236}">
                <a16:creationId xmlns:a16="http://schemas.microsoft.com/office/drawing/2014/main" id="{024A8FD2-1CDF-1821-B35A-DE0B02F08F8C}"/>
              </a:ext>
            </a:extLst>
          </p:cNvPr>
          <p:cNvSpPr txBox="1">
            <a:spLocks/>
          </p:cNvSpPr>
          <p:nvPr/>
        </p:nvSpPr>
        <p:spPr>
          <a:xfrm>
            <a:off x="2854408" y="2494830"/>
            <a:ext cx="757054"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35C095D-5374-FF75-EF10-70573C1740E8}"/>
                  </a:ext>
                </a:extLst>
              </p:cNvPr>
              <p:cNvSpPr>
                <a:spLocks noGrp="1"/>
              </p:cNvSpPr>
              <p:nvPr>
                <p:ph idx="4294967295"/>
              </p:nvPr>
            </p:nvSpPr>
            <p:spPr>
              <a:xfrm>
                <a:off x="3764412" y="2494830"/>
                <a:ext cx="2086947" cy="1489345"/>
              </a:xfrm>
            </p:spPr>
            <p: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=50+50</m:t>
                      </m:r>
                      <m:r>
                        <a:rPr lang="en-US" sz="1600" b="0" i="1" smtClean="0">
                          <a:latin typeface="Cambria Math" panose="02040503050406030204" pitchFamily="18" charset="0"/>
                          <a:ea typeface="Cambria Math" panose="02040503050406030204" pitchFamily="18" charset="0"/>
                        </a:rPr>
                        <m:t>×0.10×1</m:t>
                      </m:r>
                    </m:oMath>
                    <m:oMath xmlns:m="http://schemas.openxmlformats.org/officeDocument/2006/math">
                      <m:r>
                        <m:rPr>
                          <m:aln/>
                        </m:rPr>
                        <a:rPr lang="en-US" sz="1600" b="0" i="1" smtClean="0">
                          <a:latin typeface="Cambria Math" panose="02040503050406030204" pitchFamily="18" charset="0"/>
                        </a:rPr>
                        <m:t>=</m:t>
                      </m:r>
                      <m:r>
                        <a:rPr lang="en-US" sz="1600" b="0" i="1" smtClean="0">
                          <a:latin typeface="Cambria Math" panose="02040503050406030204" pitchFamily="18" charset="0"/>
                        </a:rPr>
                        <m:t>50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1+0.10</m:t>
                          </m:r>
                        </m:e>
                      </m:d>
                    </m:oMath>
                    <m:oMath xmlns:m="http://schemas.openxmlformats.org/officeDocument/2006/math">
                      <m:r>
                        <a:rPr lang="en-US" sz="1600" b="0" i="1" smtClean="0">
                          <a:latin typeface="Cambria Math" panose="02040503050406030204" pitchFamily="18" charset="0"/>
                        </a:rPr>
                        <m:t>=50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1.10</m:t>
                          </m:r>
                        </m:e>
                      </m:d>
                    </m:oMath>
                    <m:oMath xmlns:m="http://schemas.openxmlformats.org/officeDocument/2006/math">
                      <m:r>
                        <a:rPr lang="en-US" sz="1600" b="0" i="1" smtClean="0">
                          <a:latin typeface="Cambria Math" panose="02040503050406030204" pitchFamily="18" charset="0"/>
                        </a:rPr>
                        <m:t>=55</m:t>
                      </m:r>
                    </m:oMath>
                  </m:oMathPara>
                </a14:m>
                <a:endParaRPr lang="en-AU" sz="1600" dirty="0"/>
              </a:p>
            </p:txBody>
          </p:sp>
        </mc:Choice>
        <mc:Fallback xmlns="">
          <p:sp>
            <p:nvSpPr>
              <p:cNvPr id="7" name="Content Placeholder 6">
                <a:extLst>
                  <a:ext uri="{FF2B5EF4-FFF2-40B4-BE49-F238E27FC236}">
                    <a16:creationId xmlns:a16="http://schemas.microsoft.com/office/drawing/2014/main" id="{635C095D-5374-FF75-EF10-70573C1740E8}"/>
                  </a:ext>
                </a:extLst>
              </p:cNvPr>
              <p:cNvSpPr>
                <a:spLocks noGrp="1" noRot="1" noChangeAspect="1" noMove="1" noResize="1" noEditPoints="1" noAdjustHandles="1" noChangeArrowheads="1" noChangeShapeType="1" noTextEdit="1"/>
              </p:cNvSpPr>
              <p:nvPr>
                <p:ph idx="4294967295"/>
              </p:nvPr>
            </p:nvSpPr>
            <p:spPr>
              <a:xfrm>
                <a:off x="3764412" y="2494830"/>
                <a:ext cx="2086947" cy="1489345"/>
              </a:xfrm>
              <a:blipFill>
                <a:blip r:embed="rId2"/>
                <a:stretch>
                  <a:fillRect/>
                </a:stretch>
              </a:blipFill>
            </p:spPr>
            <p:txBody>
              <a:bodyPr/>
              <a:lstStyle/>
              <a:p>
                <a:r>
                  <a:rPr lang="en-US">
                    <a:noFill/>
                  </a:rPr>
                  <a:t> </a:t>
                </a:r>
              </a:p>
            </p:txBody>
          </p:sp>
        </mc:Fallback>
      </mc:AlternateContent>
      <p:sp>
        <p:nvSpPr>
          <p:cNvPr id="6" name="Speech Bubble: Rectangle with Corners Rounded 11">
            <a:extLst>
              <a:ext uri="{FF2B5EF4-FFF2-40B4-BE49-F238E27FC236}">
                <a16:creationId xmlns:a16="http://schemas.microsoft.com/office/drawing/2014/main" id="{5007D54D-840F-C620-38CD-CE75035724A2}"/>
              </a:ext>
            </a:extLst>
          </p:cNvPr>
          <p:cNvSpPr/>
          <p:nvPr/>
        </p:nvSpPr>
        <p:spPr>
          <a:xfrm>
            <a:off x="286052" y="2837699"/>
            <a:ext cx="2057708" cy="1370407"/>
          </a:xfrm>
          <a:prstGeom prst="wedgeRoundRectCallout">
            <a:avLst>
              <a:gd name="adj1" fmla="val 109204"/>
              <a:gd name="adj2" fmla="val -25214"/>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t>50 is the common factor in this expression, what does this mean?</a:t>
            </a:r>
            <a:endParaRPr lang="en-AU" sz="1600" dirty="0"/>
          </a:p>
        </p:txBody>
      </p:sp>
      <p:sp>
        <p:nvSpPr>
          <p:cNvPr id="9" name="Content Placeholder 6">
            <a:extLst>
              <a:ext uri="{FF2B5EF4-FFF2-40B4-BE49-F238E27FC236}">
                <a16:creationId xmlns:a16="http://schemas.microsoft.com/office/drawing/2014/main" id="{4C099FE5-7114-7C1A-2F88-C4539994E812}"/>
              </a:ext>
            </a:extLst>
          </p:cNvPr>
          <p:cNvSpPr txBox="1">
            <a:spLocks/>
          </p:cNvSpPr>
          <p:nvPr/>
        </p:nvSpPr>
        <p:spPr>
          <a:xfrm>
            <a:off x="2854408" y="4357505"/>
            <a:ext cx="757054"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2</a:t>
            </a:r>
          </a:p>
        </p:txBody>
      </p:sp>
      <mc:AlternateContent xmlns:mc="http://schemas.openxmlformats.org/markup-compatibility/2006" xmlns:a14="http://schemas.microsoft.com/office/drawing/2010/main">
        <mc:Choice Requires="a14">
          <p:sp>
            <p:nvSpPr>
              <p:cNvPr id="8" name="Content Placeholder 6">
                <a:extLst>
                  <a:ext uri="{FF2B5EF4-FFF2-40B4-BE49-F238E27FC236}">
                    <a16:creationId xmlns:a16="http://schemas.microsoft.com/office/drawing/2014/main" id="{631A9011-2AB1-76D6-C1F8-AC6AB8EF6508}"/>
                  </a:ext>
                </a:extLst>
              </p:cNvPr>
              <p:cNvSpPr txBox="1">
                <a:spLocks/>
              </p:cNvSpPr>
              <p:nvPr/>
            </p:nvSpPr>
            <p:spPr>
              <a:xfrm>
                <a:off x="3672697" y="4365174"/>
                <a:ext cx="2086947" cy="15103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=55+55</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smtClean="0">
                          <a:latin typeface="Cambria Math" panose="02040503050406030204" pitchFamily="18" charset="0"/>
                          <a:ea typeface="Cambria Math" panose="02040503050406030204" pitchFamily="18" charset="0"/>
                        </a:rPr>
                        <m:t>=55</m:t>
                      </m:r>
                      <m:d>
                        <m:dPr>
                          <m:ctrlPr>
                            <a:rPr lang="en-US" sz="1600" i="1" smtClean="0">
                              <a:latin typeface="Cambria Math" panose="02040503050406030204" pitchFamily="18" charset="0"/>
                              <a:ea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=5</m:t>
                      </m:r>
                      <m:r>
                        <a:rPr lang="en-US" sz="1600" i="1" smtClean="0">
                          <a:latin typeface="Cambria Math" panose="02040503050406030204" pitchFamily="18" charset="0"/>
                        </a:rPr>
                        <m:t>5</m:t>
                      </m:r>
                      <m:d>
                        <m:dPr>
                          <m:ctrlPr>
                            <a:rPr lang="en-US" sz="1600" i="1" smtClean="0">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=61</m:t>
                      </m:r>
                    </m:oMath>
                  </m:oMathPara>
                </a14:m>
                <a:endParaRPr lang="en-AU" sz="1600" dirty="0"/>
              </a:p>
            </p:txBody>
          </p:sp>
        </mc:Choice>
        <mc:Fallback xmlns="">
          <p:sp>
            <p:nvSpPr>
              <p:cNvPr id="8" name="Content Placeholder 6">
                <a:extLst>
                  <a:ext uri="{FF2B5EF4-FFF2-40B4-BE49-F238E27FC236}">
                    <a16:creationId xmlns:a16="http://schemas.microsoft.com/office/drawing/2014/main" id="{631A9011-2AB1-76D6-C1F8-AC6AB8EF6508}"/>
                  </a:ext>
                </a:extLst>
              </p:cNvPr>
              <p:cNvSpPr txBox="1">
                <a:spLocks noRot="1" noChangeAspect="1" noMove="1" noResize="1" noEditPoints="1" noAdjustHandles="1" noChangeArrowheads="1" noChangeShapeType="1" noTextEdit="1"/>
              </p:cNvSpPr>
              <p:nvPr/>
            </p:nvSpPr>
            <p:spPr>
              <a:xfrm>
                <a:off x="3672697" y="4365174"/>
                <a:ext cx="2086947" cy="1510306"/>
              </a:xfrm>
              <a:prstGeom prst="rect">
                <a:avLst/>
              </a:prstGeom>
              <a:blipFill>
                <a:blip r:embed="rId3"/>
                <a:stretch>
                  <a:fillRect/>
                </a:stretch>
              </a:blipFill>
            </p:spPr>
            <p:txBody>
              <a:bodyPr/>
              <a:lstStyle/>
              <a:p>
                <a:r>
                  <a:rPr lang="en-US">
                    <a:noFill/>
                  </a:rPr>
                  <a:t> </a:t>
                </a:r>
              </a:p>
            </p:txBody>
          </p:sp>
        </mc:Fallback>
      </mc:AlternateContent>
      <p:sp>
        <p:nvSpPr>
          <p:cNvPr id="11" name="Speech Bubble: Rectangle with Corners Rounded 5">
            <a:extLst>
              <a:ext uri="{FF2B5EF4-FFF2-40B4-BE49-F238E27FC236}">
                <a16:creationId xmlns:a16="http://schemas.microsoft.com/office/drawing/2014/main" id="{DBD45428-B2A2-BE16-47D5-5002D6D7A753}"/>
              </a:ext>
            </a:extLst>
          </p:cNvPr>
          <p:cNvSpPr/>
          <p:nvPr/>
        </p:nvSpPr>
        <p:spPr>
          <a:xfrm>
            <a:off x="286052" y="4956866"/>
            <a:ext cx="2057708" cy="1004300"/>
          </a:xfrm>
          <a:prstGeom prst="wedgeRoundRectCallout">
            <a:avLst>
              <a:gd name="adj1" fmla="val 76547"/>
              <a:gd name="adj2" fmla="val -52856"/>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t>What is the same each year?</a:t>
            </a:r>
            <a:endParaRPr lang="en-AU" sz="1600" dirty="0"/>
          </a:p>
        </p:txBody>
      </p:sp>
      <mc:AlternateContent xmlns:mc="http://schemas.openxmlformats.org/markup-compatibility/2006" xmlns:a14="http://schemas.microsoft.com/office/drawing/2010/main">
        <mc:Choice Requires="a14">
          <p:sp>
            <p:nvSpPr>
              <p:cNvPr id="14" name="Speech Bubble: Rectangle with Corners Rounded 7">
                <a:extLst>
                  <a:ext uri="{FF2B5EF4-FFF2-40B4-BE49-F238E27FC236}">
                    <a16:creationId xmlns:a16="http://schemas.microsoft.com/office/drawing/2014/main" id="{95D8A969-2FA5-8A16-9689-FD00F80F2009}"/>
                  </a:ext>
                </a:extLst>
              </p:cNvPr>
              <p:cNvSpPr/>
              <p:nvPr/>
            </p:nvSpPr>
            <p:spPr>
              <a:xfrm>
                <a:off x="6746147" y="4564694"/>
                <a:ext cx="4909699" cy="1489346"/>
              </a:xfrm>
              <a:prstGeom prst="wedgeRoundRectCallout">
                <a:avLst>
                  <a:gd name="adj1" fmla="val -67485"/>
                  <a:gd name="adj2" fmla="val 7733"/>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a:t>We know Year 1 can be expressed as </a:t>
                </a:r>
                <a14:m>
                  <m:oMath xmlns:m="http://schemas.openxmlformats.org/officeDocument/2006/math">
                    <m:r>
                      <a:rPr lang="en-US" sz="1600" b="0" i="1" smtClean="0">
                        <a:latin typeface="Cambria Math" panose="02040503050406030204" pitchFamily="18" charset="0"/>
                      </a:rPr>
                      <m:t>50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1.10</m:t>
                        </m:r>
                      </m:e>
                    </m:d>
                  </m:oMath>
                </a14:m>
                <a:br>
                  <a:rPr lang="en-US" sz="1600" dirty="0"/>
                </a:br>
                <a:r>
                  <a:rPr lang="en-AU" sz="1600" dirty="0"/>
                  <a:t>so, we could express Year 2 as </a:t>
                </a:r>
                <a14:m>
                  <m:oMath xmlns:m="http://schemas.openxmlformats.org/officeDocument/2006/math">
                    <m:r>
                      <a:rPr lang="en-US" sz="1600" b="0" i="1" smtClean="0">
                        <a:latin typeface="Cambria Math" panose="02040503050406030204" pitchFamily="18" charset="0"/>
                      </a:rPr>
                      <m:t>50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1.10</m:t>
                        </m:r>
                      </m:e>
                    </m:d>
                    <m:d>
                      <m:dPr>
                        <m:ctrlPr>
                          <a:rPr lang="en-US" sz="1600" b="0" i="1" smtClean="0">
                            <a:latin typeface="Cambria Math" panose="02040503050406030204" pitchFamily="18" charset="0"/>
                          </a:rPr>
                        </m:ctrlPr>
                      </m:dPr>
                      <m:e>
                        <m:r>
                          <a:rPr lang="en-US" sz="1600" b="0" i="1" smtClean="0">
                            <a:latin typeface="Cambria Math" panose="02040503050406030204" pitchFamily="18" charset="0"/>
                          </a:rPr>
                          <m:t>1.10</m:t>
                        </m:r>
                      </m:e>
                    </m:d>
                  </m:oMath>
                </a14:m>
                <a:br>
                  <a:rPr lang="en-US" sz="1600" dirty="0"/>
                </a:br>
                <a:br>
                  <a:rPr lang="en-US" sz="1600" dirty="0"/>
                </a:br>
                <a:r>
                  <a:rPr lang="en-US" sz="1600" dirty="0"/>
                  <a:t>How could you express Year 3 in terms of Year 1?</a:t>
                </a:r>
                <a:endParaRPr lang="en-AU" sz="1600" dirty="0"/>
              </a:p>
            </p:txBody>
          </p:sp>
        </mc:Choice>
        <mc:Fallback xmlns="">
          <p:sp>
            <p:nvSpPr>
              <p:cNvPr id="14" name="Speech Bubble: Rectangle with Corners Rounded 7">
                <a:extLst>
                  <a:ext uri="{FF2B5EF4-FFF2-40B4-BE49-F238E27FC236}">
                    <a16:creationId xmlns:a16="http://schemas.microsoft.com/office/drawing/2014/main" id="{95D8A969-2FA5-8A16-9689-FD00F80F2009}"/>
                  </a:ext>
                </a:extLst>
              </p:cNvPr>
              <p:cNvSpPr>
                <a:spLocks noRot="1" noChangeAspect="1" noMove="1" noResize="1" noEditPoints="1" noAdjustHandles="1" noChangeArrowheads="1" noChangeShapeType="1" noTextEdit="1"/>
              </p:cNvSpPr>
              <p:nvPr/>
            </p:nvSpPr>
            <p:spPr>
              <a:xfrm>
                <a:off x="6746147" y="4564694"/>
                <a:ext cx="4909699" cy="1489346"/>
              </a:xfrm>
              <a:prstGeom prst="wedgeRoundRectCallout">
                <a:avLst>
                  <a:gd name="adj1" fmla="val -67485"/>
                  <a:gd name="adj2" fmla="val 7733"/>
                  <a:gd name="adj3" fmla="val 16667"/>
                </a:avLst>
              </a:prstGeom>
              <a:blipFill>
                <a:blip r:embed="rId5"/>
                <a:stretch>
                  <a:fillRect/>
                </a:stretch>
              </a:blipFill>
              <a:ln>
                <a:solidFill>
                  <a:schemeClr val="accent1"/>
                </a:solidFill>
              </a:ln>
            </p:spPr>
            <p:txBody>
              <a:bodyPr/>
              <a:lstStyle/>
              <a:p>
                <a:r>
                  <a:rPr lang="en-US">
                    <a:noFill/>
                  </a:rPr>
                  <a:t> </a:t>
                </a:r>
              </a:p>
            </p:txBody>
          </p:sp>
        </mc:Fallback>
      </mc:AlternateContent>
      <p:sp>
        <p:nvSpPr>
          <p:cNvPr id="10" name="Content Placeholder 6">
            <a:extLst>
              <a:ext uri="{FF2B5EF4-FFF2-40B4-BE49-F238E27FC236}">
                <a16:creationId xmlns:a16="http://schemas.microsoft.com/office/drawing/2014/main" id="{678AB91F-B712-5A46-595A-D4E15154F0D6}"/>
              </a:ext>
            </a:extLst>
          </p:cNvPr>
          <p:cNvSpPr txBox="1">
            <a:spLocks/>
          </p:cNvSpPr>
          <p:nvPr/>
        </p:nvSpPr>
        <p:spPr>
          <a:xfrm>
            <a:off x="6128415" y="2495511"/>
            <a:ext cx="911780"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3</a:t>
            </a:r>
          </a:p>
        </p:txBody>
      </p:sp>
      <mc:AlternateContent xmlns:mc="http://schemas.openxmlformats.org/markup-compatibility/2006" xmlns:a14="http://schemas.microsoft.com/office/drawing/2010/main">
        <mc:Choice Requires="a14">
          <p:sp>
            <p:nvSpPr>
              <p:cNvPr id="12" name="Content Placeholder 6">
                <a:extLst>
                  <a:ext uri="{FF2B5EF4-FFF2-40B4-BE49-F238E27FC236}">
                    <a16:creationId xmlns:a16="http://schemas.microsoft.com/office/drawing/2014/main" id="{096E948C-93B2-3A21-512E-B7FF774B99FA}"/>
                  </a:ext>
                </a:extLst>
              </p:cNvPr>
              <p:cNvSpPr txBox="1">
                <a:spLocks/>
              </p:cNvSpPr>
              <p:nvPr/>
            </p:nvSpPr>
            <p:spPr>
              <a:xfrm>
                <a:off x="7127828" y="2504842"/>
                <a:ext cx="2209764" cy="148934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=61+61</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61</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m:t>
                      </m:r>
                      <m:r>
                        <a:rPr lang="en-US" sz="1600" i="1" smtClean="0">
                          <a:latin typeface="Cambria Math" panose="02040503050406030204" pitchFamily="18" charset="0"/>
                        </a:rPr>
                        <m:t>61</m:t>
                      </m:r>
                      <m:d>
                        <m:dPr>
                          <m:ctrlPr>
                            <a:rPr lang="en-US" sz="1600" i="1">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=67</m:t>
                      </m:r>
                    </m:oMath>
                  </m:oMathPara>
                </a14:m>
                <a:endParaRPr lang="en-AU" sz="1600" dirty="0"/>
              </a:p>
              <a:p>
                <a:endParaRPr lang="en-AU" sz="1600" dirty="0"/>
              </a:p>
            </p:txBody>
          </p:sp>
        </mc:Choice>
        <mc:Fallback xmlns="">
          <p:sp>
            <p:nvSpPr>
              <p:cNvPr id="12" name="Content Placeholder 6">
                <a:extLst>
                  <a:ext uri="{FF2B5EF4-FFF2-40B4-BE49-F238E27FC236}">
                    <a16:creationId xmlns:a16="http://schemas.microsoft.com/office/drawing/2014/main" id="{096E948C-93B2-3A21-512E-B7FF774B99FA}"/>
                  </a:ext>
                </a:extLst>
              </p:cNvPr>
              <p:cNvSpPr txBox="1">
                <a:spLocks noRot="1" noChangeAspect="1" noMove="1" noResize="1" noEditPoints="1" noAdjustHandles="1" noChangeArrowheads="1" noChangeShapeType="1" noTextEdit="1"/>
              </p:cNvSpPr>
              <p:nvPr/>
            </p:nvSpPr>
            <p:spPr>
              <a:xfrm>
                <a:off x="7127828" y="2504842"/>
                <a:ext cx="2209764" cy="1489345"/>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42874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(8)</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t>Your turn - problem 1</a:t>
            </a:r>
            <a:endParaRPr lang="en-AU" dirty="0"/>
          </a:p>
        </p:txBody>
      </p:sp>
      <p:sp>
        <p:nvSpPr>
          <p:cNvPr id="13" name="Content Placeholder 6">
            <a:extLst>
              <a:ext uri="{FF2B5EF4-FFF2-40B4-BE49-F238E27FC236}">
                <a16:creationId xmlns:a16="http://schemas.microsoft.com/office/drawing/2014/main" id="{C2CCF873-56D1-6D08-01B9-1B6185D5801F}"/>
              </a:ext>
            </a:extLst>
          </p:cNvPr>
          <p:cNvSpPr txBox="1">
            <a:spLocks/>
          </p:cNvSpPr>
          <p:nvPr/>
        </p:nvSpPr>
        <p:spPr>
          <a:xfrm>
            <a:off x="360000" y="1428186"/>
            <a:ext cx="2535877" cy="38391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Compound interest</a:t>
            </a:r>
          </a:p>
        </p:txBody>
      </p:sp>
      <p:sp>
        <p:nvSpPr>
          <p:cNvPr id="15" name="Content Placeholder 6">
            <a:extLst>
              <a:ext uri="{FF2B5EF4-FFF2-40B4-BE49-F238E27FC236}">
                <a16:creationId xmlns:a16="http://schemas.microsoft.com/office/drawing/2014/main" id="{D9916698-093E-4AD8-CAB1-C31C25A17AB0}"/>
              </a:ext>
            </a:extLst>
          </p:cNvPr>
          <p:cNvSpPr txBox="1">
            <a:spLocks/>
          </p:cNvSpPr>
          <p:nvPr/>
        </p:nvSpPr>
        <p:spPr>
          <a:xfrm>
            <a:off x="136066" y="1897504"/>
            <a:ext cx="892641"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1</a:t>
            </a:r>
          </a:p>
        </p:txBody>
      </p:sp>
      <mc:AlternateContent xmlns:mc="http://schemas.openxmlformats.org/markup-compatibility/2006" xmlns:a14="http://schemas.microsoft.com/office/drawing/2010/main">
        <mc:Choice Requires="a14">
          <p:sp>
            <p:nvSpPr>
              <p:cNvPr id="18" name="Content Placeholder 6">
                <a:extLst>
                  <a:ext uri="{FF2B5EF4-FFF2-40B4-BE49-F238E27FC236}">
                    <a16:creationId xmlns:a16="http://schemas.microsoft.com/office/drawing/2014/main" id="{CC0DDAF0-ECF1-8630-8789-1202656E0BBF}"/>
                  </a:ext>
                </a:extLst>
              </p:cNvPr>
              <p:cNvSpPr txBox="1">
                <a:spLocks/>
              </p:cNvSpPr>
              <p:nvPr/>
            </p:nvSpPr>
            <p:spPr>
              <a:xfrm>
                <a:off x="1189956" y="1897504"/>
                <a:ext cx="2086947" cy="136276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=50+50</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m:rPr>
                          <m:aln/>
                        </m:rPr>
                        <a:rPr lang="en-US" sz="1600" i="1" smtClean="0">
                          <a:latin typeface="Cambria Math" panose="02040503050406030204" pitchFamily="18" charset="0"/>
                        </a:rPr>
                        <m:t>=</m:t>
                      </m:r>
                      <m:r>
                        <a:rPr lang="en-US" sz="1600" i="1" smtClean="0">
                          <a:latin typeface="Cambria Math" panose="02040503050406030204" pitchFamily="18" charset="0"/>
                        </a:rPr>
                        <m:t>50</m:t>
                      </m:r>
                      <m:d>
                        <m:dPr>
                          <m:ctrlPr>
                            <a:rPr lang="en-US" sz="1600" i="1" smtClean="0">
                              <a:latin typeface="Cambria Math" panose="02040503050406030204" pitchFamily="18" charset="0"/>
                            </a:rPr>
                          </m:ctrlPr>
                        </m:dPr>
                        <m:e>
                          <m:r>
                            <a:rPr lang="en-US" sz="1600" i="1" smtClean="0">
                              <a:latin typeface="Cambria Math" panose="02040503050406030204" pitchFamily="18" charset="0"/>
                            </a:rPr>
                            <m:t>1+0.10</m:t>
                          </m:r>
                        </m:e>
                      </m:d>
                    </m:oMath>
                    <m:oMath xmlns:m="http://schemas.openxmlformats.org/officeDocument/2006/math">
                      <m:r>
                        <a:rPr lang="en-US" sz="1600" i="1" smtClean="0">
                          <a:latin typeface="Cambria Math" panose="02040503050406030204" pitchFamily="18" charset="0"/>
                        </a:rPr>
                        <m:t>=50</m:t>
                      </m:r>
                      <m:d>
                        <m:dPr>
                          <m:ctrlPr>
                            <a:rPr lang="en-US" sz="1600" i="1" smtClean="0">
                              <a:latin typeface="Cambria Math" panose="02040503050406030204" pitchFamily="18" charset="0"/>
                            </a:rPr>
                          </m:ctrlPr>
                        </m:dPr>
                        <m:e>
                          <m:r>
                            <a:rPr lang="en-US" sz="1600" i="1" smtClean="0">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=55</m:t>
                      </m:r>
                    </m:oMath>
                  </m:oMathPara>
                </a14:m>
                <a:endParaRPr lang="en-AU" sz="1600" dirty="0"/>
              </a:p>
            </p:txBody>
          </p:sp>
        </mc:Choice>
        <mc:Fallback xmlns="">
          <p:sp>
            <p:nvSpPr>
              <p:cNvPr id="18" name="Content Placeholder 6">
                <a:extLst>
                  <a:ext uri="{FF2B5EF4-FFF2-40B4-BE49-F238E27FC236}">
                    <a16:creationId xmlns:a16="http://schemas.microsoft.com/office/drawing/2014/main" id="{CC0DDAF0-ECF1-8630-8789-1202656E0BBF}"/>
                  </a:ext>
                </a:extLst>
              </p:cNvPr>
              <p:cNvSpPr txBox="1">
                <a:spLocks noRot="1" noChangeAspect="1" noMove="1" noResize="1" noEditPoints="1" noAdjustHandles="1" noChangeArrowheads="1" noChangeShapeType="1" noTextEdit="1"/>
              </p:cNvSpPr>
              <p:nvPr/>
            </p:nvSpPr>
            <p:spPr>
              <a:xfrm>
                <a:off x="1189956" y="1897504"/>
                <a:ext cx="2086947" cy="1362760"/>
              </a:xfrm>
              <a:prstGeom prst="rect">
                <a:avLst/>
              </a:prstGeom>
              <a:blipFill>
                <a:blip r:embed="rId2"/>
                <a:stretch>
                  <a:fillRect b="-6481"/>
                </a:stretch>
              </a:blipFill>
            </p:spPr>
            <p:txBody>
              <a:bodyPr/>
              <a:lstStyle/>
              <a:p>
                <a:r>
                  <a:rPr lang="en-US">
                    <a:noFill/>
                  </a:rPr>
                  <a:t> </a:t>
                </a:r>
              </a:p>
            </p:txBody>
          </p:sp>
        </mc:Fallback>
      </mc:AlternateContent>
      <p:sp>
        <p:nvSpPr>
          <p:cNvPr id="16" name="Content Placeholder 6">
            <a:extLst>
              <a:ext uri="{FF2B5EF4-FFF2-40B4-BE49-F238E27FC236}">
                <a16:creationId xmlns:a16="http://schemas.microsoft.com/office/drawing/2014/main" id="{1DEC9020-D9BD-1612-28DB-54A05CA7D77C}"/>
              </a:ext>
            </a:extLst>
          </p:cNvPr>
          <p:cNvSpPr txBox="1">
            <a:spLocks/>
          </p:cNvSpPr>
          <p:nvPr/>
        </p:nvSpPr>
        <p:spPr>
          <a:xfrm>
            <a:off x="136066" y="3424065"/>
            <a:ext cx="892641"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2</a:t>
            </a:r>
          </a:p>
        </p:txBody>
      </p:sp>
      <mc:AlternateContent xmlns:mc="http://schemas.openxmlformats.org/markup-compatibility/2006" xmlns:a14="http://schemas.microsoft.com/office/drawing/2010/main">
        <mc:Choice Requires="a14">
          <p:sp>
            <p:nvSpPr>
              <p:cNvPr id="19" name="Content Placeholder 6">
                <a:extLst>
                  <a:ext uri="{FF2B5EF4-FFF2-40B4-BE49-F238E27FC236}">
                    <a16:creationId xmlns:a16="http://schemas.microsoft.com/office/drawing/2014/main" id="{F5C40F0D-205E-3413-E0A6-50A4AD5A8816}"/>
                  </a:ext>
                </a:extLst>
              </p:cNvPr>
              <p:cNvSpPr txBox="1">
                <a:spLocks/>
              </p:cNvSpPr>
              <p:nvPr/>
            </p:nvSpPr>
            <p:spPr>
              <a:xfrm>
                <a:off x="1189956" y="3424065"/>
                <a:ext cx="2086947" cy="13876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=55+55</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smtClean="0">
                          <a:latin typeface="Cambria Math" panose="02040503050406030204" pitchFamily="18" charset="0"/>
                          <a:ea typeface="Cambria Math" panose="02040503050406030204" pitchFamily="18" charset="0"/>
                        </a:rPr>
                        <m:t>=55</m:t>
                      </m:r>
                      <m:d>
                        <m:dPr>
                          <m:ctrlPr>
                            <a:rPr lang="en-US" sz="1600" i="1" smtClean="0">
                              <a:latin typeface="Cambria Math" panose="02040503050406030204" pitchFamily="18" charset="0"/>
                              <a:ea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=5</m:t>
                      </m:r>
                      <m:r>
                        <a:rPr lang="en-US" sz="1600" i="1" smtClean="0">
                          <a:latin typeface="Cambria Math" panose="02040503050406030204" pitchFamily="18" charset="0"/>
                        </a:rPr>
                        <m:t>5</m:t>
                      </m:r>
                      <m:d>
                        <m:dPr>
                          <m:ctrlPr>
                            <a:rPr lang="en-US" sz="1600" i="1" smtClean="0">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=61</m:t>
                      </m:r>
                    </m:oMath>
                  </m:oMathPara>
                </a14:m>
                <a:endParaRPr lang="en-AU" sz="1600" dirty="0"/>
              </a:p>
            </p:txBody>
          </p:sp>
        </mc:Choice>
        <mc:Fallback xmlns="">
          <p:sp>
            <p:nvSpPr>
              <p:cNvPr id="19" name="Content Placeholder 6">
                <a:extLst>
                  <a:ext uri="{FF2B5EF4-FFF2-40B4-BE49-F238E27FC236}">
                    <a16:creationId xmlns:a16="http://schemas.microsoft.com/office/drawing/2014/main" id="{F5C40F0D-205E-3413-E0A6-50A4AD5A8816}"/>
                  </a:ext>
                </a:extLst>
              </p:cNvPr>
              <p:cNvSpPr txBox="1">
                <a:spLocks noRot="1" noChangeAspect="1" noMove="1" noResize="1" noEditPoints="1" noAdjustHandles="1" noChangeArrowheads="1" noChangeShapeType="1" noTextEdit="1"/>
              </p:cNvSpPr>
              <p:nvPr/>
            </p:nvSpPr>
            <p:spPr>
              <a:xfrm>
                <a:off x="1189956" y="3424065"/>
                <a:ext cx="2086947" cy="1387679"/>
              </a:xfrm>
              <a:prstGeom prst="rect">
                <a:avLst/>
              </a:prstGeom>
              <a:blipFill>
                <a:blip r:embed="rId3"/>
                <a:stretch>
                  <a:fillRect b="-4545"/>
                </a:stretch>
              </a:blipFill>
            </p:spPr>
            <p:txBody>
              <a:bodyPr/>
              <a:lstStyle/>
              <a:p>
                <a:r>
                  <a:rPr lang="en-US">
                    <a:noFill/>
                  </a:rPr>
                  <a:t> </a:t>
                </a:r>
              </a:p>
            </p:txBody>
          </p:sp>
        </mc:Fallback>
      </mc:AlternateContent>
      <p:sp>
        <p:nvSpPr>
          <p:cNvPr id="17" name="Content Placeholder 6">
            <a:extLst>
              <a:ext uri="{FF2B5EF4-FFF2-40B4-BE49-F238E27FC236}">
                <a16:creationId xmlns:a16="http://schemas.microsoft.com/office/drawing/2014/main" id="{910EBE8E-DAF4-CC33-BA39-783C6A247235}"/>
              </a:ext>
            </a:extLst>
          </p:cNvPr>
          <p:cNvSpPr txBox="1">
            <a:spLocks/>
          </p:cNvSpPr>
          <p:nvPr/>
        </p:nvSpPr>
        <p:spPr>
          <a:xfrm>
            <a:off x="136065" y="5049664"/>
            <a:ext cx="892641"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3</a:t>
            </a:r>
          </a:p>
        </p:txBody>
      </p:sp>
      <mc:AlternateContent xmlns:mc="http://schemas.openxmlformats.org/markup-compatibility/2006" xmlns:a14="http://schemas.microsoft.com/office/drawing/2010/main">
        <mc:Choice Requires="a14">
          <p:sp>
            <p:nvSpPr>
              <p:cNvPr id="20" name="Content Placeholder 6">
                <a:extLst>
                  <a:ext uri="{FF2B5EF4-FFF2-40B4-BE49-F238E27FC236}">
                    <a16:creationId xmlns:a16="http://schemas.microsoft.com/office/drawing/2014/main" id="{F80E2D06-E737-DDDD-5FDE-627B6E538AE7}"/>
                  </a:ext>
                </a:extLst>
              </p:cNvPr>
              <p:cNvSpPr txBox="1">
                <a:spLocks/>
              </p:cNvSpPr>
              <p:nvPr/>
            </p:nvSpPr>
            <p:spPr>
              <a:xfrm>
                <a:off x="1128547" y="5049664"/>
                <a:ext cx="2209764" cy="138768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=61+61</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61</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m:t>
                      </m:r>
                      <m:r>
                        <a:rPr lang="en-US" sz="1600" i="1" smtClean="0">
                          <a:latin typeface="Cambria Math" panose="02040503050406030204" pitchFamily="18" charset="0"/>
                        </a:rPr>
                        <m:t>61</m:t>
                      </m:r>
                      <m:d>
                        <m:dPr>
                          <m:ctrlPr>
                            <a:rPr lang="en-US" sz="1600" i="1">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=67</m:t>
                      </m:r>
                    </m:oMath>
                  </m:oMathPara>
                </a14:m>
                <a:endParaRPr lang="en-AU" sz="1600" dirty="0"/>
              </a:p>
              <a:p>
                <a:endParaRPr lang="en-AU" sz="1600" dirty="0"/>
              </a:p>
            </p:txBody>
          </p:sp>
        </mc:Choice>
        <mc:Fallback xmlns="">
          <p:sp>
            <p:nvSpPr>
              <p:cNvPr id="20" name="Content Placeholder 6">
                <a:extLst>
                  <a:ext uri="{FF2B5EF4-FFF2-40B4-BE49-F238E27FC236}">
                    <a16:creationId xmlns:a16="http://schemas.microsoft.com/office/drawing/2014/main" id="{F80E2D06-E737-DDDD-5FDE-627B6E538AE7}"/>
                  </a:ext>
                </a:extLst>
              </p:cNvPr>
              <p:cNvSpPr txBox="1">
                <a:spLocks noRot="1" noChangeAspect="1" noMove="1" noResize="1" noEditPoints="1" noAdjustHandles="1" noChangeArrowheads="1" noChangeShapeType="1" noTextEdit="1"/>
              </p:cNvSpPr>
              <p:nvPr/>
            </p:nvSpPr>
            <p:spPr>
              <a:xfrm>
                <a:off x="1128547" y="5049664"/>
                <a:ext cx="2209764" cy="1387680"/>
              </a:xfrm>
              <a:prstGeom prst="rect">
                <a:avLst/>
              </a:prstGeom>
              <a:blipFill>
                <a:blip r:embed="rId4"/>
                <a:stretch>
                  <a:fillRect b="-4545"/>
                </a:stretch>
              </a:blipFill>
            </p:spPr>
            <p:txBody>
              <a:bodyPr/>
              <a:lstStyle/>
              <a:p>
                <a:r>
                  <a:rPr lang="en-US">
                    <a:noFill/>
                  </a:rPr>
                  <a:t> </a:t>
                </a:r>
              </a:p>
            </p:txBody>
          </p:sp>
        </mc:Fallback>
      </mc:AlternateContent>
      <p:sp>
        <p:nvSpPr>
          <p:cNvPr id="21" name="Content Placeholder 6">
            <a:extLst>
              <a:ext uri="{FF2B5EF4-FFF2-40B4-BE49-F238E27FC236}">
                <a16:creationId xmlns:a16="http://schemas.microsoft.com/office/drawing/2014/main" id="{69CC9334-2B7B-B979-5E74-2030CC5FB99A}"/>
              </a:ext>
            </a:extLst>
          </p:cNvPr>
          <p:cNvSpPr txBox="1">
            <a:spLocks/>
          </p:cNvSpPr>
          <p:nvPr/>
        </p:nvSpPr>
        <p:spPr>
          <a:xfrm>
            <a:off x="4264090" y="1897504"/>
            <a:ext cx="953807"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4</a:t>
            </a:r>
          </a:p>
        </p:txBody>
      </p:sp>
      <p:sp>
        <p:nvSpPr>
          <p:cNvPr id="22" name="Content Placeholder 6">
            <a:extLst>
              <a:ext uri="{FF2B5EF4-FFF2-40B4-BE49-F238E27FC236}">
                <a16:creationId xmlns:a16="http://schemas.microsoft.com/office/drawing/2014/main" id="{39B4ADA7-855C-F099-7957-DEE420E1AA6C}"/>
              </a:ext>
            </a:extLst>
          </p:cNvPr>
          <p:cNvSpPr txBox="1">
            <a:spLocks/>
          </p:cNvSpPr>
          <p:nvPr/>
        </p:nvSpPr>
        <p:spPr>
          <a:xfrm>
            <a:off x="4264089" y="3424065"/>
            <a:ext cx="953807"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5</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1983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(9)</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t>Your turn - solution 1</a:t>
            </a:r>
            <a:endParaRPr lang="en-AU" dirty="0"/>
          </a:p>
        </p:txBody>
      </p:sp>
      <p:sp>
        <p:nvSpPr>
          <p:cNvPr id="26" name="Content Placeholder 6">
            <a:extLst>
              <a:ext uri="{FF2B5EF4-FFF2-40B4-BE49-F238E27FC236}">
                <a16:creationId xmlns:a16="http://schemas.microsoft.com/office/drawing/2014/main" id="{4A4BA407-7FE5-CBC6-7D85-EE6D1D2B0FDD}"/>
              </a:ext>
            </a:extLst>
          </p:cNvPr>
          <p:cNvSpPr txBox="1">
            <a:spLocks/>
          </p:cNvSpPr>
          <p:nvPr/>
        </p:nvSpPr>
        <p:spPr>
          <a:xfrm>
            <a:off x="360000" y="1428186"/>
            <a:ext cx="2535877" cy="38391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Compound interest</a:t>
            </a:r>
          </a:p>
        </p:txBody>
      </p:sp>
      <p:sp>
        <p:nvSpPr>
          <p:cNvPr id="27" name="Content Placeholder 6">
            <a:extLst>
              <a:ext uri="{FF2B5EF4-FFF2-40B4-BE49-F238E27FC236}">
                <a16:creationId xmlns:a16="http://schemas.microsoft.com/office/drawing/2014/main" id="{38412F97-ED41-8324-2FF1-47877FFB1495}"/>
              </a:ext>
            </a:extLst>
          </p:cNvPr>
          <p:cNvSpPr txBox="1">
            <a:spLocks/>
          </p:cNvSpPr>
          <p:nvPr/>
        </p:nvSpPr>
        <p:spPr>
          <a:xfrm>
            <a:off x="136066" y="1897504"/>
            <a:ext cx="892641"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1</a:t>
            </a:r>
          </a:p>
        </p:txBody>
      </p:sp>
      <mc:AlternateContent xmlns:mc="http://schemas.openxmlformats.org/markup-compatibility/2006" xmlns:a14="http://schemas.microsoft.com/office/drawing/2010/main">
        <mc:Choice Requires="a14">
          <p:sp>
            <p:nvSpPr>
              <p:cNvPr id="30" name="Content Placeholder 6">
                <a:extLst>
                  <a:ext uri="{FF2B5EF4-FFF2-40B4-BE49-F238E27FC236}">
                    <a16:creationId xmlns:a16="http://schemas.microsoft.com/office/drawing/2014/main" id="{4A076C53-6265-6A7D-7FB9-FE64EF7A5986}"/>
                  </a:ext>
                </a:extLst>
              </p:cNvPr>
              <p:cNvSpPr txBox="1">
                <a:spLocks/>
              </p:cNvSpPr>
              <p:nvPr/>
            </p:nvSpPr>
            <p:spPr>
              <a:xfrm>
                <a:off x="1189956" y="1897504"/>
                <a:ext cx="2086947" cy="136276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=50+50</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m:rPr>
                          <m:aln/>
                        </m:rPr>
                        <a:rPr lang="en-US" sz="1600" i="1" smtClean="0">
                          <a:latin typeface="Cambria Math" panose="02040503050406030204" pitchFamily="18" charset="0"/>
                        </a:rPr>
                        <m:t>=</m:t>
                      </m:r>
                      <m:r>
                        <a:rPr lang="en-US" sz="1600" i="1" smtClean="0">
                          <a:latin typeface="Cambria Math" panose="02040503050406030204" pitchFamily="18" charset="0"/>
                        </a:rPr>
                        <m:t>50</m:t>
                      </m:r>
                      <m:d>
                        <m:dPr>
                          <m:ctrlPr>
                            <a:rPr lang="en-US" sz="1600" i="1" smtClean="0">
                              <a:latin typeface="Cambria Math" panose="02040503050406030204" pitchFamily="18" charset="0"/>
                            </a:rPr>
                          </m:ctrlPr>
                        </m:dPr>
                        <m:e>
                          <m:r>
                            <a:rPr lang="en-US" sz="1600" i="1" smtClean="0">
                              <a:latin typeface="Cambria Math" panose="02040503050406030204" pitchFamily="18" charset="0"/>
                            </a:rPr>
                            <m:t>1+0.10</m:t>
                          </m:r>
                        </m:e>
                      </m:d>
                    </m:oMath>
                    <m:oMath xmlns:m="http://schemas.openxmlformats.org/officeDocument/2006/math">
                      <m:r>
                        <a:rPr lang="en-US" sz="1600" i="1" smtClean="0">
                          <a:latin typeface="Cambria Math" panose="02040503050406030204" pitchFamily="18" charset="0"/>
                        </a:rPr>
                        <m:t>=50</m:t>
                      </m:r>
                      <m:d>
                        <m:dPr>
                          <m:ctrlPr>
                            <a:rPr lang="en-US" sz="1600" i="1" smtClean="0">
                              <a:latin typeface="Cambria Math" panose="02040503050406030204" pitchFamily="18" charset="0"/>
                            </a:rPr>
                          </m:ctrlPr>
                        </m:dPr>
                        <m:e>
                          <m:r>
                            <a:rPr lang="en-US" sz="1600" i="1" smtClean="0">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=55</m:t>
                      </m:r>
                    </m:oMath>
                  </m:oMathPara>
                </a14:m>
                <a:endParaRPr lang="en-AU" sz="1600" dirty="0"/>
              </a:p>
            </p:txBody>
          </p:sp>
        </mc:Choice>
        <mc:Fallback xmlns="">
          <p:sp>
            <p:nvSpPr>
              <p:cNvPr id="30" name="Content Placeholder 6">
                <a:extLst>
                  <a:ext uri="{FF2B5EF4-FFF2-40B4-BE49-F238E27FC236}">
                    <a16:creationId xmlns:a16="http://schemas.microsoft.com/office/drawing/2014/main" id="{4A076C53-6265-6A7D-7FB9-FE64EF7A5986}"/>
                  </a:ext>
                </a:extLst>
              </p:cNvPr>
              <p:cNvSpPr txBox="1">
                <a:spLocks noRot="1" noChangeAspect="1" noMove="1" noResize="1" noEditPoints="1" noAdjustHandles="1" noChangeArrowheads="1" noChangeShapeType="1" noTextEdit="1"/>
              </p:cNvSpPr>
              <p:nvPr/>
            </p:nvSpPr>
            <p:spPr>
              <a:xfrm>
                <a:off x="1189956" y="1897504"/>
                <a:ext cx="2086947" cy="1362760"/>
              </a:xfrm>
              <a:prstGeom prst="rect">
                <a:avLst/>
              </a:prstGeom>
              <a:blipFill>
                <a:blip r:embed="rId4"/>
                <a:stretch>
                  <a:fillRect b="-6481"/>
                </a:stretch>
              </a:blipFill>
            </p:spPr>
            <p:txBody>
              <a:bodyPr/>
              <a:lstStyle/>
              <a:p>
                <a:r>
                  <a:rPr lang="en-US">
                    <a:noFill/>
                  </a:rPr>
                  <a:t> </a:t>
                </a:r>
              </a:p>
            </p:txBody>
          </p:sp>
        </mc:Fallback>
      </mc:AlternateContent>
      <p:sp>
        <p:nvSpPr>
          <p:cNvPr id="28" name="Content Placeholder 6">
            <a:extLst>
              <a:ext uri="{FF2B5EF4-FFF2-40B4-BE49-F238E27FC236}">
                <a16:creationId xmlns:a16="http://schemas.microsoft.com/office/drawing/2014/main" id="{0DF29E2D-A524-9813-9AC3-1EA6974FAD71}"/>
              </a:ext>
            </a:extLst>
          </p:cNvPr>
          <p:cNvSpPr txBox="1">
            <a:spLocks/>
          </p:cNvSpPr>
          <p:nvPr/>
        </p:nvSpPr>
        <p:spPr>
          <a:xfrm>
            <a:off x="136066" y="3424065"/>
            <a:ext cx="892641"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2</a:t>
            </a:r>
          </a:p>
        </p:txBody>
      </p:sp>
      <mc:AlternateContent xmlns:mc="http://schemas.openxmlformats.org/markup-compatibility/2006" xmlns:a14="http://schemas.microsoft.com/office/drawing/2010/main">
        <mc:Choice Requires="a14">
          <p:sp>
            <p:nvSpPr>
              <p:cNvPr id="31" name="Content Placeholder 6">
                <a:extLst>
                  <a:ext uri="{FF2B5EF4-FFF2-40B4-BE49-F238E27FC236}">
                    <a16:creationId xmlns:a16="http://schemas.microsoft.com/office/drawing/2014/main" id="{36CB3F54-ECDC-8186-4C01-82D820AA00CD}"/>
                  </a:ext>
                </a:extLst>
              </p:cNvPr>
              <p:cNvSpPr txBox="1">
                <a:spLocks/>
              </p:cNvSpPr>
              <p:nvPr/>
            </p:nvSpPr>
            <p:spPr>
              <a:xfrm>
                <a:off x="1189956" y="3424065"/>
                <a:ext cx="2086947" cy="13876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=55+55</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smtClean="0">
                          <a:latin typeface="Cambria Math" panose="02040503050406030204" pitchFamily="18" charset="0"/>
                          <a:ea typeface="Cambria Math" panose="02040503050406030204" pitchFamily="18" charset="0"/>
                        </a:rPr>
                        <m:t>=55</m:t>
                      </m:r>
                      <m:d>
                        <m:dPr>
                          <m:ctrlPr>
                            <a:rPr lang="en-US" sz="1600" i="1" smtClean="0">
                              <a:latin typeface="Cambria Math" panose="02040503050406030204" pitchFamily="18" charset="0"/>
                              <a:ea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=5</m:t>
                      </m:r>
                      <m:r>
                        <a:rPr lang="en-US" sz="1600" i="1" smtClean="0">
                          <a:latin typeface="Cambria Math" panose="02040503050406030204" pitchFamily="18" charset="0"/>
                        </a:rPr>
                        <m:t>5</m:t>
                      </m:r>
                      <m:d>
                        <m:dPr>
                          <m:ctrlPr>
                            <a:rPr lang="en-US" sz="1600" i="1" smtClean="0">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=61</m:t>
                      </m:r>
                    </m:oMath>
                  </m:oMathPara>
                </a14:m>
                <a:endParaRPr lang="en-AU" sz="1600" dirty="0"/>
              </a:p>
            </p:txBody>
          </p:sp>
        </mc:Choice>
        <mc:Fallback xmlns="">
          <p:sp>
            <p:nvSpPr>
              <p:cNvPr id="31" name="Content Placeholder 6">
                <a:extLst>
                  <a:ext uri="{FF2B5EF4-FFF2-40B4-BE49-F238E27FC236}">
                    <a16:creationId xmlns:a16="http://schemas.microsoft.com/office/drawing/2014/main" id="{36CB3F54-ECDC-8186-4C01-82D820AA00CD}"/>
                  </a:ext>
                </a:extLst>
              </p:cNvPr>
              <p:cNvSpPr txBox="1">
                <a:spLocks noRot="1" noChangeAspect="1" noMove="1" noResize="1" noEditPoints="1" noAdjustHandles="1" noChangeArrowheads="1" noChangeShapeType="1" noTextEdit="1"/>
              </p:cNvSpPr>
              <p:nvPr/>
            </p:nvSpPr>
            <p:spPr>
              <a:xfrm>
                <a:off x="1189956" y="3424065"/>
                <a:ext cx="2086947" cy="1387679"/>
              </a:xfrm>
              <a:prstGeom prst="rect">
                <a:avLst/>
              </a:prstGeom>
              <a:blipFill>
                <a:blip r:embed="rId5"/>
                <a:stretch>
                  <a:fillRect b="-4545"/>
                </a:stretch>
              </a:blipFill>
            </p:spPr>
            <p:txBody>
              <a:bodyPr/>
              <a:lstStyle/>
              <a:p>
                <a:r>
                  <a:rPr lang="en-US">
                    <a:noFill/>
                  </a:rPr>
                  <a:t> </a:t>
                </a:r>
              </a:p>
            </p:txBody>
          </p:sp>
        </mc:Fallback>
      </mc:AlternateContent>
      <p:sp>
        <p:nvSpPr>
          <p:cNvPr id="29" name="Content Placeholder 6">
            <a:extLst>
              <a:ext uri="{FF2B5EF4-FFF2-40B4-BE49-F238E27FC236}">
                <a16:creationId xmlns:a16="http://schemas.microsoft.com/office/drawing/2014/main" id="{02603575-1AD3-F516-28A9-0780FF522406}"/>
              </a:ext>
            </a:extLst>
          </p:cNvPr>
          <p:cNvSpPr txBox="1">
            <a:spLocks/>
          </p:cNvSpPr>
          <p:nvPr/>
        </p:nvSpPr>
        <p:spPr>
          <a:xfrm>
            <a:off x="136065" y="5049664"/>
            <a:ext cx="892641"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3</a:t>
            </a:r>
          </a:p>
        </p:txBody>
      </p:sp>
      <mc:AlternateContent xmlns:mc="http://schemas.openxmlformats.org/markup-compatibility/2006" xmlns:a14="http://schemas.microsoft.com/office/drawing/2010/main">
        <mc:Choice Requires="a14">
          <p:sp>
            <p:nvSpPr>
              <p:cNvPr id="32" name="Content Placeholder 6">
                <a:extLst>
                  <a:ext uri="{FF2B5EF4-FFF2-40B4-BE49-F238E27FC236}">
                    <a16:creationId xmlns:a16="http://schemas.microsoft.com/office/drawing/2014/main" id="{B0AA8F2D-A271-C80A-0A8D-15AFD81DDFE4}"/>
                  </a:ext>
                </a:extLst>
              </p:cNvPr>
              <p:cNvSpPr txBox="1">
                <a:spLocks/>
              </p:cNvSpPr>
              <p:nvPr/>
            </p:nvSpPr>
            <p:spPr>
              <a:xfrm>
                <a:off x="1128547" y="5049664"/>
                <a:ext cx="2209764" cy="138768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=61+61</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61</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m:t>
                      </m:r>
                      <m:r>
                        <a:rPr lang="en-US" sz="1600" i="1" smtClean="0">
                          <a:latin typeface="Cambria Math" panose="02040503050406030204" pitchFamily="18" charset="0"/>
                        </a:rPr>
                        <m:t>61</m:t>
                      </m:r>
                      <m:d>
                        <m:dPr>
                          <m:ctrlPr>
                            <a:rPr lang="en-US" sz="1600" i="1">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=67</m:t>
                      </m:r>
                    </m:oMath>
                  </m:oMathPara>
                </a14:m>
                <a:endParaRPr lang="en-AU" sz="1600" dirty="0"/>
              </a:p>
              <a:p>
                <a:endParaRPr lang="en-AU" sz="1600" dirty="0"/>
              </a:p>
            </p:txBody>
          </p:sp>
        </mc:Choice>
        <mc:Fallback xmlns="">
          <p:sp>
            <p:nvSpPr>
              <p:cNvPr id="32" name="Content Placeholder 6">
                <a:extLst>
                  <a:ext uri="{FF2B5EF4-FFF2-40B4-BE49-F238E27FC236}">
                    <a16:creationId xmlns:a16="http://schemas.microsoft.com/office/drawing/2014/main" id="{B0AA8F2D-A271-C80A-0A8D-15AFD81DDFE4}"/>
                  </a:ext>
                </a:extLst>
              </p:cNvPr>
              <p:cNvSpPr txBox="1">
                <a:spLocks noRot="1" noChangeAspect="1" noMove="1" noResize="1" noEditPoints="1" noAdjustHandles="1" noChangeArrowheads="1" noChangeShapeType="1" noTextEdit="1"/>
              </p:cNvSpPr>
              <p:nvPr/>
            </p:nvSpPr>
            <p:spPr>
              <a:xfrm>
                <a:off x="1128547" y="5049664"/>
                <a:ext cx="2209764" cy="1387680"/>
              </a:xfrm>
              <a:prstGeom prst="rect">
                <a:avLst/>
              </a:prstGeom>
              <a:blipFill>
                <a:blip r:embed="rId6"/>
                <a:stretch>
                  <a:fillRect b="-4545"/>
                </a:stretch>
              </a:blipFill>
            </p:spPr>
            <p:txBody>
              <a:bodyPr/>
              <a:lstStyle/>
              <a:p>
                <a:r>
                  <a:rPr lang="en-US">
                    <a:noFill/>
                  </a:rPr>
                  <a:t> </a:t>
                </a:r>
              </a:p>
            </p:txBody>
          </p:sp>
        </mc:Fallback>
      </mc:AlternateContent>
      <p:sp>
        <p:nvSpPr>
          <p:cNvPr id="33" name="Content Placeholder 6">
            <a:extLst>
              <a:ext uri="{FF2B5EF4-FFF2-40B4-BE49-F238E27FC236}">
                <a16:creationId xmlns:a16="http://schemas.microsoft.com/office/drawing/2014/main" id="{3FCDDFBB-8832-7C16-7802-3975E389A26E}"/>
              </a:ext>
            </a:extLst>
          </p:cNvPr>
          <p:cNvSpPr txBox="1">
            <a:spLocks/>
          </p:cNvSpPr>
          <p:nvPr/>
        </p:nvSpPr>
        <p:spPr>
          <a:xfrm>
            <a:off x="4264090" y="1897504"/>
            <a:ext cx="953807"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4</a:t>
            </a:r>
          </a:p>
        </p:txBody>
      </p:sp>
      <mc:AlternateContent xmlns:mc="http://schemas.openxmlformats.org/markup-compatibility/2006" xmlns:a14="http://schemas.microsoft.com/office/drawing/2010/main">
        <mc:Choice Requires="a14">
          <p:sp>
            <p:nvSpPr>
              <p:cNvPr id="6" name="Content Placeholder 6">
                <a:extLst>
                  <a:ext uri="{FF2B5EF4-FFF2-40B4-BE49-F238E27FC236}">
                    <a16:creationId xmlns:a16="http://schemas.microsoft.com/office/drawing/2014/main" id="{82A980FD-888D-2398-EAE1-69FCBAC9C6D9}"/>
                  </a:ext>
                </a:extLst>
              </p:cNvPr>
              <p:cNvSpPr txBox="1">
                <a:spLocks/>
              </p:cNvSpPr>
              <p:nvPr/>
            </p:nvSpPr>
            <p:spPr>
              <a:xfrm>
                <a:off x="5339193" y="1897504"/>
                <a:ext cx="2153287" cy="146488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=6</m:t>
                      </m:r>
                      <m:r>
                        <a:rPr lang="en-US" sz="1600" b="0" i="1" smtClean="0">
                          <a:latin typeface="Cambria Math" panose="02040503050406030204" pitchFamily="18" charset="0"/>
                        </a:rPr>
                        <m:t>7</m:t>
                      </m:r>
                      <m:r>
                        <a:rPr lang="en-US" sz="1600" i="1" smtClean="0">
                          <a:latin typeface="Cambria Math" panose="02040503050406030204" pitchFamily="18" charset="0"/>
                        </a:rPr>
                        <m:t>+6</m:t>
                      </m:r>
                      <m:r>
                        <a:rPr lang="en-US" sz="1600" b="0" i="1" smtClean="0">
                          <a:latin typeface="Cambria Math" panose="02040503050406030204" pitchFamily="18" charset="0"/>
                        </a:rPr>
                        <m:t>7</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6</m:t>
                      </m:r>
                      <m:r>
                        <a:rPr lang="en-US" sz="1600" b="0" i="1" smtClean="0">
                          <a:latin typeface="Cambria Math" panose="02040503050406030204" pitchFamily="18" charset="0"/>
                          <a:ea typeface="Cambria Math" panose="02040503050406030204" pitchFamily="18" charset="0"/>
                        </a:rPr>
                        <m:t>7</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m:t>
                      </m:r>
                      <m:r>
                        <a:rPr lang="en-US" sz="1600" i="1" smtClean="0">
                          <a:latin typeface="Cambria Math" panose="02040503050406030204" pitchFamily="18" charset="0"/>
                        </a:rPr>
                        <m:t>6</m:t>
                      </m:r>
                      <m:r>
                        <a:rPr lang="en-US" sz="1600" b="0" i="1" smtClean="0">
                          <a:latin typeface="Cambria Math" panose="02040503050406030204" pitchFamily="18" charset="0"/>
                        </a:rPr>
                        <m:t>7</m:t>
                      </m:r>
                      <m:d>
                        <m:dPr>
                          <m:ctrlPr>
                            <a:rPr lang="en-US" sz="1600" i="1">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m:t>
                      </m:r>
                      <m:r>
                        <a:rPr lang="en-US" sz="1600" b="0" i="1" smtClean="0">
                          <a:latin typeface="Cambria Math" panose="02040503050406030204" pitchFamily="18" charset="0"/>
                        </a:rPr>
                        <m:t>74</m:t>
                      </m:r>
                    </m:oMath>
                  </m:oMathPara>
                </a14:m>
                <a:endParaRPr lang="en-AU" sz="1600" dirty="0"/>
              </a:p>
            </p:txBody>
          </p:sp>
        </mc:Choice>
        <mc:Fallback xmlns="">
          <p:sp>
            <p:nvSpPr>
              <p:cNvPr id="6" name="Content Placeholder 6">
                <a:extLst>
                  <a:ext uri="{FF2B5EF4-FFF2-40B4-BE49-F238E27FC236}">
                    <a16:creationId xmlns:a16="http://schemas.microsoft.com/office/drawing/2014/main" id="{82A980FD-888D-2398-EAE1-69FCBAC9C6D9}"/>
                  </a:ext>
                </a:extLst>
              </p:cNvPr>
              <p:cNvSpPr txBox="1">
                <a:spLocks noRot="1" noChangeAspect="1" noMove="1" noResize="1" noEditPoints="1" noAdjustHandles="1" noChangeArrowheads="1" noChangeShapeType="1" noTextEdit="1"/>
              </p:cNvSpPr>
              <p:nvPr/>
            </p:nvSpPr>
            <p:spPr>
              <a:xfrm>
                <a:off x="5339193" y="1897504"/>
                <a:ext cx="2153287" cy="1464883"/>
              </a:xfrm>
              <a:prstGeom prst="rect">
                <a:avLst/>
              </a:prstGeom>
              <a:blipFill>
                <a:blip r:embed="rId2"/>
                <a:stretch>
                  <a:fillRect/>
                </a:stretch>
              </a:blipFill>
            </p:spPr>
            <p:txBody>
              <a:bodyPr/>
              <a:lstStyle/>
              <a:p>
                <a:r>
                  <a:rPr lang="en-US">
                    <a:noFill/>
                  </a:rPr>
                  <a:t> </a:t>
                </a:r>
              </a:p>
            </p:txBody>
          </p:sp>
        </mc:Fallback>
      </mc:AlternateContent>
      <p:sp>
        <p:nvSpPr>
          <p:cNvPr id="34" name="Content Placeholder 6">
            <a:extLst>
              <a:ext uri="{FF2B5EF4-FFF2-40B4-BE49-F238E27FC236}">
                <a16:creationId xmlns:a16="http://schemas.microsoft.com/office/drawing/2014/main" id="{D452CCF8-FC3B-6F7C-73A2-4893E9223227}"/>
              </a:ext>
            </a:extLst>
          </p:cNvPr>
          <p:cNvSpPr txBox="1">
            <a:spLocks/>
          </p:cNvSpPr>
          <p:nvPr/>
        </p:nvSpPr>
        <p:spPr>
          <a:xfrm>
            <a:off x="4264089" y="3424065"/>
            <a:ext cx="953807"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5</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B285480-93A0-335F-7E78-E04920DD5D94}"/>
                  </a:ext>
                </a:extLst>
              </p:cNvPr>
              <p:cNvSpPr txBox="1"/>
              <p:nvPr/>
            </p:nvSpPr>
            <p:spPr>
              <a:xfrm>
                <a:off x="5459025" y="3381879"/>
                <a:ext cx="1913622" cy="1723549"/>
              </a:xfrm>
              <a:prstGeom prst="rect">
                <a:avLst/>
              </a:prstGeom>
              <a:noFill/>
            </p:spPr>
            <p:txBody>
              <a:bodyPr wrap="square">
                <a:spAutoFit/>
              </a:bodyPr>
              <a:lstStyle/>
              <a:p>
                <a:pPr defTabSz="914377">
                  <a:lnSpc>
                    <a:spcPct val="150000"/>
                  </a:lnSpc>
                  <a:spcAft>
                    <a:spcPts val="1200"/>
                  </a:spcAft>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=74+74×0.10×1</m:t>
                      </m:r>
                    </m:oMath>
                    <m:oMath xmlns:m="http://schemas.openxmlformats.org/officeDocument/2006/math">
                      <m:r>
                        <a:rPr lang="en-US" sz="1600" i="1">
                          <a:latin typeface="Cambria Math" panose="02040503050406030204" pitchFamily="18" charset="0"/>
                        </a:rPr>
                        <m:t>=74</m:t>
                      </m:r>
                      <m:d>
                        <m:dPr>
                          <m:ctrlPr>
                            <a:rPr lang="en-US" sz="1600" i="1">
                              <a:latin typeface="Cambria Math" panose="02040503050406030204" pitchFamily="18" charset="0"/>
                            </a:rPr>
                          </m:ctrlPr>
                        </m:dPr>
                        <m:e>
                          <m:r>
                            <a:rPr lang="en-US" sz="1600" i="1">
                              <a:latin typeface="Cambria Math" panose="02040503050406030204" pitchFamily="18" charset="0"/>
                            </a:rPr>
                            <m:t>1+0.10</m:t>
                          </m:r>
                        </m:e>
                      </m:d>
                    </m:oMath>
                    <m:oMath xmlns:m="http://schemas.openxmlformats.org/officeDocument/2006/math">
                      <m:r>
                        <a:rPr lang="en-US" sz="1600" i="1">
                          <a:latin typeface="Cambria Math" panose="02040503050406030204" pitchFamily="18" charset="0"/>
                        </a:rPr>
                        <m:t>=74</m:t>
                      </m:r>
                      <m:d>
                        <m:dPr>
                          <m:ctrlPr>
                            <a:rPr lang="en-US" sz="1600" i="1">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a:latin typeface="Cambria Math" panose="02040503050406030204" pitchFamily="18" charset="0"/>
                        </a:rPr>
                        <m:t>=81</m:t>
                      </m:r>
                    </m:oMath>
                  </m:oMathPara>
                </a14:m>
                <a:endParaRPr lang="en-AU" sz="1600" i="1" dirty="0">
                  <a:latin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EB285480-93A0-335F-7E78-E04920DD5D94}"/>
                  </a:ext>
                </a:extLst>
              </p:cNvPr>
              <p:cNvSpPr txBox="1">
                <a:spLocks noRot="1" noChangeAspect="1" noMove="1" noResize="1" noEditPoints="1" noAdjustHandles="1" noChangeArrowheads="1" noChangeShapeType="1" noTextEdit="1"/>
              </p:cNvSpPr>
              <p:nvPr/>
            </p:nvSpPr>
            <p:spPr>
              <a:xfrm>
                <a:off x="5459025" y="3381879"/>
                <a:ext cx="1913622" cy="1723549"/>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9598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9FBD3DE2-6693-84EC-9FD0-95A5BC91CED1}"/>
              </a:ext>
              <a:ext uri="{C183D7F6-B498-43B3-948B-1728B52AA6E4}">
                <adec:decorative xmlns:adec="http://schemas.microsoft.com/office/drawing/2017/decorative" val="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3042A-B1DF-6E95-4C5B-1201C78D1DFF}"/>
              </a:ext>
            </a:extLst>
          </p:cNvPr>
          <p:cNvSpPr>
            <a:spLocks noGrp="1"/>
          </p:cNvSpPr>
          <p:nvPr>
            <p:ph type="title"/>
          </p:nvPr>
        </p:nvSpPr>
        <p:spPr/>
        <p:txBody>
          <a:bodyPr/>
          <a:lstStyle/>
          <a:p>
            <a:r>
              <a:rPr lang="en-AU" dirty="0"/>
              <a:t>Simple and compound interest (10)</a:t>
            </a:r>
          </a:p>
        </p:txBody>
      </p:sp>
      <p:sp>
        <p:nvSpPr>
          <p:cNvPr id="4" name="Text Placeholder 3">
            <a:extLst>
              <a:ext uri="{FF2B5EF4-FFF2-40B4-BE49-F238E27FC236}">
                <a16:creationId xmlns:a16="http://schemas.microsoft.com/office/drawing/2014/main" id="{0603041A-3CA3-1A00-FDE9-40AEB7B42592}"/>
              </a:ext>
            </a:extLst>
          </p:cNvPr>
          <p:cNvSpPr>
            <a:spLocks noGrp="1"/>
          </p:cNvSpPr>
          <p:nvPr>
            <p:ph type="body" sz="quarter" idx="18"/>
          </p:nvPr>
        </p:nvSpPr>
        <p:spPr/>
        <p:txBody>
          <a:bodyPr/>
          <a:lstStyle/>
          <a:p>
            <a:r>
              <a:rPr lang="en-US" dirty="0"/>
              <a:t>Simple and compound interest graphs</a:t>
            </a:r>
            <a:endParaRPr lang="en-AU" dirty="0"/>
          </a:p>
        </p:txBody>
      </p:sp>
      <p:sp>
        <p:nvSpPr>
          <p:cNvPr id="5" name="TextBox 4">
            <a:extLst>
              <a:ext uri="{FF2B5EF4-FFF2-40B4-BE49-F238E27FC236}">
                <a16:creationId xmlns:a16="http://schemas.microsoft.com/office/drawing/2014/main" id="{87F7F97F-8F47-C61C-FB01-62EA288099F1}"/>
              </a:ext>
            </a:extLst>
          </p:cNvPr>
          <p:cNvSpPr txBox="1"/>
          <p:nvPr/>
        </p:nvSpPr>
        <p:spPr>
          <a:xfrm>
            <a:off x="360000" y="1843109"/>
            <a:ext cx="1667847" cy="319539"/>
          </a:xfrm>
          <a:prstGeom prst="rect">
            <a:avLst/>
          </a:prstGeom>
          <a:noFill/>
        </p:spPr>
        <p:txBody>
          <a:bodyPr wrap="square" lIns="0" tIns="0" rIns="0" bIns="0" rtlCol="0">
            <a:noAutofit/>
          </a:bodyPr>
          <a:lstStyle/>
          <a:p>
            <a:pPr algn="l"/>
            <a:r>
              <a:rPr lang="en-US" sz="1800" b="1" dirty="0"/>
              <a:t>Simple interest</a:t>
            </a:r>
            <a:endParaRPr lang="en-AU" sz="1800" b="1" dirty="0"/>
          </a:p>
        </p:txBody>
      </p:sp>
      <p:pic>
        <p:nvPicPr>
          <p:cNvPr id="6" name="Picture 5" descr="Graph of a straight line starting at (0,50) and progressing to (30,200). The x-axis is years and the y-axis is candy.">
            <a:extLst>
              <a:ext uri="{FF2B5EF4-FFF2-40B4-BE49-F238E27FC236}">
                <a16:creationId xmlns:a16="http://schemas.microsoft.com/office/drawing/2014/main" id="{006541C2-286B-D8EE-FAA4-FD02570C79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2282229"/>
            <a:ext cx="5226021" cy="3593252"/>
          </a:xfrm>
          <a:prstGeom prst="rect">
            <a:avLst/>
          </a:prstGeom>
        </p:spPr>
      </p:pic>
      <p:sp>
        <p:nvSpPr>
          <p:cNvPr id="7" name="TextBox 6">
            <a:extLst>
              <a:ext uri="{FF2B5EF4-FFF2-40B4-BE49-F238E27FC236}">
                <a16:creationId xmlns:a16="http://schemas.microsoft.com/office/drawing/2014/main" id="{7353F692-1221-23F5-79D0-857B36FFF5AB}"/>
              </a:ext>
            </a:extLst>
          </p:cNvPr>
          <p:cNvSpPr txBox="1"/>
          <p:nvPr/>
        </p:nvSpPr>
        <p:spPr>
          <a:xfrm>
            <a:off x="6358806" y="1843110"/>
            <a:ext cx="3118758" cy="319539"/>
          </a:xfrm>
          <a:prstGeom prst="rect">
            <a:avLst/>
          </a:prstGeom>
          <a:noFill/>
        </p:spPr>
        <p:txBody>
          <a:bodyPr wrap="square" lIns="0" tIns="0" rIns="0" bIns="0" rtlCol="0">
            <a:noAutofit/>
          </a:bodyPr>
          <a:lstStyle/>
          <a:p>
            <a:pPr algn="l"/>
            <a:r>
              <a:rPr lang="en-US" sz="1800" b="1" dirty="0"/>
              <a:t>Compound interest</a:t>
            </a:r>
            <a:endParaRPr lang="en-AU" sz="1800" b="1" dirty="0"/>
          </a:p>
        </p:txBody>
      </p:sp>
      <p:pic>
        <p:nvPicPr>
          <p:cNvPr id="11" name="Picture 10" descr="Graph of an exponential line starting at (0,50) and progressing to (30,225). The x-axis is years and the y-axis is candy.">
            <a:extLst>
              <a:ext uri="{FF2B5EF4-FFF2-40B4-BE49-F238E27FC236}">
                <a16:creationId xmlns:a16="http://schemas.microsoft.com/office/drawing/2014/main" id="{7956E40E-8C5E-3F39-0967-D35983AA69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8806" y="2282229"/>
            <a:ext cx="5226021" cy="3593252"/>
          </a:xfrm>
          <a:prstGeom prst="rect">
            <a:avLst/>
          </a:prstGeom>
        </p:spPr>
      </p:pic>
      <p:sp>
        <p:nvSpPr>
          <p:cNvPr id="2" name="Slide Number Placeholder 1">
            <a:extLst>
              <a:ext uri="{FF2B5EF4-FFF2-40B4-BE49-F238E27FC236}">
                <a16:creationId xmlns:a16="http://schemas.microsoft.com/office/drawing/2014/main" id="{FC07A2D1-9A2C-98CF-67EC-8721B70FCF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4654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3042A-B1DF-6E95-4C5B-1201C78D1DFF}"/>
              </a:ext>
            </a:extLst>
          </p:cNvPr>
          <p:cNvSpPr>
            <a:spLocks noGrp="1"/>
          </p:cNvSpPr>
          <p:nvPr>
            <p:ph type="title"/>
          </p:nvPr>
        </p:nvSpPr>
        <p:spPr/>
        <p:txBody>
          <a:bodyPr/>
          <a:lstStyle/>
          <a:p>
            <a:r>
              <a:rPr lang="en-AU" dirty="0"/>
              <a:t>Simple and compound interest (11)</a:t>
            </a:r>
          </a:p>
        </p:txBody>
      </p:sp>
      <p:sp>
        <p:nvSpPr>
          <p:cNvPr id="4" name="Text Placeholder 3">
            <a:extLst>
              <a:ext uri="{FF2B5EF4-FFF2-40B4-BE49-F238E27FC236}">
                <a16:creationId xmlns:a16="http://schemas.microsoft.com/office/drawing/2014/main" id="{0603041A-3CA3-1A00-FDE9-40AEB7B42592}"/>
              </a:ext>
            </a:extLst>
          </p:cNvPr>
          <p:cNvSpPr>
            <a:spLocks noGrp="1"/>
          </p:cNvSpPr>
          <p:nvPr>
            <p:ph type="body" sz="quarter" idx="18"/>
          </p:nvPr>
        </p:nvSpPr>
        <p:spPr>
          <a:xfrm>
            <a:off x="360000" y="982520"/>
            <a:ext cx="4939788" cy="310015"/>
          </a:xfrm>
        </p:spPr>
        <p:txBody>
          <a:bodyPr/>
          <a:lstStyle/>
          <a:p>
            <a:r>
              <a:rPr lang="en-US" dirty="0"/>
              <a:t>Linear and exponential graphs</a:t>
            </a:r>
            <a:endParaRPr lang="en-AU" dirty="0"/>
          </a:p>
        </p:txBody>
      </p:sp>
      <p:sp>
        <p:nvSpPr>
          <p:cNvPr id="14" name="Content Placeholder 6">
            <a:extLst>
              <a:ext uri="{FF2B5EF4-FFF2-40B4-BE49-F238E27FC236}">
                <a16:creationId xmlns:a16="http://schemas.microsoft.com/office/drawing/2014/main" id="{3AE4B0BD-5478-CF26-3246-47AA6779BAB9}"/>
              </a:ext>
            </a:extLst>
          </p:cNvPr>
          <p:cNvSpPr txBox="1">
            <a:spLocks/>
          </p:cNvSpPr>
          <p:nvPr/>
        </p:nvSpPr>
        <p:spPr>
          <a:xfrm>
            <a:off x="360000" y="1740287"/>
            <a:ext cx="2535877" cy="31001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Linear</a:t>
            </a:r>
          </a:p>
        </p:txBody>
      </p:sp>
      <p:pic>
        <p:nvPicPr>
          <p:cNvPr id="7" name="Picture 6" descr="Graph of a straight line starting at (0,50) and progressing to (30,200). The x-axis is years and the y-axis is candy.">
            <a:extLst>
              <a:ext uri="{FF2B5EF4-FFF2-40B4-BE49-F238E27FC236}">
                <a16:creationId xmlns:a16="http://schemas.microsoft.com/office/drawing/2014/main" id="{872381C8-297B-3CFC-EF65-DBEA889B83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2282229"/>
            <a:ext cx="5226021" cy="3593252"/>
          </a:xfrm>
          <a:prstGeom prst="rect">
            <a:avLst/>
          </a:prstGeom>
        </p:spPr>
      </p:pic>
      <p:sp>
        <p:nvSpPr>
          <p:cNvPr id="13" name="Content Placeholder 6">
            <a:extLst>
              <a:ext uri="{FF2B5EF4-FFF2-40B4-BE49-F238E27FC236}">
                <a16:creationId xmlns:a16="http://schemas.microsoft.com/office/drawing/2014/main" id="{F3820804-79EE-E3B0-B825-49E64C6C2A69}"/>
              </a:ext>
            </a:extLst>
          </p:cNvPr>
          <p:cNvSpPr txBox="1">
            <a:spLocks/>
          </p:cNvSpPr>
          <p:nvPr/>
        </p:nvSpPr>
        <p:spPr>
          <a:xfrm>
            <a:off x="6358806" y="1740286"/>
            <a:ext cx="2535877" cy="31001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Exponential</a:t>
            </a:r>
          </a:p>
        </p:txBody>
      </p:sp>
      <p:pic>
        <p:nvPicPr>
          <p:cNvPr id="8" name="Picture 7" descr="Graph of an exponential line starting at (0,50) and progressing to (30,225). The x-axis is years and the y-axis is candy.">
            <a:extLst>
              <a:ext uri="{FF2B5EF4-FFF2-40B4-BE49-F238E27FC236}">
                <a16:creationId xmlns:a16="http://schemas.microsoft.com/office/drawing/2014/main" id="{401FC552-1F3C-871A-34D6-14AE0B0CEA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8806" y="2282229"/>
            <a:ext cx="5226021" cy="3593252"/>
          </a:xfrm>
          <a:prstGeom prst="rect">
            <a:avLst/>
          </a:prstGeom>
        </p:spPr>
      </p:pic>
      <p:sp>
        <p:nvSpPr>
          <p:cNvPr id="2" name="Slide Number Placeholder 1">
            <a:extLst>
              <a:ext uri="{FF2B5EF4-FFF2-40B4-BE49-F238E27FC236}">
                <a16:creationId xmlns:a16="http://schemas.microsoft.com/office/drawing/2014/main" id="{FC07A2D1-9A2C-98CF-67EC-8721B70FCF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406099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(12)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US" dirty="0"/>
              <a:t>C</a:t>
            </a:r>
            <a:r>
              <a:rPr lang="en-AU" dirty="0"/>
              <a:t>ompound interest formula</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4168313" y="3343341"/>
                <a:ext cx="3265714" cy="644460"/>
              </a:xfrm>
            </p:spPr>
            <p: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𝐹𝑉</m:t>
                      </m:r>
                      <m:r>
                        <m:rPr>
                          <m:aln/>
                        </m:rPr>
                        <a:rPr lang="en-US" sz="2800" b="0" i="1" smtClean="0">
                          <a:latin typeface="Cambria Math" panose="02040503050406030204" pitchFamily="18" charset="0"/>
                        </a:rPr>
                        <m:t>=</m:t>
                      </m:r>
                      <m:r>
                        <a:rPr lang="en-US" sz="2800" b="0" i="1" smtClean="0">
                          <a:latin typeface="Cambria Math" panose="02040503050406030204" pitchFamily="18" charset="0"/>
                        </a:rPr>
                        <m:t>𝑃𝑉</m:t>
                      </m:r>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𝑟</m:t>
                              </m:r>
                            </m:e>
                          </m:d>
                        </m:e>
                        <m:sup>
                          <m:r>
                            <a:rPr lang="en-US" sz="2800" b="0" i="1" smtClean="0">
                              <a:latin typeface="Cambria Math" panose="02040503050406030204" pitchFamily="18" charset="0"/>
                            </a:rPr>
                            <m:t>𝑛</m:t>
                          </m:r>
                        </m:sup>
                      </m:sSup>
                    </m:oMath>
                  </m:oMathPara>
                </a14:m>
                <a:br>
                  <a:rPr lang="en-US" sz="2800" b="0" i="1" dirty="0">
                    <a:latin typeface="Cambria Math" panose="02040503050406030204" pitchFamily="18" charset="0"/>
                  </a:rPr>
                </a:br>
                <a:endParaRPr lang="en-AU" sz="2800"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4294967295"/>
              </p:nvPr>
            </p:nvSpPr>
            <p:spPr>
              <a:xfrm>
                <a:off x="4168313" y="3343341"/>
                <a:ext cx="3265714" cy="644460"/>
              </a:xfrm>
              <a:blipFill>
                <a:blip r:embed="rId2"/>
                <a:stretch>
                  <a:fillRect/>
                </a:stretch>
              </a:blipFill>
            </p:spPr>
            <p:txBody>
              <a:bodyPr/>
              <a:lstStyle/>
              <a:p>
                <a:r>
                  <a:rPr lang="en-US">
                    <a:noFill/>
                  </a:rPr>
                  <a:t> </a:t>
                </a:r>
              </a:p>
            </p:txBody>
          </p:sp>
        </mc:Fallback>
      </mc:AlternateContent>
      <p:sp>
        <p:nvSpPr>
          <p:cNvPr id="11" name="Speech Bubble: Rectangle with Corners Rounded 10">
            <a:extLst>
              <a:ext uri="{FF2B5EF4-FFF2-40B4-BE49-F238E27FC236}">
                <a16:creationId xmlns:a16="http://schemas.microsoft.com/office/drawing/2014/main" id="{CB9FF19F-0A7C-EE28-8CE0-B9176A8B6CC3}"/>
              </a:ext>
            </a:extLst>
          </p:cNvPr>
          <p:cNvSpPr/>
          <p:nvPr/>
        </p:nvSpPr>
        <p:spPr>
          <a:xfrm>
            <a:off x="1449659" y="4667291"/>
            <a:ext cx="3476904" cy="1371316"/>
          </a:xfrm>
          <a:prstGeom prst="wedgeRoundRectCallout">
            <a:avLst>
              <a:gd name="adj1" fmla="val 38465"/>
              <a:gd name="adj2" fmla="val -97479"/>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600" dirty="0"/>
              <a:t>FV represents future value. What does future value represent in the candy problem?</a:t>
            </a:r>
            <a:endParaRPr lang="en-AU" sz="1600" dirty="0"/>
          </a:p>
        </p:txBody>
      </p:sp>
      <p:sp>
        <p:nvSpPr>
          <p:cNvPr id="12" name="Speech Bubble: Rectangle with Corners Rounded 11">
            <a:extLst>
              <a:ext uri="{FF2B5EF4-FFF2-40B4-BE49-F238E27FC236}">
                <a16:creationId xmlns:a16="http://schemas.microsoft.com/office/drawing/2014/main" id="{533B5FC8-32D9-E0AF-F6B2-8641F04843CF}"/>
              </a:ext>
            </a:extLst>
          </p:cNvPr>
          <p:cNvSpPr/>
          <p:nvPr/>
        </p:nvSpPr>
        <p:spPr>
          <a:xfrm>
            <a:off x="5294123" y="4667291"/>
            <a:ext cx="3749516" cy="1371316"/>
          </a:xfrm>
          <a:prstGeom prst="wedgeRoundRectCallout">
            <a:avLst>
              <a:gd name="adj1" fmla="val -37801"/>
              <a:gd name="adj2" fmla="val -96654"/>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600" dirty="0"/>
              <a:t>PV represents present value. What does present value represent in the candy problem?</a:t>
            </a:r>
            <a:endParaRPr lang="en-AU" sz="1600" dirty="0"/>
          </a:p>
        </p:txBody>
      </p:sp>
      <p:sp>
        <p:nvSpPr>
          <p:cNvPr id="14" name="Speech Bubble: Rectangle with Corners Rounded 13">
            <a:extLst>
              <a:ext uri="{FF2B5EF4-FFF2-40B4-BE49-F238E27FC236}">
                <a16:creationId xmlns:a16="http://schemas.microsoft.com/office/drawing/2014/main" id="{9F26F2D1-80E7-C3B4-8B67-F3A2A510E9FA}"/>
              </a:ext>
            </a:extLst>
          </p:cNvPr>
          <p:cNvSpPr/>
          <p:nvPr/>
        </p:nvSpPr>
        <p:spPr>
          <a:xfrm>
            <a:off x="4497084" y="1758720"/>
            <a:ext cx="2454221" cy="1118436"/>
          </a:xfrm>
          <a:prstGeom prst="wedgeRoundRectCallout">
            <a:avLst>
              <a:gd name="adj1" fmla="val 36920"/>
              <a:gd name="adj2" fmla="val 105266"/>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600" dirty="0"/>
              <a:t>r represents the interest rate, per annum.</a:t>
            </a:r>
            <a:endParaRPr lang="en-AU" sz="1600" dirty="0"/>
          </a:p>
        </p:txBody>
      </p:sp>
      <p:sp>
        <p:nvSpPr>
          <p:cNvPr id="13" name="Speech Bubble: Rectangle with Corners Rounded 12">
            <a:extLst>
              <a:ext uri="{FF2B5EF4-FFF2-40B4-BE49-F238E27FC236}">
                <a16:creationId xmlns:a16="http://schemas.microsoft.com/office/drawing/2014/main" id="{F1EDB43F-F05D-7CD0-67C2-AADDF0DF37B1}"/>
              </a:ext>
            </a:extLst>
          </p:cNvPr>
          <p:cNvSpPr/>
          <p:nvPr/>
        </p:nvSpPr>
        <p:spPr>
          <a:xfrm>
            <a:off x="7293700" y="1758720"/>
            <a:ext cx="1878292" cy="1118436"/>
          </a:xfrm>
          <a:prstGeom prst="wedgeRoundRectCallout">
            <a:avLst>
              <a:gd name="adj1" fmla="val -58292"/>
              <a:gd name="adj2" fmla="val 102011"/>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600" dirty="0"/>
              <a:t>n represents the number of years.</a:t>
            </a:r>
            <a:endParaRPr lang="en-AU" sz="1600"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87318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(13)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3" name="Content Placeholder 7">
                <a:extLst>
                  <a:ext uri="{FF2B5EF4-FFF2-40B4-BE49-F238E27FC236}">
                    <a16:creationId xmlns:a16="http://schemas.microsoft.com/office/drawing/2014/main" id="{050D34A4-4567-203E-C983-AA74E5DD6058}"/>
                  </a:ext>
                </a:extLst>
              </p:cNvPr>
              <p:cNvSpPr txBox="1">
                <a:spLocks/>
              </p:cNvSpPr>
              <p:nvPr/>
            </p:nvSpPr>
            <p:spPr>
              <a:xfrm>
                <a:off x="348000" y="1629507"/>
                <a:ext cx="11484000" cy="48069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Find the future value of 50 candies invested at </a:t>
                </a:r>
                <a14:m>
                  <m:oMath xmlns:m="http://schemas.openxmlformats.org/officeDocument/2006/math">
                    <m:r>
                      <a:rPr lang="en-US" b="0" i="1" smtClean="0">
                        <a:latin typeface="Cambria Math" panose="02040503050406030204" pitchFamily="18" charset="0"/>
                      </a:rPr>
                      <m:t>10% </m:t>
                    </m:r>
                  </m:oMath>
                </a14:m>
                <a:r>
                  <a:rPr lang="en-AU" dirty="0"/>
                  <a:t>per annum, compounded annually, after 100 years.</a:t>
                </a:r>
              </a:p>
            </p:txBody>
          </p:sp>
        </mc:Choice>
        <mc:Fallback xmlns="">
          <p:sp>
            <p:nvSpPr>
              <p:cNvPr id="3" name="Content Placeholder 7">
                <a:extLst>
                  <a:ext uri="{FF2B5EF4-FFF2-40B4-BE49-F238E27FC236}">
                    <a16:creationId xmlns:a16="http://schemas.microsoft.com/office/drawing/2014/main" id="{050D34A4-4567-203E-C983-AA74E5DD6058}"/>
                  </a:ext>
                </a:extLst>
              </p:cNvPr>
              <p:cNvSpPr txBox="1">
                <a:spLocks noRot="1" noChangeAspect="1" noMove="1" noResize="1" noEditPoints="1" noAdjustHandles="1" noChangeArrowheads="1" noChangeShapeType="1" noTextEdit="1"/>
              </p:cNvSpPr>
              <p:nvPr/>
            </p:nvSpPr>
            <p:spPr>
              <a:xfrm>
                <a:off x="348000" y="1629507"/>
                <a:ext cx="11484000" cy="480697"/>
              </a:xfrm>
              <a:prstGeom prst="rect">
                <a:avLst/>
              </a:prstGeom>
              <a:blipFill>
                <a:blip r:embed="rId3"/>
                <a:stretch>
                  <a:fillRect l="-1215"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250826" y="2303670"/>
                <a:ext cx="2641664" cy="2250659"/>
              </a:xfrm>
            </p:spPr>
            <p: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𝐹𝑉</m:t>
                      </m:r>
                      <m:r>
                        <m:rPr>
                          <m:aln/>
                        </m:rPr>
                        <a:rPr lang="en-US" sz="1800" b="0" i="1" smtClean="0">
                          <a:latin typeface="Cambria Math" panose="02040503050406030204" pitchFamily="18" charset="0"/>
                        </a:rPr>
                        <m:t>=</m:t>
                      </m:r>
                      <m:r>
                        <a:rPr lang="en-US" sz="1800" b="0" i="1" smtClean="0">
                          <a:latin typeface="Cambria Math" panose="02040503050406030204" pitchFamily="18" charset="0"/>
                        </a:rPr>
                        <m:t>𝑃𝑉</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r>
                                <a:rPr lang="en-US" sz="1800" b="0" i="1" smtClean="0">
                                  <a:latin typeface="Cambria Math" panose="02040503050406030204" pitchFamily="18" charset="0"/>
                                </a:rPr>
                                <m:t>𝑟</m:t>
                              </m:r>
                            </m:e>
                          </m:d>
                        </m:e>
                        <m:sup>
                          <m:r>
                            <a:rPr lang="en-US" sz="1800" b="0" i="1" smtClean="0">
                              <a:latin typeface="Cambria Math" panose="02040503050406030204" pitchFamily="18" charset="0"/>
                            </a:rPr>
                            <m:t>𝑛</m:t>
                          </m:r>
                        </m:sup>
                      </m:sSup>
                    </m:oMath>
                    <m:oMath xmlns:m="http://schemas.openxmlformats.org/officeDocument/2006/math">
                      <m:r>
                        <a:rPr lang="en-US" sz="1800" b="0" i="1" smtClean="0">
                          <a:latin typeface="Cambria Math" panose="02040503050406030204" pitchFamily="18" charset="0"/>
                        </a:rPr>
                        <m:t>𝐹𝑉</m:t>
                      </m:r>
                      <m:r>
                        <m:rPr>
                          <m:aln/>
                        </m:rPr>
                        <a:rPr lang="en-US" sz="1800" b="0" i="1" smtClean="0">
                          <a:latin typeface="Cambria Math" panose="02040503050406030204" pitchFamily="18" charset="0"/>
                        </a:rPr>
                        <m:t>=</m:t>
                      </m:r>
                      <m:r>
                        <a:rPr lang="en-US" sz="1800" b="0" i="1" smtClean="0">
                          <a:latin typeface="Cambria Math" panose="02040503050406030204" pitchFamily="18" charset="0"/>
                        </a:rPr>
                        <m:t>50</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1+0.10</m:t>
                              </m:r>
                            </m:e>
                          </m:d>
                        </m:e>
                        <m:sup>
                          <m:r>
                            <a:rPr lang="en-US" sz="1800" b="0" i="1" smtClean="0">
                              <a:latin typeface="Cambria Math" panose="02040503050406030204" pitchFamily="18" charset="0"/>
                            </a:rPr>
                            <m:t>100</m:t>
                          </m:r>
                        </m:sup>
                      </m:sSup>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50</m:t>
                      </m:r>
                      <m:sSup>
                        <m:sSupPr>
                          <m:ctrlPr>
                            <a:rPr lang="en-US" sz="1800" b="0" i="1" smtClean="0">
                              <a:latin typeface="Cambria Math" panose="02040503050406030204" pitchFamily="18" charset="0"/>
                            </a:rPr>
                          </m:ctrlPr>
                        </m:sSupPr>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1.10</m:t>
                              </m:r>
                            </m:e>
                          </m:d>
                        </m:e>
                        <m:sup>
                          <m:r>
                            <a:rPr lang="en-US" sz="1800" b="0" i="1" smtClean="0">
                              <a:latin typeface="Cambria Math" panose="02040503050406030204" pitchFamily="18" charset="0"/>
                            </a:rPr>
                            <m:t>100</m:t>
                          </m:r>
                        </m:sup>
                      </m:sSup>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689030.62</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689030 </m:t>
                      </m:r>
                      <m:r>
                        <m:rPr>
                          <m:nor/>
                        </m:rPr>
                        <a:rPr lang="en-AU" sz="1800" b="0" i="0" smtClean="0">
                          <a:latin typeface="Cambria Math" panose="02040503050406030204" pitchFamily="18" charset="0"/>
                        </a:rPr>
                        <m:t>candies</m:t>
                      </m:r>
                    </m:oMath>
                  </m:oMathPara>
                </a14:m>
                <a:endParaRPr lang="en-US" sz="1800" b="0" i="1" dirty="0">
                  <a:latin typeface="Cambria Math" panose="02040503050406030204" pitchFamily="18" charset="0"/>
                </a:endParaRPr>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4294967295"/>
              </p:nvPr>
            </p:nvSpPr>
            <p:spPr>
              <a:xfrm>
                <a:off x="250826" y="2303670"/>
                <a:ext cx="2641664" cy="2250659"/>
              </a:xfr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(14)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2 – self explanation prompts</a:t>
            </a:r>
          </a:p>
        </p:txBody>
      </p:sp>
      <mc:AlternateContent xmlns:mc="http://schemas.openxmlformats.org/markup-compatibility/2006" xmlns:a14="http://schemas.microsoft.com/office/drawing/2010/main">
        <mc:Choice Requires="a14">
          <p:sp>
            <p:nvSpPr>
              <p:cNvPr id="3" name="Content Placeholder 7">
                <a:extLst>
                  <a:ext uri="{FF2B5EF4-FFF2-40B4-BE49-F238E27FC236}">
                    <a16:creationId xmlns:a16="http://schemas.microsoft.com/office/drawing/2014/main" id="{050D34A4-4567-203E-C983-AA74E5DD6058}"/>
                  </a:ext>
                </a:extLst>
              </p:cNvPr>
              <p:cNvSpPr txBox="1">
                <a:spLocks/>
              </p:cNvSpPr>
              <p:nvPr/>
            </p:nvSpPr>
            <p:spPr>
              <a:xfrm>
                <a:off x="348000" y="1629507"/>
                <a:ext cx="10624800" cy="48069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Find the future value of 50 candies invested at </a:t>
                </a:r>
                <a14:m>
                  <m:oMath xmlns:m="http://schemas.openxmlformats.org/officeDocument/2006/math">
                    <m:r>
                      <a:rPr lang="en-US" i="1">
                        <a:latin typeface="Cambria Math" panose="02040503050406030204" pitchFamily="18" charset="0"/>
                      </a:rPr>
                      <m:t>10% </m:t>
                    </m:r>
                  </m:oMath>
                </a14:m>
                <a:r>
                  <a:rPr lang="en-AU" dirty="0"/>
                  <a:t>per annum, compounded annually, after 100 years.</a:t>
                </a:r>
              </a:p>
            </p:txBody>
          </p:sp>
        </mc:Choice>
        <mc:Fallback xmlns="">
          <p:sp>
            <p:nvSpPr>
              <p:cNvPr id="3" name="Content Placeholder 7">
                <a:extLst>
                  <a:ext uri="{FF2B5EF4-FFF2-40B4-BE49-F238E27FC236}">
                    <a16:creationId xmlns:a16="http://schemas.microsoft.com/office/drawing/2014/main" id="{050D34A4-4567-203E-C983-AA74E5DD6058}"/>
                  </a:ext>
                </a:extLst>
              </p:cNvPr>
              <p:cNvSpPr txBox="1">
                <a:spLocks noRot="1" noChangeAspect="1" noMove="1" noResize="1" noEditPoints="1" noAdjustHandles="1" noChangeArrowheads="1" noChangeShapeType="1" noTextEdit="1"/>
              </p:cNvSpPr>
              <p:nvPr/>
            </p:nvSpPr>
            <p:spPr>
              <a:xfrm>
                <a:off x="348000" y="1629507"/>
                <a:ext cx="10624800" cy="480697"/>
              </a:xfrm>
              <a:prstGeom prst="rect">
                <a:avLst/>
              </a:prstGeom>
              <a:blipFill>
                <a:blip r:embed="rId3"/>
                <a:stretch>
                  <a:fillRect l="-1313" b="-25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4513110" y="2688180"/>
                <a:ext cx="3165780" cy="2386081"/>
              </a:xfrm>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𝐹𝑉</m:t>
                      </m:r>
                      <m:r>
                        <m:rPr>
                          <m:aln/>
                        </m:rPr>
                        <a:rPr lang="en-US" b="0" i="1" smtClean="0">
                          <a:latin typeface="Cambria Math" panose="02040503050406030204" pitchFamily="18" charset="0"/>
                        </a:rPr>
                        <m:t>=</m:t>
                      </m:r>
                      <m:r>
                        <a:rPr lang="en-US" b="0" i="1" smtClean="0">
                          <a:latin typeface="Cambria Math" panose="02040503050406030204" pitchFamily="18" charset="0"/>
                        </a:rPr>
                        <m:t>𝑃𝑉</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e>
                          </m:d>
                        </m:e>
                        <m:sup>
                          <m:r>
                            <a:rPr lang="en-US" b="0" i="1" smtClean="0">
                              <a:latin typeface="Cambria Math" panose="02040503050406030204" pitchFamily="18" charset="0"/>
                            </a:rPr>
                            <m:t>𝑛</m:t>
                          </m:r>
                        </m:sup>
                      </m:sSup>
                    </m:oMath>
                    <m:oMath xmlns:m="http://schemas.openxmlformats.org/officeDocument/2006/math">
                      <m:r>
                        <a:rPr lang="en-US" b="0" i="1" smtClean="0">
                          <a:latin typeface="Cambria Math" panose="02040503050406030204" pitchFamily="18" charset="0"/>
                        </a:rPr>
                        <m:t>𝐹𝑉</m:t>
                      </m:r>
                      <m:r>
                        <m:rPr>
                          <m:aln/>
                        </m:rPr>
                        <a:rPr lang="en-US" b="0" i="1" smtClean="0">
                          <a:latin typeface="Cambria Math" panose="02040503050406030204" pitchFamily="18" charset="0"/>
                        </a:rPr>
                        <m:t>=</m:t>
                      </m:r>
                      <m:r>
                        <a:rPr lang="en-US" b="0" i="1" smtClean="0">
                          <a:latin typeface="Cambria Math" panose="02040503050406030204" pitchFamily="18" charset="0"/>
                        </a:rPr>
                        <m:t>50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1+0.10</m:t>
                              </m:r>
                            </m:e>
                          </m:d>
                        </m:e>
                        <m:sup>
                          <m:r>
                            <a:rPr lang="en-US" b="0" i="1" smtClean="0">
                              <a:latin typeface="Cambria Math" panose="02040503050406030204" pitchFamily="18" charset="0"/>
                            </a:rPr>
                            <m:t>100</m:t>
                          </m:r>
                        </m:sup>
                      </m:sSup>
                    </m:oMath>
                    <m:oMath xmlns:m="http://schemas.openxmlformats.org/officeDocument/2006/math">
                      <m:r>
                        <m:rPr>
                          <m:aln/>
                        </m:rPr>
                        <a:rPr lang="en-US" b="0" i="1" smtClean="0">
                          <a:latin typeface="Cambria Math" panose="02040503050406030204" pitchFamily="18" charset="0"/>
                        </a:rPr>
                        <m:t>=</m:t>
                      </m:r>
                      <m:r>
                        <a:rPr lang="en-US" b="0" i="1" smtClean="0">
                          <a:latin typeface="Cambria Math" panose="02040503050406030204" pitchFamily="18" charset="0"/>
                        </a:rPr>
                        <m:t>50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100</m:t>
                          </m:r>
                        </m:sup>
                      </m:sSup>
                    </m:oMath>
                    <m:oMath xmlns:m="http://schemas.openxmlformats.org/officeDocument/2006/math">
                      <m:r>
                        <m:rPr>
                          <m:aln/>
                        </m:rPr>
                        <a:rPr lang="en-US" b="0" i="1" smtClean="0">
                          <a:latin typeface="Cambria Math" panose="02040503050406030204" pitchFamily="18" charset="0"/>
                        </a:rPr>
                        <m:t>=</m:t>
                      </m:r>
                      <m:r>
                        <a:rPr lang="en-US" b="0" i="1" smtClean="0">
                          <a:latin typeface="Cambria Math" panose="02040503050406030204" pitchFamily="18" charset="0"/>
                        </a:rPr>
                        <m:t>689030.62</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689030 </m:t>
                      </m:r>
                      <m:r>
                        <m:rPr>
                          <m:nor/>
                        </m:rPr>
                        <a:rPr lang="en-AU" b="0" i="0" smtClean="0">
                          <a:latin typeface="Cambria Math" panose="02040503050406030204" pitchFamily="18" charset="0"/>
                        </a:rPr>
                        <m:t>candies</m:t>
                      </m:r>
                    </m:oMath>
                  </m:oMathPara>
                </a14:m>
                <a:endParaRPr lang="en-AU" dirty="0">
                  <a:latin typeface="Arial" panose="020B0604020202020204" pitchFamily="34" charset="0"/>
                  <a:cs typeface="Arial" panose="020B0604020202020204" pitchFamily="34" charset="0"/>
                </a:endParaRPr>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4294967295"/>
              </p:nvPr>
            </p:nvSpPr>
            <p:spPr>
              <a:xfrm>
                <a:off x="4513110" y="2688180"/>
                <a:ext cx="3165780" cy="2386081"/>
              </a:xfrm>
              <a:blipFill>
                <a:blip r:embed="rId2"/>
                <a:stretch>
                  <a:fillRect/>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D9A8902D-4652-11E1-B8C9-678DF5594CCB}"/>
              </a:ext>
            </a:extLst>
          </p:cNvPr>
          <p:cNvSpPr/>
          <p:nvPr/>
        </p:nvSpPr>
        <p:spPr>
          <a:xfrm>
            <a:off x="360001" y="2572793"/>
            <a:ext cx="3351764" cy="1579329"/>
          </a:xfrm>
          <a:prstGeom prst="wedgeRoundRectCallout">
            <a:avLst>
              <a:gd name="adj1" fmla="val 78761"/>
              <a:gd name="adj2" fmla="val -20137"/>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600" dirty="0"/>
              <a:t>Compounded means how frequently interest is calculated. What might change if the interest was compounded monthly?</a:t>
            </a:r>
            <a:endParaRPr lang="en-AU" sz="1600" dirty="0"/>
          </a:p>
        </p:txBody>
      </p:sp>
      <p:sp>
        <p:nvSpPr>
          <p:cNvPr id="9" name="Speech Bubble: Rectangle with Corners Rounded 8">
            <a:extLst>
              <a:ext uri="{FF2B5EF4-FFF2-40B4-BE49-F238E27FC236}">
                <a16:creationId xmlns:a16="http://schemas.microsoft.com/office/drawing/2014/main" id="{C0DAFB0F-A8B2-74FE-0E67-0201B88D4DCC}"/>
              </a:ext>
            </a:extLst>
          </p:cNvPr>
          <p:cNvSpPr/>
          <p:nvPr/>
        </p:nvSpPr>
        <p:spPr>
          <a:xfrm>
            <a:off x="360001" y="4647284"/>
            <a:ext cx="3351764" cy="1579329"/>
          </a:xfrm>
          <a:prstGeom prst="wedgeRoundRectCallout">
            <a:avLst>
              <a:gd name="adj1" fmla="val 75371"/>
              <a:gd name="adj2" fmla="val -68268"/>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600" dirty="0"/>
              <a:t>The simple interest formula calculates the interest earned, does the compound interest formula do the same?</a:t>
            </a:r>
            <a:endParaRPr lang="en-AU" sz="1600" dirty="0"/>
          </a:p>
        </p:txBody>
      </p:sp>
      <p:sp>
        <p:nvSpPr>
          <p:cNvPr id="5" name="Speech Bubble: Rectangle with Corners Rounded 4">
            <a:extLst>
              <a:ext uri="{FF2B5EF4-FFF2-40B4-BE49-F238E27FC236}">
                <a16:creationId xmlns:a16="http://schemas.microsoft.com/office/drawing/2014/main" id="{542D5E63-ADBA-EFEC-27E0-E9D3121843F2}"/>
              </a:ext>
            </a:extLst>
          </p:cNvPr>
          <p:cNvSpPr/>
          <p:nvPr/>
        </p:nvSpPr>
        <p:spPr>
          <a:xfrm>
            <a:off x="8283560" y="2995833"/>
            <a:ext cx="3369464" cy="1417546"/>
          </a:xfrm>
          <a:prstGeom prst="wedgeRoundRectCallout">
            <a:avLst>
              <a:gd name="adj1" fmla="val -82374"/>
              <a:gd name="adj2" fmla="val 10125"/>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600" dirty="0"/>
              <a:t>How does a percentage increase of 110% relate to repeated applications of simple interest?</a:t>
            </a:r>
            <a:endParaRPr lang="en-AU" sz="1600" dirty="0"/>
          </a:p>
        </p:txBody>
      </p:sp>
      <p:sp>
        <p:nvSpPr>
          <p:cNvPr id="10" name="Speech Bubble: Rectangle with Corners Rounded 9">
            <a:extLst>
              <a:ext uri="{FF2B5EF4-FFF2-40B4-BE49-F238E27FC236}">
                <a16:creationId xmlns:a16="http://schemas.microsoft.com/office/drawing/2014/main" id="{26732AAD-A9C1-4597-2A75-EA2DB8546E09}"/>
              </a:ext>
            </a:extLst>
          </p:cNvPr>
          <p:cNvSpPr/>
          <p:nvPr/>
        </p:nvSpPr>
        <p:spPr>
          <a:xfrm>
            <a:off x="5810947" y="5430645"/>
            <a:ext cx="2472614" cy="934248"/>
          </a:xfrm>
          <a:prstGeom prst="wedgeRoundRectCallout">
            <a:avLst>
              <a:gd name="adj1" fmla="val -36186"/>
              <a:gd name="adj2" fmla="val -99266"/>
              <a:gd name="adj3" fmla="val 16667"/>
            </a:avLst>
          </a:prstGeom>
          <a:solidFill>
            <a:schemeClr val="accent1"/>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US" sz="1600" dirty="0"/>
              <a:t>Why didn’t we round up to 689031 candies?</a:t>
            </a:r>
            <a:endParaRPr lang="en-AU" sz="1600"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256876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(15)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problem 2</a:t>
            </a:r>
          </a:p>
        </p:txBody>
      </p:sp>
      <mc:AlternateContent xmlns:mc="http://schemas.openxmlformats.org/markup-compatibility/2006" xmlns:a14="http://schemas.microsoft.com/office/drawing/2010/main">
        <mc:Choice Requires="a14">
          <p:sp>
            <p:nvSpPr>
              <p:cNvPr id="3" name="Content Placeholder 7">
                <a:extLst>
                  <a:ext uri="{FF2B5EF4-FFF2-40B4-BE49-F238E27FC236}">
                    <a16:creationId xmlns:a16="http://schemas.microsoft.com/office/drawing/2014/main" id="{050D34A4-4567-203E-C983-AA74E5DD6058}"/>
                  </a:ext>
                </a:extLst>
              </p:cNvPr>
              <p:cNvSpPr txBox="1">
                <a:spLocks/>
              </p:cNvSpPr>
              <p:nvPr/>
            </p:nvSpPr>
            <p:spPr>
              <a:xfrm>
                <a:off x="348000" y="1629507"/>
                <a:ext cx="11296604"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Find the future value of 10 candies invested at </a:t>
                </a:r>
                <a14:m>
                  <m:oMath xmlns:m="http://schemas.openxmlformats.org/officeDocument/2006/math">
                    <m:r>
                      <a:rPr lang="en-US" b="0" i="0" smtClean="0">
                        <a:latin typeface="Cambria Math" panose="02040503050406030204" pitchFamily="18" charset="0"/>
                      </a:rPr>
                      <m:t>7</m:t>
                    </m:r>
                    <m:r>
                      <a:rPr lang="en-US" b="0" i="1" smtClean="0">
                        <a:latin typeface="Cambria Math" panose="02040503050406030204" pitchFamily="18" charset="0"/>
                      </a:rPr>
                      <m:t>% </m:t>
                    </m:r>
                  </m:oMath>
                </a14:m>
                <a:r>
                  <a:rPr lang="en-AU" dirty="0"/>
                  <a:t>per annum, compounded annually, after 20 years.</a:t>
                </a:r>
              </a:p>
            </p:txBody>
          </p:sp>
        </mc:Choice>
        <mc:Fallback xmlns="">
          <p:sp>
            <p:nvSpPr>
              <p:cNvPr id="3" name="Content Placeholder 7">
                <a:extLst>
                  <a:ext uri="{FF2B5EF4-FFF2-40B4-BE49-F238E27FC236}">
                    <a16:creationId xmlns:a16="http://schemas.microsoft.com/office/drawing/2014/main" id="{050D34A4-4567-203E-C983-AA74E5DD6058}"/>
                  </a:ext>
                </a:extLst>
              </p:cNvPr>
              <p:cNvSpPr txBox="1">
                <a:spLocks noRot="1" noChangeAspect="1" noMove="1" noResize="1" noEditPoints="1" noAdjustHandles="1" noChangeArrowheads="1" noChangeShapeType="1" noTextEdit="1"/>
              </p:cNvSpPr>
              <p:nvPr/>
            </p:nvSpPr>
            <p:spPr>
              <a:xfrm>
                <a:off x="348000" y="1629507"/>
                <a:ext cx="11296604" cy="545601"/>
              </a:xfrm>
              <a:prstGeom prst="rect">
                <a:avLst/>
              </a:prstGeom>
              <a:blipFill>
                <a:blip r:embed="rId2"/>
                <a:stretch>
                  <a:fillRect l="-123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5292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a:xfrm>
            <a:off x="540000" y="4067881"/>
            <a:ext cx="4097314" cy="800681"/>
          </a:xfrm>
        </p:spPr>
        <p:txBody>
          <a:bodyPr/>
          <a:lstStyle/>
          <a:p>
            <a:r>
              <a:rPr lang="en-AU" dirty="0"/>
              <a:t>Launch</a:t>
            </a:r>
          </a:p>
        </p:txBody>
      </p:sp>
      <p:sp>
        <p:nvSpPr>
          <p:cNvPr id="2" name="Footer Placeholder 1">
            <a:extLst>
              <a:ext uri="{FF2B5EF4-FFF2-40B4-BE49-F238E27FC236}">
                <a16:creationId xmlns:a16="http://schemas.microsoft.com/office/drawing/2014/main" id="{A86E1941-4F7F-7DB4-03A3-E8AC54E4A8CB}"/>
              </a:ext>
              <a:ext uri="{C183D7F6-B498-43B3-948B-1728B52AA6E4}">
                <adec:decorative xmlns:adec="http://schemas.microsoft.com/office/drawing/2017/decorative" val="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a:p>
            <a:endParaRPr lang="en-AU" dirty="0"/>
          </a:p>
        </p:txBody>
      </p:sp>
    </p:spTree>
    <p:extLst>
      <p:ext uri="{BB962C8B-B14F-4D97-AF65-F5344CB8AC3E}">
        <p14:creationId xmlns:p14="http://schemas.microsoft.com/office/powerpoint/2010/main" val="344476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(16)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3" name="Content Placeholder 7">
                <a:extLst>
                  <a:ext uri="{FF2B5EF4-FFF2-40B4-BE49-F238E27FC236}">
                    <a16:creationId xmlns:a16="http://schemas.microsoft.com/office/drawing/2014/main" id="{050D34A4-4567-203E-C983-AA74E5DD6058}"/>
                  </a:ext>
                </a:extLst>
              </p:cNvPr>
              <p:cNvSpPr txBox="1">
                <a:spLocks/>
              </p:cNvSpPr>
              <p:nvPr/>
            </p:nvSpPr>
            <p:spPr>
              <a:xfrm>
                <a:off x="348000" y="1629507"/>
                <a:ext cx="11249951" cy="5456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Find the future value of 10 candies invested at </a:t>
                </a:r>
                <a14:m>
                  <m:oMath xmlns:m="http://schemas.openxmlformats.org/officeDocument/2006/math">
                    <m:r>
                      <a:rPr lang="en-US">
                        <a:latin typeface="Cambria Math" panose="02040503050406030204" pitchFamily="18" charset="0"/>
                      </a:rPr>
                      <m:t>7</m:t>
                    </m:r>
                    <m:r>
                      <a:rPr lang="en-US" i="1">
                        <a:latin typeface="Cambria Math" panose="02040503050406030204" pitchFamily="18" charset="0"/>
                      </a:rPr>
                      <m:t>% </m:t>
                    </m:r>
                  </m:oMath>
                </a14:m>
                <a:r>
                  <a:rPr lang="en-AU" dirty="0"/>
                  <a:t>per annum, compounded annually, after 20 years.</a:t>
                </a:r>
              </a:p>
            </p:txBody>
          </p:sp>
        </mc:Choice>
        <mc:Fallback xmlns="">
          <p:sp>
            <p:nvSpPr>
              <p:cNvPr id="3" name="Content Placeholder 7">
                <a:extLst>
                  <a:ext uri="{FF2B5EF4-FFF2-40B4-BE49-F238E27FC236}">
                    <a16:creationId xmlns:a16="http://schemas.microsoft.com/office/drawing/2014/main" id="{050D34A4-4567-203E-C983-AA74E5DD6058}"/>
                  </a:ext>
                </a:extLst>
              </p:cNvPr>
              <p:cNvSpPr txBox="1">
                <a:spLocks noRot="1" noChangeAspect="1" noMove="1" noResize="1" noEditPoints="1" noAdjustHandles="1" noChangeArrowheads="1" noChangeShapeType="1" noTextEdit="1"/>
              </p:cNvSpPr>
              <p:nvPr/>
            </p:nvSpPr>
            <p:spPr>
              <a:xfrm>
                <a:off x="348000" y="1629507"/>
                <a:ext cx="11249951" cy="545601"/>
              </a:xfrm>
              <a:prstGeom prst="rect">
                <a:avLst/>
              </a:prstGeom>
              <a:blipFill>
                <a:blip r:embed="rId3"/>
                <a:stretch>
                  <a:fillRect l="-12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4294967295"/>
              </p:nvPr>
            </p:nvSpPr>
            <p:spPr>
              <a:xfrm>
                <a:off x="4379167" y="2717546"/>
                <a:ext cx="3433666" cy="2373442"/>
              </a:xfrm>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𝐹𝑉</m:t>
                      </m:r>
                      <m:r>
                        <m:rPr>
                          <m:aln/>
                        </m:rPr>
                        <a:rPr lang="en-US" b="0" i="1" smtClean="0">
                          <a:latin typeface="Cambria Math" panose="02040503050406030204" pitchFamily="18" charset="0"/>
                        </a:rPr>
                        <m:t>=</m:t>
                      </m:r>
                      <m:r>
                        <a:rPr lang="en-US" b="0" i="1" smtClean="0">
                          <a:latin typeface="Cambria Math" panose="02040503050406030204" pitchFamily="18" charset="0"/>
                        </a:rPr>
                        <m:t>𝑃𝑉</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e>
                          </m:d>
                        </m:e>
                        <m:sup>
                          <m:r>
                            <a:rPr lang="en-US" b="0" i="1" smtClean="0">
                              <a:latin typeface="Cambria Math" panose="02040503050406030204" pitchFamily="18" charset="0"/>
                            </a:rPr>
                            <m:t>𝑛</m:t>
                          </m:r>
                        </m:sup>
                      </m:sSup>
                    </m:oMath>
                    <m:oMath xmlns:m="http://schemas.openxmlformats.org/officeDocument/2006/math">
                      <m:r>
                        <a:rPr lang="en-US" b="0" i="1" smtClean="0">
                          <a:latin typeface="Cambria Math" panose="02040503050406030204" pitchFamily="18" charset="0"/>
                        </a:rPr>
                        <m:t>𝐹𝑉</m:t>
                      </m:r>
                      <m:r>
                        <m:rPr>
                          <m:aln/>
                        </m:rPr>
                        <a:rPr lang="en-US" b="0" i="1" smtClean="0">
                          <a:latin typeface="Cambria Math" panose="02040503050406030204" pitchFamily="18" charset="0"/>
                        </a:rPr>
                        <m:t>=</m:t>
                      </m:r>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1+0.07</m:t>
                              </m:r>
                            </m:e>
                          </m:d>
                        </m:e>
                        <m:sup>
                          <m:r>
                            <a:rPr lang="en-US" b="0" i="1" smtClean="0">
                              <a:latin typeface="Cambria Math" panose="02040503050406030204" pitchFamily="18" charset="0"/>
                            </a:rPr>
                            <m:t>20</m:t>
                          </m:r>
                        </m:sup>
                      </m:sSup>
                    </m:oMath>
                    <m:oMath xmlns:m="http://schemas.openxmlformats.org/officeDocument/2006/math">
                      <m:r>
                        <m:rPr>
                          <m:aln/>
                        </m:rPr>
                        <a:rPr lang="en-US" b="0" i="1" smtClean="0">
                          <a:latin typeface="Cambria Math" panose="02040503050406030204" pitchFamily="18" charset="0"/>
                        </a:rPr>
                        <m:t>=</m:t>
                      </m:r>
                      <m:r>
                        <a:rPr lang="en-US" b="0" i="1" smtClean="0">
                          <a:latin typeface="Cambria Math" panose="02040503050406030204" pitchFamily="18" charset="0"/>
                        </a:rPr>
                        <m:t>10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1.07</m:t>
                              </m:r>
                            </m:e>
                          </m:d>
                        </m:e>
                        <m:sup>
                          <m:r>
                            <a:rPr lang="en-US" b="0" i="1" smtClean="0">
                              <a:latin typeface="Cambria Math" panose="02040503050406030204" pitchFamily="18" charset="0"/>
                            </a:rPr>
                            <m:t>20</m:t>
                          </m:r>
                        </m:sup>
                      </m:sSup>
                    </m:oMath>
                    <m:oMath xmlns:m="http://schemas.openxmlformats.org/officeDocument/2006/math">
                      <m:r>
                        <m:rPr>
                          <m:aln/>
                        </m:rPr>
                        <a:rPr lang="en-US" b="0" i="1" smtClean="0">
                          <a:latin typeface="Cambria Math" panose="02040503050406030204" pitchFamily="18" charset="0"/>
                        </a:rPr>
                        <m:t>=</m:t>
                      </m:r>
                      <m:r>
                        <a:rPr lang="en-US" b="0" i="1" smtClean="0">
                          <a:latin typeface="Cambria Math" panose="02040503050406030204" pitchFamily="18" charset="0"/>
                        </a:rPr>
                        <m:t>228.9</m:t>
                      </m:r>
                      <m:r>
                        <a:rPr lang="en-AU" b="0" i="1" smtClean="0">
                          <a:latin typeface="Cambria Math" panose="02040503050406030204" pitchFamily="18" charset="0"/>
                        </a:rPr>
                        <m:t>8</m:t>
                      </m:r>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228 </m:t>
                      </m:r>
                      <m:r>
                        <m:rPr>
                          <m:nor/>
                        </m:rPr>
                        <a:rPr lang="en-AU" b="0" i="0" smtClean="0">
                          <a:latin typeface="Cambria Math" panose="02040503050406030204" pitchFamily="18" charset="0"/>
                        </a:rPr>
                        <m:t>candies</m:t>
                      </m:r>
                    </m:oMath>
                  </m:oMathPara>
                </a14:m>
                <a:endParaRPr lang="en-AU" dirty="0">
                  <a:latin typeface="Arial" panose="020B0604020202020204" pitchFamily="34" charset="0"/>
                  <a:cs typeface="Arial" panose="020B0604020202020204" pitchFamily="34" charset="0"/>
                </a:endParaRPr>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4294967295"/>
              </p:nvPr>
            </p:nvSpPr>
            <p:spPr>
              <a:xfrm>
                <a:off x="4379167" y="2717546"/>
                <a:ext cx="3433666" cy="2373442"/>
              </a:xfr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211128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11153976" cy="310015"/>
          </a:xfrm>
        </p:spPr>
        <p:txBody>
          <a:bodyPr/>
          <a:lstStyle/>
          <a:p>
            <a:r>
              <a:rPr lang="en-US" dirty="0"/>
              <a:t>Simple and compound candy</a:t>
            </a:r>
            <a:endParaRPr lang="en-AU" dirty="0"/>
          </a:p>
        </p:txBody>
      </p:sp>
      <p:sp>
        <p:nvSpPr>
          <p:cNvPr id="21" name="TextBox 20">
            <a:extLst>
              <a:ext uri="{FF2B5EF4-FFF2-40B4-BE49-F238E27FC236}">
                <a16:creationId xmlns:a16="http://schemas.microsoft.com/office/drawing/2014/main" id="{28B615F6-8922-4C21-F2AC-10E5D4468B5A}"/>
              </a:ext>
            </a:extLst>
          </p:cNvPr>
          <p:cNvSpPr txBox="1"/>
          <p:nvPr/>
        </p:nvSpPr>
        <p:spPr>
          <a:xfrm>
            <a:off x="360000" y="1843109"/>
            <a:ext cx="1667847" cy="319539"/>
          </a:xfrm>
          <a:prstGeom prst="rect">
            <a:avLst/>
          </a:prstGeom>
          <a:noFill/>
        </p:spPr>
        <p:txBody>
          <a:bodyPr wrap="square" lIns="0" tIns="0" rIns="0" bIns="0" rtlCol="0">
            <a:noAutofit/>
          </a:bodyPr>
          <a:lstStyle/>
          <a:p>
            <a:pPr algn="l"/>
            <a:r>
              <a:rPr lang="en-US" sz="1800" dirty="0"/>
              <a:t>Simple interest</a:t>
            </a:r>
            <a:endParaRPr lang="en-AU" sz="1800" dirty="0"/>
          </a:p>
        </p:txBody>
      </p:sp>
      <p:pic>
        <p:nvPicPr>
          <p:cNvPr id="6" name="Picture 5" descr="Graph of candy over years with points (0,50) (1,55) (2,60) (3,65).">
            <a:extLst>
              <a:ext uri="{FF2B5EF4-FFF2-40B4-BE49-F238E27FC236}">
                <a16:creationId xmlns:a16="http://schemas.microsoft.com/office/drawing/2014/main" id="{EFEDD4D5-78A4-B75B-5E06-C0854FD735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2379472"/>
            <a:ext cx="5285798" cy="3634353"/>
          </a:xfrm>
          <a:prstGeom prst="rect">
            <a:avLst/>
          </a:prstGeom>
        </p:spPr>
      </p:pic>
      <p:sp>
        <p:nvSpPr>
          <p:cNvPr id="22" name="TextBox 21">
            <a:extLst>
              <a:ext uri="{FF2B5EF4-FFF2-40B4-BE49-F238E27FC236}">
                <a16:creationId xmlns:a16="http://schemas.microsoft.com/office/drawing/2014/main" id="{B5D93C40-120C-8F03-5759-25AAEF87281C}"/>
              </a:ext>
            </a:extLst>
          </p:cNvPr>
          <p:cNvSpPr txBox="1"/>
          <p:nvPr/>
        </p:nvSpPr>
        <p:spPr>
          <a:xfrm>
            <a:off x="6358806" y="1843110"/>
            <a:ext cx="3118758" cy="319539"/>
          </a:xfrm>
          <a:prstGeom prst="rect">
            <a:avLst/>
          </a:prstGeom>
          <a:noFill/>
        </p:spPr>
        <p:txBody>
          <a:bodyPr wrap="square" lIns="0" tIns="0" rIns="0" bIns="0" rtlCol="0">
            <a:noAutofit/>
          </a:bodyPr>
          <a:lstStyle/>
          <a:p>
            <a:pPr algn="l"/>
            <a:r>
              <a:rPr lang="en-US" sz="1800" dirty="0"/>
              <a:t>Compound interest</a:t>
            </a:r>
            <a:endParaRPr lang="en-AU" sz="1800" dirty="0"/>
          </a:p>
        </p:txBody>
      </p:sp>
      <p:pic>
        <p:nvPicPr>
          <p:cNvPr id="8" name="Picture 7" descr="Graph of candy over years with points (0,50) (1,55) (2,61) (3,67).">
            <a:extLst>
              <a:ext uri="{FF2B5EF4-FFF2-40B4-BE49-F238E27FC236}">
                <a16:creationId xmlns:a16="http://schemas.microsoft.com/office/drawing/2014/main" id="{AD3D4C35-9524-9B7D-FBD2-897F1BC370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8806" y="2379472"/>
            <a:ext cx="5285798" cy="3634353"/>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201771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6D57CC-A9AC-D50A-2ED9-0F59CCA94362}"/>
              </a:ext>
            </a:extLst>
          </p:cNvPr>
          <p:cNvSpPr>
            <a:spLocks noGrp="1"/>
          </p:cNvSpPr>
          <p:nvPr>
            <p:ph type="title"/>
          </p:nvPr>
        </p:nvSpPr>
        <p:spPr/>
        <p:txBody>
          <a:bodyPr/>
          <a:lstStyle/>
          <a:p>
            <a:r>
              <a:rPr lang="en-AU" dirty="0"/>
              <a:t>Simple and compound interest (2)</a:t>
            </a:r>
          </a:p>
        </p:txBody>
      </p:sp>
      <p:sp>
        <p:nvSpPr>
          <p:cNvPr id="4" name="Text Placeholder 3">
            <a:extLst>
              <a:ext uri="{FF2B5EF4-FFF2-40B4-BE49-F238E27FC236}">
                <a16:creationId xmlns:a16="http://schemas.microsoft.com/office/drawing/2014/main" id="{4EBD69DD-C67F-CE5E-7871-F717441B1658}"/>
              </a:ext>
            </a:extLst>
          </p:cNvPr>
          <p:cNvSpPr>
            <a:spLocks noGrp="1"/>
          </p:cNvSpPr>
          <p:nvPr>
            <p:ph type="body" sz="quarter" idx="18"/>
          </p:nvPr>
        </p:nvSpPr>
        <p:spPr/>
        <p:txBody>
          <a:bodyPr/>
          <a:lstStyle/>
          <a:p>
            <a:r>
              <a:rPr lang="en-US" dirty="0"/>
              <a:t>Simple and compound candy – 10 years</a:t>
            </a:r>
            <a:endParaRPr lang="en-AU" dirty="0"/>
          </a:p>
        </p:txBody>
      </p:sp>
      <p:sp>
        <p:nvSpPr>
          <p:cNvPr id="10" name="TextBox 9">
            <a:extLst>
              <a:ext uri="{FF2B5EF4-FFF2-40B4-BE49-F238E27FC236}">
                <a16:creationId xmlns:a16="http://schemas.microsoft.com/office/drawing/2014/main" id="{E868FDFD-749D-BA91-5E36-4EC792002734}"/>
              </a:ext>
            </a:extLst>
          </p:cNvPr>
          <p:cNvSpPr txBox="1"/>
          <p:nvPr/>
        </p:nvSpPr>
        <p:spPr>
          <a:xfrm>
            <a:off x="360000" y="1843109"/>
            <a:ext cx="1667847" cy="319539"/>
          </a:xfrm>
          <a:prstGeom prst="rect">
            <a:avLst/>
          </a:prstGeom>
          <a:noFill/>
        </p:spPr>
        <p:txBody>
          <a:bodyPr wrap="square" lIns="0" tIns="0" rIns="0" bIns="0" rtlCol="0">
            <a:noAutofit/>
          </a:bodyPr>
          <a:lstStyle/>
          <a:p>
            <a:pPr algn="l"/>
            <a:r>
              <a:rPr lang="en-US" sz="1800" dirty="0"/>
              <a:t>Simple interest</a:t>
            </a:r>
            <a:endParaRPr lang="en-AU" sz="1800" dirty="0"/>
          </a:p>
        </p:txBody>
      </p:sp>
      <p:pic>
        <p:nvPicPr>
          <p:cNvPr id="5" name="Picture 4" descr="Graph of candy over years with points (0,50) (1,55) (2,60) (3,65).">
            <a:extLst>
              <a:ext uri="{FF2B5EF4-FFF2-40B4-BE49-F238E27FC236}">
                <a16:creationId xmlns:a16="http://schemas.microsoft.com/office/drawing/2014/main" id="{FD16D073-C80A-92AA-93B4-800992166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000" y="2338165"/>
            <a:ext cx="5346517" cy="3675660"/>
          </a:xfrm>
          <a:prstGeom prst="rect">
            <a:avLst/>
          </a:prstGeom>
        </p:spPr>
      </p:pic>
      <p:sp>
        <p:nvSpPr>
          <p:cNvPr id="11" name="TextBox 10">
            <a:extLst>
              <a:ext uri="{FF2B5EF4-FFF2-40B4-BE49-F238E27FC236}">
                <a16:creationId xmlns:a16="http://schemas.microsoft.com/office/drawing/2014/main" id="{E692505B-5FCD-8540-7F3C-68898770A798}"/>
              </a:ext>
            </a:extLst>
          </p:cNvPr>
          <p:cNvSpPr txBox="1"/>
          <p:nvPr/>
        </p:nvSpPr>
        <p:spPr>
          <a:xfrm>
            <a:off x="6358806" y="1843110"/>
            <a:ext cx="3118758" cy="319539"/>
          </a:xfrm>
          <a:prstGeom prst="rect">
            <a:avLst/>
          </a:prstGeom>
          <a:noFill/>
        </p:spPr>
        <p:txBody>
          <a:bodyPr wrap="square" lIns="0" tIns="0" rIns="0" bIns="0" rtlCol="0">
            <a:noAutofit/>
          </a:bodyPr>
          <a:lstStyle/>
          <a:p>
            <a:pPr algn="l"/>
            <a:r>
              <a:rPr lang="en-US" sz="1800" dirty="0"/>
              <a:t>Compound interest</a:t>
            </a:r>
            <a:endParaRPr lang="en-AU" sz="1800" dirty="0"/>
          </a:p>
        </p:txBody>
      </p:sp>
      <p:pic>
        <p:nvPicPr>
          <p:cNvPr id="6" name="Picture 5" descr="Graph of candy over years with points (0,50) (1,55) (2,61) (3,67).">
            <a:extLst>
              <a:ext uri="{FF2B5EF4-FFF2-40B4-BE49-F238E27FC236}">
                <a16:creationId xmlns:a16="http://schemas.microsoft.com/office/drawing/2014/main" id="{01DABA60-5BBF-1D70-A94F-57E82DF06A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8806" y="2338165"/>
            <a:ext cx="5346820" cy="3675660"/>
          </a:xfrm>
          <a:prstGeom prst="rect">
            <a:avLst/>
          </a:prstGeom>
        </p:spPr>
      </p:pic>
      <p:sp>
        <p:nvSpPr>
          <p:cNvPr id="2" name="Slide Number Placeholder 1">
            <a:extLst>
              <a:ext uri="{FF2B5EF4-FFF2-40B4-BE49-F238E27FC236}">
                <a16:creationId xmlns:a16="http://schemas.microsoft.com/office/drawing/2014/main" id="{E9CDB3F7-8722-7D9F-59F5-74A75B8B9D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387149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a:xfrm>
            <a:off x="540000" y="4067881"/>
            <a:ext cx="10358155" cy="800681"/>
          </a:xfrm>
        </p:spPr>
        <p:txBody>
          <a:bodyPr/>
          <a:lstStyle/>
          <a:p>
            <a:r>
              <a:rPr lang="en-AU" dirty="0"/>
              <a:t>Explore</a:t>
            </a:r>
          </a:p>
        </p:txBody>
      </p:sp>
      <p:sp>
        <p:nvSpPr>
          <p:cNvPr id="2" name="Footer Placeholder 1">
            <a:extLst>
              <a:ext uri="{FF2B5EF4-FFF2-40B4-BE49-F238E27FC236}">
                <a16:creationId xmlns:a16="http://schemas.microsoft.com/office/drawing/2014/main" id="{3A60241F-D745-EC81-44B0-DDAA4A90E119}"/>
              </a:ext>
              <a:ext uri="{C183D7F6-B498-43B3-948B-1728B52AA6E4}">
                <adec:decorative xmlns:adec="http://schemas.microsoft.com/office/drawing/2017/decorative" val="1"/>
              </a:ext>
            </a:extLst>
          </p:cNvPr>
          <p:cNvSpPr txBox="1">
            <a:spLocks/>
          </p:cNvSpPr>
          <p:nvPr/>
        </p:nvSpPr>
        <p:spPr>
          <a:xfrm>
            <a:off x="540000" y="360363"/>
            <a:ext cx="4500563" cy="684212"/>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dirty="0">
                <a:solidFill>
                  <a:schemeClr val="bg1"/>
                </a:solidFill>
              </a:rPr>
              <a:t>NSW Department of Education</a:t>
            </a:r>
          </a:p>
          <a:p>
            <a:endParaRPr lang="en-AU" dirty="0"/>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6D57CC-A9AC-D50A-2ED9-0F59CCA94362}"/>
              </a:ext>
            </a:extLst>
          </p:cNvPr>
          <p:cNvSpPr>
            <a:spLocks noGrp="1"/>
          </p:cNvSpPr>
          <p:nvPr>
            <p:ph type="title"/>
          </p:nvPr>
        </p:nvSpPr>
        <p:spPr/>
        <p:txBody>
          <a:bodyPr/>
          <a:lstStyle/>
          <a:p>
            <a:r>
              <a:rPr lang="en-AU" dirty="0"/>
              <a:t>Simple and compound interest (3)</a:t>
            </a:r>
          </a:p>
        </p:txBody>
      </p:sp>
      <p:sp>
        <p:nvSpPr>
          <p:cNvPr id="4" name="Text Placeholder 3">
            <a:extLst>
              <a:ext uri="{FF2B5EF4-FFF2-40B4-BE49-F238E27FC236}">
                <a16:creationId xmlns:a16="http://schemas.microsoft.com/office/drawing/2014/main" id="{4EBD69DD-C67F-CE5E-7871-F717441B1658}"/>
              </a:ext>
            </a:extLst>
          </p:cNvPr>
          <p:cNvSpPr>
            <a:spLocks noGrp="1"/>
          </p:cNvSpPr>
          <p:nvPr>
            <p:ph type="body" sz="quarter" idx="18"/>
          </p:nvPr>
        </p:nvSpPr>
        <p:spPr/>
        <p:txBody>
          <a:bodyPr/>
          <a:lstStyle/>
          <a:p>
            <a:r>
              <a:rPr lang="en-US" dirty="0"/>
              <a:t>Spot the difference</a:t>
            </a:r>
            <a:endParaRPr lang="en-AU" dirty="0"/>
          </a:p>
        </p:txBody>
      </p:sp>
      <p:sp>
        <p:nvSpPr>
          <p:cNvPr id="13" name="TextBox 12">
            <a:extLst>
              <a:ext uri="{FF2B5EF4-FFF2-40B4-BE49-F238E27FC236}">
                <a16:creationId xmlns:a16="http://schemas.microsoft.com/office/drawing/2014/main" id="{6E82419E-FD62-AF10-FEC5-F0D436681C9A}"/>
              </a:ext>
            </a:extLst>
          </p:cNvPr>
          <p:cNvSpPr txBox="1"/>
          <p:nvPr/>
        </p:nvSpPr>
        <p:spPr>
          <a:xfrm>
            <a:off x="360000" y="1843109"/>
            <a:ext cx="1667847" cy="319539"/>
          </a:xfrm>
          <a:prstGeom prst="rect">
            <a:avLst/>
          </a:prstGeom>
          <a:noFill/>
        </p:spPr>
        <p:txBody>
          <a:bodyPr wrap="square" lIns="0" tIns="0" rIns="0" bIns="0" rtlCol="0">
            <a:noAutofit/>
          </a:bodyPr>
          <a:lstStyle/>
          <a:p>
            <a:pPr algn="l"/>
            <a:r>
              <a:rPr lang="en-US" sz="1800" b="1" dirty="0"/>
              <a:t>Simple interest</a:t>
            </a:r>
            <a:endParaRPr lang="en-AU" sz="1800" b="1" dirty="0"/>
          </a:p>
        </p:txBody>
      </p:sp>
      <p:sp>
        <p:nvSpPr>
          <p:cNvPr id="14" name="Content Placeholder 6">
            <a:extLst>
              <a:ext uri="{FF2B5EF4-FFF2-40B4-BE49-F238E27FC236}">
                <a16:creationId xmlns:a16="http://schemas.microsoft.com/office/drawing/2014/main" id="{CBCB2CC9-4261-C148-4F87-D4AE657311E4}"/>
              </a:ext>
            </a:extLst>
          </p:cNvPr>
          <p:cNvSpPr txBox="1">
            <a:spLocks/>
          </p:cNvSpPr>
          <p:nvPr/>
        </p:nvSpPr>
        <p:spPr>
          <a:xfrm>
            <a:off x="251922" y="2567571"/>
            <a:ext cx="79503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1</a:t>
            </a:r>
          </a:p>
        </p:txBody>
      </p:sp>
      <mc:AlternateContent xmlns:mc="http://schemas.openxmlformats.org/markup-compatibility/2006" xmlns:a14="http://schemas.microsoft.com/office/drawing/2010/main">
        <mc:Choice Requires="a14">
          <p:sp>
            <p:nvSpPr>
              <p:cNvPr id="12" name="Content Placeholder 6">
                <a:extLst>
                  <a:ext uri="{FF2B5EF4-FFF2-40B4-BE49-F238E27FC236}">
                    <a16:creationId xmlns:a16="http://schemas.microsoft.com/office/drawing/2014/main" id="{5919321B-4A63-1BC4-49D5-394D9A9A0A70}"/>
                  </a:ext>
                </a:extLst>
              </p:cNvPr>
              <p:cNvSpPr txBox="1">
                <a:spLocks/>
              </p:cNvSpPr>
              <p:nvPr/>
            </p:nvSpPr>
            <p:spPr>
              <a:xfrm>
                <a:off x="1224303" y="2567571"/>
                <a:ext cx="2335365" cy="7818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=50+50×0.10×1</m:t>
                      </m:r>
                    </m:oMath>
                    <m:oMath xmlns:m="http://schemas.openxmlformats.org/officeDocument/2006/math">
                      <m:r>
                        <m:rPr>
                          <m:aln/>
                        </m:rPr>
                        <a:rPr lang="en-US" sz="1800" i="1" smtClean="0">
                          <a:latin typeface="Cambria Math" panose="02040503050406030204" pitchFamily="18" charset="0"/>
                          <a:ea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55</m:t>
                      </m:r>
                    </m:oMath>
                  </m:oMathPara>
                </a14:m>
                <a:endParaRPr lang="en-AU" sz="1800" dirty="0">
                  <a:latin typeface="Cambria Math" panose="02040503050406030204" pitchFamily="18" charset="0"/>
                  <a:ea typeface="Cambria Math" panose="02040503050406030204" pitchFamily="18" charset="0"/>
                </a:endParaRPr>
              </a:p>
            </p:txBody>
          </p:sp>
        </mc:Choice>
        <mc:Fallback xmlns="">
          <p:sp>
            <p:nvSpPr>
              <p:cNvPr id="12" name="Content Placeholder 6">
                <a:extLst>
                  <a:ext uri="{FF2B5EF4-FFF2-40B4-BE49-F238E27FC236}">
                    <a16:creationId xmlns:a16="http://schemas.microsoft.com/office/drawing/2014/main" id="{5919321B-4A63-1BC4-49D5-394D9A9A0A70}"/>
                  </a:ext>
                </a:extLst>
              </p:cNvPr>
              <p:cNvSpPr txBox="1">
                <a:spLocks noRot="1" noChangeAspect="1" noMove="1" noResize="1" noEditPoints="1" noAdjustHandles="1" noChangeArrowheads="1" noChangeShapeType="1" noTextEdit="1"/>
              </p:cNvSpPr>
              <p:nvPr/>
            </p:nvSpPr>
            <p:spPr>
              <a:xfrm>
                <a:off x="1224303" y="2567571"/>
                <a:ext cx="2335365" cy="781829"/>
              </a:xfrm>
              <a:prstGeom prst="rect">
                <a:avLst/>
              </a:prstGeom>
              <a:blipFill>
                <a:blip r:embed="rId3"/>
                <a:stretch>
                  <a:fillRect b="-3226"/>
                </a:stretch>
              </a:blipFill>
            </p:spPr>
            <p:txBody>
              <a:bodyPr/>
              <a:lstStyle/>
              <a:p>
                <a:r>
                  <a:rPr lang="en-US">
                    <a:noFill/>
                  </a:rPr>
                  <a:t> </a:t>
                </a:r>
              </a:p>
            </p:txBody>
          </p:sp>
        </mc:Fallback>
      </mc:AlternateContent>
      <p:sp>
        <p:nvSpPr>
          <p:cNvPr id="16" name="Content Placeholder 6">
            <a:extLst>
              <a:ext uri="{FF2B5EF4-FFF2-40B4-BE49-F238E27FC236}">
                <a16:creationId xmlns:a16="http://schemas.microsoft.com/office/drawing/2014/main" id="{B8298862-6A62-9566-4739-62D1645E9D33}"/>
              </a:ext>
            </a:extLst>
          </p:cNvPr>
          <p:cNvSpPr txBox="1">
            <a:spLocks/>
          </p:cNvSpPr>
          <p:nvPr/>
        </p:nvSpPr>
        <p:spPr>
          <a:xfrm>
            <a:off x="251921" y="3628197"/>
            <a:ext cx="795040"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2</a:t>
            </a:r>
          </a:p>
        </p:txBody>
      </p:sp>
      <mc:AlternateContent xmlns:mc="http://schemas.openxmlformats.org/markup-compatibility/2006" xmlns:a14="http://schemas.microsoft.com/office/drawing/2010/main">
        <mc:Choice Requires="a14">
          <p:sp>
            <p:nvSpPr>
              <p:cNvPr id="19" name="Content Placeholder 6">
                <a:extLst>
                  <a:ext uri="{FF2B5EF4-FFF2-40B4-BE49-F238E27FC236}">
                    <a16:creationId xmlns:a16="http://schemas.microsoft.com/office/drawing/2014/main" id="{52335AFE-E169-B8E7-78E3-1198F2CB051D}"/>
                  </a:ext>
                </a:extLst>
              </p:cNvPr>
              <p:cNvSpPr txBox="1">
                <a:spLocks/>
              </p:cNvSpPr>
              <p:nvPr/>
            </p:nvSpPr>
            <p:spPr>
              <a:xfrm>
                <a:off x="1224303" y="3628197"/>
                <a:ext cx="2335365" cy="7818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=55+5</m:t>
                      </m:r>
                      <m:r>
                        <a:rPr lang="en-US" sz="1800" b="0" i="1" smtClean="0">
                          <a:latin typeface="Cambria Math" panose="02040503050406030204" pitchFamily="18" charset="0"/>
                          <a:ea typeface="Cambria Math" panose="02040503050406030204" pitchFamily="18" charset="0"/>
                        </a:rPr>
                        <m:t>0</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=6</m:t>
                      </m:r>
                      <m:r>
                        <a:rPr lang="en-US" sz="1800" b="0" i="1" smtClean="0">
                          <a:latin typeface="Cambria Math" panose="02040503050406030204" pitchFamily="18" charset="0"/>
                          <a:ea typeface="Cambria Math" panose="02040503050406030204" pitchFamily="18" charset="0"/>
                        </a:rPr>
                        <m:t>0</m:t>
                      </m:r>
                    </m:oMath>
                  </m:oMathPara>
                </a14:m>
                <a:endParaRPr lang="en-AU" sz="1800" dirty="0">
                  <a:latin typeface="Cambria Math" panose="02040503050406030204" pitchFamily="18" charset="0"/>
                  <a:ea typeface="Cambria Math" panose="02040503050406030204" pitchFamily="18" charset="0"/>
                </a:endParaRPr>
              </a:p>
            </p:txBody>
          </p:sp>
        </mc:Choice>
        <mc:Fallback xmlns="">
          <p:sp>
            <p:nvSpPr>
              <p:cNvPr id="19" name="Content Placeholder 6">
                <a:extLst>
                  <a:ext uri="{FF2B5EF4-FFF2-40B4-BE49-F238E27FC236}">
                    <a16:creationId xmlns:a16="http://schemas.microsoft.com/office/drawing/2014/main" id="{52335AFE-E169-B8E7-78E3-1198F2CB051D}"/>
                  </a:ext>
                </a:extLst>
              </p:cNvPr>
              <p:cNvSpPr txBox="1">
                <a:spLocks noRot="1" noChangeAspect="1" noMove="1" noResize="1" noEditPoints="1" noAdjustHandles="1" noChangeArrowheads="1" noChangeShapeType="1" noTextEdit="1"/>
              </p:cNvSpPr>
              <p:nvPr/>
            </p:nvSpPr>
            <p:spPr>
              <a:xfrm>
                <a:off x="1224303" y="3628197"/>
                <a:ext cx="2335365" cy="781828"/>
              </a:xfrm>
              <a:prstGeom prst="rect">
                <a:avLst/>
              </a:prstGeom>
              <a:blipFill>
                <a:blip r:embed="rId4"/>
                <a:stretch>
                  <a:fillRect b="-1587"/>
                </a:stretch>
              </a:blipFill>
            </p:spPr>
            <p:txBody>
              <a:bodyPr/>
              <a:lstStyle/>
              <a:p>
                <a:r>
                  <a:rPr lang="en-US">
                    <a:noFill/>
                  </a:rPr>
                  <a:t> </a:t>
                </a:r>
              </a:p>
            </p:txBody>
          </p:sp>
        </mc:Fallback>
      </mc:AlternateContent>
      <p:sp>
        <p:nvSpPr>
          <p:cNvPr id="17" name="Content Placeholder 6">
            <a:extLst>
              <a:ext uri="{FF2B5EF4-FFF2-40B4-BE49-F238E27FC236}">
                <a16:creationId xmlns:a16="http://schemas.microsoft.com/office/drawing/2014/main" id="{735A6AFE-607B-E578-EB50-4BE734722ABC}"/>
              </a:ext>
            </a:extLst>
          </p:cNvPr>
          <p:cNvSpPr txBox="1">
            <a:spLocks/>
          </p:cNvSpPr>
          <p:nvPr/>
        </p:nvSpPr>
        <p:spPr>
          <a:xfrm>
            <a:off x="251919" y="4690856"/>
            <a:ext cx="795040"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3</a:t>
            </a:r>
          </a:p>
        </p:txBody>
      </p:sp>
      <mc:AlternateContent xmlns:mc="http://schemas.openxmlformats.org/markup-compatibility/2006" xmlns:a14="http://schemas.microsoft.com/office/drawing/2010/main">
        <mc:Choice Requires="a14">
          <p:sp>
            <p:nvSpPr>
              <p:cNvPr id="20" name="Content Placeholder 6">
                <a:extLst>
                  <a:ext uri="{FF2B5EF4-FFF2-40B4-BE49-F238E27FC236}">
                    <a16:creationId xmlns:a16="http://schemas.microsoft.com/office/drawing/2014/main" id="{D239F146-CE81-0E88-ECC4-084293420C3D}"/>
                  </a:ext>
                </a:extLst>
              </p:cNvPr>
              <p:cNvSpPr txBox="1">
                <a:spLocks/>
              </p:cNvSpPr>
              <p:nvPr/>
            </p:nvSpPr>
            <p:spPr>
              <a:xfrm>
                <a:off x="1257882" y="4690856"/>
                <a:ext cx="2335365" cy="8614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=6</m:t>
                      </m:r>
                      <m:r>
                        <a:rPr lang="en-US" sz="1800" b="0" i="1" smtClean="0">
                          <a:latin typeface="Cambria Math" panose="02040503050406030204" pitchFamily="18" charset="0"/>
                          <a:ea typeface="Cambria Math" panose="02040503050406030204" pitchFamily="18" charset="0"/>
                        </a:rPr>
                        <m:t>0</m:t>
                      </m:r>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50</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=6</m:t>
                      </m:r>
                      <m:r>
                        <a:rPr lang="en-US" sz="1800" b="0" i="1" smtClean="0">
                          <a:latin typeface="Cambria Math" panose="02040503050406030204" pitchFamily="18" charset="0"/>
                          <a:ea typeface="Cambria Math" panose="02040503050406030204" pitchFamily="18" charset="0"/>
                        </a:rPr>
                        <m:t>5</m:t>
                      </m:r>
                    </m:oMath>
                  </m:oMathPara>
                </a14:m>
                <a:endParaRPr lang="en-AU" sz="1800" dirty="0">
                  <a:latin typeface="Cambria Math" panose="02040503050406030204" pitchFamily="18" charset="0"/>
                  <a:ea typeface="Cambria Math" panose="02040503050406030204" pitchFamily="18" charset="0"/>
                </a:endParaRPr>
              </a:p>
            </p:txBody>
          </p:sp>
        </mc:Choice>
        <mc:Fallback xmlns="">
          <p:sp>
            <p:nvSpPr>
              <p:cNvPr id="20" name="Content Placeholder 6">
                <a:extLst>
                  <a:ext uri="{FF2B5EF4-FFF2-40B4-BE49-F238E27FC236}">
                    <a16:creationId xmlns:a16="http://schemas.microsoft.com/office/drawing/2014/main" id="{D239F146-CE81-0E88-ECC4-084293420C3D}"/>
                  </a:ext>
                </a:extLst>
              </p:cNvPr>
              <p:cNvSpPr txBox="1">
                <a:spLocks noRot="1" noChangeAspect="1" noMove="1" noResize="1" noEditPoints="1" noAdjustHandles="1" noChangeArrowheads="1" noChangeShapeType="1" noTextEdit="1"/>
              </p:cNvSpPr>
              <p:nvPr/>
            </p:nvSpPr>
            <p:spPr>
              <a:xfrm>
                <a:off x="1257882" y="4690856"/>
                <a:ext cx="2335365" cy="861429"/>
              </a:xfrm>
              <a:prstGeom prst="rect">
                <a:avLst/>
              </a:prstGeom>
              <a:blipFill>
                <a:blip r:embed="rId5"/>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A7BF946-051A-5A4F-97EB-9E689CE13532}"/>
              </a:ext>
            </a:extLst>
          </p:cNvPr>
          <p:cNvSpPr txBox="1"/>
          <p:nvPr/>
        </p:nvSpPr>
        <p:spPr>
          <a:xfrm>
            <a:off x="6358806" y="1843110"/>
            <a:ext cx="3118758" cy="319539"/>
          </a:xfrm>
          <a:prstGeom prst="rect">
            <a:avLst/>
          </a:prstGeom>
          <a:noFill/>
        </p:spPr>
        <p:txBody>
          <a:bodyPr wrap="square" lIns="0" tIns="0" rIns="0" bIns="0" rtlCol="0">
            <a:noAutofit/>
          </a:bodyPr>
          <a:lstStyle/>
          <a:p>
            <a:pPr algn="l"/>
            <a:r>
              <a:rPr lang="en-US" sz="1800" b="1" dirty="0"/>
              <a:t>Compound interest</a:t>
            </a:r>
            <a:endParaRPr lang="en-AU" sz="1800" b="1" dirty="0"/>
          </a:p>
        </p:txBody>
      </p:sp>
      <p:sp>
        <p:nvSpPr>
          <p:cNvPr id="7" name="Content Placeholder 6">
            <a:extLst>
              <a:ext uri="{FF2B5EF4-FFF2-40B4-BE49-F238E27FC236}">
                <a16:creationId xmlns:a16="http://schemas.microsoft.com/office/drawing/2014/main" id="{5C82B7C7-A781-9B5F-7268-8308C7217FEE}"/>
              </a:ext>
            </a:extLst>
          </p:cNvPr>
          <p:cNvSpPr txBox="1">
            <a:spLocks/>
          </p:cNvSpPr>
          <p:nvPr/>
        </p:nvSpPr>
        <p:spPr>
          <a:xfrm>
            <a:off x="6158201" y="2567571"/>
            <a:ext cx="858498"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1</a:t>
            </a:r>
          </a:p>
        </p:txBody>
      </p:sp>
      <mc:AlternateContent xmlns:mc="http://schemas.openxmlformats.org/markup-compatibility/2006" xmlns:a14="http://schemas.microsoft.com/office/drawing/2010/main">
        <mc:Choice Requires="a14">
          <p:sp>
            <p:nvSpPr>
              <p:cNvPr id="6" name="Content Placeholder 6">
                <a:extLst>
                  <a:ext uri="{FF2B5EF4-FFF2-40B4-BE49-F238E27FC236}">
                    <a16:creationId xmlns:a16="http://schemas.microsoft.com/office/drawing/2014/main" id="{FFD70CE9-0A83-C7A6-4B50-999EEF141E08}"/>
                  </a:ext>
                </a:extLst>
              </p:cNvPr>
              <p:cNvSpPr txBox="1">
                <a:spLocks/>
              </p:cNvSpPr>
              <p:nvPr/>
            </p:nvSpPr>
            <p:spPr>
              <a:xfrm>
                <a:off x="7246285" y="2567571"/>
                <a:ext cx="2335366" cy="8614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=50+50</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m:rPr>
                          <m:aln/>
                        </m:rPr>
                        <a:rPr lang="en-US" sz="1800" i="1" smtClean="0">
                          <a:latin typeface="Cambria Math" panose="02040503050406030204" pitchFamily="18" charset="0"/>
                        </a:rPr>
                        <m:t>=</m:t>
                      </m:r>
                      <m:r>
                        <a:rPr lang="en-US" sz="1800" i="1" smtClean="0">
                          <a:latin typeface="Cambria Math" panose="02040503050406030204" pitchFamily="18" charset="0"/>
                        </a:rPr>
                        <m:t>55</m:t>
                      </m:r>
                    </m:oMath>
                  </m:oMathPara>
                </a14:m>
                <a:endParaRPr lang="en-AU" sz="1800" dirty="0"/>
              </a:p>
            </p:txBody>
          </p:sp>
        </mc:Choice>
        <mc:Fallback xmlns="">
          <p:sp>
            <p:nvSpPr>
              <p:cNvPr id="6" name="Content Placeholder 6">
                <a:extLst>
                  <a:ext uri="{FF2B5EF4-FFF2-40B4-BE49-F238E27FC236}">
                    <a16:creationId xmlns:a16="http://schemas.microsoft.com/office/drawing/2014/main" id="{FFD70CE9-0A83-C7A6-4B50-999EEF141E08}"/>
                  </a:ext>
                </a:extLst>
              </p:cNvPr>
              <p:cNvSpPr txBox="1">
                <a:spLocks noRot="1" noChangeAspect="1" noMove="1" noResize="1" noEditPoints="1" noAdjustHandles="1" noChangeArrowheads="1" noChangeShapeType="1" noTextEdit="1"/>
              </p:cNvSpPr>
              <p:nvPr/>
            </p:nvSpPr>
            <p:spPr>
              <a:xfrm>
                <a:off x="7246285" y="2567571"/>
                <a:ext cx="2335366" cy="861429"/>
              </a:xfrm>
              <a:prstGeom prst="rect">
                <a:avLst/>
              </a:prstGeom>
              <a:blipFill>
                <a:blip r:embed="rId2"/>
                <a:stretch>
                  <a:fillRect/>
                </a:stretch>
              </a:blipFill>
            </p:spPr>
            <p:txBody>
              <a:bodyPr/>
              <a:lstStyle/>
              <a:p>
                <a:r>
                  <a:rPr lang="en-US">
                    <a:noFill/>
                  </a:rPr>
                  <a:t> </a:t>
                </a:r>
              </a:p>
            </p:txBody>
          </p:sp>
        </mc:Fallback>
      </mc:AlternateContent>
      <p:sp>
        <p:nvSpPr>
          <p:cNvPr id="8" name="Content Placeholder 6">
            <a:extLst>
              <a:ext uri="{FF2B5EF4-FFF2-40B4-BE49-F238E27FC236}">
                <a16:creationId xmlns:a16="http://schemas.microsoft.com/office/drawing/2014/main" id="{9348AF84-0F51-45B1-2C89-12884DAE5139}"/>
              </a:ext>
            </a:extLst>
          </p:cNvPr>
          <p:cNvSpPr txBox="1">
            <a:spLocks/>
          </p:cNvSpPr>
          <p:nvPr/>
        </p:nvSpPr>
        <p:spPr>
          <a:xfrm>
            <a:off x="6158201" y="3687535"/>
            <a:ext cx="858500"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2</a:t>
            </a:r>
          </a:p>
        </p:txBody>
      </p:sp>
      <mc:AlternateContent xmlns:mc="http://schemas.openxmlformats.org/markup-compatibility/2006" xmlns:a14="http://schemas.microsoft.com/office/drawing/2010/main">
        <mc:Choice Requires="a14">
          <p:sp>
            <p:nvSpPr>
              <p:cNvPr id="22" name="Content Placeholder 6">
                <a:extLst>
                  <a:ext uri="{FF2B5EF4-FFF2-40B4-BE49-F238E27FC236}">
                    <a16:creationId xmlns:a16="http://schemas.microsoft.com/office/drawing/2014/main" id="{FB16EB3B-0695-A9C1-DE0E-282EA8AC3320}"/>
                  </a:ext>
                </a:extLst>
              </p:cNvPr>
              <p:cNvSpPr txBox="1">
                <a:spLocks/>
              </p:cNvSpPr>
              <p:nvPr/>
            </p:nvSpPr>
            <p:spPr>
              <a:xfrm>
                <a:off x="7236711" y="3652336"/>
                <a:ext cx="2335366" cy="91422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=55+55</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=61</m:t>
                      </m:r>
                    </m:oMath>
                  </m:oMathPara>
                </a14:m>
                <a:endParaRPr lang="en-AU" sz="1800" dirty="0"/>
              </a:p>
            </p:txBody>
          </p:sp>
        </mc:Choice>
        <mc:Fallback xmlns="">
          <p:sp>
            <p:nvSpPr>
              <p:cNvPr id="22" name="Content Placeholder 6">
                <a:extLst>
                  <a:ext uri="{FF2B5EF4-FFF2-40B4-BE49-F238E27FC236}">
                    <a16:creationId xmlns:a16="http://schemas.microsoft.com/office/drawing/2014/main" id="{FB16EB3B-0695-A9C1-DE0E-282EA8AC3320}"/>
                  </a:ext>
                </a:extLst>
              </p:cNvPr>
              <p:cNvSpPr txBox="1">
                <a:spLocks noRot="1" noChangeAspect="1" noMove="1" noResize="1" noEditPoints="1" noAdjustHandles="1" noChangeArrowheads="1" noChangeShapeType="1" noTextEdit="1"/>
              </p:cNvSpPr>
              <p:nvPr/>
            </p:nvSpPr>
            <p:spPr>
              <a:xfrm>
                <a:off x="7236711" y="3652336"/>
                <a:ext cx="2335366" cy="914228"/>
              </a:xfrm>
              <a:prstGeom prst="rect">
                <a:avLst/>
              </a:prstGeom>
              <a:blipFill>
                <a:blip r:embed="rId7"/>
                <a:stretch>
                  <a:fillRect/>
                </a:stretch>
              </a:blipFill>
            </p:spPr>
            <p:txBody>
              <a:bodyPr/>
              <a:lstStyle/>
              <a:p>
                <a:r>
                  <a:rPr lang="en-US">
                    <a:noFill/>
                  </a:rPr>
                  <a:t> </a:t>
                </a:r>
              </a:p>
            </p:txBody>
          </p:sp>
        </mc:Fallback>
      </mc:AlternateContent>
      <p:sp>
        <p:nvSpPr>
          <p:cNvPr id="9" name="Content Placeholder 6">
            <a:extLst>
              <a:ext uri="{FF2B5EF4-FFF2-40B4-BE49-F238E27FC236}">
                <a16:creationId xmlns:a16="http://schemas.microsoft.com/office/drawing/2014/main" id="{0A8160C6-0B37-21CE-D40C-B1D1D111CA08}"/>
              </a:ext>
            </a:extLst>
          </p:cNvPr>
          <p:cNvSpPr txBox="1">
            <a:spLocks/>
          </p:cNvSpPr>
          <p:nvPr/>
        </p:nvSpPr>
        <p:spPr>
          <a:xfrm>
            <a:off x="6158199" y="4750194"/>
            <a:ext cx="858500"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3</a:t>
            </a:r>
          </a:p>
        </p:txBody>
      </p:sp>
      <mc:AlternateContent xmlns:mc="http://schemas.openxmlformats.org/markup-compatibility/2006" xmlns:a14="http://schemas.microsoft.com/office/drawing/2010/main">
        <mc:Choice Requires="a14">
          <p:sp>
            <p:nvSpPr>
              <p:cNvPr id="21" name="Content Placeholder 6">
                <a:extLst>
                  <a:ext uri="{FF2B5EF4-FFF2-40B4-BE49-F238E27FC236}">
                    <a16:creationId xmlns:a16="http://schemas.microsoft.com/office/drawing/2014/main" id="{93897C8B-2EFB-5E21-CC69-B86F2ADD11F7}"/>
                  </a:ext>
                </a:extLst>
              </p:cNvPr>
              <p:cNvSpPr txBox="1">
                <a:spLocks/>
              </p:cNvSpPr>
              <p:nvPr/>
            </p:nvSpPr>
            <p:spPr>
              <a:xfrm>
                <a:off x="7236710" y="4681416"/>
                <a:ext cx="2335366" cy="8614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=61+61</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=67</m:t>
                      </m:r>
                    </m:oMath>
                  </m:oMathPara>
                </a14:m>
                <a:endParaRPr lang="en-AU" sz="1800" dirty="0"/>
              </a:p>
            </p:txBody>
          </p:sp>
        </mc:Choice>
        <mc:Fallback xmlns="">
          <p:sp>
            <p:nvSpPr>
              <p:cNvPr id="21" name="Content Placeholder 6">
                <a:extLst>
                  <a:ext uri="{FF2B5EF4-FFF2-40B4-BE49-F238E27FC236}">
                    <a16:creationId xmlns:a16="http://schemas.microsoft.com/office/drawing/2014/main" id="{93897C8B-2EFB-5E21-CC69-B86F2ADD11F7}"/>
                  </a:ext>
                </a:extLst>
              </p:cNvPr>
              <p:cNvSpPr txBox="1">
                <a:spLocks noRot="1" noChangeAspect="1" noMove="1" noResize="1" noEditPoints="1" noAdjustHandles="1" noChangeArrowheads="1" noChangeShapeType="1" noTextEdit="1"/>
              </p:cNvSpPr>
              <p:nvPr/>
            </p:nvSpPr>
            <p:spPr>
              <a:xfrm>
                <a:off x="7236710" y="4681416"/>
                <a:ext cx="2335366" cy="861429"/>
              </a:xfrm>
              <a:prstGeom prst="rect">
                <a:avLst/>
              </a:prstGeom>
              <a:blipFill>
                <a:blip r:embed="rId6"/>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9CDB3F7-8722-7D9F-59F5-74A75B8B9D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77838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(4)</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7347086" cy="310015"/>
          </a:xfrm>
        </p:spPr>
        <p:txBody>
          <a:bodyPr/>
          <a:lstStyle/>
          <a:p>
            <a:r>
              <a:rPr lang="en-US" dirty="0"/>
              <a:t>Compound interest first 5 years</a:t>
            </a:r>
            <a:endParaRPr lang="en-AU" dirty="0"/>
          </a:p>
        </p:txBody>
      </p:sp>
      <p:sp>
        <p:nvSpPr>
          <p:cNvPr id="3" name="Content Placeholder 6">
            <a:extLst>
              <a:ext uri="{FF2B5EF4-FFF2-40B4-BE49-F238E27FC236}">
                <a16:creationId xmlns:a16="http://schemas.microsoft.com/office/drawing/2014/main" id="{FCED9711-9C7C-3F3E-3AAD-209A83850D6C}"/>
              </a:ext>
            </a:extLst>
          </p:cNvPr>
          <p:cNvSpPr txBox="1">
            <a:spLocks/>
          </p:cNvSpPr>
          <p:nvPr/>
        </p:nvSpPr>
        <p:spPr>
          <a:xfrm>
            <a:off x="360000" y="1845895"/>
            <a:ext cx="2535877" cy="4177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Compound interest</a:t>
            </a:r>
          </a:p>
        </p:txBody>
      </p:sp>
      <p:sp>
        <p:nvSpPr>
          <p:cNvPr id="8" name="Content Placeholder 6">
            <a:extLst>
              <a:ext uri="{FF2B5EF4-FFF2-40B4-BE49-F238E27FC236}">
                <a16:creationId xmlns:a16="http://schemas.microsoft.com/office/drawing/2014/main" id="{C7D29016-2F66-4972-9D00-FCCEE18319E0}"/>
              </a:ext>
            </a:extLst>
          </p:cNvPr>
          <p:cNvSpPr txBox="1">
            <a:spLocks/>
          </p:cNvSpPr>
          <p:nvPr/>
        </p:nvSpPr>
        <p:spPr>
          <a:xfrm>
            <a:off x="438538" y="2511561"/>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1</a:t>
            </a:r>
          </a:p>
        </p:txBody>
      </p:sp>
      <mc:AlternateContent xmlns:mc="http://schemas.openxmlformats.org/markup-compatibility/2006" xmlns:a14="http://schemas.microsoft.com/office/drawing/2010/main">
        <mc:Choice Requires="a14">
          <p:sp>
            <p:nvSpPr>
              <p:cNvPr id="11" name="Content Placeholder 6">
                <a:extLst>
                  <a:ext uri="{FF2B5EF4-FFF2-40B4-BE49-F238E27FC236}">
                    <a16:creationId xmlns:a16="http://schemas.microsoft.com/office/drawing/2014/main" id="{FA7D5F4C-A561-C899-8328-99E940C23C36}"/>
                  </a:ext>
                </a:extLst>
              </p:cNvPr>
              <p:cNvSpPr txBox="1">
                <a:spLocks/>
              </p:cNvSpPr>
              <p:nvPr/>
            </p:nvSpPr>
            <p:spPr>
              <a:xfrm>
                <a:off x="1267192" y="2503846"/>
                <a:ext cx="2536825" cy="83264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=50+50</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m:rPr>
                          <m:aln/>
                        </m:rPr>
                        <a:rPr lang="en-US" sz="1800" i="1" smtClean="0">
                          <a:latin typeface="Cambria Math" panose="02040503050406030204" pitchFamily="18" charset="0"/>
                        </a:rPr>
                        <m:t>=</m:t>
                      </m:r>
                      <m:r>
                        <a:rPr lang="en-US" sz="1800" i="1" smtClean="0">
                          <a:latin typeface="Cambria Math" panose="02040503050406030204" pitchFamily="18" charset="0"/>
                        </a:rPr>
                        <m:t>55</m:t>
                      </m:r>
                    </m:oMath>
                  </m:oMathPara>
                </a14:m>
                <a:endParaRPr lang="en-AU" sz="1800" dirty="0"/>
              </a:p>
            </p:txBody>
          </p:sp>
        </mc:Choice>
        <mc:Fallback xmlns="">
          <p:sp>
            <p:nvSpPr>
              <p:cNvPr id="11" name="Content Placeholder 6">
                <a:extLst>
                  <a:ext uri="{FF2B5EF4-FFF2-40B4-BE49-F238E27FC236}">
                    <a16:creationId xmlns:a16="http://schemas.microsoft.com/office/drawing/2014/main" id="{FA7D5F4C-A561-C899-8328-99E940C23C36}"/>
                  </a:ext>
                </a:extLst>
              </p:cNvPr>
              <p:cNvSpPr txBox="1">
                <a:spLocks noRot="1" noChangeAspect="1" noMove="1" noResize="1" noEditPoints="1" noAdjustHandles="1" noChangeArrowheads="1" noChangeShapeType="1" noTextEdit="1"/>
              </p:cNvSpPr>
              <p:nvPr/>
            </p:nvSpPr>
            <p:spPr>
              <a:xfrm>
                <a:off x="1267192" y="2503846"/>
                <a:ext cx="2536825" cy="832644"/>
              </a:xfrm>
              <a:prstGeom prst="rect">
                <a:avLst/>
              </a:prstGeom>
              <a:blipFill>
                <a:blip r:embed="rId2"/>
                <a:stretch>
                  <a:fillRect/>
                </a:stretch>
              </a:blipFill>
            </p:spPr>
            <p:txBody>
              <a:bodyPr/>
              <a:lstStyle/>
              <a:p>
                <a:r>
                  <a:rPr lang="en-US">
                    <a:noFill/>
                  </a:rPr>
                  <a:t> </a:t>
                </a:r>
              </a:p>
            </p:txBody>
          </p:sp>
        </mc:Fallback>
      </mc:AlternateContent>
      <p:sp>
        <p:nvSpPr>
          <p:cNvPr id="9" name="Content Placeholder 6">
            <a:extLst>
              <a:ext uri="{FF2B5EF4-FFF2-40B4-BE49-F238E27FC236}">
                <a16:creationId xmlns:a16="http://schemas.microsoft.com/office/drawing/2014/main" id="{CB9367D8-AC07-8A9C-BFED-2CA6140F6AC1}"/>
              </a:ext>
            </a:extLst>
          </p:cNvPr>
          <p:cNvSpPr txBox="1">
            <a:spLocks/>
          </p:cNvSpPr>
          <p:nvPr/>
        </p:nvSpPr>
        <p:spPr>
          <a:xfrm>
            <a:off x="438537" y="3790387"/>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2</a:t>
            </a:r>
          </a:p>
        </p:txBody>
      </p:sp>
      <mc:AlternateContent xmlns:mc="http://schemas.openxmlformats.org/markup-compatibility/2006" xmlns:a14="http://schemas.microsoft.com/office/drawing/2010/main">
        <mc:Choice Requires="a14">
          <p:sp>
            <p:nvSpPr>
              <p:cNvPr id="6" name="Content Placeholder 6">
                <a:extLst>
                  <a:ext uri="{FF2B5EF4-FFF2-40B4-BE49-F238E27FC236}">
                    <a16:creationId xmlns:a16="http://schemas.microsoft.com/office/drawing/2014/main" id="{CBBC77BF-3BFA-A7FC-957E-EE6AE519042F}"/>
                  </a:ext>
                </a:extLst>
              </p:cNvPr>
              <p:cNvSpPr txBox="1">
                <a:spLocks/>
              </p:cNvSpPr>
              <p:nvPr/>
            </p:nvSpPr>
            <p:spPr>
              <a:xfrm>
                <a:off x="1267192" y="3781278"/>
                <a:ext cx="2536825" cy="83403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=55+55</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=61</m:t>
                      </m:r>
                    </m:oMath>
                  </m:oMathPara>
                </a14:m>
                <a:endParaRPr lang="en-AU" sz="1800" dirty="0"/>
              </a:p>
            </p:txBody>
          </p:sp>
        </mc:Choice>
        <mc:Fallback xmlns="">
          <p:sp>
            <p:nvSpPr>
              <p:cNvPr id="6" name="Content Placeholder 6">
                <a:extLst>
                  <a:ext uri="{FF2B5EF4-FFF2-40B4-BE49-F238E27FC236}">
                    <a16:creationId xmlns:a16="http://schemas.microsoft.com/office/drawing/2014/main" id="{CBBC77BF-3BFA-A7FC-957E-EE6AE519042F}"/>
                  </a:ext>
                </a:extLst>
              </p:cNvPr>
              <p:cNvSpPr txBox="1">
                <a:spLocks noRot="1" noChangeAspect="1" noMove="1" noResize="1" noEditPoints="1" noAdjustHandles="1" noChangeArrowheads="1" noChangeShapeType="1" noTextEdit="1"/>
              </p:cNvSpPr>
              <p:nvPr/>
            </p:nvSpPr>
            <p:spPr>
              <a:xfrm>
                <a:off x="1267192" y="3781278"/>
                <a:ext cx="2536825" cy="834038"/>
              </a:xfrm>
              <a:prstGeom prst="rect">
                <a:avLst/>
              </a:prstGeom>
              <a:blipFill>
                <a:blip r:embed="rId3"/>
                <a:stretch>
                  <a:fillRect/>
                </a:stretch>
              </a:blipFill>
            </p:spPr>
            <p:txBody>
              <a:bodyPr/>
              <a:lstStyle/>
              <a:p>
                <a:r>
                  <a:rPr lang="en-US">
                    <a:noFill/>
                  </a:rPr>
                  <a:t> </a:t>
                </a:r>
              </a:p>
            </p:txBody>
          </p:sp>
        </mc:Fallback>
      </mc:AlternateContent>
      <p:sp>
        <p:nvSpPr>
          <p:cNvPr id="10" name="Content Placeholder 6">
            <a:extLst>
              <a:ext uri="{FF2B5EF4-FFF2-40B4-BE49-F238E27FC236}">
                <a16:creationId xmlns:a16="http://schemas.microsoft.com/office/drawing/2014/main" id="{20A543C2-B631-9D22-D540-30E669B6CA6C}"/>
              </a:ext>
            </a:extLst>
          </p:cNvPr>
          <p:cNvSpPr txBox="1">
            <a:spLocks/>
          </p:cNvSpPr>
          <p:nvPr/>
        </p:nvSpPr>
        <p:spPr>
          <a:xfrm>
            <a:off x="438536" y="5050555"/>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3</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25E9D64-702A-0B24-E013-21E9FCCDCA4D}"/>
                  </a:ext>
                </a:extLst>
              </p:cNvPr>
              <p:cNvSpPr txBox="1">
                <a:spLocks/>
              </p:cNvSpPr>
              <p:nvPr/>
            </p:nvSpPr>
            <p:spPr>
              <a:xfrm>
                <a:off x="1267193" y="5060104"/>
                <a:ext cx="2536825" cy="83403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=61+61×0.10×1</m:t>
                      </m:r>
                    </m:oMath>
                    <m:oMath xmlns:m="http://schemas.openxmlformats.org/officeDocument/2006/math">
                      <m:r>
                        <a:rPr lang="en-US" sz="1800" i="1" smtClean="0">
                          <a:latin typeface="Cambria Math" panose="02040503050406030204" pitchFamily="18" charset="0"/>
                          <a:ea typeface="Cambria Math" panose="02040503050406030204" pitchFamily="18" charset="0"/>
                        </a:rPr>
                        <m:t>=67</m:t>
                      </m:r>
                    </m:oMath>
                  </m:oMathPara>
                </a14:m>
                <a:endParaRPr lang="en-US" sz="1800" dirty="0">
                  <a:latin typeface="Cambria Math" panose="02040503050406030204" pitchFamily="18" charset="0"/>
                  <a:ea typeface="Cambria Math" panose="02040503050406030204" pitchFamily="18" charset="0"/>
                </a:endParaRPr>
              </a:p>
              <a:p>
                <a:endParaRPr lang="en-US" dirty="0"/>
              </a:p>
            </p:txBody>
          </p:sp>
        </mc:Choice>
        <mc:Fallback xmlns="">
          <p:sp>
            <p:nvSpPr>
              <p:cNvPr id="7" name="Content Placeholder 6">
                <a:extLst>
                  <a:ext uri="{FF2B5EF4-FFF2-40B4-BE49-F238E27FC236}">
                    <a16:creationId xmlns:a16="http://schemas.microsoft.com/office/drawing/2014/main" id="{625E9D64-702A-0B24-E013-21E9FCCDCA4D}"/>
                  </a:ext>
                </a:extLst>
              </p:cNvPr>
              <p:cNvSpPr txBox="1">
                <a:spLocks noRot="1" noChangeAspect="1" noMove="1" noResize="1" noEditPoints="1" noAdjustHandles="1" noChangeArrowheads="1" noChangeShapeType="1" noTextEdit="1"/>
              </p:cNvSpPr>
              <p:nvPr/>
            </p:nvSpPr>
            <p:spPr>
              <a:xfrm>
                <a:off x="1267193" y="5060104"/>
                <a:ext cx="2536825" cy="834038"/>
              </a:xfrm>
              <a:prstGeom prst="rect">
                <a:avLst/>
              </a:prstGeom>
              <a:blipFill>
                <a:blip r:embed="rId4"/>
                <a:stretch>
                  <a:fillRect/>
                </a:stretch>
              </a:blipFill>
            </p:spPr>
            <p:txBody>
              <a:bodyPr/>
              <a:lstStyle/>
              <a:p>
                <a:r>
                  <a:rPr lang="en-US">
                    <a:noFill/>
                  </a:rPr>
                  <a:t> </a:t>
                </a:r>
              </a:p>
            </p:txBody>
          </p:sp>
        </mc:Fallback>
      </mc:AlternateContent>
      <p:sp>
        <p:nvSpPr>
          <p:cNvPr id="17" name="Content Placeholder 6">
            <a:extLst>
              <a:ext uri="{FF2B5EF4-FFF2-40B4-BE49-F238E27FC236}">
                <a16:creationId xmlns:a16="http://schemas.microsoft.com/office/drawing/2014/main" id="{B5B804BF-2A90-257C-6FF5-D54D391E7677}"/>
              </a:ext>
            </a:extLst>
          </p:cNvPr>
          <p:cNvSpPr txBox="1">
            <a:spLocks/>
          </p:cNvSpPr>
          <p:nvPr/>
        </p:nvSpPr>
        <p:spPr>
          <a:xfrm>
            <a:off x="4978332" y="2487181"/>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4</a:t>
            </a:r>
          </a:p>
        </p:txBody>
      </p:sp>
      <p:sp>
        <p:nvSpPr>
          <p:cNvPr id="18" name="Content Placeholder 6">
            <a:extLst>
              <a:ext uri="{FF2B5EF4-FFF2-40B4-BE49-F238E27FC236}">
                <a16:creationId xmlns:a16="http://schemas.microsoft.com/office/drawing/2014/main" id="{B856DC00-055A-E1C4-17EA-2A7A40CA6FD0}"/>
              </a:ext>
            </a:extLst>
          </p:cNvPr>
          <p:cNvSpPr txBox="1">
            <a:spLocks/>
          </p:cNvSpPr>
          <p:nvPr/>
        </p:nvSpPr>
        <p:spPr>
          <a:xfrm>
            <a:off x="4978331" y="3766008"/>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5</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5419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(5)</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US" dirty="0"/>
              <a:t>Compound interest first 5 years - solutions</a:t>
            </a:r>
            <a:endParaRPr lang="en-AU" dirty="0"/>
          </a:p>
        </p:txBody>
      </p:sp>
      <p:sp>
        <p:nvSpPr>
          <p:cNvPr id="22" name="Content Placeholder 6">
            <a:extLst>
              <a:ext uri="{FF2B5EF4-FFF2-40B4-BE49-F238E27FC236}">
                <a16:creationId xmlns:a16="http://schemas.microsoft.com/office/drawing/2014/main" id="{1CA9C3DE-3D2E-52E7-911A-5B704B357567}"/>
              </a:ext>
            </a:extLst>
          </p:cNvPr>
          <p:cNvSpPr txBox="1">
            <a:spLocks/>
          </p:cNvSpPr>
          <p:nvPr/>
        </p:nvSpPr>
        <p:spPr>
          <a:xfrm>
            <a:off x="360000" y="1845895"/>
            <a:ext cx="2535877" cy="4177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Compound interest</a:t>
            </a:r>
          </a:p>
        </p:txBody>
      </p:sp>
      <p:sp>
        <p:nvSpPr>
          <p:cNvPr id="12" name="Content Placeholder 6">
            <a:extLst>
              <a:ext uri="{FF2B5EF4-FFF2-40B4-BE49-F238E27FC236}">
                <a16:creationId xmlns:a16="http://schemas.microsoft.com/office/drawing/2014/main" id="{FE96B91A-57B7-F219-4F94-21CB923F6F11}"/>
              </a:ext>
            </a:extLst>
          </p:cNvPr>
          <p:cNvSpPr txBox="1">
            <a:spLocks/>
          </p:cNvSpPr>
          <p:nvPr/>
        </p:nvSpPr>
        <p:spPr>
          <a:xfrm>
            <a:off x="438538" y="2511561"/>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1</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35C095D-5374-FF75-EF10-70573C1740E8}"/>
                  </a:ext>
                </a:extLst>
              </p:cNvPr>
              <p:cNvSpPr>
                <a:spLocks noGrp="1"/>
              </p:cNvSpPr>
              <p:nvPr>
                <p:ph idx="4294967295"/>
              </p:nvPr>
            </p:nvSpPr>
            <p:spPr>
              <a:xfrm>
                <a:off x="1416243" y="2498491"/>
                <a:ext cx="2222696" cy="739235"/>
              </a:xfrm>
            </p:spPr>
            <p:txBody>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=50+50</m:t>
                      </m:r>
                      <m:r>
                        <a:rPr lang="en-US" sz="1800" b="0" i="1" smtClean="0">
                          <a:latin typeface="Cambria Math" panose="02040503050406030204" pitchFamily="18" charset="0"/>
                          <a:ea typeface="Cambria Math" panose="02040503050406030204" pitchFamily="18" charset="0"/>
                        </a:rPr>
                        <m:t>×0.10×1</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55</m:t>
                      </m:r>
                    </m:oMath>
                  </m:oMathPara>
                </a14:m>
                <a:endParaRPr lang="en-AU" sz="1800" dirty="0">
                  <a:latin typeface="+mj-lt"/>
                </a:endParaRPr>
              </a:p>
            </p:txBody>
          </p:sp>
        </mc:Choice>
        <mc:Fallback xmlns="">
          <p:sp>
            <p:nvSpPr>
              <p:cNvPr id="7" name="Content Placeholder 6">
                <a:extLst>
                  <a:ext uri="{FF2B5EF4-FFF2-40B4-BE49-F238E27FC236}">
                    <a16:creationId xmlns:a16="http://schemas.microsoft.com/office/drawing/2014/main" id="{635C095D-5374-FF75-EF10-70573C1740E8}"/>
                  </a:ext>
                </a:extLst>
              </p:cNvPr>
              <p:cNvSpPr>
                <a:spLocks noGrp="1" noRot="1" noChangeAspect="1" noMove="1" noResize="1" noEditPoints="1" noAdjustHandles="1" noChangeArrowheads="1" noChangeShapeType="1" noTextEdit="1"/>
              </p:cNvSpPr>
              <p:nvPr>
                <p:ph idx="4294967295"/>
              </p:nvPr>
            </p:nvSpPr>
            <p:spPr>
              <a:xfrm>
                <a:off x="1416243" y="2498491"/>
                <a:ext cx="2222696" cy="739235"/>
              </a:xfrm>
              <a:blipFill>
                <a:blip r:embed="rId2"/>
                <a:stretch>
                  <a:fillRect b="-10169"/>
                </a:stretch>
              </a:blipFill>
            </p:spPr>
            <p:txBody>
              <a:bodyPr/>
              <a:lstStyle/>
              <a:p>
                <a:r>
                  <a:rPr lang="en-US">
                    <a:noFill/>
                  </a:rPr>
                  <a:t> </a:t>
                </a:r>
              </a:p>
            </p:txBody>
          </p:sp>
        </mc:Fallback>
      </mc:AlternateContent>
      <p:sp>
        <p:nvSpPr>
          <p:cNvPr id="13" name="Content Placeholder 6">
            <a:extLst>
              <a:ext uri="{FF2B5EF4-FFF2-40B4-BE49-F238E27FC236}">
                <a16:creationId xmlns:a16="http://schemas.microsoft.com/office/drawing/2014/main" id="{982614C5-2245-365E-E99C-4611339BCCD5}"/>
              </a:ext>
            </a:extLst>
          </p:cNvPr>
          <p:cNvSpPr txBox="1">
            <a:spLocks/>
          </p:cNvSpPr>
          <p:nvPr/>
        </p:nvSpPr>
        <p:spPr>
          <a:xfrm>
            <a:off x="438537" y="3790387"/>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2</a:t>
            </a:r>
          </a:p>
        </p:txBody>
      </p:sp>
      <mc:AlternateContent xmlns:mc="http://schemas.openxmlformats.org/markup-compatibility/2006" xmlns:a14="http://schemas.microsoft.com/office/drawing/2010/main">
        <mc:Choice Requires="a14">
          <p:sp>
            <p:nvSpPr>
              <p:cNvPr id="18" name="Content Placeholder 6">
                <a:extLst>
                  <a:ext uri="{FF2B5EF4-FFF2-40B4-BE49-F238E27FC236}">
                    <a16:creationId xmlns:a16="http://schemas.microsoft.com/office/drawing/2014/main" id="{D482CF85-C12B-664B-E053-2A2F37D9B521}"/>
                  </a:ext>
                </a:extLst>
              </p:cNvPr>
              <p:cNvSpPr txBox="1">
                <a:spLocks/>
              </p:cNvSpPr>
              <p:nvPr/>
            </p:nvSpPr>
            <p:spPr>
              <a:xfrm>
                <a:off x="1416243" y="3775425"/>
                <a:ext cx="2222696" cy="7392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=55+55</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=61</m:t>
                      </m:r>
                    </m:oMath>
                  </m:oMathPara>
                </a14:m>
                <a:endParaRPr lang="en-AU" sz="1800" dirty="0">
                  <a:latin typeface="+mj-lt"/>
                </a:endParaRPr>
              </a:p>
            </p:txBody>
          </p:sp>
        </mc:Choice>
        <mc:Fallback xmlns="">
          <p:sp>
            <p:nvSpPr>
              <p:cNvPr id="18" name="Content Placeholder 6">
                <a:extLst>
                  <a:ext uri="{FF2B5EF4-FFF2-40B4-BE49-F238E27FC236}">
                    <a16:creationId xmlns:a16="http://schemas.microsoft.com/office/drawing/2014/main" id="{D482CF85-C12B-664B-E053-2A2F37D9B521}"/>
                  </a:ext>
                </a:extLst>
              </p:cNvPr>
              <p:cNvSpPr txBox="1">
                <a:spLocks noRot="1" noChangeAspect="1" noMove="1" noResize="1" noEditPoints="1" noAdjustHandles="1" noChangeArrowheads="1" noChangeShapeType="1" noTextEdit="1"/>
              </p:cNvSpPr>
              <p:nvPr/>
            </p:nvSpPr>
            <p:spPr>
              <a:xfrm>
                <a:off x="1416243" y="3775425"/>
                <a:ext cx="2222696" cy="739235"/>
              </a:xfrm>
              <a:prstGeom prst="rect">
                <a:avLst/>
              </a:prstGeom>
              <a:blipFill>
                <a:blip r:embed="rId3"/>
                <a:stretch>
                  <a:fillRect b="-8475"/>
                </a:stretch>
              </a:blipFill>
            </p:spPr>
            <p:txBody>
              <a:bodyPr/>
              <a:lstStyle/>
              <a:p>
                <a:r>
                  <a:rPr lang="en-US">
                    <a:noFill/>
                  </a:rPr>
                  <a:t> </a:t>
                </a:r>
              </a:p>
            </p:txBody>
          </p:sp>
        </mc:Fallback>
      </mc:AlternateContent>
      <p:sp>
        <p:nvSpPr>
          <p:cNvPr id="14" name="Content Placeholder 6">
            <a:extLst>
              <a:ext uri="{FF2B5EF4-FFF2-40B4-BE49-F238E27FC236}">
                <a16:creationId xmlns:a16="http://schemas.microsoft.com/office/drawing/2014/main" id="{09E5E966-2D1A-F9A9-EE65-B0AEADC86796}"/>
              </a:ext>
            </a:extLst>
          </p:cNvPr>
          <p:cNvSpPr txBox="1">
            <a:spLocks/>
          </p:cNvSpPr>
          <p:nvPr/>
        </p:nvSpPr>
        <p:spPr>
          <a:xfrm>
            <a:off x="438536" y="5050555"/>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3</a:t>
            </a:r>
          </a:p>
        </p:txBody>
      </p:sp>
      <mc:AlternateContent xmlns:mc="http://schemas.openxmlformats.org/markup-compatibility/2006" xmlns:a14="http://schemas.microsoft.com/office/drawing/2010/main">
        <mc:Choice Requires="a14">
          <p:sp>
            <p:nvSpPr>
              <p:cNvPr id="19" name="Content Placeholder 6">
                <a:extLst>
                  <a:ext uri="{FF2B5EF4-FFF2-40B4-BE49-F238E27FC236}">
                    <a16:creationId xmlns:a16="http://schemas.microsoft.com/office/drawing/2014/main" id="{6D0A635B-0889-33EE-B428-065276813A25}"/>
                  </a:ext>
                </a:extLst>
              </p:cNvPr>
              <p:cNvSpPr txBox="1">
                <a:spLocks/>
              </p:cNvSpPr>
              <p:nvPr/>
            </p:nvSpPr>
            <p:spPr>
              <a:xfrm>
                <a:off x="1416242" y="5051653"/>
                <a:ext cx="2222696" cy="7392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=61+61</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=67</m:t>
                      </m:r>
                    </m:oMath>
                  </m:oMathPara>
                </a14:m>
                <a:endParaRPr lang="en-US" sz="1800" dirty="0">
                  <a:latin typeface="+mj-lt"/>
                  <a:ea typeface="Cambria Math" panose="02040503050406030204" pitchFamily="18" charset="0"/>
                </a:endParaRPr>
              </a:p>
            </p:txBody>
          </p:sp>
        </mc:Choice>
        <mc:Fallback xmlns="">
          <p:sp>
            <p:nvSpPr>
              <p:cNvPr id="19" name="Content Placeholder 6">
                <a:extLst>
                  <a:ext uri="{FF2B5EF4-FFF2-40B4-BE49-F238E27FC236}">
                    <a16:creationId xmlns:a16="http://schemas.microsoft.com/office/drawing/2014/main" id="{6D0A635B-0889-33EE-B428-065276813A25}"/>
                  </a:ext>
                </a:extLst>
              </p:cNvPr>
              <p:cNvSpPr txBox="1">
                <a:spLocks noRot="1" noChangeAspect="1" noMove="1" noResize="1" noEditPoints="1" noAdjustHandles="1" noChangeArrowheads="1" noChangeShapeType="1" noTextEdit="1"/>
              </p:cNvSpPr>
              <p:nvPr/>
            </p:nvSpPr>
            <p:spPr>
              <a:xfrm>
                <a:off x="1416242" y="5051653"/>
                <a:ext cx="2222696" cy="739235"/>
              </a:xfrm>
              <a:prstGeom prst="rect">
                <a:avLst/>
              </a:prstGeom>
              <a:blipFill>
                <a:blip r:embed="rId4"/>
                <a:stretch>
                  <a:fillRect b="-6667"/>
                </a:stretch>
              </a:blipFill>
            </p:spPr>
            <p:txBody>
              <a:bodyPr/>
              <a:lstStyle/>
              <a:p>
                <a:r>
                  <a:rPr lang="en-US">
                    <a:noFill/>
                  </a:rPr>
                  <a:t> </a:t>
                </a:r>
              </a:p>
            </p:txBody>
          </p:sp>
        </mc:Fallback>
      </mc:AlternateContent>
      <p:sp>
        <p:nvSpPr>
          <p:cNvPr id="15" name="Content Placeholder 6">
            <a:extLst>
              <a:ext uri="{FF2B5EF4-FFF2-40B4-BE49-F238E27FC236}">
                <a16:creationId xmlns:a16="http://schemas.microsoft.com/office/drawing/2014/main" id="{F447E55A-F8EB-030C-5554-D42C6DB8BE03}"/>
              </a:ext>
            </a:extLst>
          </p:cNvPr>
          <p:cNvSpPr txBox="1">
            <a:spLocks/>
          </p:cNvSpPr>
          <p:nvPr/>
        </p:nvSpPr>
        <p:spPr>
          <a:xfrm>
            <a:off x="4978332" y="2487181"/>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4</a:t>
            </a:r>
          </a:p>
        </p:txBody>
      </p:sp>
      <mc:AlternateContent xmlns:mc="http://schemas.openxmlformats.org/markup-compatibility/2006" xmlns:a14="http://schemas.microsoft.com/office/drawing/2010/main">
        <mc:Choice Requires="a14">
          <p:sp>
            <p:nvSpPr>
              <p:cNvPr id="20" name="Content Placeholder 6">
                <a:extLst>
                  <a:ext uri="{FF2B5EF4-FFF2-40B4-BE49-F238E27FC236}">
                    <a16:creationId xmlns:a16="http://schemas.microsoft.com/office/drawing/2014/main" id="{3D503639-9D62-2E49-951E-20AF04963DA8}"/>
                  </a:ext>
                </a:extLst>
              </p:cNvPr>
              <p:cNvSpPr txBox="1">
                <a:spLocks/>
              </p:cNvSpPr>
              <p:nvPr/>
            </p:nvSpPr>
            <p:spPr>
              <a:xfrm>
                <a:off x="5974701" y="2468124"/>
                <a:ext cx="2222696" cy="7392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=67+67</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=74</m:t>
                      </m:r>
                    </m:oMath>
                  </m:oMathPara>
                </a14:m>
                <a:endParaRPr lang="en-US" sz="1800" dirty="0">
                  <a:latin typeface="+mj-lt"/>
                  <a:ea typeface="Cambria Math" panose="02040503050406030204" pitchFamily="18" charset="0"/>
                </a:endParaRPr>
              </a:p>
            </p:txBody>
          </p:sp>
        </mc:Choice>
        <mc:Fallback xmlns="">
          <p:sp>
            <p:nvSpPr>
              <p:cNvPr id="20" name="Content Placeholder 6">
                <a:extLst>
                  <a:ext uri="{FF2B5EF4-FFF2-40B4-BE49-F238E27FC236}">
                    <a16:creationId xmlns:a16="http://schemas.microsoft.com/office/drawing/2014/main" id="{3D503639-9D62-2E49-951E-20AF04963DA8}"/>
                  </a:ext>
                </a:extLst>
              </p:cNvPr>
              <p:cNvSpPr txBox="1">
                <a:spLocks noRot="1" noChangeAspect="1" noMove="1" noResize="1" noEditPoints="1" noAdjustHandles="1" noChangeArrowheads="1" noChangeShapeType="1" noTextEdit="1"/>
              </p:cNvSpPr>
              <p:nvPr/>
            </p:nvSpPr>
            <p:spPr>
              <a:xfrm>
                <a:off x="5974701" y="2468124"/>
                <a:ext cx="2222696" cy="739235"/>
              </a:xfrm>
              <a:prstGeom prst="rect">
                <a:avLst/>
              </a:prstGeom>
              <a:blipFill>
                <a:blip r:embed="rId5"/>
                <a:stretch>
                  <a:fillRect b="-8475"/>
                </a:stretch>
              </a:blipFill>
            </p:spPr>
            <p:txBody>
              <a:bodyPr/>
              <a:lstStyle/>
              <a:p>
                <a:r>
                  <a:rPr lang="en-US">
                    <a:noFill/>
                  </a:rPr>
                  <a:t> </a:t>
                </a:r>
              </a:p>
            </p:txBody>
          </p:sp>
        </mc:Fallback>
      </mc:AlternateContent>
      <p:sp>
        <p:nvSpPr>
          <p:cNvPr id="16" name="Content Placeholder 6">
            <a:extLst>
              <a:ext uri="{FF2B5EF4-FFF2-40B4-BE49-F238E27FC236}">
                <a16:creationId xmlns:a16="http://schemas.microsoft.com/office/drawing/2014/main" id="{583D7A95-3BCC-68FB-6E2F-EFA3226247A2}"/>
              </a:ext>
            </a:extLst>
          </p:cNvPr>
          <p:cNvSpPr txBox="1">
            <a:spLocks/>
          </p:cNvSpPr>
          <p:nvPr/>
        </p:nvSpPr>
        <p:spPr>
          <a:xfrm>
            <a:off x="4978331" y="3766008"/>
            <a:ext cx="847319"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5</a:t>
            </a:r>
          </a:p>
        </p:txBody>
      </p:sp>
      <mc:AlternateContent xmlns:mc="http://schemas.openxmlformats.org/markup-compatibility/2006" xmlns:a14="http://schemas.microsoft.com/office/drawing/2010/main">
        <mc:Choice Requires="a14">
          <p:sp>
            <p:nvSpPr>
              <p:cNvPr id="21" name="Content Placeholder 6">
                <a:extLst>
                  <a:ext uri="{FF2B5EF4-FFF2-40B4-BE49-F238E27FC236}">
                    <a16:creationId xmlns:a16="http://schemas.microsoft.com/office/drawing/2014/main" id="{0E97FEEE-0BAF-A79B-AB78-7448E7AF5511}"/>
                  </a:ext>
                </a:extLst>
              </p:cNvPr>
              <p:cNvSpPr txBox="1">
                <a:spLocks/>
              </p:cNvSpPr>
              <p:nvPr/>
            </p:nvSpPr>
            <p:spPr>
              <a:xfrm>
                <a:off x="5974701" y="3738667"/>
                <a:ext cx="2222696" cy="77599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=74+74</m:t>
                      </m:r>
                      <m:r>
                        <a:rPr lang="en-US" sz="1800" i="1" smtClean="0">
                          <a:latin typeface="Cambria Math" panose="02040503050406030204" pitchFamily="18" charset="0"/>
                          <a:ea typeface="Cambria Math" panose="02040503050406030204" pitchFamily="18" charset="0"/>
                        </a:rPr>
                        <m:t>×0.10×1</m:t>
                      </m:r>
                    </m:oMath>
                    <m:oMath xmlns:m="http://schemas.openxmlformats.org/officeDocument/2006/math">
                      <m:r>
                        <a:rPr lang="en-US" sz="1800" i="1" smtClean="0">
                          <a:latin typeface="Cambria Math" panose="02040503050406030204" pitchFamily="18" charset="0"/>
                          <a:ea typeface="Cambria Math" panose="02040503050406030204" pitchFamily="18" charset="0"/>
                        </a:rPr>
                        <m:t>=81</m:t>
                      </m:r>
                    </m:oMath>
                  </m:oMathPara>
                </a14:m>
                <a:endParaRPr lang="en-US" sz="1800" dirty="0">
                  <a:latin typeface="+mj-lt"/>
                </a:endParaRPr>
              </a:p>
            </p:txBody>
          </p:sp>
        </mc:Choice>
        <mc:Fallback xmlns="">
          <p:sp>
            <p:nvSpPr>
              <p:cNvPr id="21" name="Content Placeholder 6">
                <a:extLst>
                  <a:ext uri="{FF2B5EF4-FFF2-40B4-BE49-F238E27FC236}">
                    <a16:creationId xmlns:a16="http://schemas.microsoft.com/office/drawing/2014/main" id="{0E97FEEE-0BAF-A79B-AB78-7448E7AF5511}"/>
                  </a:ext>
                </a:extLst>
              </p:cNvPr>
              <p:cNvSpPr txBox="1">
                <a:spLocks noRot="1" noChangeAspect="1" noMove="1" noResize="1" noEditPoints="1" noAdjustHandles="1" noChangeArrowheads="1" noChangeShapeType="1" noTextEdit="1"/>
              </p:cNvSpPr>
              <p:nvPr/>
            </p:nvSpPr>
            <p:spPr>
              <a:xfrm>
                <a:off x="5974701" y="3738667"/>
                <a:ext cx="2222696" cy="775993"/>
              </a:xfrm>
              <a:prstGeom prst="rect">
                <a:avLst/>
              </a:prstGeom>
              <a:blipFill>
                <a:blip r:embed="rId6"/>
                <a:stretch>
                  <a:fillRect b="-322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5822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Simple and compound interest (6)</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a:xfrm>
            <a:off x="360000" y="982520"/>
            <a:ext cx="2535877" cy="310015"/>
          </a:xfrm>
        </p:spPr>
        <p:txBody>
          <a:bodyPr/>
          <a:lstStyle/>
          <a:p>
            <a:r>
              <a:rPr lang="en-US" dirty="0"/>
              <a:t>Worked example 1</a:t>
            </a:r>
            <a:endParaRPr lang="en-AU" dirty="0"/>
          </a:p>
        </p:txBody>
      </p:sp>
      <p:sp>
        <p:nvSpPr>
          <p:cNvPr id="20" name="Content Placeholder 6">
            <a:extLst>
              <a:ext uri="{FF2B5EF4-FFF2-40B4-BE49-F238E27FC236}">
                <a16:creationId xmlns:a16="http://schemas.microsoft.com/office/drawing/2014/main" id="{A1B3082A-5DB6-784D-3BF7-54E2F31617DD}"/>
              </a:ext>
            </a:extLst>
          </p:cNvPr>
          <p:cNvSpPr txBox="1">
            <a:spLocks/>
          </p:cNvSpPr>
          <p:nvPr/>
        </p:nvSpPr>
        <p:spPr>
          <a:xfrm>
            <a:off x="2854408" y="1886093"/>
            <a:ext cx="2535877" cy="4177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Compound interest</a:t>
            </a:r>
          </a:p>
        </p:txBody>
      </p:sp>
      <p:sp>
        <p:nvSpPr>
          <p:cNvPr id="15" name="Content Placeholder 6">
            <a:extLst>
              <a:ext uri="{FF2B5EF4-FFF2-40B4-BE49-F238E27FC236}">
                <a16:creationId xmlns:a16="http://schemas.microsoft.com/office/drawing/2014/main" id="{2C43A698-1973-66E8-D7F0-2A10EEFBD6EF}"/>
              </a:ext>
            </a:extLst>
          </p:cNvPr>
          <p:cNvSpPr txBox="1">
            <a:spLocks/>
          </p:cNvSpPr>
          <p:nvPr/>
        </p:nvSpPr>
        <p:spPr>
          <a:xfrm>
            <a:off x="2854408" y="2494830"/>
            <a:ext cx="757054"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1</a:t>
            </a:r>
          </a:p>
        </p:txBody>
      </p:sp>
      <mc:AlternateContent xmlns:mc="http://schemas.openxmlformats.org/markup-compatibility/2006" xmlns:a14="http://schemas.microsoft.com/office/drawing/2010/main">
        <mc:Choice Requires="a14">
          <p:sp>
            <p:nvSpPr>
              <p:cNvPr id="14" name="Content Placeholder 6">
                <a:extLst>
                  <a:ext uri="{FF2B5EF4-FFF2-40B4-BE49-F238E27FC236}">
                    <a16:creationId xmlns:a16="http://schemas.microsoft.com/office/drawing/2014/main" id="{7B8E1282-E26F-F258-7D93-3B907876D514}"/>
                  </a:ext>
                </a:extLst>
              </p:cNvPr>
              <p:cNvSpPr txBox="1">
                <a:spLocks/>
              </p:cNvSpPr>
              <p:nvPr/>
            </p:nvSpPr>
            <p:spPr>
              <a:xfrm>
                <a:off x="3764412" y="2494830"/>
                <a:ext cx="2086947" cy="148934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=50+50</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m:rPr>
                          <m:aln/>
                        </m:rPr>
                        <a:rPr lang="en-US" sz="1600" i="1" smtClean="0">
                          <a:latin typeface="Cambria Math" panose="02040503050406030204" pitchFamily="18" charset="0"/>
                        </a:rPr>
                        <m:t>=</m:t>
                      </m:r>
                      <m:r>
                        <a:rPr lang="en-US" sz="1600" i="1" smtClean="0">
                          <a:latin typeface="Cambria Math" panose="02040503050406030204" pitchFamily="18" charset="0"/>
                        </a:rPr>
                        <m:t>50</m:t>
                      </m:r>
                      <m:d>
                        <m:dPr>
                          <m:ctrlPr>
                            <a:rPr lang="en-US" sz="1600" i="1" smtClean="0">
                              <a:latin typeface="Cambria Math" panose="02040503050406030204" pitchFamily="18" charset="0"/>
                            </a:rPr>
                          </m:ctrlPr>
                        </m:dPr>
                        <m:e>
                          <m:r>
                            <a:rPr lang="en-US" sz="1600" i="1" smtClean="0">
                              <a:latin typeface="Cambria Math" panose="02040503050406030204" pitchFamily="18" charset="0"/>
                            </a:rPr>
                            <m:t>1+0.10</m:t>
                          </m:r>
                        </m:e>
                      </m:d>
                    </m:oMath>
                    <m:oMath xmlns:m="http://schemas.openxmlformats.org/officeDocument/2006/math">
                      <m:r>
                        <a:rPr lang="en-US" sz="1600" i="1" smtClean="0">
                          <a:latin typeface="Cambria Math" panose="02040503050406030204" pitchFamily="18" charset="0"/>
                        </a:rPr>
                        <m:t>=50</m:t>
                      </m:r>
                      <m:d>
                        <m:dPr>
                          <m:ctrlPr>
                            <a:rPr lang="en-US" sz="1600" i="1" smtClean="0">
                              <a:latin typeface="Cambria Math" panose="02040503050406030204" pitchFamily="18" charset="0"/>
                            </a:rPr>
                          </m:ctrlPr>
                        </m:dPr>
                        <m:e>
                          <m:r>
                            <a:rPr lang="en-US" sz="1600" i="1" smtClean="0">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=55</m:t>
                      </m:r>
                    </m:oMath>
                  </m:oMathPara>
                </a14:m>
                <a:endParaRPr lang="en-AU" sz="1600" dirty="0"/>
              </a:p>
            </p:txBody>
          </p:sp>
        </mc:Choice>
        <mc:Fallback xmlns="">
          <p:sp>
            <p:nvSpPr>
              <p:cNvPr id="14" name="Content Placeholder 6">
                <a:extLst>
                  <a:ext uri="{FF2B5EF4-FFF2-40B4-BE49-F238E27FC236}">
                    <a16:creationId xmlns:a16="http://schemas.microsoft.com/office/drawing/2014/main" id="{7B8E1282-E26F-F258-7D93-3B907876D514}"/>
                  </a:ext>
                </a:extLst>
              </p:cNvPr>
              <p:cNvSpPr txBox="1">
                <a:spLocks noRot="1" noChangeAspect="1" noMove="1" noResize="1" noEditPoints="1" noAdjustHandles="1" noChangeArrowheads="1" noChangeShapeType="1" noTextEdit="1"/>
              </p:cNvSpPr>
              <p:nvPr/>
            </p:nvSpPr>
            <p:spPr>
              <a:xfrm>
                <a:off x="3764412" y="2494830"/>
                <a:ext cx="2086947" cy="1489345"/>
              </a:xfrm>
              <a:prstGeom prst="rect">
                <a:avLst/>
              </a:prstGeom>
              <a:blipFill>
                <a:blip r:embed="rId2"/>
                <a:stretch>
                  <a:fillRect/>
                </a:stretch>
              </a:blipFill>
            </p:spPr>
            <p:txBody>
              <a:bodyPr/>
              <a:lstStyle/>
              <a:p>
                <a:r>
                  <a:rPr lang="en-US">
                    <a:noFill/>
                  </a:rPr>
                  <a:t> </a:t>
                </a:r>
              </a:p>
            </p:txBody>
          </p:sp>
        </mc:Fallback>
      </mc:AlternateContent>
      <p:sp>
        <p:nvSpPr>
          <p:cNvPr id="16" name="Content Placeholder 6">
            <a:extLst>
              <a:ext uri="{FF2B5EF4-FFF2-40B4-BE49-F238E27FC236}">
                <a16:creationId xmlns:a16="http://schemas.microsoft.com/office/drawing/2014/main" id="{FEC419F9-08FC-72B7-89E9-502C056A6720}"/>
              </a:ext>
            </a:extLst>
          </p:cNvPr>
          <p:cNvSpPr txBox="1">
            <a:spLocks/>
          </p:cNvSpPr>
          <p:nvPr/>
        </p:nvSpPr>
        <p:spPr>
          <a:xfrm>
            <a:off x="2854408" y="4357505"/>
            <a:ext cx="757054"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2</a:t>
            </a:r>
          </a:p>
        </p:txBody>
      </p:sp>
      <mc:AlternateContent xmlns:mc="http://schemas.openxmlformats.org/markup-compatibility/2006" xmlns:a14="http://schemas.microsoft.com/office/drawing/2010/main">
        <mc:Choice Requires="a14">
          <p:sp>
            <p:nvSpPr>
              <p:cNvPr id="18" name="Content Placeholder 6">
                <a:extLst>
                  <a:ext uri="{FF2B5EF4-FFF2-40B4-BE49-F238E27FC236}">
                    <a16:creationId xmlns:a16="http://schemas.microsoft.com/office/drawing/2014/main" id="{19BB8A3B-7602-74D9-87DA-638A1CC9FBD7}"/>
                  </a:ext>
                </a:extLst>
              </p:cNvPr>
              <p:cNvSpPr txBox="1">
                <a:spLocks/>
              </p:cNvSpPr>
              <p:nvPr/>
            </p:nvSpPr>
            <p:spPr>
              <a:xfrm>
                <a:off x="3672697" y="4365174"/>
                <a:ext cx="2086947" cy="151030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=55+55</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smtClean="0">
                          <a:latin typeface="Cambria Math" panose="02040503050406030204" pitchFamily="18" charset="0"/>
                          <a:ea typeface="Cambria Math" panose="02040503050406030204" pitchFamily="18" charset="0"/>
                        </a:rPr>
                        <m:t>=55</m:t>
                      </m:r>
                      <m:d>
                        <m:dPr>
                          <m:ctrlPr>
                            <a:rPr lang="en-US" sz="1600" i="1" smtClean="0">
                              <a:latin typeface="Cambria Math" panose="02040503050406030204" pitchFamily="18" charset="0"/>
                              <a:ea typeface="Cambria Math" panose="02040503050406030204" pitchFamily="18" charset="0"/>
                            </a:rPr>
                          </m:ctrlPr>
                        </m:dPr>
                        <m:e>
                          <m:r>
                            <a:rPr lang="en-US" sz="1600" i="1" smtClean="0">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=5</m:t>
                      </m:r>
                      <m:r>
                        <a:rPr lang="en-US" sz="1600" i="1" smtClean="0">
                          <a:latin typeface="Cambria Math" panose="02040503050406030204" pitchFamily="18" charset="0"/>
                        </a:rPr>
                        <m:t>5</m:t>
                      </m:r>
                      <m:d>
                        <m:dPr>
                          <m:ctrlPr>
                            <a:rPr lang="en-US" sz="1600" i="1" smtClean="0">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=61</m:t>
                      </m:r>
                    </m:oMath>
                  </m:oMathPara>
                </a14:m>
                <a:endParaRPr lang="en-AU" sz="1600" dirty="0"/>
              </a:p>
            </p:txBody>
          </p:sp>
        </mc:Choice>
        <mc:Fallback xmlns="">
          <p:sp>
            <p:nvSpPr>
              <p:cNvPr id="18" name="Content Placeholder 6">
                <a:extLst>
                  <a:ext uri="{FF2B5EF4-FFF2-40B4-BE49-F238E27FC236}">
                    <a16:creationId xmlns:a16="http://schemas.microsoft.com/office/drawing/2014/main" id="{19BB8A3B-7602-74D9-87DA-638A1CC9FBD7}"/>
                  </a:ext>
                </a:extLst>
              </p:cNvPr>
              <p:cNvSpPr txBox="1">
                <a:spLocks noRot="1" noChangeAspect="1" noMove="1" noResize="1" noEditPoints="1" noAdjustHandles="1" noChangeArrowheads="1" noChangeShapeType="1" noTextEdit="1"/>
              </p:cNvSpPr>
              <p:nvPr/>
            </p:nvSpPr>
            <p:spPr>
              <a:xfrm>
                <a:off x="3672697" y="4365174"/>
                <a:ext cx="2086947" cy="1510306"/>
              </a:xfrm>
              <a:prstGeom prst="rect">
                <a:avLst/>
              </a:prstGeom>
              <a:blipFill>
                <a:blip r:embed="rId3"/>
                <a:stretch>
                  <a:fillRect/>
                </a:stretch>
              </a:blipFill>
            </p:spPr>
            <p:txBody>
              <a:bodyPr/>
              <a:lstStyle/>
              <a:p>
                <a:r>
                  <a:rPr lang="en-US">
                    <a:noFill/>
                  </a:rPr>
                  <a:t> </a:t>
                </a:r>
              </a:p>
            </p:txBody>
          </p:sp>
        </mc:Fallback>
      </mc:AlternateContent>
      <p:sp>
        <p:nvSpPr>
          <p:cNvPr id="17" name="Content Placeholder 6">
            <a:extLst>
              <a:ext uri="{FF2B5EF4-FFF2-40B4-BE49-F238E27FC236}">
                <a16:creationId xmlns:a16="http://schemas.microsoft.com/office/drawing/2014/main" id="{D918DC4F-A7C9-EF4E-2314-08B864190D85}"/>
              </a:ext>
            </a:extLst>
          </p:cNvPr>
          <p:cNvSpPr txBox="1">
            <a:spLocks/>
          </p:cNvSpPr>
          <p:nvPr/>
        </p:nvSpPr>
        <p:spPr>
          <a:xfrm>
            <a:off x="6128415" y="2495511"/>
            <a:ext cx="911780" cy="46873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Year 3</a:t>
            </a:r>
          </a:p>
        </p:txBody>
      </p:sp>
      <mc:AlternateContent xmlns:mc="http://schemas.openxmlformats.org/markup-compatibility/2006" xmlns:a14="http://schemas.microsoft.com/office/drawing/2010/main">
        <mc:Choice Requires="a14">
          <p:sp>
            <p:nvSpPr>
              <p:cNvPr id="19" name="Content Placeholder 6">
                <a:extLst>
                  <a:ext uri="{FF2B5EF4-FFF2-40B4-BE49-F238E27FC236}">
                    <a16:creationId xmlns:a16="http://schemas.microsoft.com/office/drawing/2014/main" id="{D8DFE0CA-AB42-A5F1-F894-D09699D90A4B}"/>
                  </a:ext>
                </a:extLst>
              </p:cNvPr>
              <p:cNvSpPr txBox="1">
                <a:spLocks/>
              </p:cNvSpPr>
              <p:nvPr/>
            </p:nvSpPr>
            <p:spPr>
              <a:xfrm>
                <a:off x="7127828" y="2504842"/>
                <a:ext cx="2209764" cy="148934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=61+61</m:t>
                      </m:r>
                      <m:r>
                        <a:rPr lang="en-US" sz="1600" i="1" smtClean="0">
                          <a:latin typeface="Cambria Math" panose="02040503050406030204" pitchFamily="18" charset="0"/>
                          <a:ea typeface="Cambria Math" panose="02040503050406030204" pitchFamily="18" charset="0"/>
                        </a:rPr>
                        <m:t>×0.10×1</m:t>
                      </m:r>
                    </m:oMath>
                    <m:oMath xmlns:m="http://schemas.openxmlformats.org/officeDocument/2006/math">
                      <m:r>
                        <a:rPr lang="en-US" sz="1600" i="1">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61</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1+0.10</m:t>
                          </m:r>
                        </m:e>
                      </m:d>
                    </m:oMath>
                    <m:oMath xmlns:m="http://schemas.openxmlformats.org/officeDocument/2006/math">
                      <m:r>
                        <a:rPr lang="en-US" sz="1600" i="1">
                          <a:latin typeface="Cambria Math" panose="02040503050406030204" pitchFamily="18" charset="0"/>
                        </a:rPr>
                        <m:t>=</m:t>
                      </m:r>
                      <m:r>
                        <a:rPr lang="en-US" sz="1600" i="1" smtClean="0">
                          <a:latin typeface="Cambria Math" panose="02040503050406030204" pitchFamily="18" charset="0"/>
                        </a:rPr>
                        <m:t>61</m:t>
                      </m:r>
                      <m:d>
                        <m:dPr>
                          <m:ctrlPr>
                            <a:rPr lang="en-US" sz="1600" i="1">
                              <a:latin typeface="Cambria Math" panose="02040503050406030204" pitchFamily="18" charset="0"/>
                            </a:rPr>
                          </m:ctrlPr>
                        </m:dPr>
                        <m:e>
                          <m:r>
                            <a:rPr lang="en-US" sz="1600" i="1">
                              <a:latin typeface="Cambria Math" panose="02040503050406030204" pitchFamily="18" charset="0"/>
                            </a:rPr>
                            <m:t>1.10</m:t>
                          </m:r>
                        </m:e>
                      </m:d>
                    </m:oMath>
                    <m:oMath xmlns:m="http://schemas.openxmlformats.org/officeDocument/2006/math">
                      <m:r>
                        <a:rPr lang="en-US" sz="1600" i="1" smtClean="0">
                          <a:latin typeface="Cambria Math" panose="02040503050406030204" pitchFamily="18" charset="0"/>
                        </a:rPr>
                        <m:t>=67</m:t>
                      </m:r>
                    </m:oMath>
                  </m:oMathPara>
                </a14:m>
                <a:endParaRPr lang="en-AU" sz="1600" dirty="0"/>
              </a:p>
              <a:p>
                <a:endParaRPr lang="en-AU" sz="1600" dirty="0"/>
              </a:p>
            </p:txBody>
          </p:sp>
        </mc:Choice>
        <mc:Fallback xmlns="">
          <p:sp>
            <p:nvSpPr>
              <p:cNvPr id="19" name="Content Placeholder 6">
                <a:extLst>
                  <a:ext uri="{FF2B5EF4-FFF2-40B4-BE49-F238E27FC236}">
                    <a16:creationId xmlns:a16="http://schemas.microsoft.com/office/drawing/2014/main" id="{D8DFE0CA-AB42-A5F1-F894-D09699D90A4B}"/>
                  </a:ext>
                </a:extLst>
              </p:cNvPr>
              <p:cNvSpPr txBox="1">
                <a:spLocks noRot="1" noChangeAspect="1" noMove="1" noResize="1" noEditPoints="1" noAdjustHandles="1" noChangeArrowheads="1" noChangeShapeType="1" noTextEdit="1"/>
              </p:cNvSpPr>
              <p:nvPr/>
            </p:nvSpPr>
            <p:spPr>
              <a:xfrm>
                <a:off x="7127828" y="2504842"/>
                <a:ext cx="2209764" cy="1489345"/>
              </a:xfrm>
              <a:prstGeom prst="rect">
                <a:avLst/>
              </a:prstGeom>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61944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1211</Words>
  <Application>Microsoft Office PowerPoint</Application>
  <PresentationFormat>Widescreen</PresentationFormat>
  <Paragraphs>164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Public Sans Light</vt:lpstr>
      <vt:lpstr>Public Sans</vt:lpstr>
      <vt:lpstr>Times New Roman</vt:lpstr>
      <vt:lpstr>Cambria Math</vt:lpstr>
      <vt:lpstr>1_NSWG Corporate</vt:lpstr>
      <vt:lpstr>Simple and compound interest</vt:lpstr>
      <vt:lpstr>Launch</vt:lpstr>
      <vt:lpstr>Simple and compound interest (1)</vt:lpstr>
      <vt:lpstr>Simple and compound interest (2)</vt:lpstr>
      <vt:lpstr>Explore</vt:lpstr>
      <vt:lpstr>Simple and compound interest (3)</vt:lpstr>
      <vt:lpstr>Simple and compound interest (4)</vt:lpstr>
      <vt:lpstr>Simple and compound interest (5)</vt:lpstr>
      <vt:lpstr>Simple and compound interest (6)</vt:lpstr>
      <vt:lpstr>Simple and compound interest (7)</vt:lpstr>
      <vt:lpstr>Simple and compound interest (8)</vt:lpstr>
      <vt:lpstr>Simple and compound interest (9)</vt:lpstr>
      <vt:lpstr>Summarise</vt:lpstr>
      <vt:lpstr>Simple and compound interest (10)</vt:lpstr>
      <vt:lpstr>Simple and compound interest (11)</vt:lpstr>
      <vt:lpstr>Simple and compound interest (12)</vt:lpstr>
      <vt:lpstr>Simple and compound interest (13)</vt:lpstr>
      <vt:lpstr>Simple and compound interest (14)</vt:lpstr>
      <vt:lpstr>Simple and compound interest (15)</vt:lpstr>
      <vt:lpstr>Simple and compound interest (16)</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and compound interest – Unit 11 – Lesson 1</dc:title>
  <dc:creator>NSW Department of Education</dc:creator>
  <dcterms:created xsi:type="dcterms:W3CDTF">2024-09-10T06:16:49Z</dcterms:created>
  <dcterms:modified xsi:type="dcterms:W3CDTF">2024-09-10T06:17:09Z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2024-09-10T06:17:08Z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0446524c-83a1-4c9d-aded-6a8456b4a6dd</vt:lpwstr>
  </property>
  <property fmtid="{D5CDD505-2E9C-101B-9397-08002B2CF9AE}" pid="8" name="MSIP_Label_b603dfd7-d93a-4381-a340-2995d8282205_ContentBits">
    <vt:lpwstr>0</vt:lpwstr>
  </property>
</Properties>
</file>