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5"/>
  </p:notesMasterIdLst>
  <p:handoutMasterIdLst>
    <p:handoutMasterId r:id="rId16"/>
  </p:handoutMasterIdLst>
  <p:sldIdLst>
    <p:sldId id="257" r:id="rId2"/>
    <p:sldId id="382" r:id="rId3"/>
    <p:sldId id="384" r:id="rId4"/>
    <p:sldId id="387" r:id="rId5"/>
    <p:sldId id="375" r:id="rId6"/>
    <p:sldId id="366" r:id="rId7"/>
    <p:sldId id="383" r:id="rId8"/>
    <p:sldId id="378" r:id="rId9"/>
    <p:sldId id="368" r:id="rId10"/>
    <p:sldId id="379" r:id="rId11"/>
    <p:sldId id="385" r:id="rId12"/>
    <p:sldId id="386" r:id="rId13"/>
    <p:sldId id="388"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15D3C655-FA0C-37E3-0AF9-B42F82485347}" name="Lee Hyland" initials="LH" userId="S::LESLEE.HYLAND@det.nsw.edu.au::236b8219-96ed-46a5-92bf-a10e6892f95f" providerId="AD"/>
  <p188:author id="{9E900F56-96F0-A2C5-2EC5-4A5CA6B1A37B}" name="Nadine Cannings" initials="NC" userId="S::Nadine.Cannings@det.nsw.edu.au::edc68fe4-7015-48b6-a6c0-a33df6c27bb6"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86283" autoAdjust="0"/>
  </p:normalViewPr>
  <p:slideViewPr>
    <p:cSldViewPr snapToGrid="0">
      <p:cViewPr varScale="1">
        <p:scale>
          <a:sx n="88" d="100"/>
          <a:sy n="88" d="100"/>
        </p:scale>
        <p:origin x="816" y="9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schoolsnsw.sharepoint.com/sites/CurriculumReview655/Shared%20Documents/Work%20Stream%20-%20Secondary%20PL%20and%20Resources/Project%20-%20Mathematics%207-10/3.%20Draft%20documents/Year%2010%20units/Unit%2011%20-%20Applying%20exponentials/maths-stage%25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Depreciation</a:t>
            </a:r>
            <a:r>
              <a:rPr lang="en-AU" baseline="0" dirty="0"/>
              <a:t> per year on a $40 000 Ford Everest</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'[maths-stage 5-unit 11-lesson 00- Bad investmentss.xlsx]Sheet1'!$E$4:$E$11</c:f>
              <c:numCache>
                <c:formatCode>General</c:formatCode>
                <c:ptCount val="8"/>
                <c:pt idx="0">
                  <c:v>8000</c:v>
                </c:pt>
                <c:pt idx="1">
                  <c:v>8000</c:v>
                </c:pt>
                <c:pt idx="2">
                  <c:v>8000</c:v>
                </c:pt>
                <c:pt idx="3">
                  <c:v>8000</c:v>
                </c:pt>
                <c:pt idx="4">
                  <c:v>8000</c:v>
                </c:pt>
              </c:numCache>
            </c:numRef>
          </c:val>
          <c:extLst>
            <c:ext xmlns:c15="http://schemas.microsoft.com/office/drawing/2012/chart" uri="{02D57815-91ED-43cb-92C2-25804820EDAC}">
              <c15:filteredSeriesTitle>
                <c15:tx>
                  <c:strRef>
                    <c:extLst>
                      <c:ext uri="{02D57815-91ED-43cb-92C2-25804820EDAC}">
                        <c15:formulaRef>
                          <c15:sqref>'[maths-stage 5-unit 11-lesson 00- Bad investmentss.xlsx]Sheet1'!$E$3</c15:sqref>
                        </c15:formulaRef>
                      </c:ext>
                    </c:extLst>
                    <c:strCache>
                      <c:ptCount val="1"/>
                      <c:pt idx="0">
                        <c:v>Method 1</c:v>
                      </c:pt>
                    </c:strCache>
                  </c:strRef>
                </c15:tx>
              </c15:filteredSeriesTitle>
            </c:ext>
            <c:ext xmlns:c16="http://schemas.microsoft.com/office/drawing/2014/chart" uri="{C3380CC4-5D6E-409C-BE32-E72D297353CC}">
              <c16:uniqueId val="{00000000-318E-4767-A945-EBC3B63872C9}"/>
            </c:ext>
          </c:extLst>
        </c:ser>
        <c:ser>
          <c:idx val="1"/>
          <c:order val="1"/>
          <c:spPr>
            <a:solidFill>
              <a:schemeClr val="accent2"/>
            </a:solidFill>
            <a:ln>
              <a:noFill/>
            </a:ln>
            <a:effectLst/>
          </c:spPr>
          <c:invertIfNegative val="0"/>
          <c:val>
            <c:numRef>
              <c:f>'[maths-stage 5-unit 11-lesson 00- Bad investmentss.xlsx]Sheet1'!$F$4:$F$11</c:f>
              <c:numCache>
                <c:formatCode>General</c:formatCode>
                <c:ptCount val="8"/>
                <c:pt idx="0">
                  <c:v>16000</c:v>
                </c:pt>
                <c:pt idx="1">
                  <c:v>9000</c:v>
                </c:pt>
                <c:pt idx="2">
                  <c:v>4500</c:v>
                </c:pt>
                <c:pt idx="3">
                  <c:v>2500</c:v>
                </c:pt>
                <c:pt idx="4">
                  <c:v>2000</c:v>
                </c:pt>
                <c:pt idx="5">
                  <c:v>1000</c:v>
                </c:pt>
                <c:pt idx="6">
                  <c:v>500</c:v>
                </c:pt>
                <c:pt idx="7">
                  <c:v>250</c:v>
                </c:pt>
              </c:numCache>
            </c:numRef>
          </c:val>
          <c:extLst>
            <c:ext xmlns:c15="http://schemas.microsoft.com/office/drawing/2012/chart" uri="{02D57815-91ED-43cb-92C2-25804820EDAC}">
              <c15:filteredSeriesTitle>
                <c15:tx>
                  <c:strRef>
                    <c:extLst>
                      <c:ext uri="{02D57815-91ED-43cb-92C2-25804820EDAC}">
                        <c15:formulaRef>
                          <c15:sqref>'[maths-stage 5-unit 11-lesson 00- Bad investmentss.xlsx]Sheet1'!$F$3</c15:sqref>
                        </c15:formulaRef>
                      </c:ext>
                    </c:extLst>
                    <c:strCache>
                      <c:ptCount val="1"/>
                      <c:pt idx="0">
                        <c:v>Method 2</c:v>
                      </c:pt>
                    </c:strCache>
                  </c:strRef>
                </c15:tx>
              </c15:filteredSeriesTitle>
            </c:ext>
            <c:ext xmlns:c16="http://schemas.microsoft.com/office/drawing/2014/chart" uri="{C3380CC4-5D6E-409C-BE32-E72D297353CC}">
              <c16:uniqueId val="{00000001-318E-4767-A945-EBC3B63872C9}"/>
            </c:ext>
          </c:extLst>
        </c:ser>
        <c:dLbls>
          <c:showLegendKey val="0"/>
          <c:showVal val="0"/>
          <c:showCatName val="0"/>
          <c:showSerName val="0"/>
          <c:showPercent val="0"/>
          <c:showBubbleSize val="0"/>
        </c:dLbls>
        <c:gapWidth val="219"/>
        <c:overlap val="-27"/>
        <c:axId val="515724655"/>
        <c:axId val="515725615"/>
      </c:barChart>
      <c:catAx>
        <c:axId val="5157246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layout>
            <c:manualLayout>
              <c:xMode val="edge"/>
              <c:yMode val="edge"/>
              <c:x val="0.49830003850502957"/>
              <c:y val="0.867702817172744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725615"/>
        <c:crosses val="autoZero"/>
        <c:auto val="1"/>
        <c:lblAlgn val="ctr"/>
        <c:lblOffset val="100"/>
        <c:noMultiLvlLbl val="0"/>
      </c:catAx>
      <c:valAx>
        <c:axId val="515725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Depreciation per year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72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95507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4173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136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356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336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0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36553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171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241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763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7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6694799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to.gov.au/businesses-and-organisations/income-deductions-and-concessions/depreciation-and-capital-expenses-and-allowances/general-depreciation-rules-capital-allowances/prime-cost-straight-line-and-diminishing-value-methods?=redirected_calc_depreciationmethods"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Bad investments</a:t>
            </a:r>
          </a:p>
        </p:txBody>
      </p:sp>
      <p:sp>
        <p:nvSpPr>
          <p:cNvPr id="2" name="Text Placeholder 1">
            <a:extLst>
              <a:ext uri="{FF2B5EF4-FFF2-40B4-BE49-F238E27FC236}">
                <a16:creationId xmlns:a16="http://schemas.microsoft.com/office/drawing/2014/main" id="{F272D2E0-C327-52FF-C653-D246F2DF24C5}"/>
              </a:ext>
            </a:extLst>
          </p:cNvPr>
          <p:cNvSpPr>
            <a:spLocks noGrp="1"/>
          </p:cNvSpPr>
          <p:nvPr>
            <p:ph type="body" sz="quarter" idx="10"/>
          </p:nvPr>
        </p:nvSpPr>
        <p:spPr/>
        <p:txBody>
          <a:bodyPr/>
          <a:lstStyle/>
          <a:p>
            <a:r>
              <a:rPr lang="en-US" dirty="0"/>
              <a:t>Stage 5</a:t>
            </a:r>
          </a:p>
        </p:txBody>
      </p:sp>
      <p:sp>
        <p:nvSpPr>
          <p:cNvPr id="3" name="Footer Placeholder 1">
            <a:extLst>
              <a:ext uri="{FF2B5EF4-FFF2-40B4-BE49-F238E27FC236}">
                <a16:creationId xmlns:a16="http://schemas.microsoft.com/office/drawing/2014/main" id="{E10A16B1-889B-21FD-17E0-59DAC6EAB733}"/>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pic>
        <p:nvPicPr>
          <p:cNvPr id="11" name="Picture 10">
            <a:extLst>
              <a:ext uri="{FF2B5EF4-FFF2-40B4-BE49-F238E27FC236}">
                <a16:creationId xmlns:a16="http://schemas.microsoft.com/office/drawing/2014/main" id="{B5B45ECF-6DA2-862D-FDCF-5FC3530E50F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7913" y="-344"/>
            <a:ext cx="5064086" cy="6858344"/>
          </a:xfrm>
          <a:prstGeom prst="rect">
            <a:avLst/>
          </a:prstGeom>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Depreciation formula (5)</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1</a:t>
            </a:r>
          </a:p>
        </p:txBody>
      </p:sp>
      <p:sp>
        <p:nvSpPr>
          <p:cNvPr id="7" name="Content Placeholder 4">
            <a:extLst>
              <a:ext uri="{FF2B5EF4-FFF2-40B4-BE49-F238E27FC236}">
                <a16:creationId xmlns:a16="http://schemas.microsoft.com/office/drawing/2014/main" id="{DF15C1C5-DE6D-2008-5925-2620E0F53641}"/>
              </a:ext>
            </a:extLst>
          </p:cNvPr>
          <p:cNvSpPr txBox="1">
            <a:spLocks/>
          </p:cNvSpPr>
          <p:nvPr/>
        </p:nvSpPr>
        <p:spPr>
          <a:xfrm>
            <a:off x="360000" y="1620000"/>
            <a:ext cx="11104119" cy="51025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Tang’s new car cost $56 000. What is the value of the car after 5 years if it declines at a rate 7% p.a.?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4A4F14-2A03-C540-C3A5-451CA9F916A9}"/>
                  </a:ext>
                </a:extLst>
              </p:cNvPr>
              <p:cNvSpPr txBox="1">
                <a:spLocks noGrp="1"/>
              </p:cNvSpPr>
              <p:nvPr>
                <p:ph idx="4294967295"/>
              </p:nvPr>
            </p:nvSpPr>
            <p:spPr>
              <a:xfrm>
                <a:off x="4597925" y="2317039"/>
                <a:ext cx="2996149" cy="1822450"/>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𝑆</m:t>
                      </m:r>
                      <m:r>
                        <m:rPr>
                          <m:aln/>
                        </m:rPr>
                        <a:rPr lang="en-AU" sz="2400" i="1" smtClean="0">
                          <a:latin typeface="Cambria Math" panose="02040503050406030204" pitchFamily="18" charset="0"/>
                        </a:rPr>
                        <m:t>=</m:t>
                      </m:r>
                      <m:sSub>
                        <m:sSubPr>
                          <m:ctrlPr>
                            <a:rPr lang="en-AU" sz="2400" i="1">
                              <a:latin typeface="Cambria Math" panose="02040503050406030204" pitchFamily="18" charset="0"/>
                            </a:rPr>
                          </m:ctrlPr>
                        </m:sSubPr>
                        <m:e>
                          <m:r>
                            <a:rPr lang="en-AU" sz="2400" i="1">
                              <a:latin typeface="Cambria Math" panose="02040503050406030204" pitchFamily="18" charset="0"/>
                            </a:rPr>
                            <m:t>𝑉</m:t>
                          </m:r>
                        </m:e>
                        <m:sub>
                          <m:r>
                            <a:rPr lang="en-AU" sz="2400" i="1">
                              <a:latin typeface="Cambria Math" panose="02040503050406030204" pitchFamily="18" charset="0"/>
                            </a:rPr>
                            <m:t>𝑜</m:t>
                          </m:r>
                        </m:sub>
                      </m:sSub>
                      <m:sSup>
                        <m:sSupPr>
                          <m:ctrlPr>
                            <a:rPr lang="en-AU" sz="2400" i="1" dirty="0">
                              <a:latin typeface="Cambria Math" panose="02040503050406030204" pitchFamily="18" charset="0"/>
                            </a:rPr>
                          </m:ctrlPr>
                        </m:sSupPr>
                        <m:e>
                          <m:d>
                            <m:dPr>
                              <m:ctrlPr>
                                <a:rPr lang="en-AU" sz="2400" i="1" dirty="0">
                                  <a:latin typeface="Cambria Math" panose="02040503050406030204" pitchFamily="18" charset="0"/>
                                </a:rPr>
                              </m:ctrlPr>
                            </m:dPr>
                            <m:e>
                              <m:r>
                                <a:rPr lang="en-AU" sz="2400" i="1" dirty="0">
                                  <a:latin typeface="Cambria Math" panose="02040503050406030204" pitchFamily="18" charset="0"/>
                                </a:rPr>
                                <m:t>1−</m:t>
                              </m:r>
                              <m:r>
                                <a:rPr lang="en-AU" sz="2400" i="1" dirty="0">
                                  <a:latin typeface="Cambria Math" panose="02040503050406030204" pitchFamily="18" charset="0"/>
                                </a:rPr>
                                <m:t>𝑟</m:t>
                              </m:r>
                            </m:e>
                          </m:d>
                        </m:e>
                        <m:sup>
                          <m:r>
                            <a:rPr lang="en-AU" sz="2400" i="1" dirty="0">
                              <a:latin typeface="Cambria Math" panose="02040503050406030204" pitchFamily="18" charset="0"/>
                            </a:rPr>
                            <m:t>𝑛</m:t>
                          </m:r>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56000</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(1−0.07)</m:t>
                          </m:r>
                        </m:e>
                        <m:sup>
                          <m:r>
                            <a:rPr lang="en-AU" sz="2400" b="0" i="1" smtClean="0">
                              <a:latin typeface="Cambria Math" panose="02040503050406030204" pitchFamily="18" charset="0"/>
                            </a:rPr>
                            <m:t>5</m:t>
                          </m:r>
                        </m:sup>
                      </m:sSup>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$38958.55</m:t>
                      </m:r>
                    </m:oMath>
                  </m:oMathPara>
                </a14:m>
                <a:endParaRPr lang="en-AU" sz="2400" dirty="0"/>
              </a:p>
            </p:txBody>
          </p:sp>
        </mc:Choice>
        <mc:Fallback xmlns="">
          <p:sp>
            <p:nvSpPr>
              <p:cNvPr id="3" name="Content Placeholder 2">
                <a:extLst>
                  <a:ext uri="{FF2B5EF4-FFF2-40B4-BE49-F238E27FC236}">
                    <a16:creationId xmlns:a16="http://schemas.microsoft.com/office/drawing/2014/main" id="{564A4F14-2A03-C540-C3A5-451CA9F916A9}"/>
                  </a:ext>
                </a:extLst>
              </p:cNvPr>
              <p:cNvSpPr txBox="1">
                <a:spLocks noGrp="1" noRot="1" noChangeAspect="1" noMove="1" noResize="1" noEditPoints="1" noAdjustHandles="1" noChangeArrowheads="1" noChangeShapeType="1" noTextEdit="1"/>
              </p:cNvSpPr>
              <p:nvPr>
                <p:ph idx="4294967295"/>
              </p:nvPr>
            </p:nvSpPr>
            <p:spPr>
              <a:xfrm>
                <a:off x="4597925" y="2317039"/>
                <a:ext cx="2996149" cy="1822450"/>
              </a:xfrm>
              <a:prstGeom prst="rect">
                <a:avLst/>
              </a:prstGeom>
              <a:blipFill>
                <a:blip r:embed="rId2"/>
                <a:stretch>
                  <a:fillRect l="-33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54399BC1-0F89-7CE2-B67F-8BACC4D3CEBD}"/>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23622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AU" dirty="0"/>
              <a:t>Are cars a bad investment? </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nchor="b">
            <a:noAutofit/>
          </a:bodyPr>
          <a:lstStyle/>
          <a:p>
            <a:pPr>
              <a:lnSpc>
                <a:spcPct val="140000"/>
              </a:lnSpc>
            </a:pPr>
            <a:r>
              <a:rPr lang="en-AU" dirty="0"/>
              <a:t>Justify your answer</a:t>
            </a:r>
          </a:p>
        </p:txBody>
      </p:sp>
      <p:graphicFrame>
        <p:nvGraphicFramePr>
          <p:cNvPr id="3" name="Content Placeholder 2" descr="Table of values &#10; ​&#10;&#10;2022​&#10;&#10;2024​&#10;&#10;iPhone 13​&#10;&#10;$1087​&#10;&#10;$879 ​&#10;&#10;Google Pixel 7 Pro​&#10;&#10;$1299​&#10;&#10;$599​&#10;&#10;Median house price Cessnock ​&#10;&#10;$532 475​&#10;&#10;$590 000​&#10;&#10;Median house price Orange​&#10;&#10;$713 500​&#10;&#10;$831 769​&#10;&#10;Toyota Land Cruiser (VX model) ​&#10;&#10;$119 000​&#10;&#10;$122 000​&#10;&#10;">
            <a:extLst>
              <a:ext uri="{FF2B5EF4-FFF2-40B4-BE49-F238E27FC236}">
                <a16:creationId xmlns:a16="http://schemas.microsoft.com/office/drawing/2014/main" id="{E904385C-8C2B-7679-96BC-DDE1C00E17D6}"/>
              </a:ext>
            </a:extLst>
          </p:cNvPr>
          <p:cNvGraphicFramePr>
            <a:graphicFrameLocks noGrp="1"/>
          </p:cNvGraphicFramePr>
          <p:nvPr>
            <p:ph idx="4294967295"/>
            <p:extLst>
              <p:ext uri="{D42A27DB-BD31-4B8C-83A1-F6EECF244321}">
                <p14:modId xmlns:p14="http://schemas.microsoft.com/office/powerpoint/2010/main" val="340018066"/>
              </p:ext>
            </p:extLst>
          </p:nvPr>
        </p:nvGraphicFramePr>
        <p:xfrm>
          <a:off x="359998" y="1636269"/>
          <a:ext cx="11245848" cy="3910424"/>
        </p:xfrm>
        <a:graphic>
          <a:graphicData uri="http://schemas.openxmlformats.org/drawingml/2006/table">
            <a:tbl>
              <a:tblPr firstRow="1" firstCol="1" bandRow="1"/>
              <a:tblGrid>
                <a:gridCol w="6668014">
                  <a:extLst>
                    <a:ext uri="{9D8B030D-6E8A-4147-A177-3AD203B41FA5}">
                      <a16:colId xmlns:a16="http://schemas.microsoft.com/office/drawing/2014/main" val="659950074"/>
                    </a:ext>
                  </a:extLst>
                </a:gridCol>
                <a:gridCol w="2288917">
                  <a:extLst>
                    <a:ext uri="{9D8B030D-6E8A-4147-A177-3AD203B41FA5}">
                      <a16:colId xmlns:a16="http://schemas.microsoft.com/office/drawing/2014/main" val="1764100143"/>
                    </a:ext>
                  </a:extLst>
                </a:gridCol>
                <a:gridCol w="2288917">
                  <a:extLst>
                    <a:ext uri="{9D8B030D-6E8A-4147-A177-3AD203B41FA5}">
                      <a16:colId xmlns:a16="http://schemas.microsoft.com/office/drawing/2014/main" val="2480399309"/>
                    </a:ext>
                  </a:extLst>
                </a:gridCol>
              </a:tblGrid>
              <a:tr h="539149">
                <a:tc>
                  <a:txBody>
                    <a:bodyPr/>
                    <a:lstStyle/>
                    <a:p>
                      <a:pPr algn="l" fontAlgn="t">
                        <a:lnSpc>
                          <a:spcPct val="150000"/>
                        </a:lnSpc>
                        <a:spcBef>
                          <a:spcPts val="600"/>
                        </a:spcBef>
                        <a:spcAft>
                          <a:spcPts val="600"/>
                        </a:spcAft>
                      </a:pPr>
                      <a:r>
                        <a:rPr lang="en-AU" sz="1800" b="1" i="0" u="none" strike="noStrike" dirty="0">
                          <a:solidFill>
                            <a:schemeClr val="bg1"/>
                          </a:solidFill>
                          <a:effectLst/>
                          <a:highlight>
                            <a:srgbClr val="002664"/>
                          </a:highlight>
                          <a:latin typeface="Arial" panose="020B0604020202020204" pitchFamily="34" charset="0"/>
                          <a:ea typeface="Calibri" panose="020F0502020204030204" pitchFamily="34" charset="0"/>
                          <a:cs typeface="Arial" panose="020B0604020202020204" pitchFamily="34" charset="0"/>
                        </a:rPr>
                        <a:t>Other investments</a:t>
                      </a:r>
                      <a:endParaRPr lang="en-AU" sz="1800" b="0" i="0" u="none" strike="noStrike" dirty="0">
                        <a:solidFill>
                          <a:schemeClr val="bg1"/>
                        </a:solidFill>
                        <a:effectLst/>
                        <a:highlight>
                          <a:srgbClr val="002664"/>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l" fontAlgn="t">
                        <a:lnSpc>
                          <a:spcPct val="150000"/>
                        </a:lnSpc>
                        <a:spcBef>
                          <a:spcPts val="600"/>
                        </a:spcBef>
                        <a:spcAft>
                          <a:spcPts val="600"/>
                        </a:spcAft>
                      </a:pPr>
                      <a:r>
                        <a:rPr lang="en-AU" sz="1800" b="1" i="0" u="none" strike="noStrike" dirty="0">
                          <a:solidFill>
                            <a:srgbClr val="FFFFFF"/>
                          </a:solidFill>
                          <a:effectLst/>
                          <a:highlight>
                            <a:srgbClr val="002664"/>
                          </a:highlight>
                          <a:latin typeface="Arial" panose="020B0604020202020204" pitchFamily="34" charset="0"/>
                          <a:ea typeface="Calibri" panose="020F0502020204030204" pitchFamily="34" charset="0"/>
                          <a:cs typeface="Arial" panose="020B0604020202020204" pitchFamily="34" charset="0"/>
                        </a:rPr>
                        <a:t>2022</a:t>
                      </a:r>
                      <a:endParaRPr lang="en-AU" sz="1800" b="0" i="0" u="none" strike="noStrike" dirty="0">
                        <a:effectLst/>
                        <a:highlight>
                          <a:srgbClr val="002664"/>
                        </a:highlight>
                        <a:latin typeface="Arial" panose="020B0604020202020204" pitchFamily="34" charset="0"/>
                      </a:endParaRPr>
                    </a:p>
                  </a:txBody>
                  <a:tcPr marL="174238" marR="174238" marT="24200" marB="0">
                    <a:lnL>
                      <a:noFill/>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l" fontAlgn="t">
                        <a:lnSpc>
                          <a:spcPct val="150000"/>
                        </a:lnSpc>
                        <a:spcBef>
                          <a:spcPts val="600"/>
                        </a:spcBef>
                        <a:spcAft>
                          <a:spcPts val="600"/>
                        </a:spcAft>
                      </a:pPr>
                      <a:r>
                        <a:rPr lang="en-AU" sz="1800" b="1" i="0" u="none" strike="noStrike" dirty="0">
                          <a:solidFill>
                            <a:srgbClr val="FFFFFF"/>
                          </a:solidFill>
                          <a:effectLst/>
                          <a:highlight>
                            <a:srgbClr val="002664"/>
                          </a:highlight>
                          <a:latin typeface="Arial" panose="020B0604020202020204" pitchFamily="34" charset="0"/>
                          <a:ea typeface="Calibri" panose="020F0502020204030204" pitchFamily="34" charset="0"/>
                          <a:cs typeface="Arial" panose="020B0604020202020204" pitchFamily="34" charset="0"/>
                        </a:rPr>
                        <a:t>2024</a:t>
                      </a:r>
                      <a:endParaRPr lang="en-AU" sz="1800" b="0" i="0" u="none" strike="noStrike" dirty="0">
                        <a:effectLst/>
                        <a:highlight>
                          <a:srgbClr val="002664"/>
                        </a:highlight>
                        <a:latin typeface="Arial" panose="020B0604020202020204" pitchFamily="34" charset="0"/>
                      </a:endParaRPr>
                    </a:p>
                  </a:txBody>
                  <a:tcPr marL="174238" marR="174238" marT="2420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87593640"/>
                  </a:ext>
                </a:extLst>
              </a:tr>
              <a:tr h="674255">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iPhone 13</a:t>
                      </a:r>
                      <a:endParaRPr lang="en-AU" sz="1800" b="0" i="0" u="none" strike="noStrike" dirty="0">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$1087</a:t>
                      </a:r>
                      <a:endParaRPr lang="en-AU" sz="1800" b="0" i="0" u="none" strike="noStrike">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$879 </a:t>
                      </a:r>
                      <a:endParaRPr lang="en-AU" sz="1800" b="0" i="0" u="none" strike="noStrike">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204188"/>
                  </a:ext>
                </a:extLst>
              </a:tr>
              <a:tr h="674255">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Google Pixel 7 Pro</a:t>
                      </a:r>
                      <a:endParaRPr lang="en-AU" sz="1800" b="0" i="0" u="none" strike="noStrike" dirty="0">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$1299</a:t>
                      </a:r>
                      <a:endParaRPr lang="en-AU" sz="1800" b="0" i="0" u="none" strike="noStrike">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$599</a:t>
                      </a:r>
                      <a:endParaRPr lang="en-AU" sz="1800" b="0" i="0" u="none" strike="noStrike">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894193320"/>
                  </a:ext>
                </a:extLst>
              </a:tr>
              <a:tr h="674255">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Median house price Cessnock </a:t>
                      </a:r>
                      <a:endParaRPr lang="en-AU" sz="1800" b="0" i="0" u="none" strike="noStrike" dirty="0">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$532 475</a:t>
                      </a:r>
                      <a:endParaRPr lang="en-AU" sz="1800" b="0" i="0" u="none" strike="noStrike" dirty="0">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$590 000</a:t>
                      </a:r>
                      <a:endParaRPr lang="en-AU" sz="1800" b="0" i="0" u="none" strike="noStrike">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9629743"/>
                  </a:ext>
                </a:extLst>
              </a:tr>
              <a:tr h="674255">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Median house price Orange</a:t>
                      </a:r>
                      <a:endParaRPr lang="en-AU" sz="1800" b="0" i="0" u="none" strike="noStrike">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$713 500</a:t>
                      </a:r>
                      <a:endParaRPr lang="en-AU" sz="1800" b="0" i="0" u="none" strike="noStrike" dirty="0">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a:t>
                      </a:r>
                      <a:r>
                        <a:rPr lang="en-AU" sz="1800" b="0" i="0" u="none" strike="noStrike" dirty="0">
                          <a:effectLst/>
                          <a:highlight>
                            <a:srgbClr val="EBEBEB"/>
                          </a:highlight>
                          <a:latin typeface="Arial" panose="020B0604020202020204" pitchFamily="34" charset="0"/>
                          <a:ea typeface="Calibri" panose="020F0502020204030204" pitchFamily="34" charset="0"/>
                          <a:cs typeface="Arial" panose="020B0604020202020204" pitchFamily="34" charset="0"/>
                        </a:rPr>
                        <a:t>831 769</a:t>
                      </a:r>
                      <a:endParaRPr lang="en-AU" sz="1800" b="0" i="0" u="none" strike="noStrike" dirty="0">
                        <a:effectLst/>
                        <a:highlight>
                          <a:srgbClr val="EBEBEB"/>
                        </a:highligh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828829404"/>
                  </a:ext>
                </a:extLst>
              </a:tr>
              <a:tr h="674255">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Toyota Land Cruiser (VX model) </a:t>
                      </a:r>
                      <a:endParaRPr lang="en-AU" sz="1800" b="0" i="0" u="none" strike="noStrike">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$119 000</a:t>
                      </a:r>
                      <a:endParaRPr lang="en-AU" sz="1800" b="0" i="0" u="none" strike="noStrike">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600"/>
                        </a:spcBef>
                        <a:spcAft>
                          <a:spcPts val="600"/>
                        </a:spcAft>
                      </a:pPr>
                      <a:r>
                        <a:rPr lang="en-AU" sz="1800" b="0" i="0" u="none" strike="noStrike"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$122 000</a:t>
                      </a:r>
                      <a:endParaRPr lang="en-AU" sz="1800" b="0" i="0" u="none" strike="noStrike" dirty="0">
                        <a:effectLst/>
                        <a:latin typeface="Arial" panose="020B0604020202020204" pitchFamily="34" charset="0"/>
                      </a:endParaRPr>
                    </a:p>
                  </a:txBody>
                  <a:tcPr marL="174238" marR="174238" marT="24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29520"/>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8169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346330" cy="5044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282261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65662F7D-347E-54FC-4705-875E10AA106C}"/>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Ford Everest </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Depreciated value and graph</a:t>
            </a:r>
          </a:p>
        </p:txBody>
      </p:sp>
      <p:graphicFrame>
        <p:nvGraphicFramePr>
          <p:cNvPr id="10" name="Chart 9" descr="Depreciation per year graph with 2 methods displayed. Method 1 has the value of $8000 each year. Method 2 has the first year value at $16000, second at $9000, third at $4500, fourth at $2500, fifth at $2000, sixth at $1000, seventh at $500 and eighth at $100.">
            <a:extLst>
              <a:ext uri="{FF2B5EF4-FFF2-40B4-BE49-F238E27FC236}">
                <a16:creationId xmlns:a16="http://schemas.microsoft.com/office/drawing/2014/main" id="{E737BB08-23DA-4933-4DA5-DD2EA826B05C}"/>
              </a:ext>
            </a:extLst>
          </p:cNvPr>
          <p:cNvGraphicFramePr>
            <a:graphicFrameLocks/>
          </p:cNvGraphicFramePr>
          <p:nvPr>
            <p:extLst>
              <p:ext uri="{D42A27DB-BD31-4B8C-83A1-F6EECF244321}">
                <p14:modId xmlns:p14="http://schemas.microsoft.com/office/powerpoint/2010/main" val="3896238275"/>
              </p:ext>
            </p:extLst>
          </p:nvPr>
        </p:nvGraphicFramePr>
        <p:xfrm>
          <a:off x="1516323" y="1424606"/>
          <a:ext cx="8736729" cy="48440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E70F2A-2239-8659-32DB-1660E017FC2B}"/>
              </a:ext>
            </a:extLst>
          </p:cNvPr>
          <p:cNvSpPr txBox="1"/>
          <p:nvPr/>
        </p:nvSpPr>
        <p:spPr>
          <a:xfrm>
            <a:off x="1516323" y="6248903"/>
            <a:ext cx="6265333" cy="303667"/>
          </a:xfrm>
          <a:prstGeom prst="rect">
            <a:avLst/>
          </a:prstGeom>
          <a:noFill/>
        </p:spPr>
        <p:txBody>
          <a:bodyPr wrap="square" lIns="0" tIns="0" rIns="0" bIns="0" rtlCol="0">
            <a:noAutofit/>
          </a:bodyPr>
          <a:lstStyle/>
          <a:p>
            <a:r>
              <a:rPr lang="en-AU" sz="1400" dirty="0">
                <a:latin typeface="Arial" panose="020B0604020202020204" pitchFamily="34" charset="0"/>
                <a:cs typeface="Arial" panose="020B0604020202020204" pitchFamily="34" charset="0"/>
              </a:rPr>
              <a:t>Adapted from </a:t>
            </a:r>
            <a:r>
              <a:rPr lang="en-AU" sz="1400" dirty="0">
                <a:latin typeface="Arial" panose="020B0604020202020204" pitchFamily="34" charset="0"/>
                <a:cs typeface="Arial" panose="020B0604020202020204" pitchFamily="34" charset="0"/>
                <a:hlinkClick r:id="rId3"/>
              </a:rPr>
              <a:t>Australian Tax Office</a:t>
            </a:r>
            <a:r>
              <a:rPr lang="en-AU" sz="14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2837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5059-025D-362D-5E8E-5C4E536B5475}"/>
              </a:ext>
            </a:extLst>
          </p:cNvPr>
          <p:cNvSpPr>
            <a:spLocks noGrp="1"/>
          </p:cNvSpPr>
          <p:nvPr>
            <p:ph type="title"/>
          </p:nvPr>
        </p:nvSpPr>
        <p:spPr/>
        <p:txBody>
          <a:bodyPr/>
          <a:lstStyle/>
          <a:p>
            <a:r>
              <a:rPr lang="en-AU" dirty="0"/>
              <a:t>Compare the pair		</a:t>
            </a:r>
          </a:p>
        </p:txBody>
      </p:sp>
      <p:sp>
        <p:nvSpPr>
          <p:cNvPr id="5" name="Text Placeholder 4">
            <a:extLst>
              <a:ext uri="{FF2B5EF4-FFF2-40B4-BE49-F238E27FC236}">
                <a16:creationId xmlns:a16="http://schemas.microsoft.com/office/drawing/2014/main" id="{A7AF0F21-5974-2E4F-5F35-7D824D87147B}"/>
              </a:ext>
            </a:extLst>
          </p:cNvPr>
          <p:cNvSpPr>
            <a:spLocks noGrp="1"/>
          </p:cNvSpPr>
          <p:nvPr>
            <p:ph type="body" sz="quarter" idx="18"/>
          </p:nvPr>
        </p:nvSpPr>
        <p:spPr/>
        <p:txBody>
          <a:bodyPr/>
          <a:lstStyle/>
          <a:p>
            <a:r>
              <a:rPr lang="en-AU" dirty="0"/>
              <a:t>What do you notice and wonder</a:t>
            </a:r>
          </a:p>
        </p:txBody>
      </p:sp>
      <p:sp>
        <p:nvSpPr>
          <p:cNvPr id="3" name="TextBox 2">
            <a:extLst>
              <a:ext uri="{FF2B5EF4-FFF2-40B4-BE49-F238E27FC236}">
                <a16:creationId xmlns:a16="http://schemas.microsoft.com/office/drawing/2014/main" id="{241AB17E-9A5D-4E7B-1205-84F7E5E689B0}"/>
              </a:ext>
            </a:extLst>
          </p:cNvPr>
          <p:cNvSpPr txBox="1"/>
          <p:nvPr/>
        </p:nvSpPr>
        <p:spPr>
          <a:xfrm>
            <a:off x="359999" y="1868651"/>
            <a:ext cx="2669639" cy="364867"/>
          </a:xfrm>
          <a:prstGeom prst="rect">
            <a:avLst/>
          </a:prstGeom>
          <a:noFill/>
        </p:spPr>
        <p:txBody>
          <a:bodyPr wrap="none" lIns="0" tIns="0" rIns="0" bIns="0" rtlCol="0">
            <a:noAutofit/>
          </a:bodyPr>
          <a:lstStyle/>
          <a:p>
            <a:pPr algn="l"/>
            <a:r>
              <a:rPr lang="en-AU" sz="1800" dirty="0"/>
              <a:t>Compound interest</a:t>
            </a:r>
          </a:p>
        </p:txBody>
      </p:sp>
      <p:pic>
        <p:nvPicPr>
          <p:cNvPr id="7" name="Picture 6" descr="Graph of positive exponential.">
            <a:extLst>
              <a:ext uri="{FF2B5EF4-FFF2-40B4-BE49-F238E27FC236}">
                <a16:creationId xmlns:a16="http://schemas.microsoft.com/office/drawing/2014/main" id="{319E1D52-3316-29F1-0BD5-0D180C54A1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304" y="2350854"/>
            <a:ext cx="5535553" cy="3212497"/>
          </a:xfrm>
          <a:prstGeom prst="rect">
            <a:avLst/>
          </a:prstGeom>
        </p:spPr>
      </p:pic>
      <p:sp>
        <p:nvSpPr>
          <p:cNvPr id="8" name="TextBox 7">
            <a:extLst>
              <a:ext uri="{FF2B5EF4-FFF2-40B4-BE49-F238E27FC236}">
                <a16:creationId xmlns:a16="http://schemas.microsoft.com/office/drawing/2014/main" id="{D68C07C6-799E-90C5-647A-B6A69C854394}"/>
              </a:ext>
            </a:extLst>
          </p:cNvPr>
          <p:cNvSpPr txBox="1"/>
          <p:nvPr/>
        </p:nvSpPr>
        <p:spPr>
          <a:xfrm>
            <a:off x="6136193" y="1868651"/>
            <a:ext cx="2997758" cy="369332"/>
          </a:xfrm>
          <a:prstGeom prst="rect">
            <a:avLst/>
          </a:prstGeom>
          <a:noFill/>
        </p:spPr>
        <p:txBody>
          <a:bodyPr wrap="square">
            <a:spAutoFit/>
          </a:bodyPr>
          <a:lstStyle/>
          <a:p>
            <a:pPr algn="l"/>
            <a:r>
              <a:rPr lang="en-AU" sz="1800" dirty="0"/>
              <a:t>Depreciation</a:t>
            </a:r>
          </a:p>
        </p:txBody>
      </p:sp>
      <p:pic>
        <p:nvPicPr>
          <p:cNvPr id="11" name="Picture 10" descr="Graph of negative exponential.">
            <a:extLst>
              <a:ext uri="{FF2B5EF4-FFF2-40B4-BE49-F238E27FC236}">
                <a16:creationId xmlns:a16="http://schemas.microsoft.com/office/drawing/2014/main" id="{B8A64360-389F-6CA8-90A7-6C9D43958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4684" y="2350412"/>
            <a:ext cx="5640198" cy="3273227"/>
          </a:xfrm>
          <a:prstGeom prst="rect">
            <a:avLst/>
          </a:prstGeom>
        </p:spPr>
      </p:pic>
      <p:sp>
        <p:nvSpPr>
          <p:cNvPr id="4" name="Slide Number Placeholder 3">
            <a:extLst>
              <a:ext uri="{FF2B5EF4-FFF2-40B4-BE49-F238E27FC236}">
                <a16:creationId xmlns:a16="http://schemas.microsoft.com/office/drawing/2014/main" id="{B488BBD3-18E2-0229-F99A-09BC30FCCF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379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F49F23EC-8F44-DEFF-E383-91E3BB5321CD}"/>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Depreciation formula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5427851" cy="310015"/>
          </a:xfrm>
        </p:spPr>
        <p:txBody>
          <a:bodyPr/>
          <a:lstStyle/>
          <a:p>
            <a:r>
              <a:rPr lang="en-AU" dirty="0"/>
              <a:t>Declining balance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6BB045-9F1B-4995-20D6-D85466876660}"/>
                  </a:ext>
                </a:extLst>
              </p:cNvPr>
              <p:cNvSpPr txBox="1"/>
              <p:nvPr/>
            </p:nvSpPr>
            <p:spPr>
              <a:xfrm>
                <a:off x="3388990" y="2068443"/>
                <a:ext cx="2398861" cy="502124"/>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𝑆</m:t>
                      </m:r>
                      <m:r>
                        <a:rPr lang="en-AU" sz="2800" b="0" i="1" smtClean="0">
                          <a:latin typeface="Cambria Math" panose="02040503050406030204" pitchFamily="18" charset="0"/>
                        </a:rPr>
                        <m:t>=</m:t>
                      </m:r>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𝑉</m:t>
                          </m:r>
                        </m:e>
                        <m:sub>
                          <m:r>
                            <a:rPr lang="en-AU" sz="2800" b="0" i="1" smtClean="0">
                              <a:latin typeface="Cambria Math" panose="02040503050406030204" pitchFamily="18" charset="0"/>
                            </a:rPr>
                            <m:t>𝑜</m:t>
                          </m:r>
                        </m:sub>
                      </m:sSub>
                      <m:sSup>
                        <m:sSupPr>
                          <m:ctrlPr>
                            <a:rPr lang="en-AU" sz="2800" b="0" i="1" dirty="0" smtClean="0">
                              <a:latin typeface="Cambria Math" panose="02040503050406030204" pitchFamily="18" charset="0"/>
                            </a:rPr>
                          </m:ctrlPr>
                        </m:sSupPr>
                        <m:e>
                          <m:d>
                            <m:dPr>
                              <m:ctrlPr>
                                <a:rPr lang="en-AU" sz="2800" b="0" i="1" dirty="0" smtClean="0">
                                  <a:latin typeface="Cambria Math" panose="02040503050406030204" pitchFamily="18" charset="0"/>
                                </a:rPr>
                              </m:ctrlPr>
                            </m:dPr>
                            <m:e>
                              <m:r>
                                <a:rPr lang="en-AU" sz="2800" i="1" dirty="0" smtClean="0">
                                  <a:latin typeface="Cambria Math" panose="02040503050406030204" pitchFamily="18" charset="0"/>
                                </a:rPr>
                                <m:t>1−</m:t>
                              </m:r>
                              <m:r>
                                <a:rPr lang="en-AU" sz="2800" i="1" dirty="0" smtClean="0">
                                  <a:latin typeface="Cambria Math" panose="02040503050406030204" pitchFamily="18" charset="0"/>
                                </a:rPr>
                                <m:t>𝑟</m:t>
                              </m:r>
                            </m:e>
                          </m:d>
                        </m:e>
                        <m:sup>
                          <m:r>
                            <a:rPr lang="en-AU" sz="2800" b="0" i="1" dirty="0" smtClean="0">
                              <a:latin typeface="Cambria Math" panose="02040503050406030204" pitchFamily="18" charset="0"/>
                            </a:rPr>
                            <m:t>𝑛</m:t>
                          </m:r>
                        </m:sup>
                      </m:sSup>
                    </m:oMath>
                  </m:oMathPara>
                </a14:m>
                <a:endParaRPr lang="en-AU" sz="2800" dirty="0"/>
              </a:p>
            </p:txBody>
          </p:sp>
        </mc:Choice>
        <mc:Fallback xmlns="">
          <p:sp>
            <p:nvSpPr>
              <p:cNvPr id="3" name="TextBox 2">
                <a:extLst>
                  <a:ext uri="{FF2B5EF4-FFF2-40B4-BE49-F238E27FC236}">
                    <a16:creationId xmlns:a16="http://schemas.microsoft.com/office/drawing/2014/main" id="{E66BB045-9F1B-4995-20D6-D85466876660}"/>
                  </a:ext>
                </a:extLst>
              </p:cNvPr>
              <p:cNvSpPr txBox="1">
                <a:spLocks noRot="1" noChangeAspect="1" noMove="1" noResize="1" noEditPoints="1" noAdjustHandles="1" noChangeArrowheads="1" noChangeShapeType="1" noTextEdit="1"/>
              </p:cNvSpPr>
              <p:nvPr/>
            </p:nvSpPr>
            <p:spPr>
              <a:xfrm>
                <a:off x="3388990" y="2068443"/>
                <a:ext cx="2398861" cy="502124"/>
              </a:xfrm>
              <a:prstGeom prst="rect">
                <a:avLst/>
              </a:prstGeom>
              <a:blipFill>
                <a:blip r:embed="rId2"/>
                <a:stretch>
                  <a:fillRect l="-4737"/>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AD6A6AA3-CFE5-5A41-A6D9-E6F1D5721A5B}"/>
              </a:ext>
            </a:extLst>
          </p:cNvPr>
          <p:cNvSpPr/>
          <p:nvPr/>
        </p:nvSpPr>
        <p:spPr>
          <a:xfrm>
            <a:off x="508896" y="2712542"/>
            <a:ext cx="2565029" cy="1329053"/>
          </a:xfrm>
          <a:prstGeom prst="wedgeRoundRectCallout">
            <a:avLst>
              <a:gd name="adj1" fmla="val 111316"/>
              <a:gd name="adj2" fmla="val -58611"/>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Describe the effect of the negative sign?</a:t>
            </a:r>
          </a:p>
        </p:txBody>
      </p:sp>
      <p:sp>
        <p:nvSpPr>
          <p:cNvPr id="10" name="Speech Bubble: Rectangle with Corners Rounded 9">
            <a:extLst>
              <a:ext uri="{FF2B5EF4-FFF2-40B4-BE49-F238E27FC236}">
                <a16:creationId xmlns:a16="http://schemas.microsoft.com/office/drawing/2014/main" id="{27201FDA-5471-FBBA-2D72-1D5C0B1D75B1}"/>
              </a:ext>
            </a:extLst>
          </p:cNvPr>
          <p:cNvSpPr/>
          <p:nvPr/>
        </p:nvSpPr>
        <p:spPr>
          <a:xfrm>
            <a:off x="7131477" y="1383489"/>
            <a:ext cx="3272363" cy="1329054"/>
          </a:xfrm>
          <a:prstGeom prst="wedgeRoundRectCallout">
            <a:avLst>
              <a:gd name="adj1" fmla="val -90221"/>
              <a:gd name="adj2" fmla="val 27694"/>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Which formula is like this? How does it differ?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B1F549-0CE6-AB99-6015-FF6E300580FD}"/>
                  </a:ext>
                </a:extLst>
              </p:cNvPr>
              <p:cNvSpPr txBox="1"/>
              <p:nvPr/>
            </p:nvSpPr>
            <p:spPr>
              <a:xfrm>
                <a:off x="3388990" y="3733409"/>
                <a:ext cx="3742487" cy="1617712"/>
              </a:xfrm>
              <a:prstGeom prst="rect">
                <a:avLst/>
              </a:prstGeom>
              <a:noFill/>
            </p:spPr>
            <p:txBody>
              <a:bodyPr wrap="none" lIns="0" tIns="0" rIns="0" bIns="0" rtlCol="0">
                <a:noAutofit/>
              </a:bodyPr>
              <a:lstStyle/>
              <a:p>
                <a:pPr algn="l">
                  <a:lnSpc>
                    <a:spcPct val="150000"/>
                  </a:lnSpc>
                </a:pPr>
                <a:r>
                  <a:rPr lang="en-AU" sz="1800" dirty="0"/>
                  <a:t>S = salvage value</a:t>
                </a:r>
              </a:p>
              <a:p>
                <a:pPr algn="l">
                  <a:lnSpc>
                    <a:spcPct val="150000"/>
                  </a:lnSpc>
                </a:pPr>
                <a14:m>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𝑉</m:t>
                        </m:r>
                      </m:e>
                      <m:sub>
                        <m:r>
                          <a:rPr lang="en-AU" sz="1800" b="0" i="1" smtClean="0">
                            <a:latin typeface="Cambria Math" panose="02040503050406030204" pitchFamily="18" charset="0"/>
                          </a:rPr>
                          <m:t>0</m:t>
                        </m:r>
                      </m:sub>
                    </m:sSub>
                  </m:oMath>
                </a14:m>
                <a:r>
                  <a:rPr lang="en-AU" sz="1800" dirty="0"/>
                  <a:t>=initial value of the asset</a:t>
                </a:r>
              </a:p>
              <a:p>
                <a:pPr algn="l">
                  <a:lnSpc>
                    <a:spcPct val="150000"/>
                  </a:lnSpc>
                </a:pPr>
                <a14:m>
                  <m:oMath xmlns:m="http://schemas.openxmlformats.org/officeDocument/2006/math">
                    <m:r>
                      <a:rPr lang="en-AU" sz="1800" b="0" i="1" smtClean="0">
                        <a:latin typeface="Cambria Math" panose="02040503050406030204" pitchFamily="18" charset="0"/>
                      </a:rPr>
                      <m:t>𝑟</m:t>
                    </m:r>
                  </m:oMath>
                </a14:m>
                <a:r>
                  <a:rPr lang="en-AU" sz="1800" dirty="0"/>
                  <a:t> = depreciation rate per time period</a:t>
                </a:r>
              </a:p>
              <a:p>
                <a:pPr algn="l">
                  <a:lnSpc>
                    <a:spcPct val="150000"/>
                  </a:lnSpc>
                </a:pPr>
                <a14:m>
                  <m:oMath xmlns:m="http://schemas.openxmlformats.org/officeDocument/2006/math">
                    <m:r>
                      <a:rPr lang="en-AU" sz="1800" b="0" i="1" smtClean="0">
                        <a:latin typeface="Cambria Math" panose="02040503050406030204" pitchFamily="18" charset="0"/>
                      </a:rPr>
                      <m:t>𝑛</m:t>
                    </m:r>
                  </m:oMath>
                </a14:m>
                <a:r>
                  <a:rPr lang="en-AU" sz="1800" dirty="0"/>
                  <a:t> = number of periods</a:t>
                </a:r>
              </a:p>
            </p:txBody>
          </p:sp>
        </mc:Choice>
        <mc:Fallback xmlns="">
          <p:sp>
            <p:nvSpPr>
              <p:cNvPr id="7" name="TextBox 6">
                <a:extLst>
                  <a:ext uri="{FF2B5EF4-FFF2-40B4-BE49-F238E27FC236}">
                    <a16:creationId xmlns:a16="http://schemas.microsoft.com/office/drawing/2014/main" id="{7CB1F549-0CE6-AB99-6015-FF6E300580FD}"/>
                  </a:ext>
                </a:extLst>
              </p:cNvPr>
              <p:cNvSpPr txBox="1">
                <a:spLocks noRot="1" noChangeAspect="1" noMove="1" noResize="1" noEditPoints="1" noAdjustHandles="1" noChangeArrowheads="1" noChangeShapeType="1" noTextEdit="1"/>
              </p:cNvSpPr>
              <p:nvPr/>
            </p:nvSpPr>
            <p:spPr>
              <a:xfrm>
                <a:off x="3388990" y="3733409"/>
                <a:ext cx="3742487" cy="1617712"/>
              </a:xfrm>
              <a:prstGeom prst="rect">
                <a:avLst/>
              </a:prstGeom>
              <a:blipFill>
                <a:blip r:embed="rId3"/>
                <a:stretch>
                  <a:fillRect l="-3716" r="-1689" b="-7752"/>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12F2D54F-1AED-23E7-7D68-C178D6B2A879}"/>
              </a:ext>
            </a:extLst>
          </p:cNvPr>
          <p:cNvSpPr/>
          <p:nvPr/>
        </p:nvSpPr>
        <p:spPr>
          <a:xfrm>
            <a:off x="7595438" y="3601832"/>
            <a:ext cx="3397682" cy="1468008"/>
          </a:xfrm>
          <a:prstGeom prst="wedgeRoundRectCallout">
            <a:avLst>
              <a:gd name="adj1" fmla="val -106332"/>
              <a:gd name="adj2" fmla="val -16293"/>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does the term salvage mean? Why is it used in this context?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Depreciation formula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p:sp>
        <p:nvSpPr>
          <p:cNvPr id="3" name="TextBox 2">
            <a:extLst>
              <a:ext uri="{FF2B5EF4-FFF2-40B4-BE49-F238E27FC236}">
                <a16:creationId xmlns:a16="http://schemas.microsoft.com/office/drawing/2014/main" id="{CCCE254A-E3F2-30C3-DF39-94AEF1215CDC}"/>
              </a:ext>
            </a:extLst>
          </p:cNvPr>
          <p:cNvSpPr txBox="1"/>
          <p:nvPr/>
        </p:nvSpPr>
        <p:spPr>
          <a:xfrm>
            <a:off x="360000" y="1723066"/>
            <a:ext cx="11316185" cy="310015"/>
          </a:xfrm>
          <a:prstGeom prst="rect">
            <a:avLst/>
          </a:prstGeom>
          <a:noFill/>
        </p:spPr>
        <p:txBody>
          <a:bodyPr wrap="none" lIns="0" tIns="0" rIns="0" bIns="0" rtlCol="0">
            <a:noAutofit/>
          </a:bodyPr>
          <a:lstStyle/>
          <a:p>
            <a:pPr algn="l"/>
            <a:r>
              <a:rPr lang="en-AU" sz="1800" dirty="0"/>
              <a:t>A car initially valued at $45 000 depreciated at a rate of 6% p.a. What is the car’s salvage value after 4 years?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461874-876E-5627-3C19-76B9D315CC65}"/>
                  </a:ext>
                </a:extLst>
              </p:cNvPr>
              <p:cNvSpPr txBox="1"/>
              <p:nvPr/>
            </p:nvSpPr>
            <p:spPr>
              <a:xfrm>
                <a:off x="4597120" y="2337463"/>
                <a:ext cx="2997761" cy="169477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𝑆</m:t>
                      </m:r>
                      <m:r>
                        <m:rPr>
                          <m:aln/>
                        </m:rPr>
                        <a:rPr lang="en-AU"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𝑉</m:t>
                          </m:r>
                        </m:e>
                        <m:sub>
                          <m:r>
                            <a:rPr lang="en-AU" i="1">
                              <a:latin typeface="Cambria Math" panose="02040503050406030204" pitchFamily="18" charset="0"/>
                            </a:rPr>
                            <m:t>𝑜</m:t>
                          </m:r>
                        </m:sub>
                      </m:sSub>
                      <m:sSup>
                        <m:sSupPr>
                          <m:ctrlPr>
                            <a:rPr lang="en-AU" i="1" dirty="0">
                              <a:latin typeface="Cambria Math" panose="02040503050406030204" pitchFamily="18" charset="0"/>
                            </a:rPr>
                          </m:ctrlPr>
                        </m:sSupPr>
                        <m:e>
                          <m:d>
                            <m:dPr>
                              <m:ctrlPr>
                                <a:rPr lang="en-AU" i="1" dirty="0">
                                  <a:latin typeface="Cambria Math" panose="02040503050406030204" pitchFamily="18" charset="0"/>
                                </a:rPr>
                              </m:ctrlPr>
                            </m:dPr>
                            <m:e>
                              <m:r>
                                <a:rPr lang="en-AU" i="1" dirty="0">
                                  <a:latin typeface="Cambria Math" panose="02040503050406030204" pitchFamily="18" charset="0"/>
                                </a:rPr>
                                <m:t>1−</m:t>
                              </m:r>
                              <m:r>
                                <a:rPr lang="en-AU" i="1" dirty="0">
                                  <a:latin typeface="Cambria Math" panose="02040503050406030204" pitchFamily="18" charset="0"/>
                                </a:rPr>
                                <m:t>𝑟</m:t>
                              </m:r>
                            </m:e>
                          </m:d>
                        </m:e>
                        <m:sup>
                          <m:r>
                            <a:rPr lang="en-AU" i="1" dirty="0">
                              <a:latin typeface="Cambria Math" panose="02040503050406030204" pitchFamily="18" charset="0"/>
                            </a:rPr>
                            <m:t>𝑛</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45000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1−0.06</m:t>
                              </m:r>
                            </m:e>
                          </m:d>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$35133.70</m:t>
                      </m:r>
                    </m:oMath>
                  </m:oMathPara>
                </a14:m>
                <a:endParaRPr lang="en-AU" dirty="0"/>
              </a:p>
            </p:txBody>
          </p:sp>
        </mc:Choice>
        <mc:Fallback xmlns="">
          <p:sp>
            <p:nvSpPr>
              <p:cNvPr id="7" name="TextBox 6">
                <a:extLst>
                  <a:ext uri="{FF2B5EF4-FFF2-40B4-BE49-F238E27FC236}">
                    <a16:creationId xmlns:a16="http://schemas.microsoft.com/office/drawing/2014/main" id="{1A461874-876E-5627-3C19-76B9D315CC65}"/>
                  </a:ext>
                </a:extLst>
              </p:cNvPr>
              <p:cNvSpPr txBox="1">
                <a:spLocks noRot="1" noChangeAspect="1" noMove="1" noResize="1" noEditPoints="1" noAdjustHandles="1" noChangeArrowheads="1" noChangeShapeType="1" noTextEdit="1"/>
              </p:cNvSpPr>
              <p:nvPr/>
            </p:nvSpPr>
            <p:spPr>
              <a:xfrm>
                <a:off x="4597120" y="2337463"/>
                <a:ext cx="2997761" cy="1694779"/>
              </a:xfrm>
              <a:prstGeom prst="rect">
                <a:avLst/>
              </a:prstGeom>
              <a:blipFill>
                <a:blip r:embed="rId2"/>
                <a:stretch>
                  <a:fillRect l="-33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75842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Depreciation formula (3)</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p:sp>
        <p:nvSpPr>
          <p:cNvPr id="7" name="TextBox 6">
            <a:extLst>
              <a:ext uri="{FF2B5EF4-FFF2-40B4-BE49-F238E27FC236}">
                <a16:creationId xmlns:a16="http://schemas.microsoft.com/office/drawing/2014/main" id="{9AA1B5F1-DC0C-B861-C1D5-2EEE762A4FF4}"/>
              </a:ext>
            </a:extLst>
          </p:cNvPr>
          <p:cNvSpPr txBox="1"/>
          <p:nvPr/>
        </p:nvSpPr>
        <p:spPr>
          <a:xfrm>
            <a:off x="360000" y="1702971"/>
            <a:ext cx="11316185" cy="408331"/>
          </a:xfrm>
          <a:prstGeom prst="rect">
            <a:avLst/>
          </a:prstGeom>
          <a:noFill/>
        </p:spPr>
        <p:txBody>
          <a:bodyPr wrap="none" lIns="0" tIns="0" rIns="0" bIns="0" rtlCol="0">
            <a:noAutofit/>
          </a:bodyPr>
          <a:lstStyle/>
          <a:p>
            <a:pPr algn="l"/>
            <a:r>
              <a:rPr lang="en-AU" sz="1800" dirty="0"/>
              <a:t>A car initially valued at $45 000 depreciated at a rate of 6% p.a. What is the car’s salvage value after 4 years?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0B3458-F7DA-4977-7140-8D38AAE204C2}"/>
                  </a:ext>
                </a:extLst>
              </p:cNvPr>
              <p:cNvSpPr txBox="1"/>
              <p:nvPr/>
            </p:nvSpPr>
            <p:spPr>
              <a:xfrm>
                <a:off x="4597120" y="2337463"/>
                <a:ext cx="2997761" cy="169477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𝑆</m:t>
                      </m:r>
                      <m:r>
                        <m:rPr>
                          <m:aln/>
                        </m:rPr>
                        <a:rPr lang="en-AU"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𝑉</m:t>
                          </m:r>
                        </m:e>
                        <m:sub>
                          <m:r>
                            <a:rPr lang="en-AU" i="1">
                              <a:latin typeface="Cambria Math" panose="02040503050406030204" pitchFamily="18" charset="0"/>
                            </a:rPr>
                            <m:t>𝑜</m:t>
                          </m:r>
                        </m:sub>
                      </m:sSub>
                      <m:sSup>
                        <m:sSupPr>
                          <m:ctrlPr>
                            <a:rPr lang="en-AU" i="1" dirty="0">
                              <a:latin typeface="Cambria Math" panose="02040503050406030204" pitchFamily="18" charset="0"/>
                            </a:rPr>
                          </m:ctrlPr>
                        </m:sSupPr>
                        <m:e>
                          <m:d>
                            <m:dPr>
                              <m:ctrlPr>
                                <a:rPr lang="en-AU" i="1" dirty="0">
                                  <a:latin typeface="Cambria Math" panose="02040503050406030204" pitchFamily="18" charset="0"/>
                                </a:rPr>
                              </m:ctrlPr>
                            </m:dPr>
                            <m:e>
                              <m:r>
                                <a:rPr lang="en-AU" i="1" dirty="0">
                                  <a:latin typeface="Cambria Math" panose="02040503050406030204" pitchFamily="18" charset="0"/>
                                </a:rPr>
                                <m:t>1−</m:t>
                              </m:r>
                              <m:r>
                                <a:rPr lang="en-AU" i="1" dirty="0">
                                  <a:latin typeface="Cambria Math" panose="02040503050406030204" pitchFamily="18" charset="0"/>
                                </a:rPr>
                                <m:t>𝑟</m:t>
                              </m:r>
                            </m:e>
                          </m:d>
                        </m:e>
                        <m:sup>
                          <m:r>
                            <a:rPr lang="en-AU" i="1" dirty="0">
                              <a:latin typeface="Cambria Math" panose="02040503050406030204" pitchFamily="18" charset="0"/>
                            </a:rPr>
                            <m:t>𝑛</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45000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1−0.06</m:t>
                              </m:r>
                            </m:e>
                          </m:d>
                        </m:e>
                        <m:sup>
                          <m:r>
                            <a:rPr lang="en-AU" b="0" i="1" smtClean="0">
                              <a:latin typeface="Cambria Math" panose="02040503050406030204" pitchFamily="18" charset="0"/>
                            </a:rPr>
                            <m:t>4</m:t>
                          </m:r>
                        </m:sup>
                      </m:sSup>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$35133.70</m:t>
                      </m:r>
                    </m:oMath>
                  </m:oMathPara>
                </a14:m>
                <a:endParaRPr lang="en-AU" dirty="0"/>
              </a:p>
            </p:txBody>
          </p:sp>
        </mc:Choice>
        <mc:Fallback xmlns="">
          <p:sp>
            <p:nvSpPr>
              <p:cNvPr id="3" name="TextBox 2">
                <a:extLst>
                  <a:ext uri="{FF2B5EF4-FFF2-40B4-BE49-F238E27FC236}">
                    <a16:creationId xmlns:a16="http://schemas.microsoft.com/office/drawing/2014/main" id="{E40B3458-F7DA-4977-7140-8D38AAE204C2}"/>
                  </a:ext>
                </a:extLst>
              </p:cNvPr>
              <p:cNvSpPr txBox="1">
                <a:spLocks noRot="1" noChangeAspect="1" noMove="1" noResize="1" noEditPoints="1" noAdjustHandles="1" noChangeArrowheads="1" noChangeShapeType="1" noTextEdit="1"/>
              </p:cNvSpPr>
              <p:nvPr/>
            </p:nvSpPr>
            <p:spPr>
              <a:xfrm>
                <a:off x="4597120" y="2337463"/>
                <a:ext cx="2997761" cy="1694779"/>
              </a:xfrm>
              <a:prstGeom prst="rect">
                <a:avLst/>
              </a:prstGeom>
              <a:blipFill>
                <a:blip r:embed="rId2"/>
                <a:stretch>
                  <a:fillRect l="-3361"/>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2DB2FBA5-6E8B-F90A-5CA9-F6FFB7FDF185}"/>
              </a:ext>
            </a:extLst>
          </p:cNvPr>
          <p:cNvSpPr/>
          <p:nvPr/>
        </p:nvSpPr>
        <p:spPr>
          <a:xfrm>
            <a:off x="611210" y="3217508"/>
            <a:ext cx="3009222" cy="814733"/>
          </a:xfrm>
          <a:prstGeom prst="wedgeRoundRectCallout">
            <a:avLst>
              <a:gd name="adj1" fmla="val 82042"/>
              <a:gd name="adj2" fmla="val -49420"/>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substitute 0.06 not 6?</a:t>
            </a:r>
          </a:p>
        </p:txBody>
      </p:sp>
      <p:sp>
        <p:nvSpPr>
          <p:cNvPr id="5" name="Speech Bubble: Rectangle with Corners Rounded 4">
            <a:extLst>
              <a:ext uri="{FF2B5EF4-FFF2-40B4-BE49-F238E27FC236}">
                <a16:creationId xmlns:a16="http://schemas.microsoft.com/office/drawing/2014/main" id="{797D480E-A6AF-53BE-1FDD-2A6CEC78348E}"/>
              </a:ext>
            </a:extLst>
          </p:cNvPr>
          <p:cNvSpPr/>
          <p:nvPr/>
        </p:nvSpPr>
        <p:spPr>
          <a:xfrm>
            <a:off x="7194620" y="4469631"/>
            <a:ext cx="4341968" cy="1694779"/>
          </a:xfrm>
          <a:prstGeom prst="wedgeRoundRectCallout">
            <a:avLst>
              <a:gd name="adj1" fmla="val -58736"/>
              <a:gd name="adj2" fmla="val -103890"/>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nSpc>
                <a:spcPct val="150000"/>
              </a:lnSpc>
            </a:pPr>
            <a:r>
              <a:rPr lang="en-AU" sz="1800" dirty="0"/>
              <a:t>How can you use the salvage value to calculate how much the car has depreciated?</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Depreciation formula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619250"/>
            <a:ext cx="11484000" cy="850900"/>
          </a:xfrm>
        </p:spPr>
        <p:txBody>
          <a:bodyPr/>
          <a:lstStyle/>
          <a:p>
            <a:r>
              <a:rPr lang="en-AU" sz="1800" dirty="0"/>
              <a:t>Tang’s new car cost $56 000. What is the value of the car after 5 years if it declines at a rate 7% p.a.?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732</Words>
  <Application>Microsoft Office PowerPoint</Application>
  <PresentationFormat>Widescreen</PresentationFormat>
  <Paragraphs>87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Public Sans Light</vt:lpstr>
      <vt:lpstr>Arial</vt:lpstr>
      <vt:lpstr>Public Sans</vt:lpstr>
      <vt:lpstr>Times New Roman</vt:lpstr>
      <vt:lpstr>Cambria Math</vt:lpstr>
      <vt:lpstr>1_NSWG Corporate</vt:lpstr>
      <vt:lpstr>Bad investments</vt:lpstr>
      <vt:lpstr>Explore</vt:lpstr>
      <vt:lpstr>Ford Everest </vt:lpstr>
      <vt:lpstr>Compare the pair  </vt:lpstr>
      <vt:lpstr>Summarise</vt:lpstr>
      <vt:lpstr>Depreciation formula (1)</vt:lpstr>
      <vt:lpstr>Depreciation formula (2)</vt:lpstr>
      <vt:lpstr>Depreciation formula (3)</vt:lpstr>
      <vt:lpstr>Depreciation formula (4)</vt:lpstr>
      <vt:lpstr>Depreciation formula (5)</vt:lpstr>
      <vt:lpstr>Apply</vt:lpstr>
      <vt:lpstr>Are cars a bad investment?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investments – Unit 11 – Lesson 2</dc:title>
  <dc:creator>NSW Department of Education</dc:creator>
  <dcterms:created xsi:type="dcterms:W3CDTF">2024-09-10T06:23:09Z</dcterms:created>
  <dcterms:modified xsi:type="dcterms:W3CDTF">2024-09-10T06:24:32Z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2024-09-10T06:24:32Z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c34ce7bd-fc91-4717-86e1-dff91e9f6808</vt:lpwstr>
  </property>
  <property fmtid="{D5CDD505-2E9C-101B-9397-08002B2CF9AE}" pid="8" name="MSIP_Label_b603dfd7-d93a-4381-a340-2995d8282205_ContentBits">
    <vt:lpwstr>0</vt:lpwstr>
  </property>
</Properties>
</file>