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3"/>
  </p:sldMasterIdLst>
  <p:notesMasterIdLst>
    <p:notesMasterId r:id="rId17"/>
  </p:notesMasterIdLst>
  <p:handoutMasterIdLst>
    <p:handoutMasterId r:id="rId18"/>
  </p:handoutMasterIdLst>
  <p:sldIdLst>
    <p:sldId id="257" r:id="rId4"/>
    <p:sldId id="390" r:id="rId5"/>
    <p:sldId id="391" r:id="rId6"/>
    <p:sldId id="392" r:id="rId7"/>
    <p:sldId id="399" r:id="rId8"/>
    <p:sldId id="393" r:id="rId9"/>
    <p:sldId id="400" r:id="rId10"/>
    <p:sldId id="398" r:id="rId11"/>
    <p:sldId id="397" r:id="rId12"/>
    <p:sldId id="395" r:id="rId13"/>
    <p:sldId id="394" r:id="rId14"/>
    <p:sldId id="396" r:id="rId15"/>
    <p:sldId id="401" r:id="rId16"/>
  </p:sldIdLst>
  <p:sldSz cx="12192000" cy="6858000"/>
  <p:notesSz cx="6858000" cy="9144000"/>
  <p:embeddedFontLst>
    <p:embeddedFont>
      <p:font typeface="Cambria Math" panose="02040503050406030204" pitchFamily="18" charset="0"/>
      <p:regular r:id="rId19"/>
    </p:embeddedFont>
    <p:embeddedFont>
      <p:font typeface="Public Sans" pitchFamily="2" charset="0"/>
      <p:regular r:id="rId20"/>
      <p:bold r:id="rId21"/>
      <p:italic r:id="rId22"/>
      <p:boldItalic r:id="rId2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C607E6-51AF-49F5-9C2D-C1C94399B444}">
          <p14:sldIdLst>
            <p14:sldId id="257"/>
            <p14:sldId id="390"/>
            <p14:sldId id="391"/>
            <p14:sldId id="392"/>
            <p14:sldId id="399"/>
            <p14:sldId id="393"/>
            <p14:sldId id="400"/>
            <p14:sldId id="398"/>
            <p14:sldId id="397"/>
            <p14:sldId id="395"/>
            <p14:sldId id="394"/>
            <p14:sldId id="396"/>
          </p14:sldIdLst>
        </p14:section>
        <p14:section name="Copyright" id="{D75882A1-0C53-456A-8128-233880CF9979}">
          <p14:sldIdLst>
            <p14:sldId id="40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C217C917-583C-E77D-B579-6E8946FFDC11}" name="Sam Houda" initials="SH" userId="S::samantha.houda1@det.nsw.edu.au::8177d86a-8cc2-4537-942b-686d9dda63ce" providerId="AD"/>
  <p188:author id="{9E900F56-96F0-A2C5-2EC5-4A5CA6B1A37B}" name="Nadine Cannings" initials="NC" userId="S::Nadine.Cannings@det.nsw.edu.au::edc68fe4-7015-48b6-a6c0-a33df6c27bb6" providerId="AD"/>
  <p188:author id="{F6A5708F-C57C-9878-4BD1-7490923A900F}" name="Colleen Worton" initials="CW" userId="S::colleen.worton1@det.nsw.edu.au::a6748734-c10b-4b5d-9295-d5dfe3f3f624" providerId="AD"/>
  <p188:author id="{7837D09D-BE7D-7D95-3ADF-3A92104FFA15}" name="Brendan Passmore" initials="BP" userId="S::Brendan.Passmore@det.nsw.edu.au::1dbd624c-e7e8-4bac-afa3-50d1795f3544" providerId="AD"/>
  <p188:author id="{C25A559F-B1DB-14E4-86C7-DB877BD15D7B}" name="Corinne Towns" initials="CT" userId="S::Corinne.Vingerhoed1@det.nsw.edu.au::552e047b-3ad6-49ed-9d6e-f028379f5a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5B3D4-6E5B-7F60-F3A6-6937D585EBC8}" v="4" dt="2024-08-09T05:13:09.67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96" y="96"/>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S::christopher.farlow2@det.nsw.edu.au::1d6e7c80-f391-4c69-991c-b443ceeb1639" providerId="AD" clId="Web-{7AE5B3D4-6E5B-7F60-F3A6-6937D585EBC8}"/>
    <pc:docChg chg="modSld">
      <pc:chgData name="Christopher Farlow" userId="S::christopher.farlow2@det.nsw.edu.au::1d6e7c80-f391-4c69-991c-b443ceeb1639" providerId="AD" clId="Web-{7AE5B3D4-6E5B-7F60-F3A6-6937D585EBC8}" dt="2024-08-09T05:13:09.678" v="2"/>
      <pc:docMkLst>
        <pc:docMk/>
      </pc:docMkLst>
      <pc:sldChg chg="addSp delSp modSp">
        <pc:chgData name="Christopher Farlow" userId="S::christopher.farlow2@det.nsw.edu.au::1d6e7c80-f391-4c69-991c-b443ceeb1639" providerId="AD" clId="Web-{7AE5B3D4-6E5B-7F60-F3A6-6937D585EBC8}" dt="2024-08-09T05:13:09.678" v="2"/>
        <pc:sldMkLst>
          <pc:docMk/>
          <pc:sldMk cId="3180838536" sldId="257"/>
        </pc:sldMkLst>
        <pc:spChg chg="del">
          <ac:chgData name="Christopher Farlow" userId="S::christopher.farlow2@det.nsw.edu.au::1d6e7c80-f391-4c69-991c-b443ceeb1639" providerId="AD" clId="Web-{7AE5B3D4-6E5B-7F60-F3A6-6937D585EBC8}" dt="2024-08-09T05:12:57.567" v="0"/>
          <ac:spMkLst>
            <pc:docMk/>
            <pc:sldMk cId="3180838536" sldId="257"/>
            <ac:spMk id="12" creationId="{A37677A4-BCA0-22C2-0D65-C4639FFD199E}"/>
          </ac:spMkLst>
        </pc:spChg>
        <pc:picChg chg="add mod ord modCrop">
          <ac:chgData name="Christopher Farlow" userId="S::christopher.farlow2@det.nsw.edu.au::1d6e7c80-f391-4c69-991c-b443ceeb1639" providerId="AD" clId="Web-{7AE5B3D4-6E5B-7F60-F3A6-6937D585EBC8}" dt="2024-08-09T05:13:09.678" v="2"/>
          <ac:picMkLst>
            <pc:docMk/>
            <pc:sldMk cId="3180838536" sldId="257"/>
            <ac:picMk id="2" creationId="{0108547F-0519-7299-D475-E8FED5A86B79}"/>
          </ac:picMkLst>
        </pc:picChg>
      </pc:sldChg>
    </pc:docChg>
  </pc:docChgLst>
  <pc:docChgLst>
    <pc:chgData name="Christopher Farlow" userId="1d6e7c80-f391-4c69-991c-b443ceeb1639" providerId="ADAL" clId="{2BDC7471-28BF-4244-B928-3B95F204E490}"/>
    <pc:docChg chg="modSld">
      <pc:chgData name="Christopher Farlow" userId="1d6e7c80-f391-4c69-991c-b443ceeb1639" providerId="ADAL" clId="{2BDC7471-28BF-4244-B928-3B95F204E490}" dt="2024-08-09T05:16:35.669" v="0" actId="962"/>
      <pc:docMkLst>
        <pc:docMk/>
      </pc:docMkLst>
      <pc:sldChg chg="modSp mod">
        <pc:chgData name="Christopher Farlow" userId="1d6e7c80-f391-4c69-991c-b443ceeb1639" providerId="ADAL" clId="{2BDC7471-28BF-4244-B928-3B95F204E490}" dt="2024-08-09T05:16:35.669" v="0" actId="962"/>
        <pc:sldMkLst>
          <pc:docMk/>
          <pc:sldMk cId="3180838536" sldId="257"/>
        </pc:sldMkLst>
        <pc:picChg chg="mod">
          <ac:chgData name="Christopher Farlow" userId="1d6e7c80-f391-4c69-991c-b443ceeb1639" providerId="ADAL" clId="{2BDC7471-28BF-4244-B928-3B95F204E490}" dt="2024-08-09T05:16:35.669" v="0" actId="962"/>
          <ac:picMkLst>
            <pc:docMk/>
            <pc:sldMk cId="3180838536" sldId="257"/>
            <ac:picMk id="2" creationId="{0108547F-0519-7299-D475-E8FED5A86B7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9/08/2024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9/08/2024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154676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563317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85084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7639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13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8318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56543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596881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491838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807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98269782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ACA6DE-0425-8EF3-5209-66B57CD3D78E}"/>
              </a:ext>
            </a:extLst>
          </p:cNvPr>
          <p:cNvSpPr>
            <a:spLocks noGrp="1"/>
          </p:cNvSpPr>
          <p:nvPr>
            <p:ph type="ctrTitle"/>
          </p:nvPr>
        </p:nvSpPr>
        <p:spPr/>
        <p:txBody>
          <a:bodyPr/>
          <a:lstStyle/>
          <a:p>
            <a:r>
              <a:rPr lang="en-AU">
                <a:latin typeface="+mj-lt"/>
              </a:rPr>
              <a:t>Euler’s number</a:t>
            </a:r>
          </a:p>
        </p:txBody>
      </p:sp>
      <p:sp>
        <p:nvSpPr>
          <p:cNvPr id="11" name="Text Placeholder 10">
            <a:extLst>
              <a:ext uri="{FF2B5EF4-FFF2-40B4-BE49-F238E27FC236}">
                <a16:creationId xmlns:a16="http://schemas.microsoft.com/office/drawing/2014/main" id="{2D3E72C8-0F42-4741-E6B0-DF931BE6B505}"/>
              </a:ext>
            </a:extLst>
          </p:cNvPr>
          <p:cNvSpPr>
            <a:spLocks noGrp="1"/>
          </p:cNvSpPr>
          <p:nvPr>
            <p:ph type="body" sz="quarter" idx="10"/>
          </p:nvPr>
        </p:nvSpPr>
        <p:spPr/>
        <p:txBody>
          <a:bodyPr/>
          <a:lstStyle/>
          <a:p>
            <a:r>
              <a:rPr lang="en-US">
                <a:latin typeface="+mj-lt"/>
              </a:rPr>
              <a:t>Stage 5</a:t>
            </a:r>
            <a:endParaRPr lang="en-AU">
              <a:latin typeface="+mj-lt"/>
            </a:endParaRPr>
          </a:p>
        </p:txBody>
      </p:sp>
      <p:sp>
        <p:nvSpPr>
          <p:cNvPr id="16" name="Footer Placeholder 1">
            <a:extLst>
              <a:ext uri="{FF2B5EF4-FFF2-40B4-BE49-F238E27FC236}">
                <a16:creationId xmlns:a16="http://schemas.microsoft.com/office/drawing/2014/main" id="{FF0BB596-9E15-4E7E-983D-D011BF4471E6}"/>
              </a:ext>
            </a:extLst>
          </p:cNvPr>
          <p:cNvSpPr txBox="1">
            <a:spLocks/>
          </p:cNvSpPr>
          <p:nvPr/>
        </p:nvSpPr>
        <p:spPr>
          <a:xfrm>
            <a:off x="540000" y="360363"/>
            <a:ext cx="4500563" cy="684212"/>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400">
                <a:solidFill>
                  <a:schemeClr val="bg1"/>
                </a:solidFill>
              </a:rPr>
              <a:t>NSW Department of Education</a:t>
            </a:r>
          </a:p>
          <a:p>
            <a:endParaRPr lang="en-AU"/>
          </a:p>
        </p:txBody>
      </p:sp>
      <p:pic>
        <p:nvPicPr>
          <p:cNvPr id="2" name="Picture Placeholder 1">
            <a:extLst>
              <a:ext uri="{FF2B5EF4-FFF2-40B4-BE49-F238E27FC236}">
                <a16:creationId xmlns:a16="http://schemas.microsoft.com/office/drawing/2014/main" id="{0108547F-0519-7299-D475-E8FED5A86B79}"/>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20321" r="30429"/>
          <a:stretch/>
        </p:blipFill>
        <p:spPr>
          <a:xfrm>
            <a:off x="7128000" y="0"/>
            <a:ext cx="5063990" cy="6858006"/>
          </a:xfrm>
        </p:spPr>
      </p:pic>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5C4A8-9162-BD25-FF68-F78CB1C24B2D}"/>
              </a:ext>
            </a:extLst>
          </p:cNvPr>
          <p:cNvSpPr>
            <a:spLocks noGrp="1"/>
          </p:cNvSpPr>
          <p:nvPr>
            <p:ph type="ctrTitle"/>
          </p:nvPr>
        </p:nvSpPr>
        <p:spPr/>
        <p:txBody>
          <a:bodyPr/>
          <a:lstStyle/>
          <a:p>
            <a:r>
              <a:rPr lang="en-AU">
                <a:latin typeface="+mj-lt"/>
              </a:rPr>
              <a:t>Apply</a:t>
            </a:r>
          </a:p>
        </p:txBody>
      </p:sp>
      <p:sp>
        <p:nvSpPr>
          <p:cNvPr id="4" name="Footer Placeholder 1">
            <a:extLst>
              <a:ext uri="{FF2B5EF4-FFF2-40B4-BE49-F238E27FC236}">
                <a16:creationId xmlns:a16="http://schemas.microsoft.com/office/drawing/2014/main" id="{2409FAF7-8062-DFBC-C138-0A9AED68FB04}"/>
              </a:ext>
            </a:extLst>
          </p:cNvPr>
          <p:cNvSpPr txBox="1">
            <a:spLocks/>
          </p:cNvSpPr>
          <p:nvPr/>
        </p:nvSpPr>
        <p:spPr>
          <a:xfrm>
            <a:off x="540000" y="360363"/>
            <a:ext cx="4500563" cy="684212"/>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400">
                <a:solidFill>
                  <a:schemeClr val="bg1"/>
                </a:solidFill>
              </a:rPr>
              <a:t>NSW Department of Education</a:t>
            </a:r>
          </a:p>
          <a:p>
            <a:endParaRPr lang="en-AU"/>
          </a:p>
        </p:txBody>
      </p:sp>
    </p:spTree>
    <p:extLst>
      <p:ext uri="{BB962C8B-B14F-4D97-AF65-F5344CB8AC3E}">
        <p14:creationId xmlns:p14="http://schemas.microsoft.com/office/powerpoint/2010/main" val="188617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1CDF-A003-0E3C-1F5A-1C30D77D6B6D}"/>
              </a:ext>
            </a:extLst>
          </p:cNvPr>
          <p:cNvSpPr>
            <a:spLocks noGrp="1"/>
          </p:cNvSpPr>
          <p:nvPr>
            <p:ph type="title"/>
          </p:nvPr>
        </p:nvSpPr>
        <p:spPr/>
        <p:txBody>
          <a:bodyPr/>
          <a:lstStyle/>
          <a:p>
            <a:r>
              <a:rPr lang="en-AU">
                <a:latin typeface="+mj-lt"/>
              </a:rPr>
              <a:t>Euler’s number (6)</a:t>
            </a:r>
          </a:p>
        </p:txBody>
      </p:sp>
      <p:sp>
        <p:nvSpPr>
          <p:cNvPr id="3" name="Content Placeholder 2">
            <a:extLst>
              <a:ext uri="{FF2B5EF4-FFF2-40B4-BE49-F238E27FC236}">
                <a16:creationId xmlns:a16="http://schemas.microsoft.com/office/drawing/2014/main" id="{46FA9A42-66BE-3B3C-3373-C3B85370534D}"/>
              </a:ext>
            </a:extLst>
          </p:cNvPr>
          <p:cNvSpPr>
            <a:spLocks noGrp="1"/>
          </p:cNvSpPr>
          <p:nvPr>
            <p:ph type="body" sz="quarter" idx="18"/>
          </p:nvPr>
        </p:nvSpPr>
        <p:spPr/>
        <p:txBody>
          <a:bodyPr/>
          <a:lstStyle/>
          <a:p>
            <a:r>
              <a:rPr lang="en-US">
                <a:latin typeface="+mj-lt"/>
              </a:rPr>
              <a:t>Increasing compounding</a:t>
            </a:r>
            <a:endParaRPr lang="en-AU">
              <a:latin typeface="+mj-lt"/>
            </a:endParaRPr>
          </a:p>
        </p:txBody>
      </p:sp>
      <p:sp>
        <p:nvSpPr>
          <p:cNvPr id="5" name="Text Placeholder 4">
            <a:extLst>
              <a:ext uri="{FF2B5EF4-FFF2-40B4-BE49-F238E27FC236}">
                <a16:creationId xmlns:a16="http://schemas.microsoft.com/office/drawing/2014/main" id="{2305C815-7B47-D9E7-36A7-98831E20A96B}"/>
              </a:ext>
            </a:extLst>
          </p:cNvPr>
          <p:cNvSpPr>
            <a:spLocks noGrp="1"/>
          </p:cNvSpPr>
          <p:nvPr>
            <p:ph type="body" sz="quarter" idx="17"/>
          </p:nvPr>
        </p:nvSpPr>
        <p:spPr/>
        <p:txBody>
          <a:bodyPr/>
          <a:lstStyle/>
          <a:p>
            <a:pPr algn="ctr"/>
            <a:endParaRPr lang="en-AU">
              <a:latin typeface="+mn-lt"/>
            </a:endParaRPr>
          </a:p>
          <a:p>
            <a:pPr algn="ctr"/>
            <a:endParaRPr lang="en-AU">
              <a:latin typeface="+mn-lt"/>
            </a:endParaRPr>
          </a:p>
          <a:p>
            <a:pPr algn="ctr"/>
            <a:endParaRPr lang="en-AU">
              <a:latin typeface="+mn-lt"/>
            </a:endParaRPr>
          </a:p>
          <a:p>
            <a:pPr algn="ctr"/>
            <a:r>
              <a:rPr lang="en-AU">
                <a:latin typeface="+mn-lt"/>
              </a:rPr>
              <a:t>$1 invested at 100% per annum, for one year, compounded …</a:t>
            </a:r>
          </a:p>
        </p:txBody>
      </p:sp>
      <p:sp>
        <p:nvSpPr>
          <p:cNvPr id="4" name="Slide Number Placeholder 3">
            <a:extLst>
              <a:ext uri="{FF2B5EF4-FFF2-40B4-BE49-F238E27FC236}">
                <a16:creationId xmlns:a16="http://schemas.microsoft.com/office/drawing/2014/main" id="{EA1EC769-403B-1827-5842-28FFBD2A6C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1714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45E7-D7F6-7F9F-61E5-78F427FD210F}"/>
              </a:ext>
            </a:extLst>
          </p:cNvPr>
          <p:cNvSpPr>
            <a:spLocks noGrp="1"/>
          </p:cNvSpPr>
          <p:nvPr>
            <p:ph type="title"/>
          </p:nvPr>
        </p:nvSpPr>
        <p:spPr/>
        <p:txBody>
          <a:bodyPr/>
          <a:lstStyle/>
          <a:p>
            <a:r>
              <a:rPr lang="en-AU">
                <a:latin typeface="+mj-lt"/>
              </a:rPr>
              <a:t>Euler’s number (7)</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7385C71-F5CF-A0F0-4561-4373AEF7E105}"/>
                  </a:ext>
                </a:extLst>
              </p:cNvPr>
              <p:cNvSpPr>
                <a:spLocks noGrp="1"/>
              </p:cNvSpPr>
              <p:nvPr>
                <p:ph type="body" sz="quarter" idx="18"/>
              </p:nvPr>
            </p:nvSpPr>
            <p:spPr/>
            <p:txBody>
              <a:bodyPr/>
              <a:lstStyle/>
              <a:p>
                <a:r>
                  <a:rPr lang="en-US">
                    <a:latin typeface="+mj-lt"/>
                  </a:rPr>
                  <a:t>Graphing </a:t>
                </a:r>
                <a14:m>
                  <m:oMath xmlns:m="http://schemas.openxmlformats.org/officeDocument/2006/math">
                    <m:r>
                      <a:rPr lang="en-US" b="0" i="1" smtClean="0">
                        <a:latin typeface="Cambria Math" panose="02040503050406030204" pitchFamily="18" charset="0"/>
                      </a:rPr>
                      <m:t>𝑒</m:t>
                    </m:r>
                  </m:oMath>
                </a14:m>
                <a:r>
                  <a:rPr lang="en-AU">
                    <a:latin typeface="+mj-lt"/>
                  </a:rPr>
                  <a:t> and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sup>
                        <m:r>
                          <a:rPr lang="en-US" b="0" i="1" smtClean="0">
                            <a:latin typeface="Cambria Math" panose="02040503050406030204" pitchFamily="18" charset="0"/>
                          </a:rPr>
                          <m:t>𝑛</m:t>
                        </m:r>
                      </m:sup>
                    </m:sSup>
                  </m:oMath>
                </a14:m>
                <a:endParaRPr lang="en-AU">
                  <a:latin typeface="+mj-lt"/>
                </a:endParaRPr>
              </a:p>
            </p:txBody>
          </p:sp>
        </mc:Choice>
        <mc:Fallback xmlns="">
          <p:sp>
            <p:nvSpPr>
              <p:cNvPr id="3" name="Text Placeholder 2">
                <a:extLst>
                  <a:ext uri="{FF2B5EF4-FFF2-40B4-BE49-F238E27FC236}">
                    <a16:creationId xmlns:a16="http://schemas.microsoft.com/office/drawing/2014/main" id="{C7385C71-F5CF-A0F0-4561-4373AEF7E105}"/>
                  </a:ext>
                </a:extLst>
              </p:cNvPr>
              <p:cNvSpPr>
                <a:spLocks noGrp="1" noRot="1" noChangeAspect="1" noMove="1" noResize="1" noEditPoints="1" noAdjustHandles="1" noChangeArrowheads="1" noChangeShapeType="1" noTextEdit="1"/>
              </p:cNvSpPr>
              <p:nvPr>
                <p:ph type="body" sz="quarter" idx="18"/>
              </p:nvPr>
            </p:nvSpPr>
            <p:spPr>
              <a:blipFill>
                <a:blip r:embed="rId2"/>
                <a:stretch>
                  <a:fillRect l="-1327" t="-50980" b="-25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descr="Table of n and y values&#10;• 1 2.0&#10;• 2 2.25&#10;• 4 2.44140625&#10;• 12 2.61303529022&#10;• 52 2.69259695444&#10;• 365 2.71456748202&#10;• 8760 2.71812669162&#10;• 525600 2.71827924258.">
                <a:extLst>
                  <a:ext uri="{FF2B5EF4-FFF2-40B4-BE49-F238E27FC236}">
                    <a16:creationId xmlns:a16="http://schemas.microsoft.com/office/drawing/2014/main" id="{B1544805-3E12-3298-F4F5-C9CB7A37839F}"/>
                  </a:ext>
                </a:extLst>
              </p:cNvPr>
              <p:cNvGraphicFramePr>
                <a:graphicFrameLocks noGrp="1"/>
              </p:cNvGraphicFramePr>
              <p:nvPr>
                <p:extLst>
                  <p:ext uri="{D42A27DB-BD31-4B8C-83A1-F6EECF244321}">
                    <p14:modId xmlns:p14="http://schemas.microsoft.com/office/powerpoint/2010/main" val="3252686536"/>
                  </p:ext>
                </p:extLst>
              </p:nvPr>
            </p:nvGraphicFramePr>
            <p:xfrm>
              <a:off x="360000" y="2245679"/>
              <a:ext cx="3505944" cy="3291840"/>
            </p:xfrm>
            <a:graphic>
              <a:graphicData uri="http://schemas.openxmlformats.org/drawingml/2006/table">
                <a:tbl>
                  <a:tblPr firstRow="1" bandRow="1">
                    <a:tableStyleId>{5A111915-BE36-4E01-A7E5-04B1672EAD32}</a:tableStyleId>
                  </a:tblPr>
                  <a:tblGrid>
                    <a:gridCol w="1307911">
                      <a:extLst>
                        <a:ext uri="{9D8B030D-6E8A-4147-A177-3AD203B41FA5}">
                          <a16:colId xmlns:a16="http://schemas.microsoft.com/office/drawing/2014/main" val="1688254511"/>
                        </a:ext>
                      </a:extLst>
                    </a:gridCol>
                    <a:gridCol w="2198033">
                      <a:extLst>
                        <a:ext uri="{9D8B030D-6E8A-4147-A177-3AD203B41FA5}">
                          <a16:colId xmlns:a16="http://schemas.microsoft.com/office/drawing/2014/main" val="1749431389"/>
                        </a:ext>
                      </a:extLst>
                    </a:gridCol>
                  </a:tblGrid>
                  <a:tr h="349923">
                    <a:tc>
                      <a:txBody>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𝐧</m:t>
                                </m:r>
                              </m:oMath>
                            </m:oMathPara>
                          </a14:m>
                          <a:endParaRPr lang="en-AU" i="0">
                            <a:latin typeface="+mj-lt"/>
                          </a:endParaRPr>
                        </a:p>
                      </a:txBody>
                      <a:tcPr/>
                    </a:tc>
                    <a:tc>
                      <a:txBody>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𝐲</m:t>
                                </m:r>
                              </m:oMath>
                            </m:oMathPara>
                          </a14:m>
                          <a:endParaRPr lang="en-AU" i="0">
                            <a:latin typeface="+mj-lt"/>
                          </a:endParaRPr>
                        </a:p>
                      </a:txBody>
                      <a:tcPr/>
                    </a:tc>
                    <a:extLst>
                      <a:ext uri="{0D108BD9-81ED-4DB2-BD59-A6C34878D82A}">
                        <a16:rowId xmlns:a16="http://schemas.microsoft.com/office/drawing/2014/main" val="2497352206"/>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2.0</m:t>
                                </m:r>
                              </m:oMath>
                            </m:oMathPara>
                          </a14:m>
                          <a:endParaRPr lang="en-AU" i="0"/>
                        </a:p>
                      </a:txBody>
                      <a:tcPr/>
                    </a:tc>
                    <a:extLst>
                      <a:ext uri="{0D108BD9-81ED-4DB2-BD59-A6C34878D82A}">
                        <a16:rowId xmlns:a16="http://schemas.microsoft.com/office/drawing/2014/main" val="3672468587"/>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2.25</m:t>
                                </m:r>
                              </m:oMath>
                            </m:oMathPara>
                          </a14:m>
                          <a:endParaRPr lang="en-AU" i="0"/>
                        </a:p>
                      </a:txBody>
                      <a:tcPr/>
                    </a:tc>
                    <a:extLst>
                      <a:ext uri="{0D108BD9-81ED-4DB2-BD59-A6C34878D82A}">
                        <a16:rowId xmlns:a16="http://schemas.microsoft.com/office/drawing/2014/main" val="1987779853"/>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4</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2.44140625</m:t>
                                </m:r>
                              </m:oMath>
                            </m:oMathPara>
                          </a14:m>
                          <a:endParaRPr lang="en-AU" i="0"/>
                        </a:p>
                      </a:txBody>
                      <a:tcPr/>
                    </a:tc>
                    <a:extLst>
                      <a:ext uri="{0D108BD9-81ED-4DB2-BD59-A6C34878D82A}">
                        <a16:rowId xmlns:a16="http://schemas.microsoft.com/office/drawing/2014/main" val="29460195"/>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12</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2.61303529022</m:t>
                                </m:r>
                              </m:oMath>
                            </m:oMathPara>
                          </a14:m>
                          <a:endParaRPr lang="en-AU" i="0"/>
                        </a:p>
                      </a:txBody>
                      <a:tcPr/>
                    </a:tc>
                    <a:extLst>
                      <a:ext uri="{0D108BD9-81ED-4DB2-BD59-A6C34878D82A}">
                        <a16:rowId xmlns:a16="http://schemas.microsoft.com/office/drawing/2014/main" val="1402883736"/>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52</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2.69259695444</m:t>
                                </m:r>
                              </m:oMath>
                            </m:oMathPara>
                          </a14:m>
                          <a:endParaRPr lang="en-AU" i="0"/>
                        </a:p>
                      </a:txBody>
                      <a:tcPr/>
                    </a:tc>
                    <a:extLst>
                      <a:ext uri="{0D108BD9-81ED-4DB2-BD59-A6C34878D82A}">
                        <a16:rowId xmlns:a16="http://schemas.microsoft.com/office/drawing/2014/main" val="1672819664"/>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365</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2.71456748202</m:t>
                                </m:r>
                              </m:oMath>
                            </m:oMathPara>
                          </a14:m>
                          <a:endParaRPr lang="en-AU" i="0"/>
                        </a:p>
                      </a:txBody>
                      <a:tcPr/>
                    </a:tc>
                    <a:extLst>
                      <a:ext uri="{0D108BD9-81ED-4DB2-BD59-A6C34878D82A}">
                        <a16:rowId xmlns:a16="http://schemas.microsoft.com/office/drawing/2014/main" val="3398106754"/>
                      </a:ext>
                    </a:extLst>
                  </a:tr>
                  <a:tr h="349923">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8760</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2.71812669162</m:t>
                                </m:r>
                              </m:oMath>
                            </m:oMathPara>
                          </a14:m>
                          <a:endParaRPr lang="en-AU" i="0"/>
                        </a:p>
                      </a:txBody>
                      <a:tcPr/>
                    </a:tc>
                    <a:extLst>
                      <a:ext uri="{0D108BD9-81ED-4DB2-BD59-A6C34878D82A}">
                        <a16:rowId xmlns:a16="http://schemas.microsoft.com/office/drawing/2014/main" val="1390479956"/>
                      </a:ext>
                    </a:extLst>
                  </a:tr>
                  <a:tr h="349923">
                    <a:tc>
                      <a:txBody>
                        <a:bodyPr/>
                        <a:lstStyle/>
                        <a:p>
                          <a:pPr/>
                          <a14:m>
                            <m:oMathPara xmlns:m="http://schemas.openxmlformats.org/officeDocument/2006/math">
                              <m:oMathParaPr>
                                <m:jc m:val="centerGroup"/>
                              </m:oMathParaPr>
                              <m:oMath xmlns:m="http://schemas.openxmlformats.org/officeDocument/2006/math">
                                <m:r>
                                  <a:rPr lang="en-US" i="0" dirty="0" smtClean="0">
                                    <a:latin typeface="Cambria Math" panose="02040503050406030204" pitchFamily="18" charset="0"/>
                                  </a:rPr>
                                  <m:t>525</m:t>
                                </m:r>
                                <m:r>
                                  <a:rPr lang="en-AU" b="0" i="0" dirty="0" smtClean="0">
                                    <a:latin typeface="Cambria Math" panose="02040503050406030204" pitchFamily="18" charset="0"/>
                                  </a:rPr>
                                  <m:t> </m:t>
                                </m:r>
                                <m:r>
                                  <a:rPr lang="en-US" i="0" dirty="0" smtClean="0">
                                    <a:latin typeface="Cambria Math" panose="02040503050406030204" pitchFamily="18" charset="0"/>
                                  </a:rPr>
                                  <m:t>600</m:t>
                                </m:r>
                              </m:oMath>
                            </m:oMathPara>
                          </a14:m>
                          <a:endParaRPr lang="en-AU" i="0"/>
                        </a:p>
                      </a:txBody>
                      <a:tcPr/>
                    </a:tc>
                    <a:tc>
                      <a:txBody>
                        <a:bodyPr/>
                        <a:lstStyle/>
                        <a:p>
                          <a:pPr/>
                          <a14:m>
                            <m:oMathPara xmlns:m="http://schemas.openxmlformats.org/officeDocument/2006/math">
                              <m:oMathParaPr>
                                <m:jc m:val="centerGroup"/>
                              </m:oMathParaPr>
                              <m:oMath xmlns:m="http://schemas.openxmlformats.org/officeDocument/2006/math">
                                <m:r>
                                  <a:rPr lang="en-US" i="0" dirty="0" smtClean="0">
                                    <a:latin typeface="Cambria Math" panose="02040503050406030204" pitchFamily="18" charset="0"/>
                                  </a:rPr>
                                  <m:t>2.71827924258</m:t>
                                </m:r>
                              </m:oMath>
                            </m:oMathPara>
                          </a14:m>
                          <a:endParaRPr lang="en-AU" i="0" dirty="0"/>
                        </a:p>
                      </a:txBody>
                      <a:tcPr/>
                    </a:tc>
                    <a:extLst>
                      <a:ext uri="{0D108BD9-81ED-4DB2-BD59-A6C34878D82A}">
                        <a16:rowId xmlns:a16="http://schemas.microsoft.com/office/drawing/2014/main" val="255406045"/>
                      </a:ext>
                    </a:extLst>
                  </a:tr>
                </a:tbl>
              </a:graphicData>
            </a:graphic>
          </p:graphicFrame>
        </mc:Choice>
        <mc:Fallback xmlns="">
          <p:graphicFrame>
            <p:nvGraphicFramePr>
              <p:cNvPr id="11" name="Table 10" descr="Table of n and y values&#10;• 1 2.0&#10;• 2 2.25&#10;• 4 2.44140625&#10;• 12 2.61303529022&#10;• 52 2.69259695444&#10;• 365 2.71456748202&#10;• 8760 2.71812669162&#10;• 525600 2.71827924258.">
                <a:extLst>
                  <a:ext uri="{FF2B5EF4-FFF2-40B4-BE49-F238E27FC236}">
                    <a16:creationId xmlns:a16="http://schemas.microsoft.com/office/drawing/2014/main" id="{B1544805-3E12-3298-F4F5-C9CB7A37839F}"/>
                  </a:ext>
                </a:extLst>
              </p:cNvPr>
              <p:cNvGraphicFramePr>
                <a:graphicFrameLocks noGrp="1"/>
              </p:cNvGraphicFramePr>
              <p:nvPr>
                <p:extLst>
                  <p:ext uri="{D42A27DB-BD31-4B8C-83A1-F6EECF244321}">
                    <p14:modId xmlns:p14="http://schemas.microsoft.com/office/powerpoint/2010/main" val="3252686536"/>
                  </p:ext>
                </p:extLst>
              </p:nvPr>
            </p:nvGraphicFramePr>
            <p:xfrm>
              <a:off x="360000" y="2245679"/>
              <a:ext cx="3505944" cy="3291840"/>
            </p:xfrm>
            <a:graphic>
              <a:graphicData uri="http://schemas.openxmlformats.org/drawingml/2006/table">
                <a:tbl>
                  <a:tblPr firstRow="1" bandRow="1">
                    <a:tableStyleId>{5A111915-BE36-4E01-A7E5-04B1672EAD32}</a:tableStyleId>
                  </a:tblPr>
                  <a:tblGrid>
                    <a:gridCol w="1307911">
                      <a:extLst>
                        <a:ext uri="{9D8B030D-6E8A-4147-A177-3AD203B41FA5}">
                          <a16:colId xmlns:a16="http://schemas.microsoft.com/office/drawing/2014/main" val="1688254511"/>
                        </a:ext>
                      </a:extLst>
                    </a:gridCol>
                    <a:gridCol w="2198033">
                      <a:extLst>
                        <a:ext uri="{9D8B030D-6E8A-4147-A177-3AD203B41FA5}">
                          <a16:colId xmlns:a16="http://schemas.microsoft.com/office/drawing/2014/main" val="1749431389"/>
                        </a:ext>
                      </a:extLst>
                    </a:gridCol>
                  </a:tblGrid>
                  <a:tr h="365760">
                    <a:tc>
                      <a:txBody>
                        <a:bodyPr/>
                        <a:lstStyle/>
                        <a:p>
                          <a:endParaRPr lang="en-US"/>
                        </a:p>
                      </a:txBody>
                      <a:tcPr>
                        <a:blipFill>
                          <a:blip r:embed="rId3"/>
                          <a:stretch>
                            <a:fillRect l="-465" t="-1667" r="-168372" b="-803333"/>
                          </a:stretch>
                        </a:blipFill>
                      </a:tcPr>
                    </a:tc>
                    <a:tc>
                      <a:txBody>
                        <a:bodyPr/>
                        <a:lstStyle/>
                        <a:p>
                          <a:endParaRPr lang="en-US"/>
                        </a:p>
                      </a:txBody>
                      <a:tcPr>
                        <a:blipFill>
                          <a:blip r:embed="rId3"/>
                          <a:stretch>
                            <a:fillRect l="-59834" t="-1667" r="-277" b="-803333"/>
                          </a:stretch>
                        </a:blipFill>
                      </a:tcPr>
                    </a:tc>
                    <a:extLst>
                      <a:ext uri="{0D108BD9-81ED-4DB2-BD59-A6C34878D82A}">
                        <a16:rowId xmlns:a16="http://schemas.microsoft.com/office/drawing/2014/main" val="2497352206"/>
                      </a:ext>
                    </a:extLst>
                  </a:tr>
                  <a:tr h="365760">
                    <a:tc>
                      <a:txBody>
                        <a:bodyPr/>
                        <a:lstStyle/>
                        <a:p>
                          <a:endParaRPr lang="en-US"/>
                        </a:p>
                      </a:txBody>
                      <a:tcPr>
                        <a:blipFill>
                          <a:blip r:embed="rId3"/>
                          <a:stretch>
                            <a:fillRect l="-465" t="-101667" r="-168372" b="-703333"/>
                          </a:stretch>
                        </a:blipFill>
                      </a:tcPr>
                    </a:tc>
                    <a:tc>
                      <a:txBody>
                        <a:bodyPr/>
                        <a:lstStyle/>
                        <a:p>
                          <a:endParaRPr lang="en-US"/>
                        </a:p>
                      </a:txBody>
                      <a:tcPr>
                        <a:blipFill>
                          <a:blip r:embed="rId3"/>
                          <a:stretch>
                            <a:fillRect l="-59834" t="-101667" r="-277" b="-703333"/>
                          </a:stretch>
                        </a:blipFill>
                      </a:tcPr>
                    </a:tc>
                    <a:extLst>
                      <a:ext uri="{0D108BD9-81ED-4DB2-BD59-A6C34878D82A}">
                        <a16:rowId xmlns:a16="http://schemas.microsoft.com/office/drawing/2014/main" val="3672468587"/>
                      </a:ext>
                    </a:extLst>
                  </a:tr>
                  <a:tr h="365760">
                    <a:tc>
                      <a:txBody>
                        <a:bodyPr/>
                        <a:lstStyle/>
                        <a:p>
                          <a:endParaRPr lang="en-US"/>
                        </a:p>
                      </a:txBody>
                      <a:tcPr>
                        <a:blipFill>
                          <a:blip r:embed="rId3"/>
                          <a:stretch>
                            <a:fillRect l="-465" t="-201667" r="-168372" b="-603333"/>
                          </a:stretch>
                        </a:blipFill>
                      </a:tcPr>
                    </a:tc>
                    <a:tc>
                      <a:txBody>
                        <a:bodyPr/>
                        <a:lstStyle/>
                        <a:p>
                          <a:endParaRPr lang="en-US"/>
                        </a:p>
                      </a:txBody>
                      <a:tcPr>
                        <a:blipFill>
                          <a:blip r:embed="rId3"/>
                          <a:stretch>
                            <a:fillRect l="-59834" t="-201667" r="-277" b="-603333"/>
                          </a:stretch>
                        </a:blipFill>
                      </a:tcPr>
                    </a:tc>
                    <a:extLst>
                      <a:ext uri="{0D108BD9-81ED-4DB2-BD59-A6C34878D82A}">
                        <a16:rowId xmlns:a16="http://schemas.microsoft.com/office/drawing/2014/main" val="1987779853"/>
                      </a:ext>
                    </a:extLst>
                  </a:tr>
                  <a:tr h="365760">
                    <a:tc>
                      <a:txBody>
                        <a:bodyPr/>
                        <a:lstStyle/>
                        <a:p>
                          <a:endParaRPr lang="en-US"/>
                        </a:p>
                      </a:txBody>
                      <a:tcPr>
                        <a:blipFill>
                          <a:blip r:embed="rId3"/>
                          <a:stretch>
                            <a:fillRect l="-465" t="-301667" r="-168372" b="-503333"/>
                          </a:stretch>
                        </a:blipFill>
                      </a:tcPr>
                    </a:tc>
                    <a:tc>
                      <a:txBody>
                        <a:bodyPr/>
                        <a:lstStyle/>
                        <a:p>
                          <a:endParaRPr lang="en-US"/>
                        </a:p>
                      </a:txBody>
                      <a:tcPr>
                        <a:blipFill>
                          <a:blip r:embed="rId3"/>
                          <a:stretch>
                            <a:fillRect l="-59834" t="-301667" r="-277" b="-503333"/>
                          </a:stretch>
                        </a:blipFill>
                      </a:tcPr>
                    </a:tc>
                    <a:extLst>
                      <a:ext uri="{0D108BD9-81ED-4DB2-BD59-A6C34878D82A}">
                        <a16:rowId xmlns:a16="http://schemas.microsoft.com/office/drawing/2014/main" val="29460195"/>
                      </a:ext>
                    </a:extLst>
                  </a:tr>
                  <a:tr h="365760">
                    <a:tc>
                      <a:txBody>
                        <a:bodyPr/>
                        <a:lstStyle/>
                        <a:p>
                          <a:endParaRPr lang="en-US"/>
                        </a:p>
                      </a:txBody>
                      <a:tcPr>
                        <a:blipFill>
                          <a:blip r:embed="rId3"/>
                          <a:stretch>
                            <a:fillRect l="-465" t="-395082" r="-168372" b="-395082"/>
                          </a:stretch>
                        </a:blipFill>
                      </a:tcPr>
                    </a:tc>
                    <a:tc>
                      <a:txBody>
                        <a:bodyPr/>
                        <a:lstStyle/>
                        <a:p>
                          <a:endParaRPr lang="en-US"/>
                        </a:p>
                      </a:txBody>
                      <a:tcPr>
                        <a:blipFill>
                          <a:blip r:embed="rId3"/>
                          <a:stretch>
                            <a:fillRect l="-59834" t="-395082" r="-277" b="-395082"/>
                          </a:stretch>
                        </a:blipFill>
                      </a:tcPr>
                    </a:tc>
                    <a:extLst>
                      <a:ext uri="{0D108BD9-81ED-4DB2-BD59-A6C34878D82A}">
                        <a16:rowId xmlns:a16="http://schemas.microsoft.com/office/drawing/2014/main" val="1402883736"/>
                      </a:ext>
                    </a:extLst>
                  </a:tr>
                  <a:tr h="365760">
                    <a:tc>
                      <a:txBody>
                        <a:bodyPr/>
                        <a:lstStyle/>
                        <a:p>
                          <a:endParaRPr lang="en-US"/>
                        </a:p>
                      </a:txBody>
                      <a:tcPr>
                        <a:blipFill>
                          <a:blip r:embed="rId3"/>
                          <a:stretch>
                            <a:fillRect l="-465" t="-503333" r="-168372" b="-301667"/>
                          </a:stretch>
                        </a:blipFill>
                      </a:tcPr>
                    </a:tc>
                    <a:tc>
                      <a:txBody>
                        <a:bodyPr/>
                        <a:lstStyle/>
                        <a:p>
                          <a:endParaRPr lang="en-US"/>
                        </a:p>
                      </a:txBody>
                      <a:tcPr>
                        <a:blipFill>
                          <a:blip r:embed="rId3"/>
                          <a:stretch>
                            <a:fillRect l="-59834" t="-503333" r="-277" b="-301667"/>
                          </a:stretch>
                        </a:blipFill>
                      </a:tcPr>
                    </a:tc>
                    <a:extLst>
                      <a:ext uri="{0D108BD9-81ED-4DB2-BD59-A6C34878D82A}">
                        <a16:rowId xmlns:a16="http://schemas.microsoft.com/office/drawing/2014/main" val="1672819664"/>
                      </a:ext>
                    </a:extLst>
                  </a:tr>
                  <a:tr h="365760">
                    <a:tc>
                      <a:txBody>
                        <a:bodyPr/>
                        <a:lstStyle/>
                        <a:p>
                          <a:endParaRPr lang="en-US"/>
                        </a:p>
                      </a:txBody>
                      <a:tcPr>
                        <a:blipFill>
                          <a:blip r:embed="rId3"/>
                          <a:stretch>
                            <a:fillRect l="-465" t="-603333" r="-168372" b="-201667"/>
                          </a:stretch>
                        </a:blipFill>
                      </a:tcPr>
                    </a:tc>
                    <a:tc>
                      <a:txBody>
                        <a:bodyPr/>
                        <a:lstStyle/>
                        <a:p>
                          <a:endParaRPr lang="en-US"/>
                        </a:p>
                      </a:txBody>
                      <a:tcPr>
                        <a:blipFill>
                          <a:blip r:embed="rId3"/>
                          <a:stretch>
                            <a:fillRect l="-59834" t="-603333" r="-277" b="-201667"/>
                          </a:stretch>
                        </a:blipFill>
                      </a:tcPr>
                    </a:tc>
                    <a:extLst>
                      <a:ext uri="{0D108BD9-81ED-4DB2-BD59-A6C34878D82A}">
                        <a16:rowId xmlns:a16="http://schemas.microsoft.com/office/drawing/2014/main" val="3398106754"/>
                      </a:ext>
                    </a:extLst>
                  </a:tr>
                  <a:tr h="365760">
                    <a:tc>
                      <a:txBody>
                        <a:bodyPr/>
                        <a:lstStyle/>
                        <a:p>
                          <a:endParaRPr lang="en-US"/>
                        </a:p>
                      </a:txBody>
                      <a:tcPr>
                        <a:blipFill>
                          <a:blip r:embed="rId3"/>
                          <a:stretch>
                            <a:fillRect l="-465" t="-703333" r="-168372" b="-101667"/>
                          </a:stretch>
                        </a:blipFill>
                      </a:tcPr>
                    </a:tc>
                    <a:tc>
                      <a:txBody>
                        <a:bodyPr/>
                        <a:lstStyle/>
                        <a:p>
                          <a:endParaRPr lang="en-US"/>
                        </a:p>
                      </a:txBody>
                      <a:tcPr>
                        <a:blipFill>
                          <a:blip r:embed="rId3"/>
                          <a:stretch>
                            <a:fillRect l="-59834" t="-703333" r="-277" b="-101667"/>
                          </a:stretch>
                        </a:blipFill>
                      </a:tcPr>
                    </a:tc>
                    <a:extLst>
                      <a:ext uri="{0D108BD9-81ED-4DB2-BD59-A6C34878D82A}">
                        <a16:rowId xmlns:a16="http://schemas.microsoft.com/office/drawing/2014/main" val="1390479956"/>
                      </a:ext>
                    </a:extLst>
                  </a:tr>
                  <a:tr h="365760">
                    <a:tc>
                      <a:txBody>
                        <a:bodyPr/>
                        <a:lstStyle/>
                        <a:p>
                          <a:endParaRPr lang="en-US"/>
                        </a:p>
                      </a:txBody>
                      <a:tcPr>
                        <a:blipFill>
                          <a:blip r:embed="rId3"/>
                          <a:stretch>
                            <a:fillRect l="-465" t="-803333" r="-168372" b="-1667"/>
                          </a:stretch>
                        </a:blipFill>
                      </a:tcPr>
                    </a:tc>
                    <a:tc>
                      <a:txBody>
                        <a:bodyPr/>
                        <a:lstStyle/>
                        <a:p>
                          <a:endParaRPr lang="en-US"/>
                        </a:p>
                      </a:txBody>
                      <a:tcPr>
                        <a:blipFill>
                          <a:blip r:embed="rId3"/>
                          <a:stretch>
                            <a:fillRect l="-59834" t="-803333" r="-277" b="-1667"/>
                          </a:stretch>
                        </a:blipFill>
                      </a:tcPr>
                    </a:tc>
                    <a:extLst>
                      <a:ext uri="{0D108BD9-81ED-4DB2-BD59-A6C34878D82A}">
                        <a16:rowId xmlns:a16="http://schemas.microsoft.com/office/drawing/2014/main" val="255406045"/>
                      </a:ext>
                    </a:extLst>
                  </a:tr>
                </a:tbl>
              </a:graphicData>
            </a:graphic>
          </p:graphicFrame>
        </mc:Fallback>
      </mc:AlternateContent>
      <p:pic>
        <p:nvPicPr>
          <p:cNvPr id="6" name="Picture 5" descr="Graph of y=(1+1/n)^n and y=e.">
            <a:extLst>
              <a:ext uri="{FF2B5EF4-FFF2-40B4-BE49-F238E27FC236}">
                <a16:creationId xmlns:a16="http://schemas.microsoft.com/office/drawing/2014/main" id="{F5CF3AC0-F47B-8401-52DA-18FB068DDE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4600" y="1908313"/>
            <a:ext cx="5181866" cy="3844768"/>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E6ED4D6-83A4-F0BD-1E24-720C7B0C7EAE}"/>
                  </a:ext>
                </a:extLst>
              </p:cNvPr>
              <p:cNvSpPr/>
              <p:nvPr/>
            </p:nvSpPr>
            <p:spPr>
              <a:xfrm>
                <a:off x="4682592" y="3736592"/>
                <a:ext cx="1006772" cy="3100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𝑦</m:t>
                      </m:r>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𝑒</m:t>
                      </m:r>
                    </m:oMath>
                  </m:oMathPara>
                </a14:m>
                <a:endParaRPr lang="en-AU" sz="1800">
                  <a:solidFill>
                    <a:schemeClr val="tx1"/>
                  </a:solidFill>
                </a:endParaRPr>
              </a:p>
            </p:txBody>
          </p:sp>
        </mc:Choice>
        <mc:Fallback xmlns="">
          <p:sp>
            <p:nvSpPr>
              <p:cNvPr id="9" name="Rectangle 8">
                <a:extLst>
                  <a:ext uri="{FF2B5EF4-FFF2-40B4-BE49-F238E27FC236}">
                    <a16:creationId xmlns:a16="http://schemas.microsoft.com/office/drawing/2014/main" id="{4E6ED4D6-83A4-F0BD-1E24-720C7B0C7EAE}"/>
                  </a:ext>
                </a:extLst>
              </p:cNvPr>
              <p:cNvSpPr>
                <a:spLocks noRot="1" noChangeAspect="1" noMove="1" noResize="1" noEditPoints="1" noAdjustHandles="1" noChangeArrowheads="1" noChangeShapeType="1" noTextEdit="1"/>
              </p:cNvSpPr>
              <p:nvPr/>
            </p:nvSpPr>
            <p:spPr>
              <a:xfrm>
                <a:off x="4682592" y="3736592"/>
                <a:ext cx="1006772" cy="310015"/>
              </a:xfrm>
              <a:prstGeom prst="rect">
                <a:avLst/>
              </a:prstGeom>
              <a:blipFill>
                <a:blip r:embed="rId5"/>
                <a:stretch>
                  <a:fillRect b="-196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3279EE7-F12B-B2B6-FAD1-010E4A9AD65D}"/>
                  </a:ext>
                </a:extLst>
              </p:cNvPr>
              <p:cNvSpPr/>
              <p:nvPr/>
            </p:nvSpPr>
            <p:spPr>
              <a:xfrm>
                <a:off x="7660225" y="4046607"/>
                <a:ext cx="2996241" cy="8579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𝑦</m:t>
                      </m:r>
                      <m:r>
                        <a:rPr lang="en-US" sz="1800" b="0" i="1" smtClean="0">
                          <a:solidFill>
                            <a:schemeClr val="tx1"/>
                          </a:solidFill>
                          <a:latin typeface="Cambria Math" panose="02040503050406030204" pitchFamily="18" charset="0"/>
                        </a:rPr>
                        <m:t>=</m:t>
                      </m:r>
                      <m:sSup>
                        <m:sSupPr>
                          <m:ctrlPr>
                            <a:rPr lang="en-US" sz="1800" b="0" i="1" smtClean="0">
                              <a:solidFill>
                                <a:schemeClr val="tx1"/>
                              </a:solidFill>
                              <a:latin typeface="Cambria Math" panose="02040503050406030204" pitchFamily="18" charset="0"/>
                            </a:rPr>
                          </m:ctrlPr>
                        </m:sSupPr>
                        <m:e>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1+</m:t>
                              </m:r>
                              <m:f>
                                <m:fPr>
                                  <m:ctrlPr>
                                    <a:rPr lang="en-US" sz="1800" b="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r>
                                    <a:rPr lang="en-US" sz="1800" b="0" i="1" smtClean="0">
                                      <a:solidFill>
                                        <a:schemeClr val="tx1"/>
                                      </a:solidFill>
                                      <a:latin typeface="Cambria Math" panose="02040503050406030204" pitchFamily="18" charset="0"/>
                                    </a:rPr>
                                    <m:t>𝑛</m:t>
                                  </m:r>
                                </m:den>
                              </m:f>
                            </m:e>
                          </m:d>
                        </m:e>
                        <m:sup>
                          <m:r>
                            <a:rPr lang="en-US" sz="1800" b="0" i="1" smtClean="0">
                              <a:solidFill>
                                <a:schemeClr val="tx1"/>
                              </a:solidFill>
                              <a:latin typeface="Cambria Math" panose="02040503050406030204" pitchFamily="18" charset="0"/>
                            </a:rPr>
                            <m:t>𝑛</m:t>
                          </m:r>
                        </m:sup>
                      </m:sSup>
                    </m:oMath>
                  </m:oMathPara>
                </a14:m>
                <a:endParaRPr lang="en-AU" sz="1800">
                  <a:solidFill>
                    <a:schemeClr val="tx1"/>
                  </a:solidFill>
                </a:endParaRPr>
              </a:p>
            </p:txBody>
          </p:sp>
        </mc:Choice>
        <mc:Fallback xmlns="">
          <p:sp>
            <p:nvSpPr>
              <p:cNvPr id="10" name="Rectangle 9">
                <a:extLst>
                  <a:ext uri="{FF2B5EF4-FFF2-40B4-BE49-F238E27FC236}">
                    <a16:creationId xmlns:a16="http://schemas.microsoft.com/office/drawing/2014/main" id="{03279EE7-F12B-B2B6-FAD1-010E4A9AD65D}"/>
                  </a:ext>
                </a:extLst>
              </p:cNvPr>
              <p:cNvSpPr>
                <a:spLocks noRot="1" noChangeAspect="1" noMove="1" noResize="1" noEditPoints="1" noAdjustHandles="1" noChangeArrowheads="1" noChangeShapeType="1" noTextEdit="1"/>
              </p:cNvSpPr>
              <p:nvPr/>
            </p:nvSpPr>
            <p:spPr>
              <a:xfrm>
                <a:off x="7660225" y="4046607"/>
                <a:ext cx="2996241" cy="857940"/>
              </a:xfrm>
              <a:prstGeom prst="rect">
                <a:avLst/>
              </a:prstGeom>
              <a:blipFill>
                <a:blip r:embed="rId6"/>
                <a:stretch>
                  <a:fillRect/>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6DD8D52-0565-68F6-AF06-A311FD92FB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3739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hlinkClick r:id="rId2">
                  <a:extLst>
                    <a:ext uri="{A12FA001-AC4F-418D-AE19-62706E023703}">
                      <ahyp:hlinkClr xmlns:ahyp="http://schemas.microsoft.com/office/drawing/2018/hyperlinkcolor" val="tx"/>
                    </a:ext>
                  </a:extLst>
                </a:hlinkClick>
              </a:rPr>
              <a:t>© State of New South Wales (Department of Education), 2024</a:t>
            </a:r>
            <a:endParaRPr lang="en-AU">
              <a:latin typeface="+mj-lt"/>
            </a:endParaRP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21645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F8DE-445F-4371-4B53-58FBA725BD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E6B789-4E27-887B-1201-B7D1A12F28F2}"/>
              </a:ext>
            </a:extLst>
          </p:cNvPr>
          <p:cNvSpPr>
            <a:spLocks noGrp="1"/>
          </p:cNvSpPr>
          <p:nvPr>
            <p:ph type="ctrTitle"/>
          </p:nvPr>
        </p:nvSpPr>
        <p:spPr>
          <a:xfrm>
            <a:off x="540000" y="4067881"/>
            <a:ext cx="11291998" cy="800681"/>
          </a:xfrm>
        </p:spPr>
        <p:txBody>
          <a:bodyPr/>
          <a:lstStyle/>
          <a:p>
            <a:r>
              <a:rPr lang="en-AU">
                <a:latin typeface="+mj-lt"/>
              </a:rPr>
              <a:t>Launch</a:t>
            </a:r>
          </a:p>
        </p:txBody>
      </p:sp>
      <p:sp>
        <p:nvSpPr>
          <p:cNvPr id="2" name="Footer Placeholder 1">
            <a:extLst>
              <a:ext uri="{FF2B5EF4-FFF2-40B4-BE49-F238E27FC236}">
                <a16:creationId xmlns:a16="http://schemas.microsoft.com/office/drawing/2014/main" id="{28029AC0-4C90-9D71-0690-1041C914BAC6}"/>
              </a:ext>
            </a:extLst>
          </p:cNvPr>
          <p:cNvSpPr>
            <a:spLocks noGrp="1"/>
          </p:cNvSpPr>
          <p:nvPr>
            <p:ph type="ftr" sz="quarter" idx="4294967295"/>
          </p:nvPr>
        </p:nvSpPr>
        <p:spPr>
          <a:xfrm>
            <a:off x="540000" y="360363"/>
            <a:ext cx="4500563" cy="684212"/>
          </a:xfrm>
          <a:prstGeom prst="rect">
            <a:avLst/>
          </a:prstGeom>
        </p:spPr>
        <p:txBody>
          <a:bodyPr/>
          <a:lstStyle/>
          <a:p>
            <a:r>
              <a:rPr lang="en-AU" sz="1400">
                <a:solidFill>
                  <a:schemeClr val="bg1"/>
                </a:solidFill>
              </a:rPr>
              <a:t>NSW Department of Education</a:t>
            </a:r>
          </a:p>
          <a:p>
            <a:endParaRPr lang="en-AU"/>
          </a:p>
        </p:txBody>
      </p:sp>
    </p:spTree>
    <p:extLst>
      <p:ext uri="{BB962C8B-B14F-4D97-AF65-F5344CB8AC3E}">
        <p14:creationId xmlns:p14="http://schemas.microsoft.com/office/powerpoint/2010/main" val="308341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a:latin typeface="+mj-lt"/>
              </a:rPr>
              <a:t>Euler’s number (1)</a:t>
            </a:r>
          </a:p>
        </p:txBody>
      </p:sp>
      <p:sp>
        <p:nvSpPr>
          <p:cNvPr id="7" name="Text Placeholder 6">
            <a:extLst>
              <a:ext uri="{FF2B5EF4-FFF2-40B4-BE49-F238E27FC236}">
                <a16:creationId xmlns:a16="http://schemas.microsoft.com/office/drawing/2014/main" id="{6C386F71-B4F7-D047-11BD-5DD1502CDED8}"/>
              </a:ext>
            </a:extLst>
          </p:cNvPr>
          <p:cNvSpPr>
            <a:spLocks noGrp="1"/>
          </p:cNvSpPr>
          <p:nvPr>
            <p:ph type="body" sz="quarter" idx="18"/>
          </p:nvPr>
        </p:nvSpPr>
        <p:spPr/>
        <p:txBody>
          <a:bodyPr/>
          <a:lstStyle/>
          <a:p>
            <a:r>
              <a:rPr lang="en-AU">
                <a:latin typeface="+mj-lt"/>
              </a:rPr>
              <a:t>Compounded annually</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a:lstStyle/>
          <a:p>
            <a:r>
              <a:rPr lang="en-AU">
                <a:latin typeface="+mn-lt"/>
              </a:rPr>
              <a:t>Sam invested $20 000 in a savings account for 5 years, which pays interest at 6% per annum, compounded annually.</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36349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a:latin typeface="+mj-lt"/>
              </a:rPr>
              <a:t>Euler’s number (2)</a:t>
            </a:r>
          </a:p>
        </p:txBody>
      </p:sp>
      <p:sp>
        <p:nvSpPr>
          <p:cNvPr id="7" name="Text Placeholder 6">
            <a:extLst>
              <a:ext uri="{FF2B5EF4-FFF2-40B4-BE49-F238E27FC236}">
                <a16:creationId xmlns:a16="http://schemas.microsoft.com/office/drawing/2014/main" id="{2A14CCE7-999C-96A9-2225-C9BEC5C3488E}"/>
              </a:ext>
            </a:extLst>
          </p:cNvPr>
          <p:cNvSpPr>
            <a:spLocks noGrp="1"/>
          </p:cNvSpPr>
          <p:nvPr>
            <p:ph type="body" sz="quarter" idx="18"/>
          </p:nvPr>
        </p:nvSpPr>
        <p:spPr/>
        <p:txBody>
          <a:bodyPr/>
          <a:lstStyle/>
          <a:p>
            <a:r>
              <a:rPr lang="en-US">
                <a:latin typeface="+mj-lt"/>
              </a:rPr>
              <a:t>Compounded daily</a:t>
            </a:r>
            <a:endParaRPr lang="en-AU">
              <a:latin typeface="+mj-lt"/>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a:lstStyle/>
          <a:p>
            <a:r>
              <a:rPr lang="en-AU">
                <a:latin typeface="+mn-lt"/>
              </a:rPr>
              <a:t>Sam invested $20 000 in a savings account for 5 years, which pays interest at 6% per annum, compounded daily.</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268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F8DE-445F-4371-4B53-58FBA725BD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E6B789-4E27-887B-1201-B7D1A12F28F2}"/>
              </a:ext>
            </a:extLst>
          </p:cNvPr>
          <p:cNvSpPr>
            <a:spLocks noGrp="1"/>
          </p:cNvSpPr>
          <p:nvPr>
            <p:ph type="ctrTitle"/>
          </p:nvPr>
        </p:nvSpPr>
        <p:spPr/>
        <p:txBody>
          <a:bodyPr/>
          <a:lstStyle/>
          <a:p>
            <a:r>
              <a:rPr lang="en-AU"/>
              <a:t>Explore</a:t>
            </a:r>
          </a:p>
        </p:txBody>
      </p:sp>
      <p:sp>
        <p:nvSpPr>
          <p:cNvPr id="6" name="Footer Placeholder 1">
            <a:extLst>
              <a:ext uri="{FF2B5EF4-FFF2-40B4-BE49-F238E27FC236}">
                <a16:creationId xmlns:a16="http://schemas.microsoft.com/office/drawing/2014/main" id="{9247774E-794A-232A-A263-850FE579E8F5}"/>
              </a:ext>
            </a:extLst>
          </p:cNvPr>
          <p:cNvSpPr txBox="1">
            <a:spLocks/>
          </p:cNvSpPr>
          <p:nvPr/>
        </p:nvSpPr>
        <p:spPr>
          <a:xfrm>
            <a:off x="540000" y="360363"/>
            <a:ext cx="4500563" cy="684212"/>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400">
                <a:solidFill>
                  <a:schemeClr val="bg1"/>
                </a:solidFill>
              </a:rPr>
              <a:t>NSW Department of Education</a:t>
            </a:r>
          </a:p>
          <a:p>
            <a:endParaRPr lang="en-AU"/>
          </a:p>
        </p:txBody>
      </p:sp>
    </p:spTree>
    <p:extLst>
      <p:ext uri="{BB962C8B-B14F-4D97-AF65-F5344CB8AC3E}">
        <p14:creationId xmlns:p14="http://schemas.microsoft.com/office/powerpoint/2010/main" val="418922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C44E-565D-C1E7-A7D6-B460DD96AD61}"/>
              </a:ext>
            </a:extLst>
          </p:cNvPr>
          <p:cNvSpPr>
            <a:spLocks noGrp="1"/>
          </p:cNvSpPr>
          <p:nvPr>
            <p:ph type="title"/>
          </p:nvPr>
        </p:nvSpPr>
        <p:spPr/>
        <p:txBody>
          <a:bodyPr/>
          <a:lstStyle/>
          <a:p>
            <a:r>
              <a:rPr lang="en-AU"/>
              <a:t>Euler’s number (3)</a:t>
            </a:r>
          </a:p>
        </p:txBody>
      </p:sp>
      <p:sp>
        <p:nvSpPr>
          <p:cNvPr id="3" name="Content Placeholder 2">
            <a:extLst>
              <a:ext uri="{FF2B5EF4-FFF2-40B4-BE49-F238E27FC236}">
                <a16:creationId xmlns:a16="http://schemas.microsoft.com/office/drawing/2014/main" id="{09DAABD8-0AAF-B953-1E1F-AAAB9DC1DBB5}"/>
              </a:ext>
            </a:extLst>
          </p:cNvPr>
          <p:cNvSpPr>
            <a:spLocks noGrp="1"/>
          </p:cNvSpPr>
          <p:nvPr>
            <p:ph type="body" sz="quarter" idx="18"/>
          </p:nvPr>
        </p:nvSpPr>
        <p:spPr>
          <a:xfrm>
            <a:off x="359999" y="982520"/>
            <a:ext cx="11483999" cy="310015"/>
          </a:xfrm>
        </p:spPr>
        <p:txBody>
          <a:bodyPr/>
          <a:lstStyle/>
          <a:p>
            <a:r>
              <a:rPr lang="en-US"/>
              <a:t>Compounded annually or daily</a:t>
            </a:r>
            <a:endParaRPr lang="en-AU"/>
          </a:p>
        </p:txBody>
      </p:sp>
      <p:grpSp>
        <p:nvGrpSpPr>
          <p:cNvPr id="18" name="Group 17" descr="Compounded annually&#10;𝐹𝑉&amp;=20 000(1+0.06)^5&amp;=$26 764.51">
            <a:extLst>
              <a:ext uri="{FF2B5EF4-FFF2-40B4-BE49-F238E27FC236}">
                <a16:creationId xmlns:a16="http://schemas.microsoft.com/office/drawing/2014/main" id="{6D220471-D647-D06F-5211-17C7C4262028}"/>
              </a:ext>
            </a:extLst>
          </p:cNvPr>
          <p:cNvGrpSpPr/>
          <p:nvPr/>
        </p:nvGrpSpPr>
        <p:grpSpPr>
          <a:xfrm>
            <a:off x="796413" y="2121818"/>
            <a:ext cx="5142270" cy="3564899"/>
            <a:chOff x="796413" y="2310581"/>
            <a:chExt cx="5142270" cy="3564899"/>
          </a:xfrm>
        </p:grpSpPr>
        <p:sp>
          <p:nvSpPr>
            <p:cNvPr id="17" name="Rectangle: Rounded Corners 16">
              <a:extLst>
                <a:ext uri="{FF2B5EF4-FFF2-40B4-BE49-F238E27FC236}">
                  <a16:creationId xmlns:a16="http://schemas.microsoft.com/office/drawing/2014/main" id="{2E245C71-7783-6DA9-8A85-24A52A4962D5}"/>
                </a:ext>
              </a:extLst>
            </p:cNvPr>
            <p:cNvSpPr/>
            <p:nvPr/>
          </p:nvSpPr>
          <p:spPr>
            <a:xfrm>
              <a:off x="796413" y="2310581"/>
              <a:ext cx="5142270" cy="3564899"/>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B1E86C79-8758-4ACF-5B60-9FA19486E771}"/>
                </a:ext>
              </a:extLst>
            </p:cNvPr>
            <p:cNvGrpSpPr/>
            <p:nvPr/>
          </p:nvGrpSpPr>
          <p:grpSpPr>
            <a:xfrm>
              <a:off x="1564270" y="2956002"/>
              <a:ext cx="3606557" cy="2274057"/>
              <a:chOff x="7140102" y="2603647"/>
              <a:chExt cx="3176954" cy="2862587"/>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7A796AA7-03E6-C6C8-CEC4-AA0535101A91}"/>
                      </a:ext>
                    </a:extLst>
                  </p:cNvPr>
                  <p:cNvSpPr txBox="1">
                    <a:spLocks/>
                  </p:cNvSpPr>
                  <p:nvPr/>
                </p:nvSpPr>
                <p:spPr>
                  <a:xfrm>
                    <a:off x="7140102" y="3978888"/>
                    <a:ext cx="3176954" cy="148734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indent="-354013"/>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𝐹𝑉</m:t>
                          </m:r>
                          <m:r>
                            <m:rPr>
                              <m:aln/>
                            </m:rPr>
                            <a:rPr lang="en-US" sz="2000" i="1">
                              <a:latin typeface="Cambria Math" panose="02040503050406030204" pitchFamily="18" charset="0"/>
                            </a:rPr>
                            <m:t>=</m:t>
                          </m:r>
                          <m:r>
                            <a:rPr lang="en-US" sz="2000" i="1">
                              <a:latin typeface="Cambria Math" panose="02040503050406030204" pitchFamily="18" charset="0"/>
                            </a:rPr>
                            <m:t>20 000</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1+0.06</m:t>
                                  </m:r>
                                </m:e>
                              </m:d>
                            </m:e>
                            <m:sup>
                              <m:r>
                                <a:rPr lang="en-US" sz="2000" i="1">
                                  <a:latin typeface="Cambria Math" panose="02040503050406030204" pitchFamily="18" charset="0"/>
                                </a:rPr>
                                <m:t>5</m:t>
                              </m:r>
                            </m:sup>
                          </m:sSup>
                          <m:r>
                            <m:rPr>
                              <m:aln/>
                            </m:rPr>
                            <a:rPr lang="en-US" sz="2000" i="1">
                              <a:latin typeface="Cambria Math" panose="02040503050406030204" pitchFamily="18" charset="0"/>
                            </a:rPr>
                            <m:t>=</m:t>
                          </m:r>
                          <m:r>
                            <a:rPr lang="en-US" sz="2000" i="1">
                              <a:latin typeface="Cambria Math" panose="02040503050406030204" pitchFamily="18" charset="0"/>
                            </a:rPr>
                            <m:t>$26 764.51</m:t>
                          </m:r>
                        </m:oMath>
                      </m:oMathPara>
                    </a14:m>
                    <a:endParaRPr lang="en-AU" sz="2000"/>
                  </a:p>
                </p:txBody>
              </p:sp>
            </mc:Choice>
            <mc:Fallback xmlns="">
              <p:sp>
                <p:nvSpPr>
                  <p:cNvPr id="13" name="Content Placeholder 2">
                    <a:extLst>
                      <a:ext uri="{FF2B5EF4-FFF2-40B4-BE49-F238E27FC236}">
                        <a16:creationId xmlns:a16="http://schemas.microsoft.com/office/drawing/2014/main" id="{7A796AA7-03E6-C6C8-CEC4-AA0535101A91}"/>
                      </a:ext>
                    </a:extLst>
                  </p:cNvPr>
                  <p:cNvSpPr txBox="1">
                    <a:spLocks noRot="1" noChangeAspect="1" noMove="1" noResize="1" noEditPoints="1" noAdjustHandles="1" noChangeArrowheads="1" noChangeShapeType="1" noTextEdit="1"/>
                  </p:cNvSpPr>
                  <p:nvPr/>
                </p:nvSpPr>
                <p:spPr>
                  <a:xfrm>
                    <a:off x="7140102" y="3978888"/>
                    <a:ext cx="3176954" cy="1487346"/>
                  </a:xfrm>
                  <a:prstGeom prst="rect">
                    <a:avLst/>
                  </a:prstGeom>
                  <a:blipFill>
                    <a:blip r:embed="rId2"/>
                    <a:stretch>
                      <a:fillRect/>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CA0D9192-5AD0-5BFE-3B23-8CE7C715E85B}"/>
                  </a:ext>
                </a:extLst>
              </p:cNvPr>
              <p:cNvSpPr txBox="1">
                <a:spLocks/>
              </p:cNvSpPr>
              <p:nvPr/>
            </p:nvSpPr>
            <p:spPr>
              <a:xfrm>
                <a:off x="7140102" y="2603647"/>
                <a:ext cx="3022298" cy="53630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latin typeface="+mj-lt"/>
                  </a:rPr>
                  <a:t>Compounded annually</a:t>
                </a:r>
                <a:endParaRPr lang="en-AU" sz="2000" b="1">
                  <a:latin typeface="+mj-lt"/>
                </a:endParaRPr>
              </a:p>
            </p:txBody>
          </p:sp>
        </p:grpSp>
      </p:grpSp>
      <p:grpSp>
        <p:nvGrpSpPr>
          <p:cNvPr id="19" name="Group 18" descr="Compounded daily&#10;𝐹𝑉&amp;=20 000(1+0.06/365)^(5×365)&amp;=$26 996.51">
            <a:extLst>
              <a:ext uri="{FF2B5EF4-FFF2-40B4-BE49-F238E27FC236}">
                <a16:creationId xmlns:a16="http://schemas.microsoft.com/office/drawing/2014/main" id="{B4437C8D-E513-69B0-AC37-FB8F3B5B512A}"/>
              </a:ext>
            </a:extLst>
          </p:cNvPr>
          <p:cNvGrpSpPr/>
          <p:nvPr/>
        </p:nvGrpSpPr>
        <p:grpSpPr>
          <a:xfrm>
            <a:off x="6341730" y="2121818"/>
            <a:ext cx="5142270" cy="3564899"/>
            <a:chOff x="796413" y="2310581"/>
            <a:chExt cx="5142270" cy="3564899"/>
          </a:xfrm>
        </p:grpSpPr>
        <p:sp>
          <p:nvSpPr>
            <p:cNvPr id="20" name="Rectangle: Rounded Corners 19">
              <a:extLst>
                <a:ext uri="{FF2B5EF4-FFF2-40B4-BE49-F238E27FC236}">
                  <a16:creationId xmlns:a16="http://schemas.microsoft.com/office/drawing/2014/main" id="{231FC6E4-6488-0F4C-5059-E3F26599051E}"/>
                </a:ext>
              </a:extLst>
            </p:cNvPr>
            <p:cNvSpPr/>
            <p:nvPr/>
          </p:nvSpPr>
          <p:spPr>
            <a:xfrm>
              <a:off x="796413" y="2310581"/>
              <a:ext cx="5142270" cy="3564899"/>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C3557E8D-FDF7-4274-81B1-58485E791C7B}"/>
                </a:ext>
              </a:extLst>
            </p:cNvPr>
            <p:cNvGrpSpPr/>
            <p:nvPr/>
          </p:nvGrpSpPr>
          <p:grpSpPr>
            <a:xfrm>
              <a:off x="1564270" y="2956002"/>
              <a:ext cx="3606557" cy="1727806"/>
              <a:chOff x="7140102" y="2603647"/>
              <a:chExt cx="3176954" cy="2174965"/>
            </a:xfrm>
          </p:grpSpPr>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7B8B8EC5-8843-8072-F0ED-C3600ADCD199}"/>
                      </a:ext>
                    </a:extLst>
                  </p:cNvPr>
                  <p:cNvSpPr txBox="1">
                    <a:spLocks/>
                  </p:cNvSpPr>
                  <p:nvPr/>
                </p:nvSpPr>
                <p:spPr>
                  <a:xfrm>
                    <a:off x="7140102" y="3291266"/>
                    <a:ext cx="3176954" cy="148734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indent="-354013"/>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𝐹𝑉</m:t>
                          </m:r>
                          <m:r>
                            <m:rPr>
                              <m:aln/>
                            </m:rPr>
                            <a:rPr lang="en-US" sz="2000" i="1">
                              <a:latin typeface="Cambria Math" panose="02040503050406030204" pitchFamily="18" charset="0"/>
                            </a:rPr>
                            <m:t>=</m:t>
                          </m:r>
                          <m:r>
                            <a:rPr lang="en-US" sz="2000" i="1">
                              <a:latin typeface="Cambria Math" panose="02040503050406030204" pitchFamily="18" charset="0"/>
                            </a:rPr>
                            <m:t>20 000</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1+</m:t>
                                  </m:r>
                                  <m:f>
                                    <m:fPr>
                                      <m:ctrlPr>
                                        <a:rPr lang="en-US" sz="2000" i="1">
                                          <a:latin typeface="Cambria Math" panose="02040503050406030204" pitchFamily="18" charset="0"/>
                                        </a:rPr>
                                      </m:ctrlPr>
                                    </m:fPr>
                                    <m:num>
                                      <m:r>
                                        <a:rPr lang="en-US" sz="2000" i="1">
                                          <a:latin typeface="Cambria Math" panose="02040503050406030204" pitchFamily="18" charset="0"/>
                                        </a:rPr>
                                        <m:t>0.06</m:t>
                                      </m:r>
                                    </m:num>
                                    <m:den>
                                      <m:r>
                                        <a:rPr lang="en-US" sz="2000" i="1">
                                          <a:latin typeface="Cambria Math" panose="02040503050406030204" pitchFamily="18" charset="0"/>
                                        </a:rPr>
                                        <m:t>365</m:t>
                                      </m:r>
                                    </m:den>
                                  </m:f>
                                </m:e>
                              </m:d>
                            </m:e>
                            <m:sup>
                              <m:r>
                                <a:rPr lang="en-US" sz="2000" i="1">
                                  <a:latin typeface="Cambria Math" panose="02040503050406030204" pitchFamily="18" charset="0"/>
                                </a:rPr>
                                <m:t>5</m:t>
                              </m:r>
                              <m:r>
                                <a:rPr lang="en-US" sz="2000" i="1">
                                  <a:latin typeface="Cambria Math" panose="02040503050406030204" pitchFamily="18" charset="0"/>
                                  <a:ea typeface="Cambria Math" panose="02040503050406030204" pitchFamily="18" charset="0"/>
                                </a:rPr>
                                <m:t>×365</m:t>
                              </m:r>
                            </m:sup>
                          </m:sSup>
                          <m:r>
                            <m:rPr>
                              <m:aln/>
                            </m:rPr>
                            <a:rPr lang="en-US" sz="2000" i="1">
                              <a:latin typeface="Cambria Math" panose="02040503050406030204" pitchFamily="18" charset="0"/>
                            </a:rPr>
                            <m:t>=</m:t>
                          </m:r>
                          <m:r>
                            <a:rPr lang="en-US" sz="2000" i="1">
                              <a:latin typeface="Cambria Math" panose="02040503050406030204" pitchFamily="18" charset="0"/>
                            </a:rPr>
                            <m:t>$26 996.51</m:t>
                          </m:r>
                        </m:oMath>
                      </m:oMathPara>
                    </a14:m>
                    <a:endParaRPr lang="en-AU" sz="2000"/>
                  </a:p>
                </p:txBody>
              </p:sp>
            </mc:Choice>
            <mc:Fallback xmlns="">
              <p:sp>
                <p:nvSpPr>
                  <p:cNvPr id="22" name="Content Placeholder 2">
                    <a:extLst>
                      <a:ext uri="{FF2B5EF4-FFF2-40B4-BE49-F238E27FC236}">
                        <a16:creationId xmlns:a16="http://schemas.microsoft.com/office/drawing/2014/main" id="{7B8B8EC5-8843-8072-F0ED-C3600ADCD199}"/>
                      </a:ext>
                    </a:extLst>
                  </p:cNvPr>
                  <p:cNvSpPr txBox="1">
                    <a:spLocks noRot="1" noChangeAspect="1" noMove="1" noResize="1" noEditPoints="1" noAdjustHandles="1" noChangeArrowheads="1" noChangeShapeType="1" noTextEdit="1"/>
                  </p:cNvSpPr>
                  <p:nvPr/>
                </p:nvSpPr>
                <p:spPr>
                  <a:xfrm>
                    <a:off x="7140102" y="3291266"/>
                    <a:ext cx="3176954" cy="1487346"/>
                  </a:xfrm>
                  <a:prstGeom prst="rect">
                    <a:avLst/>
                  </a:prstGeom>
                  <a:blipFill>
                    <a:blip r:embed="rId3"/>
                    <a:stretch>
                      <a:fillRect b="-26425"/>
                    </a:stretch>
                  </a:blipFill>
                </p:spPr>
                <p:txBody>
                  <a:bodyPr/>
                  <a:lstStyle/>
                  <a:p>
                    <a:r>
                      <a:rPr lang="en-US">
                        <a:noFill/>
                      </a:rPr>
                      <a:t> </a:t>
                    </a:r>
                  </a:p>
                </p:txBody>
              </p:sp>
            </mc:Fallback>
          </mc:AlternateContent>
          <p:sp>
            <p:nvSpPr>
              <p:cNvPr id="23" name="Content Placeholder 2">
                <a:extLst>
                  <a:ext uri="{FF2B5EF4-FFF2-40B4-BE49-F238E27FC236}">
                    <a16:creationId xmlns:a16="http://schemas.microsoft.com/office/drawing/2014/main" id="{E8BBA72B-E0C7-36CA-BFC1-8C0892216733}"/>
                  </a:ext>
                </a:extLst>
              </p:cNvPr>
              <p:cNvSpPr txBox="1">
                <a:spLocks/>
              </p:cNvSpPr>
              <p:nvPr/>
            </p:nvSpPr>
            <p:spPr>
              <a:xfrm>
                <a:off x="7140102" y="2603647"/>
                <a:ext cx="3022298" cy="53630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latin typeface="+mj-lt"/>
                  </a:rPr>
                  <a:t>Compounded daily</a:t>
                </a:r>
                <a:endParaRPr lang="en-AU" sz="2000" b="1">
                  <a:latin typeface="+mj-lt"/>
                </a:endParaRPr>
              </a:p>
            </p:txBody>
          </p:sp>
        </p:grpSp>
      </p:grpSp>
      <p:sp>
        <p:nvSpPr>
          <p:cNvPr id="4" name="Slide Number Placeholder 3">
            <a:extLst>
              <a:ext uri="{FF2B5EF4-FFF2-40B4-BE49-F238E27FC236}">
                <a16:creationId xmlns:a16="http://schemas.microsoft.com/office/drawing/2014/main" id="{F2433B57-5F6A-01DD-59C7-2F73192AE7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25819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a:t>Euler’s number (4)</a:t>
            </a:r>
          </a:p>
        </p:txBody>
      </p:sp>
      <p:sp>
        <p:nvSpPr>
          <p:cNvPr id="5" name="Text Placeholder 4">
            <a:extLst>
              <a:ext uri="{FF2B5EF4-FFF2-40B4-BE49-F238E27FC236}">
                <a16:creationId xmlns:a16="http://schemas.microsoft.com/office/drawing/2014/main" id="{3F2879E2-3334-FBEE-574E-57A5966A67E4}"/>
              </a:ext>
            </a:extLst>
          </p:cNvPr>
          <p:cNvSpPr>
            <a:spLocks noGrp="1"/>
          </p:cNvSpPr>
          <p:nvPr>
            <p:ph type="body" sz="quarter" idx="18"/>
          </p:nvPr>
        </p:nvSpPr>
        <p:spPr/>
        <p:txBody>
          <a:bodyPr/>
          <a:lstStyle/>
          <a:p>
            <a:r>
              <a:rPr lang="en-US"/>
              <a:t>Would you rather</a:t>
            </a:r>
            <a:endParaRPr lang="en-AU"/>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a:lstStyle/>
          <a:p>
            <a:r>
              <a:rPr lang="en-US"/>
              <a:t>Would you rather invest at:</a:t>
            </a:r>
          </a:p>
          <a:p>
            <a:pPr marL="285750" indent="-285750">
              <a:buFont typeface="Arial" panose="020B0604020202020204" pitchFamily="34" charset="0"/>
              <a:buChar char="•"/>
            </a:pPr>
            <a:r>
              <a:rPr lang="en-US"/>
              <a:t>an interest rate of 100% per annum compounded annually</a:t>
            </a:r>
          </a:p>
          <a:p>
            <a:pPr marL="285750" indent="-285750">
              <a:buFont typeface="Arial" panose="020B0604020202020204" pitchFamily="34" charset="0"/>
              <a:buChar char="•"/>
            </a:pPr>
            <a:r>
              <a:rPr lang="en-US"/>
              <a:t>an interest rate of 90% per annum compounded bi-annually</a:t>
            </a:r>
          </a:p>
          <a:p>
            <a:pPr marL="285750" indent="-285750">
              <a:buFont typeface="Arial" panose="020B0604020202020204" pitchFamily="34" charset="0"/>
              <a:buChar char="•"/>
            </a:pPr>
            <a:r>
              <a:rPr lang="en-US"/>
              <a:t>an interest rate of 80% per annum compounded quarterly</a:t>
            </a:r>
          </a:p>
          <a:p>
            <a:pPr marL="285750" indent="-285750">
              <a:buFont typeface="Arial" panose="020B0604020202020204" pitchFamily="34" charset="0"/>
              <a:buChar char="•"/>
            </a:pPr>
            <a:r>
              <a:rPr lang="en-US"/>
              <a:t>an interest rate of 70% per annum compounded daily?</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183223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F8DE-445F-4371-4B53-58FBA725BD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E6B789-4E27-887B-1201-B7D1A12F28F2}"/>
              </a:ext>
            </a:extLst>
          </p:cNvPr>
          <p:cNvSpPr>
            <a:spLocks noGrp="1"/>
          </p:cNvSpPr>
          <p:nvPr>
            <p:ph type="ctrTitle"/>
          </p:nvPr>
        </p:nvSpPr>
        <p:spPr/>
        <p:txBody>
          <a:bodyPr/>
          <a:lstStyle/>
          <a:p>
            <a:r>
              <a:rPr lang="en-AU">
                <a:latin typeface="+mj-lt"/>
              </a:rPr>
              <a:t>Summarise</a:t>
            </a:r>
          </a:p>
        </p:txBody>
      </p:sp>
      <p:sp>
        <p:nvSpPr>
          <p:cNvPr id="3" name="Footer Placeholder 1">
            <a:extLst>
              <a:ext uri="{FF2B5EF4-FFF2-40B4-BE49-F238E27FC236}">
                <a16:creationId xmlns:a16="http://schemas.microsoft.com/office/drawing/2014/main" id="{7499E463-2615-C035-4105-39A9901556B6}"/>
              </a:ext>
            </a:extLst>
          </p:cNvPr>
          <p:cNvSpPr txBox="1">
            <a:spLocks/>
          </p:cNvSpPr>
          <p:nvPr/>
        </p:nvSpPr>
        <p:spPr>
          <a:xfrm>
            <a:off x="540000" y="360363"/>
            <a:ext cx="4500563" cy="684212"/>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400">
                <a:solidFill>
                  <a:schemeClr val="bg1"/>
                </a:solidFill>
              </a:rPr>
              <a:t>NSW Department of Education</a:t>
            </a:r>
          </a:p>
          <a:p>
            <a:endParaRPr lang="en-AU"/>
          </a:p>
        </p:txBody>
      </p:sp>
    </p:spTree>
    <p:extLst>
      <p:ext uri="{BB962C8B-B14F-4D97-AF65-F5344CB8AC3E}">
        <p14:creationId xmlns:p14="http://schemas.microsoft.com/office/powerpoint/2010/main" val="347046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C44E-565D-C1E7-A7D6-B460DD96AD61}"/>
              </a:ext>
            </a:extLst>
          </p:cNvPr>
          <p:cNvSpPr>
            <a:spLocks noGrp="1"/>
          </p:cNvSpPr>
          <p:nvPr>
            <p:ph type="title"/>
          </p:nvPr>
        </p:nvSpPr>
        <p:spPr/>
        <p:txBody>
          <a:bodyPr/>
          <a:lstStyle/>
          <a:p>
            <a:r>
              <a:rPr lang="en-AU">
                <a:latin typeface="+mj-lt"/>
              </a:rPr>
              <a:t>Euler’s number (5)</a:t>
            </a:r>
          </a:p>
        </p:txBody>
      </p:sp>
      <p:sp>
        <p:nvSpPr>
          <p:cNvPr id="3" name="Text Placeholder 2">
            <a:extLst>
              <a:ext uri="{FF2B5EF4-FFF2-40B4-BE49-F238E27FC236}">
                <a16:creationId xmlns:a16="http://schemas.microsoft.com/office/drawing/2014/main" id="{D17ED6A9-DF49-EE3A-A92A-4C60985992F2}"/>
              </a:ext>
            </a:extLst>
          </p:cNvPr>
          <p:cNvSpPr>
            <a:spLocks noGrp="1"/>
          </p:cNvSpPr>
          <p:nvPr>
            <p:ph type="body" sz="quarter" idx="18"/>
          </p:nvPr>
        </p:nvSpPr>
        <p:spPr/>
        <p:txBody>
          <a:bodyPr/>
          <a:lstStyle/>
          <a:p>
            <a:r>
              <a:rPr lang="en-AU">
                <a:latin typeface="+mj-lt"/>
              </a:rPr>
              <a:t>Compounded annually, monthly, daily</a:t>
            </a:r>
          </a:p>
        </p:txBody>
      </p:sp>
      <p:pic>
        <p:nvPicPr>
          <p:cNvPr id="10" name="Picture 9" descr="Graphs of 𝑦=50(1+0.10)^𝑛&#10;𝑦=50(1+0.10/52)^(𝑛×52)&#10;𝑦=50(1+0.10/365)^(𝑛×365).&#10;">
            <a:extLst>
              <a:ext uri="{FF2B5EF4-FFF2-40B4-BE49-F238E27FC236}">
                <a16:creationId xmlns:a16="http://schemas.microsoft.com/office/drawing/2014/main" id="{FDC2150C-EE17-4B58-18A2-677A153A2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7123" y="1542897"/>
            <a:ext cx="6697755" cy="460517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6CA46E4-BB53-B565-8536-FDCB7D0C5A2B}"/>
                  </a:ext>
                  <a:ext uri="{C183D7F6-B498-43B3-948B-1728B52AA6E4}">
                    <adec:decorative xmlns:adec="http://schemas.microsoft.com/office/drawing/2017/decorative" val="1"/>
                  </a:ext>
                </a:extLst>
              </p:cNvPr>
              <p:cNvSpPr/>
              <p:nvPr/>
            </p:nvSpPr>
            <p:spPr>
              <a:xfrm>
                <a:off x="3846063" y="4171909"/>
                <a:ext cx="2048983" cy="76576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y</m:t>
                      </m:r>
                      <m:r>
                        <a:rPr lang="en-US" sz="1400" b="0" i="0" smtClean="0">
                          <a:latin typeface="Cambria Math" panose="02040503050406030204" pitchFamily="18" charset="0"/>
                        </a:rPr>
                        <m:t>=50</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0" smtClean="0">
                                  <a:latin typeface="Cambria Math" panose="02040503050406030204" pitchFamily="18" charset="0"/>
                                </a:rPr>
                                <m:t>1+</m:t>
                              </m:r>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0.10</m:t>
                                  </m:r>
                                </m:num>
                                <m:den>
                                  <m:r>
                                    <a:rPr lang="en-US" sz="1400" b="0" i="0" smtClean="0">
                                      <a:latin typeface="Cambria Math" panose="02040503050406030204" pitchFamily="18" charset="0"/>
                                    </a:rPr>
                                    <m:t>12</m:t>
                                  </m:r>
                                </m:den>
                              </m:f>
                            </m:e>
                          </m:d>
                        </m:e>
                        <m:sup>
                          <m:r>
                            <m:rPr>
                              <m:sty m:val="p"/>
                            </m:rPr>
                            <a:rPr lang="en-US" sz="1400" b="0" i="0" smtClean="0">
                              <a:latin typeface="Cambria Math" panose="02040503050406030204" pitchFamily="18" charset="0"/>
                            </a:rPr>
                            <m:t>n</m:t>
                          </m:r>
                          <m:r>
                            <a:rPr lang="en-US" sz="1400" b="0" i="0" smtClean="0">
                              <a:latin typeface="Cambria Math" panose="02040503050406030204" pitchFamily="18" charset="0"/>
                              <a:ea typeface="Cambria Math" panose="02040503050406030204" pitchFamily="18" charset="0"/>
                            </a:rPr>
                            <m:t>×12</m:t>
                          </m:r>
                        </m:sup>
                      </m:sSup>
                    </m:oMath>
                  </m:oMathPara>
                </a14:m>
                <a:endParaRPr lang="en-AU" sz="1400"/>
              </a:p>
            </p:txBody>
          </p:sp>
        </mc:Choice>
        <mc:Fallback xmlns="">
          <p:sp>
            <p:nvSpPr>
              <p:cNvPr id="8" name="Rectangle 7">
                <a:extLst>
                  <a:ext uri="{FF2B5EF4-FFF2-40B4-BE49-F238E27FC236}">
                    <a16:creationId xmlns:a16="http://schemas.microsoft.com/office/drawing/2014/main" id="{56CA46E4-BB53-B565-8536-FDCB7D0C5A2B}"/>
                  </a:ext>
                  <a:ext uri="{C183D7F6-B498-43B3-948B-1728B52AA6E4}">
                    <adec:decorative xmlns:adec="http://schemas.microsoft.com/office/drawing/2017/decorative" val="1"/>
                  </a:ext>
                </a:extLst>
              </p:cNvPr>
              <p:cNvSpPr>
                <a:spLocks noRot="1" noChangeAspect="1" noMove="1" noResize="1" noEditPoints="1" noAdjustHandles="1" noChangeArrowheads="1" noChangeShapeType="1" noTextEdit="1"/>
              </p:cNvSpPr>
              <p:nvPr/>
            </p:nvSpPr>
            <p:spPr>
              <a:xfrm>
                <a:off x="3846063" y="4171909"/>
                <a:ext cx="2048983" cy="765766"/>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816E336-37D7-971D-74F1-5F637D12CF11}"/>
                  </a:ext>
                  <a:ext uri="{C183D7F6-B498-43B3-948B-1728B52AA6E4}">
                    <adec:decorative xmlns:adec="http://schemas.microsoft.com/office/drawing/2017/decorative" val="1"/>
                  </a:ext>
                </a:extLst>
              </p:cNvPr>
              <p:cNvSpPr/>
              <p:nvPr/>
            </p:nvSpPr>
            <p:spPr>
              <a:xfrm>
                <a:off x="5783098" y="1990628"/>
                <a:ext cx="2048983" cy="76576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y</m:t>
                      </m:r>
                      <m:r>
                        <a:rPr lang="en-US" sz="1400" b="0" i="0" smtClean="0">
                          <a:latin typeface="Cambria Math" panose="02040503050406030204" pitchFamily="18" charset="0"/>
                        </a:rPr>
                        <m:t>=50</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0" smtClean="0">
                                  <a:latin typeface="Cambria Math" panose="02040503050406030204" pitchFamily="18" charset="0"/>
                                </a:rPr>
                                <m:t>1+</m:t>
                              </m:r>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0.10</m:t>
                                  </m:r>
                                </m:num>
                                <m:den>
                                  <m:r>
                                    <a:rPr lang="en-US" sz="1400" b="0" i="0" smtClean="0">
                                      <a:latin typeface="Cambria Math" panose="02040503050406030204" pitchFamily="18" charset="0"/>
                                    </a:rPr>
                                    <m:t>365</m:t>
                                  </m:r>
                                </m:den>
                              </m:f>
                            </m:e>
                          </m:d>
                        </m:e>
                        <m:sup>
                          <m:r>
                            <m:rPr>
                              <m:sty m:val="p"/>
                            </m:rPr>
                            <a:rPr lang="en-US" sz="1400" b="0" i="0" smtClean="0">
                              <a:latin typeface="Cambria Math" panose="02040503050406030204" pitchFamily="18" charset="0"/>
                            </a:rPr>
                            <m:t>n</m:t>
                          </m:r>
                          <m:r>
                            <a:rPr lang="en-US" sz="1400" b="0" i="0" smtClean="0">
                              <a:latin typeface="Cambria Math" panose="02040503050406030204" pitchFamily="18" charset="0"/>
                              <a:ea typeface="Cambria Math" panose="02040503050406030204" pitchFamily="18" charset="0"/>
                            </a:rPr>
                            <m:t>×365</m:t>
                          </m:r>
                        </m:sup>
                      </m:sSup>
                    </m:oMath>
                  </m:oMathPara>
                </a14:m>
                <a:endParaRPr lang="en-AU" sz="1400"/>
              </a:p>
            </p:txBody>
          </p:sp>
        </mc:Choice>
        <mc:Fallback xmlns="">
          <p:sp>
            <p:nvSpPr>
              <p:cNvPr id="9" name="Rectangle 8">
                <a:extLst>
                  <a:ext uri="{FF2B5EF4-FFF2-40B4-BE49-F238E27FC236}">
                    <a16:creationId xmlns:a16="http://schemas.microsoft.com/office/drawing/2014/main" id="{9816E336-37D7-971D-74F1-5F637D12CF11}"/>
                  </a:ext>
                  <a:ext uri="{C183D7F6-B498-43B3-948B-1728B52AA6E4}">
                    <adec:decorative xmlns:adec="http://schemas.microsoft.com/office/drawing/2017/decorative" val="1"/>
                  </a:ext>
                </a:extLst>
              </p:cNvPr>
              <p:cNvSpPr>
                <a:spLocks noRot="1" noChangeAspect="1" noMove="1" noResize="1" noEditPoints="1" noAdjustHandles="1" noChangeArrowheads="1" noChangeShapeType="1" noTextEdit="1"/>
              </p:cNvSpPr>
              <p:nvPr/>
            </p:nvSpPr>
            <p:spPr>
              <a:xfrm>
                <a:off x="5783098" y="1990628"/>
                <a:ext cx="2048983" cy="76576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9E2E101-278C-EAD9-E0E3-60DB50ED8AC5}"/>
                  </a:ext>
                  <a:ext uri="{C183D7F6-B498-43B3-948B-1728B52AA6E4}">
                    <adec:decorative xmlns:adec="http://schemas.microsoft.com/office/drawing/2017/decorative" val="1"/>
                  </a:ext>
                </a:extLst>
              </p:cNvPr>
              <p:cNvSpPr/>
              <p:nvPr/>
            </p:nvSpPr>
            <p:spPr>
              <a:xfrm>
                <a:off x="7571816" y="3969890"/>
                <a:ext cx="1715386" cy="40403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y</m:t>
                      </m:r>
                      <m:r>
                        <a:rPr lang="en-US" sz="1400" b="0" i="0" smtClean="0">
                          <a:latin typeface="Cambria Math" panose="02040503050406030204" pitchFamily="18" charset="0"/>
                        </a:rPr>
                        <m:t>=50</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0" smtClean="0">
                                  <a:latin typeface="Cambria Math" panose="02040503050406030204" pitchFamily="18" charset="0"/>
                                </a:rPr>
                                <m:t>1+0.10</m:t>
                              </m:r>
                            </m:e>
                          </m:d>
                        </m:e>
                        <m:sup>
                          <m:r>
                            <m:rPr>
                              <m:sty m:val="p"/>
                            </m:rPr>
                            <a:rPr lang="en-US" sz="1400" b="0" i="0" smtClean="0">
                              <a:latin typeface="Cambria Math" panose="02040503050406030204" pitchFamily="18" charset="0"/>
                            </a:rPr>
                            <m:t>n</m:t>
                          </m:r>
                        </m:sup>
                      </m:sSup>
                    </m:oMath>
                  </m:oMathPara>
                </a14:m>
                <a:endParaRPr lang="en-AU" sz="1400"/>
              </a:p>
            </p:txBody>
          </p:sp>
        </mc:Choice>
        <mc:Fallback xmlns="">
          <p:sp>
            <p:nvSpPr>
              <p:cNvPr id="7" name="Rectangle 6">
                <a:extLst>
                  <a:ext uri="{FF2B5EF4-FFF2-40B4-BE49-F238E27FC236}">
                    <a16:creationId xmlns:a16="http://schemas.microsoft.com/office/drawing/2014/main" id="{C9E2E101-278C-EAD9-E0E3-60DB50ED8AC5}"/>
                  </a:ext>
                  <a:ext uri="{C183D7F6-B498-43B3-948B-1728B52AA6E4}">
                    <adec:decorative xmlns:adec="http://schemas.microsoft.com/office/drawing/2017/decorative" val="1"/>
                  </a:ext>
                </a:extLst>
              </p:cNvPr>
              <p:cNvSpPr>
                <a:spLocks noRot="1" noChangeAspect="1" noMove="1" noResize="1" noEditPoints="1" noAdjustHandles="1" noChangeArrowheads="1" noChangeShapeType="1" noTextEdit="1"/>
              </p:cNvSpPr>
              <p:nvPr/>
            </p:nvSpPr>
            <p:spPr>
              <a:xfrm>
                <a:off x="7571816" y="3969890"/>
                <a:ext cx="1715386" cy="404037"/>
              </a:xfrm>
              <a:prstGeom prst="rect">
                <a:avLst/>
              </a:prstGeom>
              <a:blipFill>
                <a:blip r:embed="rId5"/>
                <a:stretch>
                  <a:fillRect/>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433B57-5F6A-01DD-59C7-2F73192AE7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405309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3C4CC2-C098-45FA-818A-8FCE62835AF2}">
  <ds:schemaRefs>
    <ds:schemaRef ds:uri="http://schemas.microsoft.com/sharepoint/v3/contenttype/forms"/>
  </ds:schemaRefs>
</ds:datastoreItem>
</file>

<file path=customXml/itemProps2.xml><?xml version="1.0" encoding="utf-8"?>
<ds:datastoreItem xmlns:ds="http://schemas.openxmlformats.org/officeDocument/2006/customXml" ds:itemID="{8B00C59E-4059-4578-848C-6F2C3603D4D3}">
  <ds:schemaRefs>
    <ds:schemaRef ds:uri="094ce8ca-8c20-4eb0-bb23-b47a1c76b753"/>
    <ds:schemaRef ds:uri="98740c54-966f-451d-a76c-e38eb7fddd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0</TotalTime>
  <Words>585</Words>
  <Application>Microsoft Office PowerPoint</Application>
  <PresentationFormat>Widescreen</PresentationFormat>
  <Paragraphs>82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Cambria Math</vt:lpstr>
      <vt:lpstr>Arial</vt:lpstr>
      <vt:lpstr>Public Sans</vt:lpstr>
      <vt:lpstr>Times New Roman</vt:lpstr>
      <vt:lpstr>1_NSWG Corporate</vt:lpstr>
      <vt:lpstr>Euler’s number</vt:lpstr>
      <vt:lpstr>Launch</vt:lpstr>
      <vt:lpstr>Euler’s number (1)</vt:lpstr>
      <vt:lpstr>Euler’s number (2)</vt:lpstr>
      <vt:lpstr>Explore</vt:lpstr>
      <vt:lpstr>Euler’s number (3)</vt:lpstr>
      <vt:lpstr>Euler’s number (4)</vt:lpstr>
      <vt:lpstr>Summarise</vt:lpstr>
      <vt:lpstr>Euler’s number (5)</vt:lpstr>
      <vt:lpstr>Apply</vt:lpstr>
      <vt:lpstr>Euler’s number (6)</vt:lpstr>
      <vt:lpstr>Euler’s number (7)</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Euler’s number – Unit 11 – Lesson 3</dc:title>
  <dc:creator>NSW Department of Education</dc:creator>
  <dcterms:created xsi:type="dcterms:W3CDTF">2024-08-09T04:07:30Z</dcterms:created>
  <dcterms:modified xsi:type="dcterms:W3CDTF">2024-08-09T05:16:41Z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2024-08-09T04:08:02Z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a9850f63-8854-4860-a2c9-f20996cb4ff3</vt:lpwstr>
  </property>
  <property fmtid="{D5CDD505-2E9C-101B-9397-08002B2CF9AE}" pid="8" name="MSIP_Label_b603dfd7-d93a-4381-a340-2995d8282205_ContentBits">
    <vt:lpwstr>0</vt:lpwstr>
  </property>
</Properties>
</file>