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8"/>
  </p:notesMasterIdLst>
  <p:handoutMasterIdLst>
    <p:handoutMasterId r:id="rId19"/>
  </p:handoutMasterIdLst>
  <p:sldIdLst>
    <p:sldId id="257" r:id="rId2"/>
    <p:sldId id="272" r:id="rId3"/>
    <p:sldId id="399" r:id="rId4"/>
    <p:sldId id="382" r:id="rId5"/>
    <p:sldId id="376" r:id="rId6"/>
    <p:sldId id="391" r:id="rId7"/>
    <p:sldId id="400" r:id="rId8"/>
    <p:sldId id="401" r:id="rId9"/>
    <p:sldId id="386" r:id="rId10"/>
    <p:sldId id="395" r:id="rId11"/>
    <p:sldId id="396" r:id="rId12"/>
    <p:sldId id="397" r:id="rId13"/>
    <p:sldId id="398" r:id="rId14"/>
    <p:sldId id="388" r:id="rId15"/>
    <p:sldId id="366"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99"/>
            <p14:sldId id="382"/>
            <p14:sldId id="376"/>
            <p14:sldId id="391"/>
            <p14:sldId id="400"/>
            <p14:sldId id="401"/>
            <p14:sldId id="386"/>
            <p14:sldId id="395"/>
            <p14:sldId id="396"/>
            <p14:sldId id="397"/>
            <p14:sldId id="398"/>
            <p14:sldId id="388"/>
            <p14:sldId id="366"/>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4F1CB63D-989B-4ED3-C689-6E27F710C353}" name="Jennifer Smith (Jennifer Smith)" initials="JS(S" userId="S::JENNIFER.DOBOS@det.nsw.edu.au::7f9e27fc-fd2b-4362-b070-705aa97fa997" providerId="AD"/>
  <p188:author id="{15D3C655-FA0C-37E3-0AF9-B42F82485347}" name="Lee Hyland" initials="LH" userId="S::LESLEE.HYLAND@det.nsw.edu.au::236b8219-96ed-46a5-92bf-a10e6892f95f"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 id="{40B35DF0-CC9F-3161-6FCF-461AB008E215}" name="Renee Wells (Renee Wells)" initials="RW(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8683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5335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86083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9655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332849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3834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5665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932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3746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85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06839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269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5966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067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19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663948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bit.ly/bridalcreep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Invasive species</a:t>
            </a:r>
          </a:p>
        </p:txBody>
      </p:sp>
      <p:sp>
        <p:nvSpPr>
          <p:cNvPr id="2" name="Text Placeholder 1">
            <a:extLst>
              <a:ext uri="{FF2B5EF4-FFF2-40B4-BE49-F238E27FC236}">
                <a16:creationId xmlns:a16="http://schemas.microsoft.com/office/drawing/2014/main" id="{7BE0145C-CFA5-90D5-6457-A2F6021F95A3}"/>
              </a:ext>
            </a:extLst>
          </p:cNvPr>
          <p:cNvSpPr>
            <a:spLocks noGrp="1"/>
          </p:cNvSpPr>
          <p:nvPr>
            <p:ph type="body" sz="quarter" idx="10"/>
          </p:nvPr>
        </p:nvSpPr>
        <p:spPr/>
        <p:txBody>
          <a:bodyPr/>
          <a:lstStyle/>
          <a:p>
            <a:r>
              <a:rPr lang="en-US">
                <a:latin typeface="+mj-lt"/>
              </a:rPr>
              <a:t>Stage 5</a:t>
            </a:r>
            <a:endParaRPr lang="en-AU">
              <a:latin typeface="+mj-lt"/>
            </a:endParaRPr>
          </a:p>
        </p:txBody>
      </p:sp>
      <p:sp>
        <p:nvSpPr>
          <p:cNvPr id="11" name="Footer Placeholder 1">
            <a:extLst>
              <a:ext uri="{FF2B5EF4-FFF2-40B4-BE49-F238E27FC236}">
                <a16:creationId xmlns:a16="http://schemas.microsoft.com/office/drawing/2014/main" id="{C10FB5E6-98D3-F089-C672-4CDB1F0FB6E3}"/>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a:solidFill>
                  <a:schemeClr val="bg1"/>
                </a:solidFill>
              </a:rPr>
              <a:t>NSW Department of Education</a:t>
            </a:r>
          </a:p>
          <a:p>
            <a:endParaRPr lang="en-AU" sz="1400">
              <a:solidFill>
                <a:schemeClr val="bg1"/>
              </a:solidFill>
            </a:endParaRPr>
          </a:p>
        </p:txBody>
      </p:sp>
      <p:pic>
        <p:nvPicPr>
          <p:cNvPr id="13" name="Picture Placeholder 12">
            <a:extLst>
              <a:ext uri="{FF2B5EF4-FFF2-40B4-BE49-F238E27FC236}">
                <a16:creationId xmlns:a16="http://schemas.microsoft.com/office/drawing/2014/main" id="{F2D76B80-2257-E68E-A060-97435FE345A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9172-5F64-0455-452E-DCAC0D6673EE}"/>
              </a:ext>
            </a:extLst>
          </p:cNvPr>
          <p:cNvSpPr>
            <a:spLocks noGrp="1"/>
          </p:cNvSpPr>
          <p:nvPr>
            <p:ph type="title"/>
          </p:nvPr>
        </p:nvSpPr>
        <p:spPr/>
        <p:txBody>
          <a:bodyPr/>
          <a:lstStyle/>
          <a:p>
            <a:r>
              <a:rPr lang="en-AU">
                <a:latin typeface="+mj-lt"/>
              </a:rPr>
              <a:t>Invasive species (6)</a:t>
            </a:r>
          </a:p>
        </p:txBody>
      </p:sp>
      <p:sp>
        <p:nvSpPr>
          <p:cNvPr id="3" name="Text Placeholder 2">
            <a:extLst>
              <a:ext uri="{FF2B5EF4-FFF2-40B4-BE49-F238E27FC236}">
                <a16:creationId xmlns:a16="http://schemas.microsoft.com/office/drawing/2014/main" id="{DDAA2A46-C983-A489-90B7-72A2A89B1503}"/>
              </a:ext>
            </a:extLst>
          </p:cNvPr>
          <p:cNvSpPr>
            <a:spLocks noGrp="1"/>
          </p:cNvSpPr>
          <p:nvPr>
            <p:ph type="body" sz="quarter" idx="18"/>
          </p:nvPr>
        </p:nvSpPr>
        <p:spPr>
          <a:xfrm>
            <a:off x="359999" y="982520"/>
            <a:ext cx="11483999" cy="310015"/>
          </a:xfrm>
        </p:spPr>
        <p:txBody>
          <a:bodyPr/>
          <a:lstStyle/>
          <a:p>
            <a:r>
              <a:rPr lang="en-US">
                <a:latin typeface="+mj-lt"/>
              </a:rPr>
              <a:t>Bridal creeper (Asparagus asparagoides)</a:t>
            </a:r>
            <a:endParaRPr lang="en-AU">
              <a:latin typeface="+mj-lt"/>
            </a:endParaRPr>
          </a:p>
        </p:txBody>
      </p:sp>
      <p:pic>
        <p:nvPicPr>
          <p:cNvPr id="9" name="Picture 8" descr="1 weed, 3 weeds and 9 weeds under the corresponding headings Week 0, week 1 and week 2.">
            <a:extLst>
              <a:ext uri="{FF2B5EF4-FFF2-40B4-BE49-F238E27FC236}">
                <a16:creationId xmlns:a16="http://schemas.microsoft.com/office/drawing/2014/main" id="{5D0F4861-1766-8E91-00E4-6DAFD5B47FCC}"/>
              </a:ext>
            </a:extLst>
          </p:cNvPr>
          <p:cNvPicPr>
            <a:picLocks noChangeAspect="1"/>
          </p:cNvPicPr>
          <p:nvPr/>
        </p:nvPicPr>
        <p:blipFill>
          <a:blip r:embed="rId3"/>
          <a:stretch>
            <a:fillRect/>
          </a:stretch>
        </p:blipFill>
        <p:spPr>
          <a:xfrm>
            <a:off x="359999" y="1638858"/>
            <a:ext cx="5924795" cy="2456308"/>
          </a:xfrm>
          <a:prstGeom prst="rect">
            <a:avLst/>
          </a:prstGeom>
        </p:spPr>
      </p:pic>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336CD520-5E60-0DC7-1F69-1015DBB45E15}"/>
                  </a:ext>
                </a:extLst>
              </p:cNvPr>
              <p:cNvGraphicFramePr>
                <a:graphicFrameLocks noGrp="1"/>
              </p:cNvGraphicFramePr>
              <p:nvPr>
                <p:extLst>
                  <p:ext uri="{D42A27DB-BD31-4B8C-83A1-F6EECF244321}">
                    <p14:modId xmlns:p14="http://schemas.microsoft.com/office/powerpoint/2010/main" val="3096393991"/>
                  </p:ext>
                </p:extLst>
              </p:nvPr>
            </p:nvGraphicFramePr>
            <p:xfrm>
              <a:off x="742000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𝐖𝐞𝐞𝐤𝐬</m:t>
                                </m:r>
                                <m:r>
                                  <a:rPr lang="en-US" b="1" i="0" smtClean="0">
                                    <a:latin typeface="Cambria Math" panose="02040503050406030204" pitchFamily="18" charset="0"/>
                                  </a:rPr>
                                  <m:t> (</m:t>
                                </m:r>
                                <m:r>
                                  <a:rPr lang="en-US" b="1" i="0" smtClean="0">
                                    <a:latin typeface="Cambria Math" panose="02040503050406030204" pitchFamily="18" charset="0"/>
                                  </a:rPr>
                                  <m:t>𝐱</m:t>
                                </m:r>
                                <m:r>
                                  <a:rPr lang="en-US" b="1" i="0" smtClean="0">
                                    <a:latin typeface="Cambria Math" panose="02040503050406030204" pitchFamily="18" charset="0"/>
                                  </a:rPr>
                                  <m:t>)</m:t>
                                </m:r>
                              </m:oMath>
                            </m:oMathPara>
                          </a14:m>
                          <a:endParaRPr lang="en-AU" i="0">
                            <a:latin typeface="+mj-lt"/>
                          </a:endParaRPr>
                        </a:p>
                      </a:txBody>
                      <a:tcPr/>
                    </a:tc>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𝐏𝐥𝐚𝐧𝐭𝐬</m:t>
                                </m:r>
                                <m:r>
                                  <a:rPr lang="en-US" b="1" i="0" smtClean="0">
                                    <a:latin typeface="Cambria Math" panose="02040503050406030204" pitchFamily="18" charset="0"/>
                                  </a:rPr>
                                  <m:t> (</m:t>
                                </m:r>
                                <m:r>
                                  <a:rPr lang="en-US" b="1" i="0" smtClean="0">
                                    <a:latin typeface="Cambria Math" panose="02040503050406030204" pitchFamily="18" charset="0"/>
                                  </a:rPr>
                                  <m:t>𝐲</m:t>
                                </m:r>
                                <m:r>
                                  <a:rPr lang="en-US" b="1" i="0" smtClean="0">
                                    <a:latin typeface="Cambria Math" panose="02040503050406030204" pitchFamily="18" charset="0"/>
                                  </a:rPr>
                                  <m:t>)</m:t>
                                </m:r>
                              </m:oMath>
                            </m:oMathPara>
                          </a14:m>
                          <a:endParaRPr lang="en-AU" i="0">
                            <a:latin typeface="+mj-lt"/>
                          </a:endParaRPr>
                        </a:p>
                      </a:txBody>
                      <a:tcPr/>
                    </a:tc>
                    <a:extLst>
                      <a:ext uri="{0D108BD9-81ED-4DB2-BD59-A6C34878D82A}">
                        <a16:rowId xmlns:a16="http://schemas.microsoft.com/office/drawing/2014/main" val="2193967174"/>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0</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extLst>
                      <a:ext uri="{0D108BD9-81ED-4DB2-BD59-A6C34878D82A}">
                        <a16:rowId xmlns:a16="http://schemas.microsoft.com/office/drawing/2014/main" val="1566155972"/>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m:t>
                                </m:r>
                              </m:oMath>
                            </m:oMathPara>
                          </a14:m>
                          <a:endParaRPr lang="en-AU" i="0">
                            <a:latin typeface="+mn-lt"/>
                          </a:endParaRPr>
                        </a:p>
                      </a:txBody>
                      <a:tcPr/>
                    </a:tc>
                    <a:extLst>
                      <a:ext uri="{0D108BD9-81ED-4DB2-BD59-A6C34878D82A}">
                        <a16:rowId xmlns:a16="http://schemas.microsoft.com/office/drawing/2014/main" val="2794408261"/>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9</m:t>
                                </m:r>
                              </m:oMath>
                            </m:oMathPara>
                          </a14:m>
                          <a:endParaRPr lang="en-AU" i="0" dirty="0">
                            <a:latin typeface="+mn-lt"/>
                          </a:endParaRPr>
                        </a:p>
                      </a:txBody>
                      <a:tcPr/>
                    </a:tc>
                    <a:extLst>
                      <a:ext uri="{0D108BD9-81ED-4DB2-BD59-A6C34878D82A}">
                        <a16:rowId xmlns:a16="http://schemas.microsoft.com/office/drawing/2014/main" val="2574500377"/>
                      </a:ext>
                    </a:extLst>
                  </a:tr>
                </a:tbl>
              </a:graphicData>
            </a:graphic>
          </p:graphicFrame>
        </mc:Choice>
        <mc:Fallback xmlns="">
          <p:graphicFrame>
            <p:nvGraphicFramePr>
              <p:cNvPr id="10" name="Table 9">
                <a:extLst>
                  <a:ext uri="{FF2B5EF4-FFF2-40B4-BE49-F238E27FC236}">
                    <a16:creationId xmlns:a16="http://schemas.microsoft.com/office/drawing/2014/main" id="{336CD520-5E60-0DC7-1F69-1015DBB45E15}"/>
                  </a:ext>
                </a:extLst>
              </p:cNvPr>
              <p:cNvGraphicFramePr>
                <a:graphicFrameLocks noGrp="1"/>
              </p:cNvGraphicFramePr>
              <p:nvPr>
                <p:extLst>
                  <p:ext uri="{D42A27DB-BD31-4B8C-83A1-F6EECF244321}">
                    <p14:modId xmlns:p14="http://schemas.microsoft.com/office/powerpoint/2010/main" val="3096393991"/>
                  </p:ext>
                </p:extLst>
              </p:nvPr>
            </p:nvGraphicFramePr>
            <p:xfrm>
              <a:off x="742000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endParaRPr lang="en-US"/>
                        </a:p>
                      </a:txBody>
                      <a:tcPr>
                        <a:blipFill>
                          <a:blip r:embed="rId4"/>
                          <a:stretch>
                            <a:fillRect l="-299" t="-840" r="-100000" b="-300000"/>
                          </a:stretch>
                        </a:blipFill>
                      </a:tcPr>
                    </a:tc>
                    <a:tc>
                      <a:txBody>
                        <a:bodyPr/>
                        <a:lstStyle/>
                        <a:p>
                          <a:endParaRPr lang="en-US"/>
                        </a:p>
                      </a:txBody>
                      <a:tcPr>
                        <a:blipFill>
                          <a:blip r:embed="rId4"/>
                          <a:stretch>
                            <a:fillRect l="-100601" t="-840" r="-300" b="-300000"/>
                          </a:stretch>
                        </a:blipFill>
                      </a:tcPr>
                    </a:tc>
                    <a:extLst>
                      <a:ext uri="{0D108BD9-81ED-4DB2-BD59-A6C34878D82A}">
                        <a16:rowId xmlns:a16="http://schemas.microsoft.com/office/drawing/2014/main" val="2193967174"/>
                      </a:ext>
                    </a:extLst>
                  </a:tr>
                  <a:tr h="722761">
                    <a:tc>
                      <a:txBody>
                        <a:bodyPr/>
                        <a:lstStyle/>
                        <a:p>
                          <a:endParaRPr lang="en-US"/>
                        </a:p>
                      </a:txBody>
                      <a:tcPr>
                        <a:blipFill>
                          <a:blip r:embed="rId4"/>
                          <a:stretch>
                            <a:fillRect l="-299" t="-100840" r="-100000" b="-200000"/>
                          </a:stretch>
                        </a:blipFill>
                      </a:tcPr>
                    </a:tc>
                    <a:tc>
                      <a:txBody>
                        <a:bodyPr/>
                        <a:lstStyle/>
                        <a:p>
                          <a:endParaRPr lang="en-US"/>
                        </a:p>
                      </a:txBody>
                      <a:tcPr>
                        <a:blipFill>
                          <a:blip r:embed="rId4"/>
                          <a:stretch>
                            <a:fillRect l="-100601" t="-100840" r="-300" b="-200000"/>
                          </a:stretch>
                        </a:blipFill>
                      </a:tcPr>
                    </a:tc>
                    <a:extLst>
                      <a:ext uri="{0D108BD9-81ED-4DB2-BD59-A6C34878D82A}">
                        <a16:rowId xmlns:a16="http://schemas.microsoft.com/office/drawing/2014/main" val="1566155972"/>
                      </a:ext>
                    </a:extLst>
                  </a:tr>
                  <a:tr h="722761">
                    <a:tc>
                      <a:txBody>
                        <a:bodyPr/>
                        <a:lstStyle/>
                        <a:p>
                          <a:endParaRPr lang="en-US"/>
                        </a:p>
                      </a:txBody>
                      <a:tcPr>
                        <a:blipFill>
                          <a:blip r:embed="rId4"/>
                          <a:stretch>
                            <a:fillRect l="-299" t="-202542" r="-100000" b="-101695"/>
                          </a:stretch>
                        </a:blipFill>
                      </a:tcPr>
                    </a:tc>
                    <a:tc>
                      <a:txBody>
                        <a:bodyPr/>
                        <a:lstStyle/>
                        <a:p>
                          <a:endParaRPr lang="en-US"/>
                        </a:p>
                      </a:txBody>
                      <a:tcPr>
                        <a:blipFill>
                          <a:blip r:embed="rId4"/>
                          <a:stretch>
                            <a:fillRect l="-100601" t="-202542" r="-300" b="-101695"/>
                          </a:stretch>
                        </a:blipFill>
                      </a:tcPr>
                    </a:tc>
                    <a:extLst>
                      <a:ext uri="{0D108BD9-81ED-4DB2-BD59-A6C34878D82A}">
                        <a16:rowId xmlns:a16="http://schemas.microsoft.com/office/drawing/2014/main" val="2794408261"/>
                      </a:ext>
                    </a:extLst>
                  </a:tr>
                  <a:tr h="722761">
                    <a:tc>
                      <a:txBody>
                        <a:bodyPr/>
                        <a:lstStyle/>
                        <a:p>
                          <a:endParaRPr lang="en-US"/>
                        </a:p>
                      </a:txBody>
                      <a:tcPr>
                        <a:blipFill>
                          <a:blip r:embed="rId4"/>
                          <a:stretch>
                            <a:fillRect l="-299" t="-300000" r="-100000" b="-840"/>
                          </a:stretch>
                        </a:blipFill>
                      </a:tcPr>
                    </a:tc>
                    <a:tc>
                      <a:txBody>
                        <a:bodyPr/>
                        <a:lstStyle/>
                        <a:p>
                          <a:endParaRPr lang="en-US"/>
                        </a:p>
                      </a:txBody>
                      <a:tcPr>
                        <a:blipFill>
                          <a:blip r:embed="rId4"/>
                          <a:stretch>
                            <a:fillRect l="-100601" t="-300000" r="-300" b="-840"/>
                          </a:stretch>
                        </a:blipFill>
                      </a:tcPr>
                    </a:tc>
                    <a:extLst>
                      <a:ext uri="{0D108BD9-81ED-4DB2-BD59-A6C34878D82A}">
                        <a16:rowId xmlns:a16="http://schemas.microsoft.com/office/drawing/2014/main" val="2574500377"/>
                      </a:ext>
                    </a:extLst>
                  </a:tr>
                </a:tbl>
              </a:graphicData>
            </a:graphic>
          </p:graphicFrame>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D01789C-E8BF-0C0A-B0A1-EC67AE303B36}"/>
                  </a:ext>
                  <a:ext uri="{C183D7F6-B498-43B3-948B-1728B52AA6E4}">
                    <adec:decorative xmlns:adec="http://schemas.microsoft.com/office/drawing/2017/decorative" val="0"/>
                  </a:ext>
                </a:extLst>
              </p:cNvPr>
              <p:cNvSpPr/>
              <p:nvPr/>
            </p:nvSpPr>
            <p:spPr>
              <a:xfrm>
                <a:off x="9924831" y="3396352"/>
                <a:ext cx="1559169" cy="698814"/>
              </a:xfrm>
              <a:prstGeom prst="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𝑦</m:t>
                      </m:r>
                      <m:r>
                        <a:rPr lang="en-US" sz="3200" b="0" i="1" smtClean="0">
                          <a:solidFill>
                            <a:schemeClr val="tx1"/>
                          </a:solidFill>
                          <a:latin typeface="Cambria Math" panose="02040503050406030204" pitchFamily="18" charset="0"/>
                        </a:rPr>
                        <m:t>=</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3</m:t>
                          </m:r>
                        </m:e>
                        <m:sup>
                          <m:r>
                            <a:rPr lang="en-US" sz="3200" b="0" i="1" smtClean="0">
                              <a:solidFill>
                                <a:schemeClr val="tx1"/>
                              </a:solidFill>
                              <a:latin typeface="Cambria Math" panose="02040503050406030204" pitchFamily="18" charset="0"/>
                            </a:rPr>
                            <m:t>𝑥</m:t>
                          </m:r>
                        </m:sup>
                      </m:sSup>
                    </m:oMath>
                  </m:oMathPara>
                </a14:m>
                <a:endParaRPr lang="en-AU" sz="3200">
                  <a:solidFill>
                    <a:schemeClr val="tx1"/>
                  </a:solidFill>
                </a:endParaRPr>
              </a:p>
            </p:txBody>
          </p:sp>
        </mc:Choice>
        <mc:Fallback xmlns="">
          <p:sp>
            <p:nvSpPr>
              <p:cNvPr id="12" name="Rectangle 11">
                <a:extLst>
                  <a:ext uri="{FF2B5EF4-FFF2-40B4-BE49-F238E27FC236}">
                    <a16:creationId xmlns:a16="http://schemas.microsoft.com/office/drawing/2014/main" id="{9D01789C-E8BF-0C0A-B0A1-EC67AE303B36}"/>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24831" y="3396352"/>
                <a:ext cx="1559169" cy="698814"/>
              </a:xfrm>
              <a:prstGeom prst="rect">
                <a:avLst/>
              </a:prstGeom>
              <a:blipFill>
                <a:blip r:embed="rId5"/>
                <a:stretch>
                  <a:fillRect/>
                </a:stretch>
              </a:blipFill>
              <a:ln w="571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89D3066B-91B3-8D63-5343-607E08A81B8E}"/>
                  </a:ext>
                </a:extLst>
              </p:cNvPr>
              <p:cNvSpPr/>
              <p:nvPr/>
            </p:nvSpPr>
            <p:spPr>
              <a:xfrm>
                <a:off x="1866335" y="4635851"/>
                <a:ext cx="2912122" cy="1141371"/>
              </a:xfrm>
              <a:prstGeom prst="wedgeRoundRectCallout">
                <a:avLst>
                  <a:gd name="adj1" fmla="val -21563"/>
                  <a:gd name="adj2" fmla="val -802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t>How does the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𝑥</m:t>
                        </m:r>
                      </m:sup>
                    </m:sSup>
                  </m:oMath>
                </a14:m>
                <a:r>
                  <a:rPr lang="en-US" sz="2000"/>
                  <a:t> relate to the pattern shown? </a:t>
                </a:r>
                <a:endParaRPr lang="en-AU" sz="2000"/>
              </a:p>
            </p:txBody>
          </p:sp>
        </mc:Choice>
        <mc:Fallback xmlns="">
          <p:sp>
            <p:nvSpPr>
              <p:cNvPr id="7" name="Speech Bubble: Rectangle with Corners Rounded 6">
                <a:extLst>
                  <a:ext uri="{FF2B5EF4-FFF2-40B4-BE49-F238E27FC236}">
                    <a16:creationId xmlns:a16="http://schemas.microsoft.com/office/drawing/2014/main" id="{89D3066B-91B3-8D63-5343-607E08A81B8E}"/>
                  </a:ext>
                </a:extLst>
              </p:cNvPr>
              <p:cNvSpPr>
                <a:spLocks noRot="1" noChangeAspect="1" noMove="1" noResize="1" noEditPoints="1" noAdjustHandles="1" noChangeArrowheads="1" noChangeShapeType="1" noTextEdit="1"/>
              </p:cNvSpPr>
              <p:nvPr/>
            </p:nvSpPr>
            <p:spPr>
              <a:xfrm>
                <a:off x="1866335" y="4635851"/>
                <a:ext cx="2912122" cy="1141371"/>
              </a:xfrm>
              <a:prstGeom prst="wedgeRoundRectCallout">
                <a:avLst>
                  <a:gd name="adj1" fmla="val -21563"/>
                  <a:gd name="adj2" fmla="val -80247"/>
                  <a:gd name="adj3" fmla="val 16667"/>
                </a:avLst>
              </a:prstGeom>
              <a:blipFill>
                <a:blip r:embed="rId6"/>
                <a:stretch>
                  <a:fillRect r="-1875"/>
                </a:stretch>
              </a:blipFill>
            </p:spPr>
            <p:txBody>
              <a:bodyPr/>
              <a:lstStyle/>
              <a:p>
                <a:r>
                  <a:rPr lang="en-US">
                    <a:noFill/>
                  </a:rPr>
                  <a:t> </a:t>
                </a:r>
              </a:p>
            </p:txBody>
          </p:sp>
        </mc:Fallback>
      </mc:AlternateContent>
      <p:sp>
        <p:nvSpPr>
          <p:cNvPr id="13" name="Speech Bubble: Rectangle with Corners Rounded 12">
            <a:extLst>
              <a:ext uri="{FF2B5EF4-FFF2-40B4-BE49-F238E27FC236}">
                <a16:creationId xmlns:a16="http://schemas.microsoft.com/office/drawing/2014/main" id="{4D55EDBE-D55C-8026-B046-FC0BEE5C3C02}"/>
              </a:ext>
            </a:extLst>
          </p:cNvPr>
          <p:cNvSpPr/>
          <p:nvPr/>
        </p:nvSpPr>
        <p:spPr>
          <a:xfrm>
            <a:off x="8522677" y="4635851"/>
            <a:ext cx="2912122" cy="1406907"/>
          </a:xfrm>
          <a:prstGeom prst="wedgeRoundRectCallout">
            <a:avLst>
              <a:gd name="adj1" fmla="val 22197"/>
              <a:gd name="adj2" fmla="val -820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7313"/>
            <a:r>
              <a:rPr lang="en-US" sz="2000"/>
              <a:t>How could you verify that the equation is correct?</a:t>
            </a:r>
            <a:endParaRPr lang="en-AU" sz="2000"/>
          </a:p>
        </p:txBody>
      </p:sp>
      <p:sp>
        <p:nvSpPr>
          <p:cNvPr id="4" name="Slide Number Placeholder 3">
            <a:extLst>
              <a:ext uri="{FF2B5EF4-FFF2-40B4-BE49-F238E27FC236}">
                <a16:creationId xmlns:a16="http://schemas.microsoft.com/office/drawing/2014/main" id="{DDF33DD2-A651-BC67-43A1-A51B778C99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93382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B15B-5DB2-6B97-3E1E-11A25D6B9CE9}"/>
              </a:ext>
            </a:extLst>
          </p:cNvPr>
          <p:cNvSpPr>
            <a:spLocks noGrp="1"/>
          </p:cNvSpPr>
          <p:nvPr>
            <p:ph type="title"/>
          </p:nvPr>
        </p:nvSpPr>
        <p:spPr/>
        <p:txBody>
          <a:bodyPr/>
          <a:lstStyle/>
          <a:p>
            <a:r>
              <a:rPr lang="en-AU">
                <a:latin typeface="+mj-lt"/>
              </a:rPr>
              <a:t>Invasive species (7)</a:t>
            </a:r>
          </a:p>
        </p:txBody>
      </p:sp>
      <p:sp>
        <p:nvSpPr>
          <p:cNvPr id="3" name="Text Placeholder 2">
            <a:extLst>
              <a:ext uri="{FF2B5EF4-FFF2-40B4-BE49-F238E27FC236}">
                <a16:creationId xmlns:a16="http://schemas.microsoft.com/office/drawing/2014/main" id="{B0B0383B-9C3E-51A6-A6F3-97C7F59EB000}"/>
              </a:ext>
            </a:extLst>
          </p:cNvPr>
          <p:cNvSpPr>
            <a:spLocks noGrp="1"/>
          </p:cNvSpPr>
          <p:nvPr>
            <p:ph type="body" sz="quarter" idx="18"/>
          </p:nvPr>
        </p:nvSpPr>
        <p:spPr/>
        <p:txBody>
          <a:bodyPr/>
          <a:lstStyle/>
          <a:p>
            <a:r>
              <a:rPr lang="en-AU">
                <a:latin typeface="+mj-lt"/>
              </a:rPr>
              <a:t>Exponential equation</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CF4AD90-95D0-BE48-C9ED-B6779CBDA773}"/>
                  </a:ext>
                  <a:ext uri="{C183D7F6-B498-43B3-948B-1728B52AA6E4}">
                    <adec:decorative xmlns:adec="http://schemas.microsoft.com/office/drawing/2017/decorative" val="0"/>
                  </a:ext>
                </a:extLst>
              </p:cNvPr>
              <p:cNvSpPr/>
              <p:nvPr/>
            </p:nvSpPr>
            <p:spPr>
              <a:xfrm>
                <a:off x="4017045" y="2234338"/>
                <a:ext cx="3733366" cy="2389324"/>
              </a:xfrm>
              <a:prstGeom prst="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algn="ctr"/>
                <a14:m>
                  <m:oMathPara xmlns:m="http://schemas.openxmlformats.org/officeDocument/2006/math">
                    <m:oMathParaPr>
                      <m:jc m:val="centerGroup"/>
                    </m:oMathParaPr>
                    <m:oMath xmlns:m="http://schemas.openxmlformats.org/officeDocument/2006/math">
                      <m:r>
                        <a:rPr lang="en-US" sz="7200" b="0" i="1" smtClean="0">
                          <a:solidFill>
                            <a:schemeClr val="tx1"/>
                          </a:solidFill>
                          <a:latin typeface="Cambria Math" panose="02040503050406030204" pitchFamily="18" charset="0"/>
                        </a:rPr>
                        <m:t>𝑦</m:t>
                      </m:r>
                      <m:r>
                        <a:rPr lang="en-US" sz="7200" b="0" i="1" smtClean="0">
                          <a:solidFill>
                            <a:schemeClr val="tx1"/>
                          </a:solidFill>
                          <a:latin typeface="Cambria Math" panose="02040503050406030204" pitchFamily="18" charset="0"/>
                        </a:rPr>
                        <m:t>=</m:t>
                      </m:r>
                      <m:sSup>
                        <m:sSupPr>
                          <m:ctrlPr>
                            <a:rPr lang="en-US" sz="7200" b="0" i="1" smtClean="0">
                              <a:solidFill>
                                <a:schemeClr val="tx1"/>
                              </a:solidFill>
                              <a:latin typeface="Cambria Math" panose="02040503050406030204" pitchFamily="18" charset="0"/>
                            </a:rPr>
                          </m:ctrlPr>
                        </m:sSupPr>
                        <m:e>
                          <m:r>
                            <a:rPr lang="en-US" sz="7200" b="0" i="1" smtClean="0">
                              <a:solidFill>
                                <a:schemeClr val="tx1"/>
                              </a:solidFill>
                              <a:latin typeface="Cambria Math" panose="02040503050406030204" pitchFamily="18" charset="0"/>
                            </a:rPr>
                            <m:t>𝑎</m:t>
                          </m:r>
                        </m:e>
                        <m:sup>
                          <m:r>
                            <a:rPr lang="en-US" sz="7200" b="0" i="1" smtClean="0">
                              <a:solidFill>
                                <a:schemeClr val="tx1"/>
                              </a:solidFill>
                              <a:latin typeface="Cambria Math" panose="02040503050406030204" pitchFamily="18" charset="0"/>
                            </a:rPr>
                            <m:t>𝑥</m:t>
                          </m:r>
                        </m:sup>
                      </m:sSup>
                    </m:oMath>
                  </m:oMathPara>
                </a14:m>
                <a:endParaRPr lang="en-AU" sz="7200">
                  <a:solidFill>
                    <a:schemeClr val="tx1"/>
                  </a:solidFill>
                </a:endParaRPr>
              </a:p>
            </p:txBody>
          </p:sp>
        </mc:Choice>
        <mc:Fallback xmlns="">
          <p:sp>
            <p:nvSpPr>
              <p:cNvPr id="7" name="Rectangle 6">
                <a:extLst>
                  <a:ext uri="{FF2B5EF4-FFF2-40B4-BE49-F238E27FC236}">
                    <a16:creationId xmlns:a16="http://schemas.microsoft.com/office/drawing/2014/main" id="{DCF4AD90-95D0-BE48-C9ED-B6779CBDA773}"/>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4017045" y="2234338"/>
                <a:ext cx="3733366" cy="2389324"/>
              </a:xfrm>
              <a:prstGeom prst="rect">
                <a:avLst/>
              </a:prstGeom>
              <a:blipFill>
                <a:blip r:embed="rId2"/>
                <a:stretch>
                  <a:fillRect/>
                </a:stretch>
              </a:blipFill>
              <a:ln w="571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3B1668B6-5BF1-3C79-4723-A8419112077D}"/>
                  </a:ext>
                  <a:ext uri="{C183D7F6-B498-43B3-948B-1728B52AA6E4}">
                    <adec:decorative xmlns:adec="http://schemas.microsoft.com/office/drawing/2017/decorative" val="0"/>
                  </a:ext>
                </a:extLst>
              </p:cNvPr>
              <p:cNvSpPr/>
              <p:nvPr/>
            </p:nvSpPr>
            <p:spPr>
              <a:xfrm>
                <a:off x="3434442" y="4817744"/>
                <a:ext cx="1774372" cy="1197794"/>
              </a:xfrm>
              <a:prstGeom prst="wedgeRoundRectCallout">
                <a:avLst>
                  <a:gd name="adj1" fmla="val 21541"/>
                  <a:gd name="adj2" fmla="val -111403"/>
                  <a:gd name="adj3" fmla="val 16667"/>
                </a:avLst>
              </a:prstGeom>
              <a:solidFill>
                <a:schemeClr val="accent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0" i="1" smtClean="0">
                        <a:solidFill>
                          <a:schemeClr val="bg1"/>
                        </a:solidFill>
                        <a:latin typeface="Cambria Math" panose="02040503050406030204" pitchFamily="18" charset="0"/>
                      </a:rPr>
                      <m:t>𝑦</m:t>
                    </m:r>
                  </m:oMath>
                </a14:m>
                <a:r>
                  <a:rPr lang="en-AU" sz="2000">
                    <a:solidFill>
                      <a:schemeClr val="bg1"/>
                    </a:solidFill>
                  </a:rPr>
                  <a:t> </a:t>
                </a:r>
                <a:br>
                  <a:rPr lang="en-AU" sz="2000">
                    <a:solidFill>
                      <a:schemeClr val="bg1"/>
                    </a:solidFill>
                  </a:rPr>
                </a:br>
                <a:r>
                  <a:rPr lang="en-AU" sz="2000">
                    <a:solidFill>
                      <a:schemeClr val="bg1"/>
                    </a:solidFill>
                  </a:rPr>
                  <a:t>is the output.</a:t>
                </a:r>
              </a:p>
            </p:txBody>
          </p:sp>
        </mc:Choice>
        <mc:Fallback xmlns="">
          <p:sp>
            <p:nvSpPr>
              <p:cNvPr id="8" name="Speech Bubble: Rectangle with Corners Rounded 7">
                <a:extLst>
                  <a:ext uri="{FF2B5EF4-FFF2-40B4-BE49-F238E27FC236}">
                    <a16:creationId xmlns:a16="http://schemas.microsoft.com/office/drawing/2014/main" id="{3B1668B6-5BF1-3C79-4723-A8419112077D}"/>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434442" y="4817744"/>
                <a:ext cx="1774372" cy="1197794"/>
              </a:xfrm>
              <a:prstGeom prst="wedgeRoundRectCallout">
                <a:avLst>
                  <a:gd name="adj1" fmla="val 21541"/>
                  <a:gd name="adj2" fmla="val -111403"/>
                  <a:gd name="adj3" fmla="val 16667"/>
                </a:avLst>
              </a:prstGeom>
              <a:blipFill>
                <a:blip r:embed="rId3"/>
                <a:stretch>
                  <a:fillRect/>
                </a:stretch>
              </a:blipFill>
              <a:ln w="571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12B3C7DB-8437-D466-AB2A-31044CEF53A7}"/>
                  </a:ext>
                  <a:ext uri="{C183D7F6-B498-43B3-948B-1728B52AA6E4}">
                    <adec:decorative xmlns:adec="http://schemas.microsoft.com/office/drawing/2017/decorative" val="0"/>
                  </a:ext>
                </a:extLst>
              </p:cNvPr>
              <p:cNvSpPr/>
              <p:nvPr/>
            </p:nvSpPr>
            <p:spPr>
              <a:xfrm>
                <a:off x="6283215" y="4817744"/>
                <a:ext cx="1872104" cy="1197794"/>
              </a:xfrm>
              <a:prstGeom prst="wedgeRoundRectCallout">
                <a:avLst>
                  <a:gd name="adj1" fmla="val -34468"/>
                  <a:gd name="adj2" fmla="val -118907"/>
                  <a:gd name="adj3" fmla="val 16667"/>
                </a:avLst>
              </a:prstGeom>
              <a:solidFill>
                <a:schemeClr val="accent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0" i="1" smtClean="0">
                        <a:solidFill>
                          <a:schemeClr val="bg1"/>
                        </a:solidFill>
                        <a:latin typeface="Cambria Math" panose="02040503050406030204" pitchFamily="18" charset="0"/>
                      </a:rPr>
                      <m:t>𝑎</m:t>
                    </m:r>
                  </m:oMath>
                </a14:m>
                <a:r>
                  <a:rPr lang="en-AU" sz="2000">
                    <a:solidFill>
                      <a:schemeClr val="bg1"/>
                    </a:solidFill>
                  </a:rPr>
                  <a:t> </a:t>
                </a:r>
                <a:br>
                  <a:rPr lang="en-AU" sz="2000">
                    <a:solidFill>
                      <a:schemeClr val="bg1"/>
                    </a:solidFill>
                  </a:rPr>
                </a:br>
                <a:r>
                  <a:rPr lang="en-AU" sz="2000">
                    <a:solidFill>
                      <a:schemeClr val="bg1"/>
                    </a:solidFill>
                  </a:rPr>
                  <a:t>is the base.</a:t>
                </a:r>
              </a:p>
            </p:txBody>
          </p:sp>
        </mc:Choice>
        <mc:Fallback xmlns="">
          <p:sp>
            <p:nvSpPr>
              <p:cNvPr id="10" name="Speech Bubble: Rectangle with Corners Rounded 9">
                <a:extLst>
                  <a:ext uri="{FF2B5EF4-FFF2-40B4-BE49-F238E27FC236}">
                    <a16:creationId xmlns:a16="http://schemas.microsoft.com/office/drawing/2014/main" id="{12B3C7DB-8437-D466-AB2A-31044CEF53A7}"/>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6283215" y="4817744"/>
                <a:ext cx="1872104" cy="1197794"/>
              </a:xfrm>
              <a:prstGeom prst="wedgeRoundRectCallout">
                <a:avLst>
                  <a:gd name="adj1" fmla="val -34468"/>
                  <a:gd name="adj2" fmla="val -118907"/>
                  <a:gd name="adj3" fmla="val 16667"/>
                </a:avLst>
              </a:prstGeom>
              <a:blipFill>
                <a:blip r:embed="rId4"/>
                <a:stretch>
                  <a:fillRect/>
                </a:stretch>
              </a:blipFill>
              <a:ln w="571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7B552FB9-1C26-36C0-7F86-77BDFDD78850}"/>
                  </a:ext>
                  <a:ext uri="{C183D7F6-B498-43B3-948B-1728B52AA6E4}">
                    <adec:decorative xmlns:adec="http://schemas.microsoft.com/office/drawing/2017/decorative" val="0"/>
                  </a:ext>
                </a:extLst>
              </p:cNvPr>
              <p:cNvSpPr/>
              <p:nvPr/>
            </p:nvSpPr>
            <p:spPr>
              <a:xfrm>
                <a:off x="8155319" y="2803058"/>
                <a:ext cx="1690809" cy="1529861"/>
              </a:xfrm>
              <a:prstGeom prst="wedgeRoundRectCallout">
                <a:avLst>
                  <a:gd name="adj1" fmla="val -104256"/>
                  <a:gd name="adj2" fmla="val -23979"/>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14:m>
                  <m:oMath xmlns:m="http://schemas.openxmlformats.org/officeDocument/2006/math">
                    <m:r>
                      <a:rPr lang="en-US" sz="2000" b="0" i="1" smtClean="0">
                        <a:solidFill>
                          <a:schemeClr val="bg1"/>
                        </a:solidFill>
                        <a:latin typeface="Cambria Math" panose="02040503050406030204" pitchFamily="18" charset="0"/>
                      </a:rPr>
                      <m:t>𝑥</m:t>
                    </m:r>
                  </m:oMath>
                </a14:m>
                <a:r>
                  <a:rPr lang="en-AU" sz="2000">
                    <a:solidFill>
                      <a:schemeClr val="bg1"/>
                    </a:solidFill>
                  </a:rPr>
                  <a:t> </a:t>
                </a:r>
                <a:br>
                  <a:rPr lang="en-AU" sz="2000">
                    <a:solidFill>
                      <a:schemeClr val="bg1"/>
                    </a:solidFill>
                  </a:rPr>
                </a:br>
                <a:r>
                  <a:rPr lang="en-AU" sz="2000">
                    <a:solidFill>
                      <a:schemeClr val="bg1"/>
                    </a:solidFill>
                  </a:rPr>
                  <a:t>is the exponent.</a:t>
                </a:r>
                <a:endParaRPr lang="en-AU" sz="2000"/>
              </a:p>
            </p:txBody>
          </p:sp>
        </mc:Choice>
        <mc:Fallback xmlns="">
          <p:sp>
            <p:nvSpPr>
              <p:cNvPr id="12" name="Speech Bubble: Rectangle with Corners Rounded 11">
                <a:extLst>
                  <a:ext uri="{FF2B5EF4-FFF2-40B4-BE49-F238E27FC236}">
                    <a16:creationId xmlns:a16="http://schemas.microsoft.com/office/drawing/2014/main" id="{7B552FB9-1C26-36C0-7F86-77BDFDD78850}"/>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8155319" y="2803058"/>
                <a:ext cx="1690809" cy="1529861"/>
              </a:xfrm>
              <a:prstGeom prst="wedgeRoundRectCallout">
                <a:avLst>
                  <a:gd name="adj1" fmla="val -104256"/>
                  <a:gd name="adj2" fmla="val -23979"/>
                  <a:gd name="adj3" fmla="val 16667"/>
                </a:avLst>
              </a:prstGeom>
              <a:blipFill>
                <a:blip r:embed="rId5"/>
                <a:stretch>
                  <a:fillRect/>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161979A-27D1-979A-2124-85A11980A4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94446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92CF1F4-80D5-9BA3-120F-C82D469E8837}"/>
              </a:ext>
            </a:extLst>
          </p:cNvPr>
          <p:cNvSpPr>
            <a:spLocks noGrp="1"/>
          </p:cNvSpPr>
          <p:nvPr>
            <p:ph type="title"/>
          </p:nvPr>
        </p:nvSpPr>
        <p:spPr/>
        <p:txBody>
          <a:bodyPr/>
          <a:lstStyle/>
          <a:p>
            <a:r>
              <a:rPr lang="en-AU">
                <a:latin typeface="+mj-lt"/>
              </a:rPr>
              <a:t>Invasive species (8)</a:t>
            </a:r>
          </a:p>
        </p:txBody>
      </p:sp>
      <p:sp>
        <p:nvSpPr>
          <p:cNvPr id="3" name="Text Placeholder 2">
            <a:extLst>
              <a:ext uri="{FF2B5EF4-FFF2-40B4-BE49-F238E27FC236}">
                <a16:creationId xmlns:a16="http://schemas.microsoft.com/office/drawing/2014/main" id="{50B3F336-CBB2-82C6-C3A0-C8C4874CD711}"/>
              </a:ext>
            </a:extLst>
          </p:cNvPr>
          <p:cNvSpPr>
            <a:spLocks noGrp="1"/>
          </p:cNvSpPr>
          <p:nvPr>
            <p:ph type="body" sz="quarter" idx="18"/>
          </p:nvPr>
        </p:nvSpPr>
        <p:spPr/>
        <p:txBody>
          <a:bodyPr/>
          <a:lstStyle/>
          <a:p>
            <a:r>
              <a:rPr lang="en-US">
                <a:latin typeface="+mj-lt"/>
              </a:rPr>
              <a:t>Rabbits</a:t>
            </a:r>
            <a:endParaRPr lang="en-AU">
              <a:latin typeface="+mj-lt"/>
            </a:endParaRPr>
          </a:p>
        </p:txBody>
      </p:sp>
      <p:sp>
        <p:nvSpPr>
          <p:cNvPr id="17" name="Text Placeholder 16">
            <a:extLst>
              <a:ext uri="{FF2B5EF4-FFF2-40B4-BE49-F238E27FC236}">
                <a16:creationId xmlns:a16="http://schemas.microsoft.com/office/drawing/2014/main" id="{A5A07AC9-FA7B-1ECF-CB7A-54000C56E16F}"/>
              </a:ext>
            </a:extLst>
          </p:cNvPr>
          <p:cNvSpPr>
            <a:spLocks noGrp="1"/>
          </p:cNvSpPr>
          <p:nvPr>
            <p:ph type="body" sz="quarter" idx="17"/>
          </p:nvPr>
        </p:nvSpPr>
        <p:spPr/>
        <p:txBody>
          <a:bodyPr/>
          <a:lstStyle/>
          <a:p>
            <a:r>
              <a:rPr lang="en-AU" sz="2000">
                <a:latin typeface="+mn-lt"/>
              </a:rPr>
              <a:t>A sample from a small area is taken each week</a:t>
            </a:r>
          </a:p>
        </p:txBody>
      </p:sp>
      <p:pic>
        <p:nvPicPr>
          <p:cNvPr id="25" name="Picture 24" descr="week 0 1 rabbit&#10;week 1 6 rabbits&#10;week 2 36 rabbits">
            <a:extLst>
              <a:ext uri="{FF2B5EF4-FFF2-40B4-BE49-F238E27FC236}">
                <a16:creationId xmlns:a16="http://schemas.microsoft.com/office/drawing/2014/main" id="{72ECD0ED-EF1E-1711-A060-22175D8B502C}"/>
              </a:ext>
            </a:extLst>
          </p:cNvPr>
          <p:cNvPicPr>
            <a:picLocks noChangeAspect="1"/>
          </p:cNvPicPr>
          <p:nvPr/>
        </p:nvPicPr>
        <p:blipFill>
          <a:blip r:embed="rId2"/>
          <a:stretch>
            <a:fillRect/>
          </a:stretch>
        </p:blipFill>
        <p:spPr>
          <a:xfrm>
            <a:off x="348000" y="2174766"/>
            <a:ext cx="6843214" cy="2508468"/>
          </a:xfrm>
          <a:prstGeom prst="rect">
            <a:avLst/>
          </a:prstGeom>
        </p:spPr>
      </p:pic>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9C06378-DFEA-35BF-E882-51EEAED16B1F}"/>
                  </a:ext>
                </a:extLst>
              </p:cNvPr>
              <p:cNvGraphicFramePr>
                <a:graphicFrameLocks noGrp="1"/>
              </p:cNvGraphicFramePr>
              <p:nvPr>
                <p:extLst>
                  <p:ext uri="{D42A27DB-BD31-4B8C-83A1-F6EECF244321}">
                    <p14:modId xmlns:p14="http://schemas.microsoft.com/office/powerpoint/2010/main" val="3988749192"/>
                  </p:ext>
                </p:extLst>
              </p:nvPr>
            </p:nvGraphicFramePr>
            <p:xfrm>
              <a:off x="763305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𝐖𝐞𝐞𝐤𝐬</m:t>
                                </m:r>
                                <m:r>
                                  <a:rPr lang="en-US" b="1" i="0" smtClean="0">
                                    <a:latin typeface="Cambria Math" panose="02040503050406030204" pitchFamily="18" charset="0"/>
                                  </a:rPr>
                                  <m:t> (</m:t>
                                </m:r>
                                <m:r>
                                  <a:rPr lang="en-US" b="1" i="0" smtClean="0">
                                    <a:latin typeface="Cambria Math" panose="02040503050406030204" pitchFamily="18" charset="0"/>
                                  </a:rPr>
                                  <m:t>𝐱</m:t>
                                </m:r>
                                <m:r>
                                  <a:rPr lang="en-US" b="1" i="0" smtClean="0">
                                    <a:latin typeface="Cambria Math" panose="02040503050406030204" pitchFamily="18" charset="0"/>
                                  </a:rPr>
                                  <m:t>)</m:t>
                                </m:r>
                              </m:oMath>
                            </m:oMathPara>
                          </a14:m>
                          <a:endParaRPr lang="en-AU" b="1" i="0">
                            <a:latin typeface="+mj-lt"/>
                          </a:endParaRPr>
                        </a:p>
                      </a:txBody>
                      <a:tcPr/>
                    </a:tc>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𝐑𝐚𝐛𝐛𝐢𝐭𝐬</m:t>
                                </m:r>
                                <m:r>
                                  <a:rPr lang="en-US" b="1" i="0" smtClean="0">
                                    <a:latin typeface="Cambria Math" panose="02040503050406030204" pitchFamily="18" charset="0"/>
                                  </a:rPr>
                                  <m:t> (</m:t>
                                </m:r>
                                <m:r>
                                  <a:rPr lang="en-US" b="1" i="0" smtClean="0">
                                    <a:latin typeface="Cambria Math" panose="02040503050406030204" pitchFamily="18" charset="0"/>
                                  </a:rPr>
                                  <m:t>𝐲</m:t>
                                </m:r>
                                <m:r>
                                  <a:rPr lang="en-US" b="1" i="0" smtClean="0">
                                    <a:latin typeface="Cambria Math" panose="02040503050406030204" pitchFamily="18" charset="0"/>
                                  </a:rPr>
                                  <m:t>)</m:t>
                                </m:r>
                              </m:oMath>
                            </m:oMathPara>
                          </a14:m>
                          <a:endParaRPr lang="en-AU" b="1" i="0">
                            <a:latin typeface="+mj-lt"/>
                          </a:endParaRPr>
                        </a:p>
                      </a:txBody>
                      <a:tcPr/>
                    </a:tc>
                    <a:extLst>
                      <a:ext uri="{0D108BD9-81ED-4DB2-BD59-A6C34878D82A}">
                        <a16:rowId xmlns:a16="http://schemas.microsoft.com/office/drawing/2014/main" val="2193967174"/>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0</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extLst>
                      <a:ext uri="{0D108BD9-81ED-4DB2-BD59-A6C34878D82A}">
                        <a16:rowId xmlns:a16="http://schemas.microsoft.com/office/drawing/2014/main" val="1566155972"/>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6</m:t>
                                </m:r>
                              </m:oMath>
                            </m:oMathPara>
                          </a14:m>
                          <a:endParaRPr lang="en-AU" i="0">
                            <a:latin typeface="+mn-lt"/>
                          </a:endParaRPr>
                        </a:p>
                      </a:txBody>
                      <a:tcPr/>
                    </a:tc>
                    <a:extLst>
                      <a:ext uri="{0D108BD9-81ED-4DB2-BD59-A6C34878D82A}">
                        <a16:rowId xmlns:a16="http://schemas.microsoft.com/office/drawing/2014/main" val="2794408261"/>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36</m:t>
                                </m:r>
                              </m:oMath>
                            </m:oMathPara>
                          </a14:m>
                          <a:endParaRPr lang="en-AU" i="0" dirty="0">
                            <a:latin typeface="+mn-lt"/>
                          </a:endParaRPr>
                        </a:p>
                      </a:txBody>
                      <a:tcPr/>
                    </a:tc>
                    <a:extLst>
                      <a:ext uri="{0D108BD9-81ED-4DB2-BD59-A6C34878D82A}">
                        <a16:rowId xmlns:a16="http://schemas.microsoft.com/office/drawing/2014/main" val="2574500377"/>
                      </a:ext>
                    </a:extLst>
                  </a:tr>
                </a:tbl>
              </a:graphicData>
            </a:graphic>
          </p:graphicFrame>
        </mc:Choice>
        <mc:Fallback xmlns="">
          <p:graphicFrame>
            <p:nvGraphicFramePr>
              <p:cNvPr id="2" name="Table 1">
                <a:extLst>
                  <a:ext uri="{FF2B5EF4-FFF2-40B4-BE49-F238E27FC236}">
                    <a16:creationId xmlns:a16="http://schemas.microsoft.com/office/drawing/2014/main" id="{C9C06378-DFEA-35BF-E882-51EEAED16B1F}"/>
                  </a:ext>
                </a:extLst>
              </p:cNvPr>
              <p:cNvGraphicFramePr>
                <a:graphicFrameLocks noGrp="1"/>
              </p:cNvGraphicFramePr>
              <p:nvPr>
                <p:extLst>
                  <p:ext uri="{D42A27DB-BD31-4B8C-83A1-F6EECF244321}">
                    <p14:modId xmlns:p14="http://schemas.microsoft.com/office/powerpoint/2010/main" val="3988749192"/>
                  </p:ext>
                </p:extLst>
              </p:nvPr>
            </p:nvGraphicFramePr>
            <p:xfrm>
              <a:off x="763305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endParaRPr lang="en-US"/>
                        </a:p>
                      </a:txBody>
                      <a:tcPr>
                        <a:blipFill>
                          <a:blip r:embed="rId3"/>
                          <a:stretch>
                            <a:fillRect l="-299" t="-840" r="-100000" b="-300000"/>
                          </a:stretch>
                        </a:blipFill>
                      </a:tcPr>
                    </a:tc>
                    <a:tc>
                      <a:txBody>
                        <a:bodyPr/>
                        <a:lstStyle/>
                        <a:p>
                          <a:endParaRPr lang="en-US"/>
                        </a:p>
                      </a:txBody>
                      <a:tcPr>
                        <a:blipFill>
                          <a:blip r:embed="rId3"/>
                          <a:stretch>
                            <a:fillRect l="-100601" t="-840" r="-300" b="-300000"/>
                          </a:stretch>
                        </a:blipFill>
                      </a:tcPr>
                    </a:tc>
                    <a:extLst>
                      <a:ext uri="{0D108BD9-81ED-4DB2-BD59-A6C34878D82A}">
                        <a16:rowId xmlns:a16="http://schemas.microsoft.com/office/drawing/2014/main" val="2193967174"/>
                      </a:ext>
                    </a:extLst>
                  </a:tr>
                  <a:tr h="722761">
                    <a:tc>
                      <a:txBody>
                        <a:bodyPr/>
                        <a:lstStyle/>
                        <a:p>
                          <a:endParaRPr lang="en-US"/>
                        </a:p>
                      </a:txBody>
                      <a:tcPr>
                        <a:blipFill>
                          <a:blip r:embed="rId3"/>
                          <a:stretch>
                            <a:fillRect l="-299" t="-100840" r="-100000" b="-200000"/>
                          </a:stretch>
                        </a:blipFill>
                      </a:tcPr>
                    </a:tc>
                    <a:tc>
                      <a:txBody>
                        <a:bodyPr/>
                        <a:lstStyle/>
                        <a:p>
                          <a:endParaRPr lang="en-US"/>
                        </a:p>
                      </a:txBody>
                      <a:tcPr>
                        <a:blipFill>
                          <a:blip r:embed="rId3"/>
                          <a:stretch>
                            <a:fillRect l="-100601" t="-100840" r="-300" b="-200000"/>
                          </a:stretch>
                        </a:blipFill>
                      </a:tcPr>
                    </a:tc>
                    <a:extLst>
                      <a:ext uri="{0D108BD9-81ED-4DB2-BD59-A6C34878D82A}">
                        <a16:rowId xmlns:a16="http://schemas.microsoft.com/office/drawing/2014/main" val="1566155972"/>
                      </a:ext>
                    </a:extLst>
                  </a:tr>
                  <a:tr h="722761">
                    <a:tc>
                      <a:txBody>
                        <a:bodyPr/>
                        <a:lstStyle/>
                        <a:p>
                          <a:endParaRPr lang="en-US"/>
                        </a:p>
                      </a:txBody>
                      <a:tcPr>
                        <a:blipFill>
                          <a:blip r:embed="rId3"/>
                          <a:stretch>
                            <a:fillRect l="-299" t="-202542" r="-100000" b="-101695"/>
                          </a:stretch>
                        </a:blipFill>
                      </a:tcPr>
                    </a:tc>
                    <a:tc>
                      <a:txBody>
                        <a:bodyPr/>
                        <a:lstStyle/>
                        <a:p>
                          <a:endParaRPr lang="en-US"/>
                        </a:p>
                      </a:txBody>
                      <a:tcPr>
                        <a:blipFill>
                          <a:blip r:embed="rId3"/>
                          <a:stretch>
                            <a:fillRect l="-100601" t="-202542" r="-300" b="-101695"/>
                          </a:stretch>
                        </a:blipFill>
                      </a:tcPr>
                    </a:tc>
                    <a:extLst>
                      <a:ext uri="{0D108BD9-81ED-4DB2-BD59-A6C34878D82A}">
                        <a16:rowId xmlns:a16="http://schemas.microsoft.com/office/drawing/2014/main" val="2794408261"/>
                      </a:ext>
                    </a:extLst>
                  </a:tr>
                  <a:tr h="722761">
                    <a:tc>
                      <a:txBody>
                        <a:bodyPr/>
                        <a:lstStyle/>
                        <a:p>
                          <a:endParaRPr lang="en-US"/>
                        </a:p>
                      </a:txBody>
                      <a:tcPr>
                        <a:blipFill>
                          <a:blip r:embed="rId3"/>
                          <a:stretch>
                            <a:fillRect l="-299" t="-300000" r="-100000" b="-840"/>
                          </a:stretch>
                        </a:blipFill>
                      </a:tcPr>
                    </a:tc>
                    <a:tc>
                      <a:txBody>
                        <a:bodyPr/>
                        <a:lstStyle/>
                        <a:p>
                          <a:endParaRPr lang="en-US"/>
                        </a:p>
                      </a:txBody>
                      <a:tcPr>
                        <a:blipFill>
                          <a:blip r:embed="rId3"/>
                          <a:stretch>
                            <a:fillRect l="-100601" t="-300000" r="-300" b="-840"/>
                          </a:stretch>
                        </a:blipFill>
                      </a:tcPr>
                    </a:tc>
                    <a:extLst>
                      <a:ext uri="{0D108BD9-81ED-4DB2-BD59-A6C34878D82A}">
                        <a16:rowId xmlns:a16="http://schemas.microsoft.com/office/drawing/2014/main" val="2574500377"/>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ACD41B9-3306-A169-DF80-FCB9A03C5224}"/>
                  </a:ext>
                  <a:ext uri="{C183D7F6-B498-43B3-948B-1728B52AA6E4}">
                    <adec:decorative xmlns:adec="http://schemas.microsoft.com/office/drawing/2017/decorative" val="0"/>
                  </a:ext>
                </a:extLst>
              </p:cNvPr>
              <p:cNvSpPr/>
              <p:nvPr/>
            </p:nvSpPr>
            <p:spPr>
              <a:xfrm>
                <a:off x="9804214" y="3395886"/>
                <a:ext cx="1892836" cy="698814"/>
              </a:xfrm>
              <a:prstGeom prst="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r>
                        <a:rPr lang="en-US" sz="2800" b="0" i="1" smtClean="0">
                          <a:solidFill>
                            <a:schemeClr val="tx1"/>
                          </a:solidFill>
                          <a:latin typeface="Cambria Math" panose="02040503050406030204" pitchFamily="18" charset="0"/>
                        </a:rPr>
                        <m:t>=</m:t>
                      </m:r>
                      <m:sSup>
                        <m:sSupPr>
                          <m:ctrlPr>
                            <a:rPr lang="en-US" sz="2800" b="0" i="1" smtClean="0">
                              <a:solidFill>
                                <a:schemeClr val="tx1"/>
                              </a:solidFill>
                              <a:latin typeface="Cambria Math" panose="02040503050406030204" pitchFamily="18" charset="0"/>
                            </a:rPr>
                          </m:ctrlPr>
                        </m:sSupPr>
                        <m:e>
                          <m:d>
                            <m:dPr>
                              <m:ctrlPr>
                                <a:rPr lang="en-US" sz="2800" b="0" i="1" smtClean="0">
                                  <a:solidFill>
                                    <a:schemeClr val="tx1"/>
                                  </a:solidFill>
                                  <a:latin typeface="Cambria Math" panose="02040503050406030204" pitchFamily="18" charset="0"/>
                                </a:rPr>
                              </m:ctrlPr>
                            </m:dPr>
                            <m:e/>
                          </m:d>
                        </m:e>
                        <m:sup>
                          <m:r>
                            <a:rPr lang="en-US" sz="2800" b="0" i="1" smtClean="0">
                              <a:solidFill>
                                <a:schemeClr val="tx1"/>
                              </a:solidFill>
                              <a:latin typeface="Cambria Math" panose="02040503050406030204" pitchFamily="18" charset="0"/>
                            </a:rPr>
                            <m:t>𝑥</m:t>
                          </m:r>
                        </m:sup>
                      </m:sSup>
                    </m:oMath>
                  </m:oMathPara>
                </a14:m>
                <a:endParaRPr lang="en-AU" sz="2800">
                  <a:solidFill>
                    <a:schemeClr val="tx1"/>
                  </a:solidFill>
                </a:endParaRPr>
              </a:p>
            </p:txBody>
          </p:sp>
        </mc:Choice>
        <mc:Fallback xmlns="">
          <p:sp>
            <p:nvSpPr>
              <p:cNvPr id="9" name="Rectangle 8">
                <a:extLst>
                  <a:ext uri="{FF2B5EF4-FFF2-40B4-BE49-F238E27FC236}">
                    <a16:creationId xmlns:a16="http://schemas.microsoft.com/office/drawing/2014/main" id="{AACD41B9-3306-A169-DF80-FCB9A03C5224}"/>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804214" y="3395886"/>
                <a:ext cx="1892836" cy="698814"/>
              </a:xfrm>
              <a:prstGeom prst="rect">
                <a:avLst/>
              </a:prstGeom>
              <a:blipFill>
                <a:blip r:embed="rId4"/>
                <a:stretch>
                  <a:fillRect/>
                </a:stretch>
              </a:blipFill>
              <a:ln w="57150"/>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8BEA11E-B22F-B2BD-4055-EAE1A570BF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5390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92CF1F4-80D5-9BA3-120F-C82D469E8837}"/>
              </a:ext>
            </a:extLst>
          </p:cNvPr>
          <p:cNvSpPr>
            <a:spLocks noGrp="1"/>
          </p:cNvSpPr>
          <p:nvPr>
            <p:ph type="title"/>
          </p:nvPr>
        </p:nvSpPr>
        <p:spPr/>
        <p:txBody>
          <a:bodyPr/>
          <a:lstStyle/>
          <a:p>
            <a:r>
              <a:rPr lang="en-AU">
                <a:latin typeface="+mj-lt"/>
              </a:rPr>
              <a:t>Invasive species (9)</a:t>
            </a:r>
          </a:p>
        </p:txBody>
      </p:sp>
      <p:sp>
        <p:nvSpPr>
          <p:cNvPr id="7" name="Text Placeholder 6">
            <a:extLst>
              <a:ext uri="{FF2B5EF4-FFF2-40B4-BE49-F238E27FC236}">
                <a16:creationId xmlns:a16="http://schemas.microsoft.com/office/drawing/2014/main" id="{8A8A034E-616F-F7E2-F660-FAB76ACDF212}"/>
              </a:ext>
            </a:extLst>
          </p:cNvPr>
          <p:cNvSpPr>
            <a:spLocks noGrp="1"/>
          </p:cNvSpPr>
          <p:nvPr>
            <p:ph type="body" sz="quarter" idx="18"/>
          </p:nvPr>
        </p:nvSpPr>
        <p:spPr>
          <a:xfrm>
            <a:off x="359999" y="982520"/>
            <a:ext cx="11483999" cy="310015"/>
          </a:xfrm>
        </p:spPr>
        <p:txBody>
          <a:bodyPr/>
          <a:lstStyle/>
          <a:p>
            <a:r>
              <a:rPr lang="en-US">
                <a:latin typeface="+mj-lt"/>
              </a:rPr>
              <a:t>Rabbits</a:t>
            </a:r>
            <a:endParaRPr lang="en-AU">
              <a:latin typeface="+mj-lt"/>
            </a:endParaRPr>
          </a:p>
        </p:txBody>
      </p:sp>
      <p:pic>
        <p:nvPicPr>
          <p:cNvPr id="19" name="Picture 18" descr="week 0 1 rabbit&#10;week 1 6 rabbits&#10;week 2 36 rabbits">
            <a:extLst>
              <a:ext uri="{FF2B5EF4-FFF2-40B4-BE49-F238E27FC236}">
                <a16:creationId xmlns:a16="http://schemas.microsoft.com/office/drawing/2014/main" id="{26DE7A59-0290-221D-6096-D7EB487DB38B}"/>
              </a:ext>
            </a:extLst>
          </p:cNvPr>
          <p:cNvPicPr>
            <a:picLocks noChangeAspect="1"/>
          </p:cNvPicPr>
          <p:nvPr/>
        </p:nvPicPr>
        <p:blipFill>
          <a:blip r:embed="rId2"/>
          <a:stretch>
            <a:fillRect/>
          </a:stretch>
        </p:blipFill>
        <p:spPr>
          <a:xfrm>
            <a:off x="348000" y="2174766"/>
            <a:ext cx="6843214" cy="2508468"/>
          </a:xfrm>
          <a:prstGeom prst="rect">
            <a:avLst/>
          </a:prstGeom>
        </p:spPr>
      </p:pic>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5C4626E7-DFD4-5301-CA25-644D1E36748D}"/>
                  </a:ext>
                </a:extLst>
              </p:cNvPr>
              <p:cNvGraphicFramePr>
                <a:graphicFrameLocks noGrp="1"/>
              </p:cNvGraphicFramePr>
              <p:nvPr>
                <p:extLst>
                  <p:ext uri="{D42A27DB-BD31-4B8C-83A1-F6EECF244321}">
                    <p14:modId xmlns:p14="http://schemas.microsoft.com/office/powerpoint/2010/main" val="3740560431"/>
                  </p:ext>
                </p:extLst>
              </p:nvPr>
            </p:nvGraphicFramePr>
            <p:xfrm>
              <a:off x="763305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𝐖𝐞𝐞𝐤𝐬</m:t>
                                </m:r>
                                <m:r>
                                  <a:rPr lang="en-US" b="1" i="0" smtClean="0">
                                    <a:latin typeface="Cambria Math" panose="02040503050406030204" pitchFamily="18" charset="0"/>
                                  </a:rPr>
                                  <m:t> (</m:t>
                                </m:r>
                                <m:r>
                                  <a:rPr lang="en-US" b="1" i="0" smtClean="0">
                                    <a:latin typeface="Cambria Math" panose="02040503050406030204" pitchFamily="18" charset="0"/>
                                  </a:rPr>
                                  <m:t>𝐱</m:t>
                                </m:r>
                                <m:r>
                                  <a:rPr lang="en-US" b="1" i="0" smtClean="0">
                                    <a:latin typeface="Cambria Math" panose="02040503050406030204" pitchFamily="18" charset="0"/>
                                  </a:rPr>
                                  <m:t>)</m:t>
                                </m:r>
                              </m:oMath>
                            </m:oMathPara>
                          </a14:m>
                          <a:endParaRPr lang="en-AU" b="1" i="0">
                            <a:latin typeface="+mj-lt"/>
                          </a:endParaRPr>
                        </a:p>
                      </a:txBody>
                      <a:tcPr/>
                    </a:tc>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𝐑𝐚𝐛𝐛𝐢𝐭𝐬</m:t>
                                </m:r>
                                <m:r>
                                  <a:rPr lang="en-US" b="1" i="0" smtClean="0">
                                    <a:latin typeface="Cambria Math" panose="02040503050406030204" pitchFamily="18" charset="0"/>
                                  </a:rPr>
                                  <m:t> (</m:t>
                                </m:r>
                                <m:r>
                                  <a:rPr lang="en-US" b="1" i="0" smtClean="0">
                                    <a:latin typeface="Cambria Math" panose="02040503050406030204" pitchFamily="18" charset="0"/>
                                  </a:rPr>
                                  <m:t>𝐲</m:t>
                                </m:r>
                                <m:r>
                                  <a:rPr lang="en-US" b="1" i="0" smtClean="0">
                                    <a:latin typeface="Cambria Math" panose="02040503050406030204" pitchFamily="18" charset="0"/>
                                  </a:rPr>
                                  <m:t>)</m:t>
                                </m:r>
                              </m:oMath>
                            </m:oMathPara>
                          </a14:m>
                          <a:endParaRPr lang="en-AU" b="1" i="0">
                            <a:latin typeface="+mj-lt"/>
                          </a:endParaRPr>
                        </a:p>
                      </a:txBody>
                      <a:tcPr/>
                    </a:tc>
                    <a:extLst>
                      <a:ext uri="{0D108BD9-81ED-4DB2-BD59-A6C34878D82A}">
                        <a16:rowId xmlns:a16="http://schemas.microsoft.com/office/drawing/2014/main" val="2193967174"/>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0</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extLst>
                      <a:ext uri="{0D108BD9-81ED-4DB2-BD59-A6C34878D82A}">
                        <a16:rowId xmlns:a16="http://schemas.microsoft.com/office/drawing/2014/main" val="1566155972"/>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6</m:t>
                                </m:r>
                              </m:oMath>
                            </m:oMathPara>
                          </a14:m>
                          <a:endParaRPr lang="en-AU" i="0">
                            <a:latin typeface="+mn-lt"/>
                          </a:endParaRPr>
                        </a:p>
                      </a:txBody>
                      <a:tcPr/>
                    </a:tc>
                    <a:extLst>
                      <a:ext uri="{0D108BD9-81ED-4DB2-BD59-A6C34878D82A}">
                        <a16:rowId xmlns:a16="http://schemas.microsoft.com/office/drawing/2014/main" val="2794408261"/>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36</m:t>
                                </m:r>
                              </m:oMath>
                            </m:oMathPara>
                          </a14:m>
                          <a:endParaRPr lang="en-AU" i="0" dirty="0">
                            <a:latin typeface="+mn-lt"/>
                          </a:endParaRPr>
                        </a:p>
                      </a:txBody>
                      <a:tcPr/>
                    </a:tc>
                    <a:extLst>
                      <a:ext uri="{0D108BD9-81ED-4DB2-BD59-A6C34878D82A}">
                        <a16:rowId xmlns:a16="http://schemas.microsoft.com/office/drawing/2014/main" val="2574500377"/>
                      </a:ext>
                    </a:extLst>
                  </a:tr>
                </a:tbl>
              </a:graphicData>
            </a:graphic>
          </p:graphicFrame>
        </mc:Choice>
        <mc:Fallback xmlns="">
          <p:graphicFrame>
            <p:nvGraphicFramePr>
              <p:cNvPr id="21" name="Table 20">
                <a:extLst>
                  <a:ext uri="{FF2B5EF4-FFF2-40B4-BE49-F238E27FC236}">
                    <a16:creationId xmlns:a16="http://schemas.microsoft.com/office/drawing/2014/main" id="{5C4626E7-DFD4-5301-CA25-644D1E36748D}"/>
                  </a:ext>
                </a:extLst>
              </p:cNvPr>
              <p:cNvGraphicFramePr>
                <a:graphicFrameLocks noGrp="1"/>
              </p:cNvGraphicFramePr>
              <p:nvPr>
                <p:extLst>
                  <p:ext uri="{D42A27DB-BD31-4B8C-83A1-F6EECF244321}">
                    <p14:modId xmlns:p14="http://schemas.microsoft.com/office/powerpoint/2010/main" val="3740560431"/>
                  </p:ext>
                </p:extLst>
              </p:nvPr>
            </p:nvGraphicFramePr>
            <p:xfrm>
              <a:off x="763305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endParaRPr lang="en-US"/>
                        </a:p>
                      </a:txBody>
                      <a:tcPr>
                        <a:blipFill>
                          <a:blip r:embed="rId3"/>
                          <a:stretch>
                            <a:fillRect l="-299" t="-840" r="-100000" b="-300000"/>
                          </a:stretch>
                        </a:blipFill>
                      </a:tcPr>
                    </a:tc>
                    <a:tc>
                      <a:txBody>
                        <a:bodyPr/>
                        <a:lstStyle/>
                        <a:p>
                          <a:endParaRPr lang="en-US"/>
                        </a:p>
                      </a:txBody>
                      <a:tcPr>
                        <a:blipFill>
                          <a:blip r:embed="rId3"/>
                          <a:stretch>
                            <a:fillRect l="-100601" t="-840" r="-300" b="-300000"/>
                          </a:stretch>
                        </a:blipFill>
                      </a:tcPr>
                    </a:tc>
                    <a:extLst>
                      <a:ext uri="{0D108BD9-81ED-4DB2-BD59-A6C34878D82A}">
                        <a16:rowId xmlns:a16="http://schemas.microsoft.com/office/drawing/2014/main" val="2193967174"/>
                      </a:ext>
                    </a:extLst>
                  </a:tr>
                  <a:tr h="722761">
                    <a:tc>
                      <a:txBody>
                        <a:bodyPr/>
                        <a:lstStyle/>
                        <a:p>
                          <a:endParaRPr lang="en-US"/>
                        </a:p>
                      </a:txBody>
                      <a:tcPr>
                        <a:blipFill>
                          <a:blip r:embed="rId3"/>
                          <a:stretch>
                            <a:fillRect l="-299" t="-100840" r="-100000" b="-200000"/>
                          </a:stretch>
                        </a:blipFill>
                      </a:tcPr>
                    </a:tc>
                    <a:tc>
                      <a:txBody>
                        <a:bodyPr/>
                        <a:lstStyle/>
                        <a:p>
                          <a:endParaRPr lang="en-US"/>
                        </a:p>
                      </a:txBody>
                      <a:tcPr>
                        <a:blipFill>
                          <a:blip r:embed="rId3"/>
                          <a:stretch>
                            <a:fillRect l="-100601" t="-100840" r="-300" b="-200000"/>
                          </a:stretch>
                        </a:blipFill>
                      </a:tcPr>
                    </a:tc>
                    <a:extLst>
                      <a:ext uri="{0D108BD9-81ED-4DB2-BD59-A6C34878D82A}">
                        <a16:rowId xmlns:a16="http://schemas.microsoft.com/office/drawing/2014/main" val="1566155972"/>
                      </a:ext>
                    </a:extLst>
                  </a:tr>
                  <a:tr h="722761">
                    <a:tc>
                      <a:txBody>
                        <a:bodyPr/>
                        <a:lstStyle/>
                        <a:p>
                          <a:endParaRPr lang="en-US"/>
                        </a:p>
                      </a:txBody>
                      <a:tcPr>
                        <a:blipFill>
                          <a:blip r:embed="rId3"/>
                          <a:stretch>
                            <a:fillRect l="-299" t="-202542" r="-100000" b="-101695"/>
                          </a:stretch>
                        </a:blipFill>
                      </a:tcPr>
                    </a:tc>
                    <a:tc>
                      <a:txBody>
                        <a:bodyPr/>
                        <a:lstStyle/>
                        <a:p>
                          <a:endParaRPr lang="en-US"/>
                        </a:p>
                      </a:txBody>
                      <a:tcPr>
                        <a:blipFill>
                          <a:blip r:embed="rId3"/>
                          <a:stretch>
                            <a:fillRect l="-100601" t="-202542" r="-300" b="-101695"/>
                          </a:stretch>
                        </a:blipFill>
                      </a:tcPr>
                    </a:tc>
                    <a:extLst>
                      <a:ext uri="{0D108BD9-81ED-4DB2-BD59-A6C34878D82A}">
                        <a16:rowId xmlns:a16="http://schemas.microsoft.com/office/drawing/2014/main" val="2794408261"/>
                      </a:ext>
                    </a:extLst>
                  </a:tr>
                  <a:tr h="722761">
                    <a:tc>
                      <a:txBody>
                        <a:bodyPr/>
                        <a:lstStyle/>
                        <a:p>
                          <a:endParaRPr lang="en-US"/>
                        </a:p>
                      </a:txBody>
                      <a:tcPr>
                        <a:blipFill>
                          <a:blip r:embed="rId3"/>
                          <a:stretch>
                            <a:fillRect l="-299" t="-300000" r="-100000" b="-840"/>
                          </a:stretch>
                        </a:blipFill>
                      </a:tcPr>
                    </a:tc>
                    <a:tc>
                      <a:txBody>
                        <a:bodyPr/>
                        <a:lstStyle/>
                        <a:p>
                          <a:endParaRPr lang="en-US"/>
                        </a:p>
                      </a:txBody>
                      <a:tcPr>
                        <a:blipFill>
                          <a:blip r:embed="rId3"/>
                          <a:stretch>
                            <a:fillRect l="-100601" t="-300000" r="-300" b="-840"/>
                          </a:stretch>
                        </a:blipFill>
                      </a:tcPr>
                    </a:tc>
                    <a:extLst>
                      <a:ext uri="{0D108BD9-81ED-4DB2-BD59-A6C34878D82A}">
                        <a16:rowId xmlns:a16="http://schemas.microsoft.com/office/drawing/2014/main" val="2574500377"/>
                      </a:ext>
                    </a:extLst>
                  </a:tr>
                </a:tbl>
              </a:graphicData>
            </a:graphic>
          </p:graphicFrame>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2FC1FD0-53AD-D413-D7DC-EFC50C127F94}"/>
                  </a:ext>
                  <a:ext uri="{C183D7F6-B498-43B3-948B-1728B52AA6E4}">
                    <adec:decorative xmlns:adec="http://schemas.microsoft.com/office/drawing/2017/decorative" val="0"/>
                  </a:ext>
                </a:extLst>
              </p:cNvPr>
              <p:cNvSpPr/>
              <p:nvPr/>
            </p:nvSpPr>
            <p:spPr>
              <a:xfrm>
                <a:off x="9804214" y="3395886"/>
                <a:ext cx="1892836" cy="698814"/>
              </a:xfrm>
              <a:prstGeom prst="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r>
                        <a:rPr lang="en-US" sz="2800" b="0" i="1" smtClean="0">
                          <a:solidFill>
                            <a:schemeClr val="tx1"/>
                          </a:solidFill>
                          <a:latin typeface="Cambria Math" panose="02040503050406030204" pitchFamily="18" charset="0"/>
                        </a:rPr>
                        <m:t>=</m:t>
                      </m:r>
                      <m:sSup>
                        <m:sSupPr>
                          <m:ctrlPr>
                            <a:rPr lang="en-US" sz="2800" b="0" i="1" smtClean="0">
                              <a:solidFill>
                                <a:schemeClr val="tx1"/>
                              </a:solidFill>
                              <a:latin typeface="Cambria Math" panose="02040503050406030204" pitchFamily="18" charset="0"/>
                            </a:rPr>
                          </m:ctrlPr>
                        </m:sSupPr>
                        <m:e>
                          <m:d>
                            <m:dPr>
                              <m:ctrlPr>
                                <a:rPr lang="en-US" sz="2800" b="0" i="1" smtClean="0">
                                  <a:solidFill>
                                    <a:schemeClr val="tx1"/>
                                  </a:solidFill>
                                  <a:latin typeface="Cambria Math" panose="02040503050406030204" pitchFamily="18" charset="0"/>
                                </a:rPr>
                              </m:ctrlPr>
                            </m:dPr>
                            <m:e/>
                          </m:d>
                        </m:e>
                        <m:sup>
                          <m:r>
                            <a:rPr lang="en-US" sz="2800" b="0" i="1" smtClean="0">
                              <a:solidFill>
                                <a:schemeClr val="tx1"/>
                              </a:solidFill>
                              <a:latin typeface="Cambria Math" panose="02040503050406030204" pitchFamily="18" charset="0"/>
                            </a:rPr>
                            <m:t>𝑥</m:t>
                          </m:r>
                        </m:sup>
                      </m:sSup>
                    </m:oMath>
                  </m:oMathPara>
                </a14:m>
                <a:endParaRPr lang="en-AU" sz="2800">
                  <a:solidFill>
                    <a:schemeClr val="tx1"/>
                  </a:solidFill>
                </a:endParaRPr>
              </a:p>
            </p:txBody>
          </p:sp>
        </mc:Choice>
        <mc:Fallback xmlns="">
          <p:sp>
            <p:nvSpPr>
              <p:cNvPr id="24" name="Rectangle 23">
                <a:extLst>
                  <a:ext uri="{FF2B5EF4-FFF2-40B4-BE49-F238E27FC236}">
                    <a16:creationId xmlns:a16="http://schemas.microsoft.com/office/drawing/2014/main" id="{C2FC1FD0-53AD-D413-D7DC-EFC50C127F94}"/>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804214" y="3395886"/>
                <a:ext cx="1892836" cy="698814"/>
              </a:xfrm>
              <a:prstGeom prst="rect">
                <a:avLst/>
              </a:prstGeom>
              <a:blipFill>
                <a:blip r:embed="rId4"/>
                <a:stretch>
                  <a:fillRect/>
                </a:stretch>
              </a:blipFill>
              <a:ln w="57150"/>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730B6CBD-3ECA-8176-9F4D-05922328F9C1}"/>
              </a:ext>
            </a:extLst>
          </p:cNvPr>
          <p:cNvSpPr/>
          <p:nvPr/>
        </p:nvSpPr>
        <p:spPr>
          <a:xfrm>
            <a:off x="359999" y="5130258"/>
            <a:ext cx="2317887" cy="1063259"/>
          </a:xfrm>
          <a:prstGeom prst="wedgeRoundRectCallout">
            <a:avLst>
              <a:gd name="adj1" fmla="val -21056"/>
              <a:gd name="adj2" fmla="val -865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7313"/>
            <a:r>
              <a:rPr lang="en-US" sz="2000"/>
              <a:t>Why is zero weeks always 1?</a:t>
            </a:r>
            <a:endParaRPr lang="en-AU" sz="2000"/>
          </a:p>
        </p:txBody>
      </p:sp>
      <p:sp>
        <p:nvSpPr>
          <p:cNvPr id="15" name="Speech Bubble: Rectangle with Corners Rounded 14">
            <a:extLst>
              <a:ext uri="{FF2B5EF4-FFF2-40B4-BE49-F238E27FC236}">
                <a16:creationId xmlns:a16="http://schemas.microsoft.com/office/drawing/2014/main" id="{F2C1EBFC-AD2C-E741-A563-424CC43C589C}"/>
              </a:ext>
            </a:extLst>
          </p:cNvPr>
          <p:cNvSpPr/>
          <p:nvPr/>
        </p:nvSpPr>
        <p:spPr>
          <a:xfrm>
            <a:off x="5900057" y="5130259"/>
            <a:ext cx="3069771" cy="1063259"/>
          </a:xfrm>
          <a:prstGeom prst="wedgeRoundRectCallout">
            <a:avLst>
              <a:gd name="adj1" fmla="val 21018"/>
              <a:gd name="adj2" fmla="val -2181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r>
              <a:rPr lang="en-US" sz="2000"/>
              <a:t>How many rabbits will there be in week 3?</a:t>
            </a:r>
            <a:endParaRPr lang="en-AU" sz="2000"/>
          </a:p>
        </p:txBody>
      </p:sp>
      <p:sp>
        <p:nvSpPr>
          <p:cNvPr id="13" name="Speech Bubble: Rectangle with Corners Rounded 12">
            <a:extLst>
              <a:ext uri="{FF2B5EF4-FFF2-40B4-BE49-F238E27FC236}">
                <a16:creationId xmlns:a16="http://schemas.microsoft.com/office/drawing/2014/main" id="{78D5AA2F-3831-B3B5-F749-073F2C46E683}"/>
              </a:ext>
            </a:extLst>
          </p:cNvPr>
          <p:cNvSpPr/>
          <p:nvPr/>
        </p:nvSpPr>
        <p:spPr>
          <a:xfrm>
            <a:off x="9079797" y="5130257"/>
            <a:ext cx="2764201" cy="1063259"/>
          </a:xfrm>
          <a:prstGeom prst="wedgeRoundRectCallout">
            <a:avLst>
              <a:gd name="adj1" fmla="val 20854"/>
              <a:gd name="adj2" fmla="val -1317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t>How many rabbits will there be in 1 year?</a:t>
            </a:r>
            <a:endParaRPr lang="en-AU" sz="2000"/>
          </a:p>
        </p:txBody>
      </p:sp>
      <p:sp>
        <p:nvSpPr>
          <p:cNvPr id="4" name="Slide Number Placeholder 3">
            <a:extLst>
              <a:ext uri="{FF2B5EF4-FFF2-40B4-BE49-F238E27FC236}">
                <a16:creationId xmlns:a16="http://schemas.microsoft.com/office/drawing/2014/main" id="{78BEA11E-B22F-B2BD-4055-EAE1A570BF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7629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6C19-2859-76CC-87F9-30B55652CDA5}"/>
              </a:ext>
            </a:extLst>
          </p:cNvPr>
          <p:cNvSpPr>
            <a:spLocks noGrp="1"/>
          </p:cNvSpPr>
          <p:nvPr>
            <p:ph type="title"/>
          </p:nvPr>
        </p:nvSpPr>
        <p:spPr/>
        <p:txBody>
          <a:bodyPr/>
          <a:lstStyle/>
          <a:p>
            <a:r>
              <a:rPr lang="en-AU">
                <a:latin typeface="+mj-lt"/>
              </a:rPr>
              <a:t>Invasive species (10)</a:t>
            </a:r>
          </a:p>
        </p:txBody>
      </p:sp>
      <p:sp>
        <p:nvSpPr>
          <p:cNvPr id="3" name="Text Placeholder 2">
            <a:extLst>
              <a:ext uri="{FF2B5EF4-FFF2-40B4-BE49-F238E27FC236}">
                <a16:creationId xmlns:a16="http://schemas.microsoft.com/office/drawing/2014/main" id="{6E7FC3FB-8E47-B98D-859A-9C472FB87C5C}"/>
              </a:ext>
            </a:extLst>
          </p:cNvPr>
          <p:cNvSpPr>
            <a:spLocks noGrp="1"/>
          </p:cNvSpPr>
          <p:nvPr>
            <p:ph type="body" sz="quarter" idx="18"/>
          </p:nvPr>
        </p:nvSpPr>
        <p:spPr/>
        <p:txBody>
          <a:bodyPr/>
          <a:lstStyle/>
          <a:p>
            <a:r>
              <a:rPr lang="en-AU">
                <a:latin typeface="+mj-lt"/>
              </a:rPr>
              <a:t>Fire ants and feral pigs </a:t>
            </a:r>
          </a:p>
        </p:txBody>
      </p:sp>
      <p:grpSp>
        <p:nvGrpSpPr>
          <p:cNvPr id="30" name="Group 29" descr="Week 0 – 1 fire ant">
            <a:extLst>
              <a:ext uri="{FF2B5EF4-FFF2-40B4-BE49-F238E27FC236}">
                <a16:creationId xmlns:a16="http://schemas.microsoft.com/office/drawing/2014/main" id="{7549924E-9C6C-BF3B-949A-896BD6635B99}"/>
              </a:ext>
            </a:extLst>
          </p:cNvPr>
          <p:cNvGrpSpPr/>
          <p:nvPr/>
        </p:nvGrpSpPr>
        <p:grpSpPr>
          <a:xfrm>
            <a:off x="980779" y="1608054"/>
            <a:ext cx="1199169" cy="1943880"/>
            <a:chOff x="980779" y="1785406"/>
            <a:chExt cx="1199169" cy="1943880"/>
          </a:xfrm>
        </p:grpSpPr>
        <p:pic>
          <p:nvPicPr>
            <p:cNvPr id="7" name="Picture 6" descr="1 fireant, 10 fireants, 100 fireants">
              <a:extLst>
                <a:ext uri="{FF2B5EF4-FFF2-40B4-BE49-F238E27FC236}">
                  <a16:creationId xmlns:a16="http://schemas.microsoft.com/office/drawing/2014/main" id="{B7FAC712-2B3B-D911-28D9-B91E42F27D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8259" y="2337733"/>
              <a:ext cx="284209" cy="696429"/>
            </a:xfrm>
            <a:prstGeom prst="rect">
              <a:avLst/>
            </a:prstGeom>
          </p:spPr>
        </p:pic>
        <p:sp>
          <p:nvSpPr>
            <p:cNvPr id="12" name="Content Placeholder 7">
              <a:extLst>
                <a:ext uri="{FF2B5EF4-FFF2-40B4-BE49-F238E27FC236}">
                  <a16:creationId xmlns:a16="http://schemas.microsoft.com/office/drawing/2014/main" id="{DE3F176B-80D8-45C3-DFA8-6C86D59285D5}"/>
                </a:ext>
              </a:extLst>
            </p:cNvPr>
            <p:cNvSpPr txBox="1">
              <a:spLocks/>
            </p:cNvSpPr>
            <p:nvPr/>
          </p:nvSpPr>
          <p:spPr>
            <a:xfrm>
              <a:off x="980779" y="3183684"/>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1 fire ant</a:t>
              </a:r>
              <a:endParaRPr lang="en-AU" sz="1400"/>
            </a:p>
          </p:txBody>
        </p:sp>
        <p:sp>
          <p:nvSpPr>
            <p:cNvPr id="13" name="Content Placeholder 7">
              <a:extLst>
                <a:ext uri="{FF2B5EF4-FFF2-40B4-BE49-F238E27FC236}">
                  <a16:creationId xmlns:a16="http://schemas.microsoft.com/office/drawing/2014/main" id="{DB181667-D91B-DEF6-60CF-8ABA748CE97E}"/>
                </a:ext>
              </a:extLst>
            </p:cNvPr>
            <p:cNvSpPr txBox="1">
              <a:spLocks/>
            </p:cNvSpPr>
            <p:nvPr/>
          </p:nvSpPr>
          <p:spPr>
            <a:xfrm>
              <a:off x="980779" y="1785406"/>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latin typeface="+mj-lt"/>
                </a:rPr>
                <a:t>Week 0</a:t>
              </a:r>
              <a:endParaRPr lang="en-AU" sz="1400" b="1">
                <a:latin typeface="+mj-lt"/>
              </a:endParaRPr>
            </a:p>
          </p:txBody>
        </p:sp>
      </p:grpSp>
      <p:grpSp>
        <p:nvGrpSpPr>
          <p:cNvPr id="31" name="Group 30" descr="Week 1 – 10 fire ants">
            <a:extLst>
              <a:ext uri="{FF2B5EF4-FFF2-40B4-BE49-F238E27FC236}">
                <a16:creationId xmlns:a16="http://schemas.microsoft.com/office/drawing/2014/main" id="{C1665610-6359-8D5C-874B-FE41325C9ACF}"/>
              </a:ext>
            </a:extLst>
          </p:cNvPr>
          <p:cNvGrpSpPr/>
          <p:nvPr/>
        </p:nvGrpSpPr>
        <p:grpSpPr>
          <a:xfrm>
            <a:off x="4603526" y="1529931"/>
            <a:ext cx="1199169" cy="2100127"/>
            <a:chOff x="4957279" y="1707283"/>
            <a:chExt cx="1199169" cy="2100127"/>
          </a:xfrm>
        </p:grpSpPr>
        <p:sp>
          <p:nvSpPr>
            <p:cNvPr id="14" name="Content Placeholder 7">
              <a:extLst>
                <a:ext uri="{FF2B5EF4-FFF2-40B4-BE49-F238E27FC236}">
                  <a16:creationId xmlns:a16="http://schemas.microsoft.com/office/drawing/2014/main" id="{C315E9EC-BF59-0981-6811-203F5FC79116}"/>
                </a:ext>
              </a:extLst>
            </p:cNvPr>
            <p:cNvSpPr txBox="1">
              <a:spLocks/>
            </p:cNvSpPr>
            <p:nvPr/>
          </p:nvSpPr>
          <p:spPr>
            <a:xfrm>
              <a:off x="4957279" y="3261808"/>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10 fire ants</a:t>
              </a:r>
              <a:endParaRPr lang="en-AU" sz="1400"/>
            </a:p>
          </p:txBody>
        </p:sp>
        <p:sp>
          <p:nvSpPr>
            <p:cNvPr id="15" name="Content Placeholder 7">
              <a:extLst>
                <a:ext uri="{FF2B5EF4-FFF2-40B4-BE49-F238E27FC236}">
                  <a16:creationId xmlns:a16="http://schemas.microsoft.com/office/drawing/2014/main" id="{616EB97C-44F1-CC65-AC86-8C779AAAF08A}"/>
                </a:ext>
              </a:extLst>
            </p:cNvPr>
            <p:cNvSpPr txBox="1">
              <a:spLocks/>
            </p:cNvSpPr>
            <p:nvPr/>
          </p:nvSpPr>
          <p:spPr>
            <a:xfrm>
              <a:off x="4957279" y="1707283"/>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latin typeface="+mj-lt"/>
                </a:rPr>
                <a:t>Week 1</a:t>
              </a:r>
              <a:endParaRPr lang="en-AU" sz="1400" b="1">
                <a:latin typeface="+mj-lt"/>
              </a:endParaRPr>
            </a:p>
          </p:txBody>
        </p:sp>
        <p:pic>
          <p:nvPicPr>
            <p:cNvPr id="6" name="Picture 5" descr="1 fireant, 10 fireants, 100 fireants">
              <a:extLst>
                <a:ext uri="{FF2B5EF4-FFF2-40B4-BE49-F238E27FC236}">
                  <a16:creationId xmlns:a16="http://schemas.microsoft.com/office/drawing/2014/main" id="{5A8F1C12-6006-3153-B04F-02CD6A5252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2753" y="2191575"/>
              <a:ext cx="928220" cy="995472"/>
            </a:xfrm>
            <a:prstGeom prst="rect">
              <a:avLst/>
            </a:prstGeom>
          </p:spPr>
        </p:pic>
      </p:grpSp>
      <p:grpSp>
        <p:nvGrpSpPr>
          <p:cNvPr id="32" name="Group 31" descr="Week 2 – 100 fire ants">
            <a:extLst>
              <a:ext uri="{FF2B5EF4-FFF2-40B4-BE49-F238E27FC236}">
                <a16:creationId xmlns:a16="http://schemas.microsoft.com/office/drawing/2014/main" id="{DDA9CF73-6EA7-7228-EBDA-3F6C754A0864}"/>
              </a:ext>
            </a:extLst>
          </p:cNvPr>
          <p:cNvGrpSpPr/>
          <p:nvPr/>
        </p:nvGrpSpPr>
        <p:grpSpPr>
          <a:xfrm>
            <a:off x="8226273" y="1023490"/>
            <a:ext cx="2904578" cy="3139819"/>
            <a:chOff x="8226273" y="1200842"/>
            <a:chExt cx="2904578" cy="3139819"/>
          </a:xfrm>
        </p:grpSpPr>
        <p:sp>
          <p:nvSpPr>
            <p:cNvPr id="16" name="Content Placeholder 7">
              <a:extLst>
                <a:ext uri="{FF2B5EF4-FFF2-40B4-BE49-F238E27FC236}">
                  <a16:creationId xmlns:a16="http://schemas.microsoft.com/office/drawing/2014/main" id="{BCFA4438-4166-CB08-F7AE-1A3B35A01FE7}"/>
                </a:ext>
              </a:extLst>
            </p:cNvPr>
            <p:cNvSpPr txBox="1">
              <a:spLocks/>
            </p:cNvSpPr>
            <p:nvPr/>
          </p:nvSpPr>
          <p:spPr>
            <a:xfrm>
              <a:off x="9078978" y="3795059"/>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100 fire ants</a:t>
              </a:r>
              <a:endParaRPr lang="en-AU" sz="1400"/>
            </a:p>
          </p:txBody>
        </p:sp>
        <p:sp>
          <p:nvSpPr>
            <p:cNvPr id="17" name="Content Placeholder 7">
              <a:extLst>
                <a:ext uri="{FF2B5EF4-FFF2-40B4-BE49-F238E27FC236}">
                  <a16:creationId xmlns:a16="http://schemas.microsoft.com/office/drawing/2014/main" id="{8C57B466-504A-7C43-DC9C-6F25709C3904}"/>
                </a:ext>
              </a:extLst>
            </p:cNvPr>
            <p:cNvSpPr txBox="1">
              <a:spLocks/>
            </p:cNvSpPr>
            <p:nvPr/>
          </p:nvSpPr>
          <p:spPr>
            <a:xfrm>
              <a:off x="9078978" y="1200842"/>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latin typeface="+mj-lt"/>
                </a:rPr>
                <a:t>Week 2</a:t>
              </a:r>
              <a:endParaRPr lang="en-AU" sz="1400" b="1">
                <a:latin typeface="+mj-lt"/>
              </a:endParaRPr>
            </a:p>
          </p:txBody>
        </p:sp>
        <p:pic>
          <p:nvPicPr>
            <p:cNvPr id="8" name="Picture 7" descr="1 fireant, 10 fireants, 100 fireants">
              <a:extLst>
                <a:ext uri="{FF2B5EF4-FFF2-40B4-BE49-F238E27FC236}">
                  <a16:creationId xmlns:a16="http://schemas.microsoft.com/office/drawing/2014/main" id="{FD437DCD-1B01-4DE6-EA89-381D0B5CE3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26273" y="1576619"/>
              <a:ext cx="2904578" cy="2148476"/>
            </a:xfrm>
            <a:prstGeom prst="rect">
              <a:avLst/>
            </a:prstGeom>
          </p:spPr>
        </p:pic>
      </p:grpSp>
      <p:grpSp>
        <p:nvGrpSpPr>
          <p:cNvPr id="33" name="Group 32" descr="Week 0 – 1 feral pig">
            <a:extLst>
              <a:ext uri="{FF2B5EF4-FFF2-40B4-BE49-F238E27FC236}">
                <a16:creationId xmlns:a16="http://schemas.microsoft.com/office/drawing/2014/main" id="{1B5B8061-ECA4-325F-2DA5-93482B60B0CE}"/>
              </a:ext>
            </a:extLst>
          </p:cNvPr>
          <p:cNvGrpSpPr/>
          <p:nvPr/>
        </p:nvGrpSpPr>
        <p:grpSpPr>
          <a:xfrm>
            <a:off x="987630" y="4529857"/>
            <a:ext cx="1199169" cy="2019453"/>
            <a:chOff x="980779" y="4283637"/>
            <a:chExt cx="1199169" cy="2019453"/>
          </a:xfrm>
        </p:grpSpPr>
        <p:sp>
          <p:nvSpPr>
            <p:cNvPr id="20" name="Content Placeholder 7">
              <a:extLst>
                <a:ext uri="{FF2B5EF4-FFF2-40B4-BE49-F238E27FC236}">
                  <a16:creationId xmlns:a16="http://schemas.microsoft.com/office/drawing/2014/main" id="{91621971-C307-EC79-6E8F-E6D4034F11EB}"/>
                </a:ext>
              </a:extLst>
            </p:cNvPr>
            <p:cNvSpPr txBox="1">
              <a:spLocks/>
            </p:cNvSpPr>
            <p:nvPr/>
          </p:nvSpPr>
          <p:spPr>
            <a:xfrm>
              <a:off x="980779" y="5757488"/>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1 feral pig</a:t>
              </a:r>
              <a:endParaRPr lang="en-AU" sz="1400"/>
            </a:p>
          </p:txBody>
        </p:sp>
        <p:sp>
          <p:nvSpPr>
            <p:cNvPr id="21" name="Content Placeholder 7">
              <a:extLst>
                <a:ext uri="{FF2B5EF4-FFF2-40B4-BE49-F238E27FC236}">
                  <a16:creationId xmlns:a16="http://schemas.microsoft.com/office/drawing/2014/main" id="{B7581204-0E14-0879-605B-6B1E423A22B2}"/>
                </a:ext>
              </a:extLst>
            </p:cNvPr>
            <p:cNvSpPr txBox="1">
              <a:spLocks/>
            </p:cNvSpPr>
            <p:nvPr/>
          </p:nvSpPr>
          <p:spPr>
            <a:xfrm>
              <a:off x="980779" y="4283637"/>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latin typeface="+mj-lt"/>
                </a:rPr>
                <a:t>Week 0</a:t>
              </a:r>
              <a:endParaRPr lang="en-AU" sz="1400" b="1">
                <a:latin typeface="+mj-lt"/>
              </a:endParaRPr>
            </a:p>
          </p:txBody>
        </p:sp>
        <p:pic>
          <p:nvPicPr>
            <p:cNvPr id="26" name="Picture 25" descr="1 feral pig, 4 feral pigs, 16 feral pigs">
              <a:extLst>
                <a:ext uri="{FF2B5EF4-FFF2-40B4-BE49-F238E27FC236}">
                  <a16:creationId xmlns:a16="http://schemas.microsoft.com/office/drawing/2014/main" id="{F6362DB9-84B6-71CE-5A70-F83074C91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4312"/>
            <a:stretch/>
          </p:blipFill>
          <p:spPr>
            <a:xfrm>
              <a:off x="1137129" y="4556438"/>
              <a:ext cx="886468" cy="1265663"/>
            </a:xfrm>
            <a:prstGeom prst="rect">
              <a:avLst/>
            </a:prstGeom>
          </p:spPr>
        </p:pic>
      </p:grpSp>
      <p:grpSp>
        <p:nvGrpSpPr>
          <p:cNvPr id="34" name="Group 33" descr="Week 1 – 4 feral pigs">
            <a:extLst>
              <a:ext uri="{FF2B5EF4-FFF2-40B4-BE49-F238E27FC236}">
                <a16:creationId xmlns:a16="http://schemas.microsoft.com/office/drawing/2014/main" id="{78D12412-3040-13E4-7055-4134A98A98FF}"/>
              </a:ext>
            </a:extLst>
          </p:cNvPr>
          <p:cNvGrpSpPr/>
          <p:nvPr/>
        </p:nvGrpSpPr>
        <p:grpSpPr>
          <a:xfrm>
            <a:off x="4272913" y="4523426"/>
            <a:ext cx="1880948" cy="2032315"/>
            <a:chOff x="4616389" y="4277206"/>
            <a:chExt cx="1880948" cy="2032315"/>
          </a:xfrm>
        </p:grpSpPr>
        <p:sp>
          <p:nvSpPr>
            <p:cNvPr id="22" name="Content Placeholder 7">
              <a:extLst>
                <a:ext uri="{FF2B5EF4-FFF2-40B4-BE49-F238E27FC236}">
                  <a16:creationId xmlns:a16="http://schemas.microsoft.com/office/drawing/2014/main" id="{C081B76D-68B6-3C48-8528-FC9FFA984DB2}"/>
                </a:ext>
              </a:extLst>
            </p:cNvPr>
            <p:cNvSpPr txBox="1">
              <a:spLocks/>
            </p:cNvSpPr>
            <p:nvPr/>
          </p:nvSpPr>
          <p:spPr>
            <a:xfrm>
              <a:off x="4957279" y="5763919"/>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4 feral pigs</a:t>
              </a:r>
              <a:endParaRPr lang="en-AU" sz="1400"/>
            </a:p>
          </p:txBody>
        </p:sp>
        <p:sp>
          <p:nvSpPr>
            <p:cNvPr id="23" name="Content Placeholder 7">
              <a:extLst>
                <a:ext uri="{FF2B5EF4-FFF2-40B4-BE49-F238E27FC236}">
                  <a16:creationId xmlns:a16="http://schemas.microsoft.com/office/drawing/2014/main" id="{55D28CF9-D76D-D3A6-7313-19DF85C0A665}"/>
                </a:ext>
              </a:extLst>
            </p:cNvPr>
            <p:cNvSpPr txBox="1">
              <a:spLocks/>
            </p:cNvSpPr>
            <p:nvPr/>
          </p:nvSpPr>
          <p:spPr>
            <a:xfrm>
              <a:off x="4957279" y="4277206"/>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latin typeface="+mj-lt"/>
                </a:rPr>
                <a:t>Week 1</a:t>
              </a:r>
              <a:endParaRPr lang="en-AU" sz="1400" b="1">
                <a:latin typeface="+mj-lt"/>
              </a:endParaRPr>
            </a:p>
          </p:txBody>
        </p:sp>
        <p:pic>
          <p:nvPicPr>
            <p:cNvPr id="19" name="Picture 18" descr="1 feral pig, 4 feral pigs, 16 feral pigs">
              <a:extLst>
                <a:ext uri="{FF2B5EF4-FFF2-40B4-BE49-F238E27FC236}">
                  <a16:creationId xmlns:a16="http://schemas.microsoft.com/office/drawing/2014/main" id="{DFAE8570-2668-14AF-CC93-758A9F98EF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3982"/>
            <a:stretch/>
          </p:blipFill>
          <p:spPr>
            <a:xfrm>
              <a:off x="4616389" y="4539480"/>
              <a:ext cx="1880948" cy="1265663"/>
            </a:xfrm>
            <a:prstGeom prst="rect">
              <a:avLst/>
            </a:prstGeom>
          </p:spPr>
        </p:pic>
      </p:grpSp>
      <p:grpSp>
        <p:nvGrpSpPr>
          <p:cNvPr id="35" name="Group 34" descr="Week 2 – 16 feral pigs">
            <a:extLst>
              <a:ext uri="{FF2B5EF4-FFF2-40B4-BE49-F238E27FC236}">
                <a16:creationId xmlns:a16="http://schemas.microsoft.com/office/drawing/2014/main" id="{143BDA95-D3C6-3BEF-09CC-AAEC1EFE3F17}"/>
              </a:ext>
            </a:extLst>
          </p:cNvPr>
          <p:cNvGrpSpPr/>
          <p:nvPr/>
        </p:nvGrpSpPr>
        <p:grpSpPr>
          <a:xfrm>
            <a:off x="8239976" y="4556666"/>
            <a:ext cx="2890875" cy="1992644"/>
            <a:chOff x="8233125" y="4310446"/>
            <a:chExt cx="2890875" cy="1992644"/>
          </a:xfrm>
        </p:grpSpPr>
        <p:pic>
          <p:nvPicPr>
            <p:cNvPr id="11" name="Picture 10" descr="1 feral pig, 4 feral pigs, 16 feral pigs">
              <a:extLst>
                <a:ext uri="{FF2B5EF4-FFF2-40B4-BE49-F238E27FC236}">
                  <a16:creationId xmlns:a16="http://schemas.microsoft.com/office/drawing/2014/main" id="{362BA8B9-9CD1-2A8E-E8B4-37C3CB03B53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33125" y="4491825"/>
              <a:ext cx="2890875" cy="1265663"/>
            </a:xfrm>
            <a:prstGeom prst="rect">
              <a:avLst/>
            </a:prstGeom>
          </p:spPr>
        </p:pic>
        <p:sp>
          <p:nvSpPr>
            <p:cNvPr id="24" name="Content Placeholder 7">
              <a:extLst>
                <a:ext uri="{FF2B5EF4-FFF2-40B4-BE49-F238E27FC236}">
                  <a16:creationId xmlns:a16="http://schemas.microsoft.com/office/drawing/2014/main" id="{1A33E7F6-0196-5D2A-9E50-5FC06D3F438D}"/>
                </a:ext>
              </a:extLst>
            </p:cNvPr>
            <p:cNvSpPr txBox="1">
              <a:spLocks/>
            </p:cNvSpPr>
            <p:nvPr/>
          </p:nvSpPr>
          <p:spPr>
            <a:xfrm>
              <a:off x="9078978" y="5757488"/>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16 feral pigs</a:t>
              </a:r>
              <a:endParaRPr lang="en-AU" sz="1400"/>
            </a:p>
          </p:txBody>
        </p:sp>
        <p:sp>
          <p:nvSpPr>
            <p:cNvPr id="25" name="Content Placeholder 7">
              <a:extLst>
                <a:ext uri="{FF2B5EF4-FFF2-40B4-BE49-F238E27FC236}">
                  <a16:creationId xmlns:a16="http://schemas.microsoft.com/office/drawing/2014/main" id="{D76D55AC-0725-BCC0-E38A-7AFC3BAF525E}"/>
                </a:ext>
              </a:extLst>
            </p:cNvPr>
            <p:cNvSpPr txBox="1">
              <a:spLocks/>
            </p:cNvSpPr>
            <p:nvPr/>
          </p:nvSpPr>
          <p:spPr>
            <a:xfrm>
              <a:off x="9078978" y="4310446"/>
              <a:ext cx="11991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latin typeface="+mj-lt"/>
                </a:rPr>
                <a:t>Week 2</a:t>
              </a:r>
              <a:endParaRPr lang="en-AU" sz="1400" b="1">
                <a:latin typeface="+mj-lt"/>
              </a:endParaRPr>
            </a:p>
          </p:txBody>
        </p:sp>
      </p:grpSp>
      <p:sp>
        <p:nvSpPr>
          <p:cNvPr id="4" name="Slide Number Placeholder 3">
            <a:extLst>
              <a:ext uri="{FF2B5EF4-FFF2-40B4-BE49-F238E27FC236}">
                <a16:creationId xmlns:a16="http://schemas.microsoft.com/office/drawing/2014/main" id="{AC1D0E0F-6A5F-26E8-B1AA-5A4E1E8FC0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79712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Invasive species (11)</a:t>
            </a:r>
          </a:p>
        </p:txBody>
      </p:sp>
      <p:sp>
        <p:nvSpPr>
          <p:cNvPr id="3" name="Text Placeholder 2">
            <a:extLst>
              <a:ext uri="{FF2B5EF4-FFF2-40B4-BE49-F238E27FC236}">
                <a16:creationId xmlns:a16="http://schemas.microsoft.com/office/drawing/2014/main" id="{56E29D53-3ABA-DBFF-06AE-F11BFDE86F77}"/>
              </a:ext>
            </a:extLst>
          </p:cNvPr>
          <p:cNvSpPr>
            <a:spLocks noGrp="1"/>
          </p:cNvSpPr>
          <p:nvPr>
            <p:ph type="body" sz="quarter" idx="18"/>
          </p:nvPr>
        </p:nvSpPr>
        <p:spPr/>
        <p:txBody>
          <a:bodyPr/>
          <a:lstStyle/>
          <a:p>
            <a:r>
              <a:rPr lang="en-AU">
                <a:latin typeface="+mj-lt"/>
              </a:rPr>
              <a:t>Bridal creeper and rabbits</a:t>
            </a:r>
          </a:p>
        </p:txBody>
      </p:sp>
      <p:sp>
        <p:nvSpPr>
          <p:cNvPr id="18" name="Content Placeholder 7">
            <a:extLst>
              <a:ext uri="{FF2B5EF4-FFF2-40B4-BE49-F238E27FC236}">
                <a16:creationId xmlns:a16="http://schemas.microsoft.com/office/drawing/2014/main" id="{FE62B94C-9829-76BF-550F-87FE3862246B}"/>
              </a:ext>
            </a:extLst>
          </p:cNvPr>
          <p:cNvSpPr txBox="1">
            <a:spLocks/>
          </p:cNvSpPr>
          <p:nvPr/>
        </p:nvSpPr>
        <p:spPr>
          <a:xfrm>
            <a:off x="2010024" y="1660196"/>
            <a:ext cx="2724454"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latin typeface="+mj-lt"/>
              </a:rPr>
              <a:t>Bridal creeper</a:t>
            </a:r>
            <a:endParaRPr lang="en-AU" sz="2000" b="1">
              <a:latin typeface="+mj-lt"/>
            </a:endParaRPr>
          </a:p>
        </p:txBody>
      </p:sp>
      <p:pic>
        <p:nvPicPr>
          <p:cNvPr id="33" name="Picture 32" descr="Graph of y=3^x">
            <a:extLst>
              <a:ext uri="{FF2B5EF4-FFF2-40B4-BE49-F238E27FC236}">
                <a16:creationId xmlns:a16="http://schemas.microsoft.com/office/drawing/2014/main" id="{05229171-DAAE-21E0-215B-A6B8F823A4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318" y="2319930"/>
            <a:ext cx="5181866" cy="3889575"/>
          </a:xfrm>
          <a:prstGeom prst="rect">
            <a:avLst/>
          </a:prstGeom>
        </p:spPr>
      </p:pic>
      <p:sp>
        <p:nvSpPr>
          <p:cNvPr id="21" name="Content Placeholder 7">
            <a:extLst>
              <a:ext uri="{FF2B5EF4-FFF2-40B4-BE49-F238E27FC236}">
                <a16:creationId xmlns:a16="http://schemas.microsoft.com/office/drawing/2014/main" id="{471854E7-887D-4773-9D72-FA33B32900B0}"/>
              </a:ext>
            </a:extLst>
          </p:cNvPr>
          <p:cNvSpPr txBox="1">
            <a:spLocks/>
          </p:cNvSpPr>
          <p:nvPr/>
        </p:nvSpPr>
        <p:spPr>
          <a:xfrm>
            <a:off x="7530840" y="1660196"/>
            <a:ext cx="2724454"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latin typeface="+mj-lt"/>
              </a:rPr>
              <a:t>Rabbits</a:t>
            </a:r>
            <a:endParaRPr lang="en-AU" sz="2000" b="1">
              <a:latin typeface="+mj-lt"/>
            </a:endParaRPr>
          </a:p>
        </p:txBody>
      </p:sp>
      <p:pic>
        <p:nvPicPr>
          <p:cNvPr id="35" name="Picture 34" descr="Graph of y=6^x">
            <a:extLst>
              <a:ext uri="{FF2B5EF4-FFF2-40B4-BE49-F238E27FC236}">
                <a16:creationId xmlns:a16="http://schemas.microsoft.com/office/drawing/2014/main" id="{891D978B-785E-4B9C-D723-EB9722AD78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2134" y="2319930"/>
            <a:ext cx="5181866" cy="388957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hlinkClick r:id="rId2">
                  <a:extLst>
                    <a:ext uri="{A12FA001-AC4F-418D-AE19-62706E023703}">
                      <ahyp:hlinkClr xmlns:ahyp="http://schemas.microsoft.com/office/drawing/2018/hyperlinkcolor" val="tx"/>
                    </a:ext>
                  </a:extLst>
                </a:hlinkClick>
              </a:rPr>
              <a:t>© </a:t>
            </a:r>
            <a:r>
              <a:rPr lang="en-AU">
                <a:hlinkClick r:id="rId2">
                  <a:extLst>
                    <a:ext uri="{A12FA001-AC4F-418D-AE19-62706E023703}">
                      <ahyp:hlinkClr xmlns:ahyp="http://schemas.microsoft.com/office/drawing/2018/hyperlinkcolor" val="tx"/>
                    </a:ext>
                  </a:extLst>
                </a:hlinkClick>
              </a:rPr>
              <a:t>State of New South Wales (Department of Education), 202</a:t>
            </a:r>
            <a:r>
              <a:rPr lang="en-AU" u="sng"/>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bg1"/>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latin typeface="+mj-lt"/>
              </a:rPr>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4294967295"/>
          </p:nvPr>
        </p:nvSpPr>
        <p:spPr>
          <a:xfrm>
            <a:off x="540000" y="360363"/>
            <a:ext cx="4500563" cy="684212"/>
          </a:xfrm>
          <a:prstGeom prst="rect">
            <a:avLst/>
          </a:prstGeom>
        </p:spPr>
        <p:txBody>
          <a:bodyPr/>
          <a:lstStyle/>
          <a:p>
            <a:r>
              <a:rPr lang="en-AU" sz="1400">
                <a:solidFill>
                  <a:schemeClr val="bg1"/>
                </a:solidFill>
              </a:rPr>
              <a:t>NSW Department of Education</a:t>
            </a:r>
          </a:p>
          <a:p>
            <a:endParaRPr lang="en-AU" sz="140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E99C-E67E-874F-25E5-0D4A28CF6292}"/>
              </a:ext>
            </a:extLst>
          </p:cNvPr>
          <p:cNvSpPr>
            <a:spLocks noGrp="1"/>
          </p:cNvSpPr>
          <p:nvPr>
            <p:ph type="title"/>
          </p:nvPr>
        </p:nvSpPr>
        <p:spPr/>
        <p:txBody>
          <a:bodyPr/>
          <a:lstStyle/>
          <a:p>
            <a:r>
              <a:rPr lang="en-AU">
                <a:latin typeface="+mj-lt"/>
              </a:rPr>
              <a:t>Which one doesn’t belong?</a:t>
            </a:r>
          </a:p>
        </p:txBody>
      </p:sp>
      <p:sp>
        <p:nvSpPr>
          <p:cNvPr id="3" name="Text Placeholder 2">
            <a:extLst>
              <a:ext uri="{FF2B5EF4-FFF2-40B4-BE49-F238E27FC236}">
                <a16:creationId xmlns:a16="http://schemas.microsoft.com/office/drawing/2014/main" id="{99ABFABF-4CD1-9D86-C21C-C450F8D98EEB}"/>
              </a:ext>
            </a:extLst>
          </p:cNvPr>
          <p:cNvSpPr>
            <a:spLocks noGrp="1"/>
          </p:cNvSpPr>
          <p:nvPr>
            <p:ph type="body" sz="quarter" idx="18"/>
          </p:nvPr>
        </p:nvSpPr>
        <p:spPr/>
        <p:txBody>
          <a:bodyPr/>
          <a:lstStyle/>
          <a:p>
            <a:r>
              <a:rPr lang="en-US">
                <a:latin typeface="+mj-lt"/>
              </a:rPr>
              <a:t>Justify your thinking</a:t>
            </a:r>
            <a:endParaRPr lang="en-AU">
              <a:latin typeface="+mj-lt"/>
            </a:endParaRPr>
          </a:p>
        </p:txBody>
      </p:sp>
      <p:pic>
        <p:nvPicPr>
          <p:cNvPr id="20" name="Picture 19" descr="Fire ant, rabbit, bridal creeper (weed) and feral pig">
            <a:extLst>
              <a:ext uri="{FF2B5EF4-FFF2-40B4-BE49-F238E27FC236}">
                <a16:creationId xmlns:a16="http://schemas.microsoft.com/office/drawing/2014/main" id="{D3ABC03A-9071-F453-9657-D81C74B9FF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071" y="1292535"/>
            <a:ext cx="5061857" cy="5374318"/>
          </a:xfrm>
          <a:prstGeom prst="rect">
            <a:avLst/>
          </a:prstGeom>
        </p:spPr>
      </p:pic>
      <p:sp>
        <p:nvSpPr>
          <p:cNvPr id="4" name="Slide Number Placeholder 3">
            <a:extLst>
              <a:ext uri="{FF2B5EF4-FFF2-40B4-BE49-F238E27FC236}">
                <a16:creationId xmlns:a16="http://schemas.microsoft.com/office/drawing/2014/main" id="{61361ED5-50B6-06D4-DE9E-53D84007C3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9540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a:latin typeface="+mj-lt"/>
              </a:rPr>
              <a:t>Explore</a:t>
            </a:r>
          </a:p>
        </p:txBody>
      </p:sp>
      <p:sp>
        <p:nvSpPr>
          <p:cNvPr id="3" name="Footer Placeholder 1">
            <a:extLst>
              <a:ext uri="{FF2B5EF4-FFF2-40B4-BE49-F238E27FC236}">
                <a16:creationId xmlns:a16="http://schemas.microsoft.com/office/drawing/2014/main" id="{CBCC26FF-C08D-0B31-D965-379951CC29D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a:solidFill>
                  <a:schemeClr val="bg1"/>
                </a:solidFill>
              </a:rPr>
              <a:t>NSW Department of Education</a:t>
            </a:r>
          </a:p>
          <a:p>
            <a:endParaRPr lang="en-AU" sz="1400">
              <a:solidFill>
                <a:schemeClr val="bg1"/>
              </a:solidFill>
            </a:endParaRP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Invasive species (1)</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type="body" sz="quarter" idx="18"/>
          </p:nvPr>
        </p:nvSpPr>
        <p:spPr/>
        <p:txBody>
          <a:bodyPr/>
          <a:lstStyle/>
          <a:p>
            <a:r>
              <a:rPr lang="en-US">
                <a:latin typeface="+mj-lt"/>
              </a:rPr>
              <a:t>Bridal creeper (Asparagus asparagoides)</a:t>
            </a:r>
          </a:p>
        </p:txBody>
      </p:sp>
      <p:pic>
        <p:nvPicPr>
          <p:cNvPr id="6" name="Picture 5" descr="1 bridal creeper weed">
            <a:extLst>
              <a:ext uri="{FF2B5EF4-FFF2-40B4-BE49-F238E27FC236}">
                <a16:creationId xmlns:a16="http://schemas.microsoft.com/office/drawing/2014/main" id="{57C1AEC1-CAAC-937C-6D94-105F9F9DC5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8001" y="1713497"/>
            <a:ext cx="3666102" cy="3994606"/>
          </a:xfrm>
          <a:prstGeom prst="rect">
            <a:avLst/>
          </a:prstGeom>
        </p:spPr>
      </p:pic>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7"/>
          </p:nvPr>
        </p:nvSpPr>
        <p:spPr>
          <a:xfrm>
            <a:off x="4014103" y="1567086"/>
            <a:ext cx="7829896" cy="4807835"/>
          </a:xfrm>
        </p:spPr>
        <p:txBody>
          <a:bodyPr/>
          <a:lstStyle/>
          <a:p>
            <a:r>
              <a:rPr lang="en-US" sz="1800">
                <a:latin typeface="+mn-lt"/>
              </a:rPr>
              <a:t>Bridal creeper is a smothering vine that:</a:t>
            </a:r>
          </a:p>
          <a:p>
            <a:pPr marL="285750" indent="-285750">
              <a:buFont typeface="Arial" panose="020B0604020202020204" pitchFamily="34" charset="0"/>
              <a:buChar char="•"/>
            </a:pPr>
            <a:r>
              <a:rPr lang="en-US" sz="1800">
                <a:latin typeface="+mn-lt"/>
              </a:rPr>
              <a:t>outcompetes native plants</a:t>
            </a:r>
          </a:p>
          <a:p>
            <a:pPr marL="285750" indent="-285750">
              <a:buFont typeface="Arial" panose="020B0604020202020204" pitchFamily="34" charset="0"/>
              <a:buChar char="•"/>
            </a:pPr>
            <a:r>
              <a:rPr lang="en-US" sz="1800">
                <a:latin typeface="+mn-lt"/>
              </a:rPr>
              <a:t>reduces food and habitat for native animals</a:t>
            </a:r>
          </a:p>
          <a:p>
            <a:pPr marL="285750" indent="-285750">
              <a:buFont typeface="Arial" panose="020B0604020202020204" pitchFamily="34" charset="0"/>
              <a:buChar char="•"/>
            </a:pPr>
            <a:r>
              <a:rPr lang="en-US" sz="1800">
                <a:latin typeface="+mn-lt"/>
              </a:rPr>
              <a:t>forms thick root mats that can stop other plants and seedlings growing</a:t>
            </a:r>
          </a:p>
          <a:p>
            <a:pPr marL="285750" indent="-285750">
              <a:buFont typeface="Arial" panose="020B0604020202020204" pitchFamily="34" charset="0"/>
              <a:buChar char="•"/>
            </a:pPr>
            <a:r>
              <a:rPr lang="en-US" sz="1800">
                <a:latin typeface="+mn-lt"/>
              </a:rPr>
              <a:t>reduces fruit production in citrus and avocado orchards</a:t>
            </a:r>
          </a:p>
          <a:p>
            <a:pPr marL="285750" indent="-285750">
              <a:buFont typeface="Arial" panose="020B0604020202020204" pitchFamily="34" charset="0"/>
              <a:buChar char="•"/>
            </a:pPr>
            <a:r>
              <a:rPr lang="en-US" sz="1800">
                <a:latin typeface="+mn-lt"/>
              </a:rPr>
              <a:t>increases the chance of disease in orchards by reducing airflow around trees.</a:t>
            </a:r>
          </a:p>
          <a:p>
            <a:pPr algn="r"/>
            <a:r>
              <a:rPr lang="en-US" sz="1800">
                <a:latin typeface="+mn-lt"/>
              </a:rPr>
              <a:t>NSW </a:t>
            </a:r>
            <a:r>
              <a:rPr lang="en-US" sz="1800" err="1">
                <a:latin typeface="+mn-lt"/>
              </a:rPr>
              <a:t>Weedwise</a:t>
            </a:r>
            <a:r>
              <a:rPr lang="en-US" sz="1800">
                <a:latin typeface="+mn-lt"/>
              </a:rPr>
              <a:t> (</a:t>
            </a:r>
            <a:r>
              <a:rPr lang="en-US" sz="1800">
                <a:latin typeface="+mn-lt"/>
                <a:hlinkClick r:id="rId4"/>
              </a:rPr>
              <a:t>bit.ly/</a:t>
            </a:r>
            <a:r>
              <a:rPr lang="en-US" sz="1800" err="1">
                <a:latin typeface="+mn-lt"/>
                <a:hlinkClick r:id="rId4"/>
              </a:rPr>
              <a:t>bridalcreeper</a:t>
            </a:r>
            <a:r>
              <a:rPr lang="en-US" sz="1800">
                <a:latin typeface="+mn-lt"/>
              </a:rPr>
              <a: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Invasive species (2)</a:t>
            </a:r>
          </a:p>
        </p:txBody>
      </p:sp>
      <p:sp>
        <p:nvSpPr>
          <p:cNvPr id="8" name="Content Placeholder 7">
            <a:extLst>
              <a:ext uri="{FF2B5EF4-FFF2-40B4-BE49-F238E27FC236}">
                <a16:creationId xmlns:a16="http://schemas.microsoft.com/office/drawing/2014/main" id="{904B28AA-9CC7-9FD8-934E-17E3B8404B0E}"/>
              </a:ext>
            </a:extLst>
          </p:cNvPr>
          <p:cNvSpPr>
            <a:spLocks noGrp="1"/>
          </p:cNvSpPr>
          <p:nvPr>
            <p:ph type="body" sz="quarter" idx="18"/>
          </p:nvPr>
        </p:nvSpPr>
        <p:spPr/>
        <p:txBody>
          <a:bodyPr/>
          <a:lstStyle/>
          <a:p>
            <a:r>
              <a:rPr lang="en-US" b="0" i="0" u="none" strike="noStrike">
                <a:solidFill>
                  <a:srgbClr val="146CFD"/>
                </a:solidFill>
                <a:effectLst/>
                <a:latin typeface="+mj-lt"/>
              </a:rPr>
              <a:t>Bridal creeper (Asparagus asparagoides)</a:t>
            </a:r>
            <a:r>
              <a:rPr lang="en-US" b="0" i="0">
                <a:solidFill>
                  <a:srgbClr val="000000"/>
                </a:solidFill>
                <a:effectLst/>
                <a:latin typeface="+mj-lt"/>
              </a:rPr>
              <a:t>​</a:t>
            </a:r>
            <a:endParaRPr lang="en-AU" sz="2400">
              <a:latin typeface="+mj-lt"/>
            </a:endParaRP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7"/>
          </p:nvPr>
        </p:nvSpPr>
        <p:spPr>
          <a:xfrm>
            <a:off x="360000" y="1567086"/>
            <a:ext cx="5442086" cy="512085"/>
          </a:xfrm>
        </p:spPr>
        <p:txBody>
          <a:bodyPr/>
          <a:lstStyle/>
          <a:p>
            <a:r>
              <a:rPr lang="en-US"/>
              <a:t>A sample from a small area is taken each week.</a:t>
            </a:r>
            <a:endParaRPr lang="en-AU"/>
          </a:p>
        </p:txBody>
      </p:sp>
      <p:grpSp>
        <p:nvGrpSpPr>
          <p:cNvPr id="11" name="Group 10" descr="Week 0 – 1 plant">
            <a:extLst>
              <a:ext uri="{FF2B5EF4-FFF2-40B4-BE49-F238E27FC236}">
                <a16:creationId xmlns:a16="http://schemas.microsoft.com/office/drawing/2014/main" id="{FE47C7F3-6E49-CD10-9654-A05255170ED9}"/>
              </a:ext>
            </a:extLst>
          </p:cNvPr>
          <p:cNvGrpSpPr/>
          <p:nvPr/>
        </p:nvGrpSpPr>
        <p:grpSpPr>
          <a:xfrm>
            <a:off x="1018828" y="2344917"/>
            <a:ext cx="1720073" cy="4171083"/>
            <a:chOff x="1438943" y="2344917"/>
            <a:chExt cx="1720073" cy="4171083"/>
          </a:xfrm>
        </p:grpSpPr>
        <p:pic>
          <p:nvPicPr>
            <p:cNvPr id="12" name="Picture 11" descr="1 bridal creeper weed">
              <a:extLst>
                <a:ext uri="{FF2B5EF4-FFF2-40B4-BE49-F238E27FC236}">
                  <a16:creationId xmlns:a16="http://schemas.microsoft.com/office/drawing/2014/main" id="{0FE1EEC3-7B9C-5327-29AF-26985DBE4E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8943" y="3772073"/>
              <a:ext cx="1720073" cy="1874201"/>
            </a:xfrm>
            <a:prstGeom prst="rect">
              <a:avLst/>
            </a:prstGeom>
          </p:spPr>
        </p:pic>
        <p:sp>
          <p:nvSpPr>
            <p:cNvPr id="13" name="Text Placeholder 4">
              <a:extLst>
                <a:ext uri="{FF2B5EF4-FFF2-40B4-BE49-F238E27FC236}">
                  <a16:creationId xmlns:a16="http://schemas.microsoft.com/office/drawing/2014/main" id="{51A561B9-DDB6-9D62-5D43-DE86723ACE3B}"/>
                </a:ext>
              </a:extLst>
            </p:cNvPr>
            <p:cNvSpPr txBox="1">
              <a:spLocks/>
            </p:cNvSpPr>
            <p:nvPr/>
          </p:nvSpPr>
          <p:spPr>
            <a:xfrm>
              <a:off x="1755078" y="2344917"/>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mj-lt"/>
                </a:rPr>
                <a:t>Week 0</a:t>
              </a:r>
              <a:endParaRPr lang="en-AU" b="1">
                <a:latin typeface="+mj-lt"/>
              </a:endParaRPr>
            </a:p>
          </p:txBody>
        </p:sp>
        <p:sp>
          <p:nvSpPr>
            <p:cNvPr id="14" name="Text Placeholder 4">
              <a:extLst>
                <a:ext uri="{FF2B5EF4-FFF2-40B4-BE49-F238E27FC236}">
                  <a16:creationId xmlns:a16="http://schemas.microsoft.com/office/drawing/2014/main" id="{C30CFB83-B352-8079-48F9-0BF2B79A3BDA}"/>
                </a:ext>
              </a:extLst>
            </p:cNvPr>
            <p:cNvSpPr txBox="1">
              <a:spLocks/>
            </p:cNvSpPr>
            <p:nvPr/>
          </p:nvSpPr>
          <p:spPr>
            <a:xfrm>
              <a:off x="1755078" y="6003915"/>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mn-lt"/>
                </a:rPr>
                <a:t>1 plant</a:t>
              </a:r>
              <a:endParaRPr lang="en-AU">
                <a:latin typeface="+mn-lt"/>
              </a:endParaRPr>
            </a:p>
          </p:txBody>
        </p:sp>
      </p:gr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74278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Invasive species (3)</a:t>
            </a:r>
          </a:p>
        </p:txBody>
      </p:sp>
      <p:sp>
        <p:nvSpPr>
          <p:cNvPr id="8" name="Content Placeholder 7">
            <a:extLst>
              <a:ext uri="{FF2B5EF4-FFF2-40B4-BE49-F238E27FC236}">
                <a16:creationId xmlns:a16="http://schemas.microsoft.com/office/drawing/2014/main" id="{904B28AA-9CC7-9FD8-934E-17E3B8404B0E}"/>
              </a:ext>
            </a:extLst>
          </p:cNvPr>
          <p:cNvSpPr>
            <a:spLocks noGrp="1"/>
          </p:cNvSpPr>
          <p:nvPr>
            <p:ph type="body" sz="quarter" idx="18"/>
          </p:nvPr>
        </p:nvSpPr>
        <p:spPr/>
        <p:txBody>
          <a:bodyPr/>
          <a:lstStyle/>
          <a:p>
            <a:r>
              <a:rPr lang="en-US" b="0" i="0" u="none" strike="noStrike">
                <a:solidFill>
                  <a:srgbClr val="146CFD"/>
                </a:solidFill>
                <a:effectLst/>
                <a:latin typeface="+mj-lt"/>
              </a:rPr>
              <a:t>Bridal creeper (Asparagus asparagoides)</a:t>
            </a:r>
            <a:r>
              <a:rPr lang="en-US" b="0" i="0">
                <a:solidFill>
                  <a:srgbClr val="000000"/>
                </a:solidFill>
                <a:effectLst/>
                <a:latin typeface="+mj-lt"/>
              </a:rPr>
              <a:t>​</a:t>
            </a:r>
            <a:endParaRPr lang="en-AU" sz="2400">
              <a:latin typeface="+mj-lt"/>
            </a:endParaRP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7"/>
          </p:nvPr>
        </p:nvSpPr>
        <p:spPr>
          <a:xfrm>
            <a:off x="360000" y="1567086"/>
            <a:ext cx="5442086" cy="512085"/>
          </a:xfrm>
        </p:spPr>
        <p:txBody>
          <a:bodyPr/>
          <a:lstStyle/>
          <a:p>
            <a:r>
              <a:rPr lang="en-US">
                <a:latin typeface="+mn-lt"/>
              </a:rPr>
              <a:t>A sample from a small area is taken each week.</a:t>
            </a:r>
            <a:endParaRPr lang="en-AU">
              <a:latin typeface="+mn-lt"/>
            </a:endParaRPr>
          </a:p>
        </p:txBody>
      </p:sp>
      <p:grpSp>
        <p:nvGrpSpPr>
          <p:cNvPr id="24" name="Group 23" descr="Week 0 – 1 plant">
            <a:extLst>
              <a:ext uri="{FF2B5EF4-FFF2-40B4-BE49-F238E27FC236}">
                <a16:creationId xmlns:a16="http://schemas.microsoft.com/office/drawing/2014/main" id="{C010AEE9-27A4-F15D-9C03-284F7D41C516}"/>
              </a:ext>
            </a:extLst>
          </p:cNvPr>
          <p:cNvGrpSpPr/>
          <p:nvPr/>
        </p:nvGrpSpPr>
        <p:grpSpPr>
          <a:xfrm>
            <a:off x="1018828" y="2344917"/>
            <a:ext cx="1720073" cy="4171083"/>
            <a:chOff x="1438943" y="2344917"/>
            <a:chExt cx="1720073" cy="4171083"/>
          </a:xfrm>
        </p:grpSpPr>
        <p:pic>
          <p:nvPicPr>
            <p:cNvPr id="25" name="Picture 24" descr="1 bridal creeper weed">
              <a:extLst>
                <a:ext uri="{FF2B5EF4-FFF2-40B4-BE49-F238E27FC236}">
                  <a16:creationId xmlns:a16="http://schemas.microsoft.com/office/drawing/2014/main" id="{86CB4D08-D6DF-B503-3EA0-0CE585999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8943" y="3772073"/>
              <a:ext cx="1720073" cy="1874201"/>
            </a:xfrm>
            <a:prstGeom prst="rect">
              <a:avLst/>
            </a:prstGeom>
          </p:spPr>
        </p:pic>
        <p:sp>
          <p:nvSpPr>
            <p:cNvPr id="26" name="Text Placeholder 4">
              <a:extLst>
                <a:ext uri="{FF2B5EF4-FFF2-40B4-BE49-F238E27FC236}">
                  <a16:creationId xmlns:a16="http://schemas.microsoft.com/office/drawing/2014/main" id="{45E873F4-9ACB-E5D4-5C5C-5AD8E85EE39B}"/>
                </a:ext>
              </a:extLst>
            </p:cNvPr>
            <p:cNvSpPr txBox="1">
              <a:spLocks/>
            </p:cNvSpPr>
            <p:nvPr/>
          </p:nvSpPr>
          <p:spPr>
            <a:xfrm>
              <a:off x="1755078" y="2344917"/>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mj-lt"/>
                </a:rPr>
                <a:t>Week 0</a:t>
              </a:r>
              <a:endParaRPr lang="en-AU" b="1">
                <a:latin typeface="+mj-lt"/>
              </a:endParaRPr>
            </a:p>
          </p:txBody>
        </p:sp>
        <p:sp>
          <p:nvSpPr>
            <p:cNvPr id="27" name="Text Placeholder 4">
              <a:extLst>
                <a:ext uri="{FF2B5EF4-FFF2-40B4-BE49-F238E27FC236}">
                  <a16:creationId xmlns:a16="http://schemas.microsoft.com/office/drawing/2014/main" id="{C08BBAB0-D21B-2E6B-0AD2-7720C0A16DE6}"/>
                </a:ext>
              </a:extLst>
            </p:cNvPr>
            <p:cNvSpPr txBox="1">
              <a:spLocks/>
            </p:cNvSpPr>
            <p:nvPr/>
          </p:nvSpPr>
          <p:spPr>
            <a:xfrm>
              <a:off x="1755078" y="6003915"/>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mn-lt"/>
                </a:rPr>
                <a:t>1 plant</a:t>
              </a:r>
              <a:endParaRPr lang="en-AU">
                <a:latin typeface="+mn-lt"/>
              </a:endParaRPr>
            </a:p>
          </p:txBody>
        </p:sp>
      </p:grpSp>
      <p:grpSp>
        <p:nvGrpSpPr>
          <p:cNvPr id="28" name="Group 27" descr="Week 1 – 3 plants">
            <a:extLst>
              <a:ext uri="{FF2B5EF4-FFF2-40B4-BE49-F238E27FC236}">
                <a16:creationId xmlns:a16="http://schemas.microsoft.com/office/drawing/2014/main" id="{6E28E976-0A7D-786A-729F-4716143E8BA2}"/>
              </a:ext>
            </a:extLst>
          </p:cNvPr>
          <p:cNvGrpSpPr/>
          <p:nvPr/>
        </p:nvGrpSpPr>
        <p:grpSpPr>
          <a:xfrm>
            <a:off x="4144732" y="2319499"/>
            <a:ext cx="2461846" cy="4171083"/>
            <a:chOff x="4052643" y="2344917"/>
            <a:chExt cx="2461846" cy="4171083"/>
          </a:xfrm>
        </p:grpSpPr>
        <p:sp>
          <p:nvSpPr>
            <p:cNvPr id="29" name="Text Placeholder 4">
              <a:extLst>
                <a:ext uri="{FF2B5EF4-FFF2-40B4-BE49-F238E27FC236}">
                  <a16:creationId xmlns:a16="http://schemas.microsoft.com/office/drawing/2014/main" id="{29D86CBA-9F74-F5E0-ECB1-EA30B36D1890}"/>
                </a:ext>
              </a:extLst>
            </p:cNvPr>
            <p:cNvSpPr txBox="1">
              <a:spLocks/>
            </p:cNvSpPr>
            <p:nvPr/>
          </p:nvSpPr>
          <p:spPr>
            <a:xfrm>
              <a:off x="4739665" y="2344917"/>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mj-lt"/>
                </a:rPr>
                <a:t>Week 1</a:t>
              </a:r>
              <a:endParaRPr lang="en-AU" b="1">
                <a:latin typeface="+mj-lt"/>
              </a:endParaRPr>
            </a:p>
          </p:txBody>
        </p:sp>
        <p:sp>
          <p:nvSpPr>
            <p:cNvPr id="30" name="Text Placeholder 4">
              <a:extLst>
                <a:ext uri="{FF2B5EF4-FFF2-40B4-BE49-F238E27FC236}">
                  <a16:creationId xmlns:a16="http://schemas.microsoft.com/office/drawing/2014/main" id="{4AB00E8F-8ECC-A7B4-4385-D145BF4DDB27}"/>
                </a:ext>
              </a:extLst>
            </p:cNvPr>
            <p:cNvSpPr txBox="1">
              <a:spLocks/>
            </p:cNvSpPr>
            <p:nvPr/>
          </p:nvSpPr>
          <p:spPr>
            <a:xfrm>
              <a:off x="4739665" y="6003915"/>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mn-lt"/>
                </a:rPr>
                <a:t>3 plants</a:t>
              </a:r>
              <a:endParaRPr lang="en-AU">
                <a:latin typeface="+mn-lt"/>
              </a:endParaRPr>
            </a:p>
          </p:txBody>
        </p:sp>
        <p:pic>
          <p:nvPicPr>
            <p:cNvPr id="31" name="Picture 30" descr="3 bridal creeper weeds">
              <a:extLst>
                <a:ext uri="{FF2B5EF4-FFF2-40B4-BE49-F238E27FC236}">
                  <a16:creationId xmlns:a16="http://schemas.microsoft.com/office/drawing/2014/main" id="{B5D87645-E1C2-A904-08EB-7A4D0AF85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2643" y="3314364"/>
              <a:ext cx="2461846" cy="2564156"/>
            </a:xfrm>
            <a:prstGeom prst="rect">
              <a:avLst/>
            </a:prstGeom>
          </p:spPr>
        </p:pic>
      </p:gr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36620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Invasive species (4)</a:t>
            </a:r>
          </a:p>
        </p:txBody>
      </p:sp>
      <p:sp>
        <p:nvSpPr>
          <p:cNvPr id="8" name="Content Placeholder 7">
            <a:extLst>
              <a:ext uri="{FF2B5EF4-FFF2-40B4-BE49-F238E27FC236}">
                <a16:creationId xmlns:a16="http://schemas.microsoft.com/office/drawing/2014/main" id="{904B28AA-9CC7-9FD8-934E-17E3B8404B0E}"/>
              </a:ext>
            </a:extLst>
          </p:cNvPr>
          <p:cNvSpPr>
            <a:spLocks noGrp="1"/>
          </p:cNvSpPr>
          <p:nvPr>
            <p:ph type="body" sz="quarter" idx="18"/>
          </p:nvPr>
        </p:nvSpPr>
        <p:spPr>
          <a:noFill/>
        </p:spPr>
        <p:txBody>
          <a:bodyPr/>
          <a:lstStyle/>
          <a:p>
            <a:r>
              <a:rPr lang="en-US" b="0" i="0" u="none" strike="noStrike">
                <a:solidFill>
                  <a:srgbClr val="146CFD"/>
                </a:solidFill>
                <a:effectLst/>
                <a:latin typeface="+mj-lt"/>
              </a:rPr>
              <a:t>Bridal creeper (Asparagus asparagoides)</a:t>
            </a:r>
            <a:r>
              <a:rPr lang="en-US" b="0" i="0">
                <a:solidFill>
                  <a:srgbClr val="000000"/>
                </a:solidFill>
                <a:effectLst/>
                <a:latin typeface="+mj-lt"/>
              </a:rPr>
              <a:t>​</a:t>
            </a:r>
            <a:endParaRPr lang="en-AU" sz="2400">
              <a:latin typeface="+mj-lt"/>
            </a:endParaRP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7"/>
          </p:nvPr>
        </p:nvSpPr>
        <p:spPr>
          <a:xfrm>
            <a:off x="360000" y="1567086"/>
            <a:ext cx="5442086" cy="512085"/>
          </a:xfrm>
        </p:spPr>
        <p:txBody>
          <a:bodyPr/>
          <a:lstStyle/>
          <a:p>
            <a:r>
              <a:rPr lang="en-US">
                <a:latin typeface="+mn-lt"/>
              </a:rPr>
              <a:t>A sample from a small area is taken each week.</a:t>
            </a:r>
            <a:endParaRPr lang="en-AU">
              <a:latin typeface="+mn-lt"/>
            </a:endParaRPr>
          </a:p>
        </p:txBody>
      </p:sp>
      <p:grpSp>
        <p:nvGrpSpPr>
          <p:cNvPr id="7" name="Group 6" descr="Week 0 – 1 plant">
            <a:extLst>
              <a:ext uri="{FF2B5EF4-FFF2-40B4-BE49-F238E27FC236}">
                <a16:creationId xmlns:a16="http://schemas.microsoft.com/office/drawing/2014/main" id="{614DA876-1BCA-2007-5313-C6074C82FCA1}"/>
              </a:ext>
            </a:extLst>
          </p:cNvPr>
          <p:cNvGrpSpPr/>
          <p:nvPr/>
        </p:nvGrpSpPr>
        <p:grpSpPr>
          <a:xfrm>
            <a:off x="1018828" y="2344917"/>
            <a:ext cx="1720073" cy="4171083"/>
            <a:chOff x="1438943" y="2344917"/>
            <a:chExt cx="1720073" cy="4171083"/>
          </a:xfrm>
        </p:grpSpPr>
        <p:pic>
          <p:nvPicPr>
            <p:cNvPr id="6" name="Picture 5" descr="1 bridal creeper weed">
              <a:extLst>
                <a:ext uri="{FF2B5EF4-FFF2-40B4-BE49-F238E27FC236}">
                  <a16:creationId xmlns:a16="http://schemas.microsoft.com/office/drawing/2014/main" id="{57C1AEC1-CAAC-937C-6D94-105F9F9DC5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8943" y="3772073"/>
              <a:ext cx="1720073" cy="1874201"/>
            </a:xfrm>
            <a:prstGeom prst="rect">
              <a:avLst/>
            </a:prstGeom>
          </p:spPr>
        </p:pic>
        <p:sp>
          <p:nvSpPr>
            <p:cNvPr id="3" name="Text Placeholder 4">
              <a:extLst>
                <a:ext uri="{FF2B5EF4-FFF2-40B4-BE49-F238E27FC236}">
                  <a16:creationId xmlns:a16="http://schemas.microsoft.com/office/drawing/2014/main" id="{D46D637E-9ADE-A439-C6D4-1A2615AC0ACE}"/>
                </a:ext>
              </a:extLst>
            </p:cNvPr>
            <p:cNvSpPr txBox="1">
              <a:spLocks/>
            </p:cNvSpPr>
            <p:nvPr/>
          </p:nvSpPr>
          <p:spPr>
            <a:xfrm>
              <a:off x="1755078" y="2344917"/>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mj-lt"/>
                </a:rPr>
                <a:t>Week 0</a:t>
              </a:r>
              <a:endParaRPr lang="en-AU" b="1">
                <a:latin typeface="+mj-lt"/>
              </a:endParaRPr>
            </a:p>
          </p:txBody>
        </p:sp>
        <p:sp>
          <p:nvSpPr>
            <p:cNvPr id="10" name="Text Placeholder 4">
              <a:extLst>
                <a:ext uri="{FF2B5EF4-FFF2-40B4-BE49-F238E27FC236}">
                  <a16:creationId xmlns:a16="http://schemas.microsoft.com/office/drawing/2014/main" id="{1BAA1E46-653B-614E-6922-63215855DAD2}"/>
                </a:ext>
              </a:extLst>
            </p:cNvPr>
            <p:cNvSpPr txBox="1">
              <a:spLocks/>
            </p:cNvSpPr>
            <p:nvPr/>
          </p:nvSpPr>
          <p:spPr>
            <a:xfrm>
              <a:off x="1755078" y="6003915"/>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mn-lt"/>
                </a:rPr>
                <a:t>1 plant</a:t>
              </a:r>
              <a:endParaRPr lang="en-AU">
                <a:latin typeface="+mn-lt"/>
              </a:endParaRPr>
            </a:p>
          </p:txBody>
        </p:sp>
      </p:grpSp>
      <p:grpSp>
        <p:nvGrpSpPr>
          <p:cNvPr id="15" name="Group 14" descr="Week 1 – 3 plants">
            <a:extLst>
              <a:ext uri="{FF2B5EF4-FFF2-40B4-BE49-F238E27FC236}">
                <a16:creationId xmlns:a16="http://schemas.microsoft.com/office/drawing/2014/main" id="{22DDD9F2-218E-C0C1-5640-C4FDB834CC8B}"/>
              </a:ext>
            </a:extLst>
          </p:cNvPr>
          <p:cNvGrpSpPr/>
          <p:nvPr/>
        </p:nvGrpSpPr>
        <p:grpSpPr>
          <a:xfrm>
            <a:off x="4144732" y="2319499"/>
            <a:ext cx="2461846" cy="4171083"/>
            <a:chOff x="4052643" y="2344917"/>
            <a:chExt cx="2461846" cy="4171083"/>
          </a:xfrm>
        </p:grpSpPr>
        <p:sp>
          <p:nvSpPr>
            <p:cNvPr id="12" name="Text Placeholder 4">
              <a:extLst>
                <a:ext uri="{FF2B5EF4-FFF2-40B4-BE49-F238E27FC236}">
                  <a16:creationId xmlns:a16="http://schemas.microsoft.com/office/drawing/2014/main" id="{EE271BDD-6CFF-B6F8-815B-83D199044941}"/>
                </a:ext>
              </a:extLst>
            </p:cNvPr>
            <p:cNvSpPr txBox="1">
              <a:spLocks/>
            </p:cNvSpPr>
            <p:nvPr/>
          </p:nvSpPr>
          <p:spPr>
            <a:xfrm>
              <a:off x="4739665" y="2344917"/>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mj-lt"/>
                </a:rPr>
                <a:t>Week 1</a:t>
              </a:r>
              <a:endParaRPr lang="en-AU" b="1">
                <a:latin typeface="+mj-lt"/>
              </a:endParaRPr>
            </a:p>
          </p:txBody>
        </p:sp>
        <p:sp>
          <p:nvSpPr>
            <p:cNvPr id="13" name="Text Placeholder 4">
              <a:extLst>
                <a:ext uri="{FF2B5EF4-FFF2-40B4-BE49-F238E27FC236}">
                  <a16:creationId xmlns:a16="http://schemas.microsoft.com/office/drawing/2014/main" id="{B867F86C-7DB3-7EBB-BBD6-B9993C840031}"/>
                </a:ext>
              </a:extLst>
            </p:cNvPr>
            <p:cNvSpPr txBox="1">
              <a:spLocks/>
            </p:cNvSpPr>
            <p:nvPr/>
          </p:nvSpPr>
          <p:spPr>
            <a:xfrm>
              <a:off x="4739665" y="6003915"/>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mn-lt"/>
                </a:rPr>
                <a:t>3 plants</a:t>
              </a:r>
              <a:endParaRPr lang="en-AU">
                <a:latin typeface="+mn-lt"/>
              </a:endParaRPr>
            </a:p>
          </p:txBody>
        </p:sp>
        <p:pic>
          <p:nvPicPr>
            <p:cNvPr id="14" name="Picture 13" descr="3 bridal creeper weeds">
              <a:extLst>
                <a:ext uri="{FF2B5EF4-FFF2-40B4-BE49-F238E27FC236}">
                  <a16:creationId xmlns:a16="http://schemas.microsoft.com/office/drawing/2014/main" id="{0AD349B7-F769-E298-651B-2E8E7034D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2643" y="3314364"/>
              <a:ext cx="2461846" cy="2564156"/>
            </a:xfrm>
            <a:prstGeom prst="rect">
              <a:avLst/>
            </a:prstGeom>
          </p:spPr>
        </p:pic>
      </p:grpSp>
      <p:grpSp>
        <p:nvGrpSpPr>
          <p:cNvPr id="19" name="Group 18" descr="Week 2 – 9 plant">
            <a:extLst>
              <a:ext uri="{FF2B5EF4-FFF2-40B4-BE49-F238E27FC236}">
                <a16:creationId xmlns:a16="http://schemas.microsoft.com/office/drawing/2014/main" id="{24EDB632-8FE3-9994-38EF-0ED8A3AA911C}"/>
              </a:ext>
            </a:extLst>
          </p:cNvPr>
          <p:cNvGrpSpPr/>
          <p:nvPr/>
        </p:nvGrpSpPr>
        <p:grpSpPr>
          <a:xfrm>
            <a:off x="8012410" y="2344917"/>
            <a:ext cx="3160762" cy="4171083"/>
            <a:chOff x="8432525" y="2344917"/>
            <a:chExt cx="3160762" cy="4171083"/>
          </a:xfrm>
        </p:grpSpPr>
        <p:sp>
          <p:nvSpPr>
            <p:cNvPr id="11" name="Text Placeholder 4">
              <a:extLst>
                <a:ext uri="{FF2B5EF4-FFF2-40B4-BE49-F238E27FC236}">
                  <a16:creationId xmlns:a16="http://schemas.microsoft.com/office/drawing/2014/main" id="{4E6BD02B-926F-9BCC-DDAB-FE5E5FCC96B2}"/>
                </a:ext>
              </a:extLst>
            </p:cNvPr>
            <p:cNvSpPr txBox="1">
              <a:spLocks/>
            </p:cNvSpPr>
            <p:nvPr/>
          </p:nvSpPr>
          <p:spPr>
            <a:xfrm>
              <a:off x="9469005" y="2344917"/>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mj-lt"/>
                </a:rPr>
                <a:t>Week 2</a:t>
              </a:r>
              <a:endParaRPr lang="en-AU" b="1">
                <a:latin typeface="+mj-lt"/>
              </a:endParaRPr>
            </a:p>
          </p:txBody>
        </p:sp>
        <p:sp>
          <p:nvSpPr>
            <p:cNvPr id="16" name="Text Placeholder 4">
              <a:extLst>
                <a:ext uri="{FF2B5EF4-FFF2-40B4-BE49-F238E27FC236}">
                  <a16:creationId xmlns:a16="http://schemas.microsoft.com/office/drawing/2014/main" id="{E981FE74-E226-9D83-89E8-7EC95E0B9D12}"/>
                </a:ext>
              </a:extLst>
            </p:cNvPr>
            <p:cNvSpPr txBox="1">
              <a:spLocks/>
            </p:cNvSpPr>
            <p:nvPr/>
          </p:nvSpPr>
          <p:spPr>
            <a:xfrm>
              <a:off x="9469005" y="6003915"/>
              <a:ext cx="1087802" cy="512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mn-lt"/>
                </a:rPr>
                <a:t>9 plants</a:t>
              </a:r>
              <a:endParaRPr lang="en-AU">
                <a:latin typeface="+mn-lt"/>
              </a:endParaRPr>
            </a:p>
          </p:txBody>
        </p:sp>
        <p:pic>
          <p:nvPicPr>
            <p:cNvPr id="18" name="Picture 17" descr="9 bridal creeper weeds">
              <a:extLst>
                <a:ext uri="{FF2B5EF4-FFF2-40B4-BE49-F238E27FC236}">
                  <a16:creationId xmlns:a16="http://schemas.microsoft.com/office/drawing/2014/main" id="{6A049307-D99B-EB8E-EE8F-7DEC705DB1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32525" y="2908266"/>
              <a:ext cx="3160762" cy="3012600"/>
            </a:xfrm>
            <a:prstGeom prst="rect">
              <a:avLst/>
            </a:prstGeom>
          </p:spPr>
        </p:pic>
      </p:gr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54166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9172-5F64-0455-452E-DCAC0D6673EE}"/>
              </a:ext>
            </a:extLst>
          </p:cNvPr>
          <p:cNvSpPr>
            <a:spLocks noGrp="1"/>
          </p:cNvSpPr>
          <p:nvPr>
            <p:ph type="title"/>
          </p:nvPr>
        </p:nvSpPr>
        <p:spPr/>
        <p:txBody>
          <a:bodyPr/>
          <a:lstStyle/>
          <a:p>
            <a:r>
              <a:rPr lang="en-AU">
                <a:latin typeface="+mj-lt"/>
              </a:rPr>
              <a:t>Invasive species (5)</a:t>
            </a:r>
          </a:p>
        </p:txBody>
      </p:sp>
      <p:sp>
        <p:nvSpPr>
          <p:cNvPr id="3" name="Text Placeholder 2">
            <a:extLst>
              <a:ext uri="{FF2B5EF4-FFF2-40B4-BE49-F238E27FC236}">
                <a16:creationId xmlns:a16="http://schemas.microsoft.com/office/drawing/2014/main" id="{CBE646D9-755F-5B2B-1E5C-489C901571B7}"/>
              </a:ext>
            </a:extLst>
          </p:cNvPr>
          <p:cNvSpPr>
            <a:spLocks noGrp="1"/>
          </p:cNvSpPr>
          <p:nvPr>
            <p:ph type="body" sz="quarter" idx="18"/>
          </p:nvPr>
        </p:nvSpPr>
        <p:spPr/>
        <p:txBody>
          <a:bodyPr/>
          <a:lstStyle/>
          <a:p>
            <a:r>
              <a:rPr lang="en-US">
                <a:latin typeface="+mj-lt"/>
              </a:rPr>
              <a:t>Bridal creeper (Asparagus asparagoides)</a:t>
            </a:r>
            <a:endParaRPr lang="en-AU">
              <a:latin typeface="+mj-lt"/>
            </a:endParaRPr>
          </a:p>
        </p:txBody>
      </p:sp>
      <p:pic>
        <p:nvPicPr>
          <p:cNvPr id="6" name="Picture 5" descr="1 weed, 3 weeds and 9 weeds under the corresponding headings Week 0, week 1 and week 2.">
            <a:extLst>
              <a:ext uri="{FF2B5EF4-FFF2-40B4-BE49-F238E27FC236}">
                <a16:creationId xmlns:a16="http://schemas.microsoft.com/office/drawing/2014/main" id="{226DBBFC-5693-7EEE-B95B-60012C9DD9DD}"/>
              </a:ext>
            </a:extLst>
          </p:cNvPr>
          <p:cNvPicPr>
            <a:picLocks noChangeAspect="1"/>
          </p:cNvPicPr>
          <p:nvPr/>
        </p:nvPicPr>
        <p:blipFill>
          <a:blip r:embed="rId2"/>
          <a:stretch>
            <a:fillRect/>
          </a:stretch>
        </p:blipFill>
        <p:spPr>
          <a:xfrm>
            <a:off x="359999" y="1638858"/>
            <a:ext cx="5924795" cy="2456308"/>
          </a:xfrm>
          <a:prstGeom prst="rect">
            <a:avLst/>
          </a:prstGeom>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93ABC58-1288-A589-0F5D-B674BA8F6C2D}"/>
                  </a:ext>
                </a:extLst>
              </p:cNvPr>
              <p:cNvGraphicFramePr>
                <a:graphicFrameLocks noGrp="1"/>
              </p:cNvGraphicFramePr>
              <p:nvPr>
                <p:extLst>
                  <p:ext uri="{D42A27DB-BD31-4B8C-83A1-F6EECF244321}">
                    <p14:modId xmlns:p14="http://schemas.microsoft.com/office/powerpoint/2010/main" val="4128510323"/>
                  </p:ext>
                </p:extLst>
              </p:nvPr>
            </p:nvGraphicFramePr>
            <p:xfrm>
              <a:off x="742000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𝐖𝐞𝐞𝐤𝐬</m:t>
                                </m:r>
                                <m:r>
                                  <a:rPr lang="en-US" b="1" i="0" smtClean="0">
                                    <a:latin typeface="Cambria Math" panose="02040503050406030204" pitchFamily="18" charset="0"/>
                                  </a:rPr>
                                  <m:t> (</m:t>
                                </m:r>
                                <m:r>
                                  <a:rPr lang="en-US" b="1" i="0" smtClean="0">
                                    <a:latin typeface="Cambria Math" panose="02040503050406030204" pitchFamily="18" charset="0"/>
                                  </a:rPr>
                                  <m:t>𝐱</m:t>
                                </m:r>
                                <m:r>
                                  <a:rPr lang="en-US" b="1" i="0" smtClean="0">
                                    <a:latin typeface="Cambria Math" panose="02040503050406030204" pitchFamily="18" charset="0"/>
                                  </a:rPr>
                                  <m:t>)</m:t>
                                </m:r>
                              </m:oMath>
                            </m:oMathPara>
                          </a14:m>
                          <a:endParaRPr lang="en-AU" i="0">
                            <a:latin typeface="+mj-lt"/>
                          </a:endParaRPr>
                        </a:p>
                      </a:txBody>
                      <a:tcPr/>
                    </a:tc>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𝐏𝐥𝐚𝐧𝐭𝐬</m:t>
                                </m:r>
                                <m:r>
                                  <a:rPr lang="en-US" b="1" i="0" smtClean="0">
                                    <a:latin typeface="Cambria Math" panose="02040503050406030204" pitchFamily="18" charset="0"/>
                                  </a:rPr>
                                  <m:t> (</m:t>
                                </m:r>
                                <m:r>
                                  <a:rPr lang="en-US" b="1" i="0" smtClean="0">
                                    <a:latin typeface="Cambria Math" panose="02040503050406030204" pitchFamily="18" charset="0"/>
                                  </a:rPr>
                                  <m:t>𝐲</m:t>
                                </m:r>
                                <m:r>
                                  <a:rPr lang="en-US" b="1" i="0" smtClean="0">
                                    <a:latin typeface="Cambria Math" panose="02040503050406030204" pitchFamily="18" charset="0"/>
                                  </a:rPr>
                                  <m:t>)</m:t>
                                </m:r>
                              </m:oMath>
                            </m:oMathPara>
                          </a14:m>
                          <a:endParaRPr lang="en-AU" i="0">
                            <a:latin typeface="+mj-lt"/>
                          </a:endParaRPr>
                        </a:p>
                      </a:txBody>
                      <a:tcPr/>
                    </a:tc>
                    <a:extLst>
                      <a:ext uri="{0D108BD9-81ED-4DB2-BD59-A6C34878D82A}">
                        <a16:rowId xmlns:a16="http://schemas.microsoft.com/office/drawing/2014/main" val="2193967174"/>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0</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extLst>
                      <a:ext uri="{0D108BD9-81ED-4DB2-BD59-A6C34878D82A}">
                        <a16:rowId xmlns:a16="http://schemas.microsoft.com/office/drawing/2014/main" val="1566155972"/>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m:t>
                                </m:r>
                              </m:oMath>
                            </m:oMathPara>
                          </a14:m>
                          <a:endParaRPr lang="en-AU" i="0">
                            <a:latin typeface="+mn-lt"/>
                          </a:endParaRPr>
                        </a:p>
                      </a:txBody>
                      <a:tcPr/>
                    </a:tc>
                    <a:extLst>
                      <a:ext uri="{0D108BD9-81ED-4DB2-BD59-A6C34878D82A}">
                        <a16:rowId xmlns:a16="http://schemas.microsoft.com/office/drawing/2014/main" val="2794408261"/>
                      </a:ext>
                    </a:extLst>
                  </a:tr>
                  <a:tr h="722761">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oMath>
                            </m:oMathPara>
                          </a14:m>
                          <a:endParaRPr lang="en-AU" i="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9</m:t>
                                </m:r>
                              </m:oMath>
                            </m:oMathPara>
                          </a14:m>
                          <a:endParaRPr lang="en-AU" i="0" dirty="0">
                            <a:latin typeface="+mn-lt"/>
                          </a:endParaRPr>
                        </a:p>
                      </a:txBody>
                      <a:tcPr/>
                    </a:tc>
                    <a:extLst>
                      <a:ext uri="{0D108BD9-81ED-4DB2-BD59-A6C34878D82A}">
                        <a16:rowId xmlns:a16="http://schemas.microsoft.com/office/drawing/2014/main" val="2574500377"/>
                      </a:ext>
                    </a:extLst>
                  </a:tr>
                </a:tbl>
              </a:graphicData>
            </a:graphic>
          </p:graphicFrame>
        </mc:Choice>
        <mc:Fallback xmlns="">
          <p:graphicFrame>
            <p:nvGraphicFramePr>
              <p:cNvPr id="7" name="Table 6">
                <a:extLst>
                  <a:ext uri="{FF2B5EF4-FFF2-40B4-BE49-F238E27FC236}">
                    <a16:creationId xmlns:a16="http://schemas.microsoft.com/office/drawing/2014/main" id="{993ABC58-1288-A589-0F5D-B674BA8F6C2D}"/>
                  </a:ext>
                </a:extLst>
              </p:cNvPr>
              <p:cNvGraphicFramePr>
                <a:graphicFrameLocks noGrp="1"/>
              </p:cNvGraphicFramePr>
              <p:nvPr>
                <p:extLst>
                  <p:ext uri="{D42A27DB-BD31-4B8C-83A1-F6EECF244321}">
                    <p14:modId xmlns:p14="http://schemas.microsoft.com/office/powerpoint/2010/main" val="4128510323"/>
                  </p:ext>
                </p:extLst>
              </p:nvPr>
            </p:nvGraphicFramePr>
            <p:xfrm>
              <a:off x="7420000" y="360000"/>
              <a:ext cx="4064000" cy="2891044"/>
            </p:xfrm>
            <a:graphic>
              <a:graphicData uri="http://schemas.openxmlformats.org/drawingml/2006/table">
                <a:tbl>
                  <a:tblPr firstRow="1" bandRow="1">
                    <a:tableStyleId>{5A111915-BE36-4E01-A7E5-04B1672EAD32}</a:tableStyleId>
                  </a:tblPr>
                  <a:tblGrid>
                    <a:gridCol w="2032000">
                      <a:extLst>
                        <a:ext uri="{9D8B030D-6E8A-4147-A177-3AD203B41FA5}">
                          <a16:colId xmlns:a16="http://schemas.microsoft.com/office/drawing/2014/main" val="1917966819"/>
                        </a:ext>
                      </a:extLst>
                    </a:gridCol>
                    <a:gridCol w="2032000">
                      <a:extLst>
                        <a:ext uri="{9D8B030D-6E8A-4147-A177-3AD203B41FA5}">
                          <a16:colId xmlns:a16="http://schemas.microsoft.com/office/drawing/2014/main" val="3107287806"/>
                        </a:ext>
                      </a:extLst>
                    </a:gridCol>
                  </a:tblGrid>
                  <a:tr h="722761">
                    <a:tc>
                      <a:txBody>
                        <a:bodyPr/>
                        <a:lstStyle/>
                        <a:p>
                          <a:endParaRPr lang="en-US"/>
                        </a:p>
                      </a:txBody>
                      <a:tcPr>
                        <a:blipFill>
                          <a:blip r:embed="rId3"/>
                          <a:stretch>
                            <a:fillRect l="-299" t="-840" r="-100000" b="-300000"/>
                          </a:stretch>
                        </a:blipFill>
                      </a:tcPr>
                    </a:tc>
                    <a:tc>
                      <a:txBody>
                        <a:bodyPr/>
                        <a:lstStyle/>
                        <a:p>
                          <a:endParaRPr lang="en-US"/>
                        </a:p>
                      </a:txBody>
                      <a:tcPr>
                        <a:blipFill>
                          <a:blip r:embed="rId3"/>
                          <a:stretch>
                            <a:fillRect l="-100601" t="-840" r="-300" b="-300000"/>
                          </a:stretch>
                        </a:blipFill>
                      </a:tcPr>
                    </a:tc>
                    <a:extLst>
                      <a:ext uri="{0D108BD9-81ED-4DB2-BD59-A6C34878D82A}">
                        <a16:rowId xmlns:a16="http://schemas.microsoft.com/office/drawing/2014/main" val="2193967174"/>
                      </a:ext>
                    </a:extLst>
                  </a:tr>
                  <a:tr h="722761">
                    <a:tc>
                      <a:txBody>
                        <a:bodyPr/>
                        <a:lstStyle/>
                        <a:p>
                          <a:endParaRPr lang="en-US"/>
                        </a:p>
                      </a:txBody>
                      <a:tcPr>
                        <a:blipFill>
                          <a:blip r:embed="rId3"/>
                          <a:stretch>
                            <a:fillRect l="-299" t="-100840" r="-100000" b="-200000"/>
                          </a:stretch>
                        </a:blipFill>
                      </a:tcPr>
                    </a:tc>
                    <a:tc>
                      <a:txBody>
                        <a:bodyPr/>
                        <a:lstStyle/>
                        <a:p>
                          <a:endParaRPr lang="en-US"/>
                        </a:p>
                      </a:txBody>
                      <a:tcPr>
                        <a:blipFill>
                          <a:blip r:embed="rId3"/>
                          <a:stretch>
                            <a:fillRect l="-100601" t="-100840" r="-300" b="-200000"/>
                          </a:stretch>
                        </a:blipFill>
                      </a:tcPr>
                    </a:tc>
                    <a:extLst>
                      <a:ext uri="{0D108BD9-81ED-4DB2-BD59-A6C34878D82A}">
                        <a16:rowId xmlns:a16="http://schemas.microsoft.com/office/drawing/2014/main" val="1566155972"/>
                      </a:ext>
                    </a:extLst>
                  </a:tr>
                  <a:tr h="722761">
                    <a:tc>
                      <a:txBody>
                        <a:bodyPr/>
                        <a:lstStyle/>
                        <a:p>
                          <a:endParaRPr lang="en-US"/>
                        </a:p>
                      </a:txBody>
                      <a:tcPr>
                        <a:blipFill>
                          <a:blip r:embed="rId3"/>
                          <a:stretch>
                            <a:fillRect l="-299" t="-202542" r="-100000" b="-101695"/>
                          </a:stretch>
                        </a:blipFill>
                      </a:tcPr>
                    </a:tc>
                    <a:tc>
                      <a:txBody>
                        <a:bodyPr/>
                        <a:lstStyle/>
                        <a:p>
                          <a:endParaRPr lang="en-US"/>
                        </a:p>
                      </a:txBody>
                      <a:tcPr>
                        <a:blipFill>
                          <a:blip r:embed="rId3"/>
                          <a:stretch>
                            <a:fillRect l="-100601" t="-202542" r="-300" b="-101695"/>
                          </a:stretch>
                        </a:blipFill>
                      </a:tcPr>
                    </a:tc>
                    <a:extLst>
                      <a:ext uri="{0D108BD9-81ED-4DB2-BD59-A6C34878D82A}">
                        <a16:rowId xmlns:a16="http://schemas.microsoft.com/office/drawing/2014/main" val="2794408261"/>
                      </a:ext>
                    </a:extLst>
                  </a:tr>
                  <a:tr h="722761">
                    <a:tc>
                      <a:txBody>
                        <a:bodyPr/>
                        <a:lstStyle/>
                        <a:p>
                          <a:endParaRPr lang="en-US"/>
                        </a:p>
                      </a:txBody>
                      <a:tcPr>
                        <a:blipFill>
                          <a:blip r:embed="rId3"/>
                          <a:stretch>
                            <a:fillRect l="-299" t="-300000" r="-100000" b="-840"/>
                          </a:stretch>
                        </a:blipFill>
                      </a:tcPr>
                    </a:tc>
                    <a:tc>
                      <a:txBody>
                        <a:bodyPr/>
                        <a:lstStyle/>
                        <a:p>
                          <a:endParaRPr lang="en-US"/>
                        </a:p>
                      </a:txBody>
                      <a:tcPr>
                        <a:blipFill>
                          <a:blip r:embed="rId3"/>
                          <a:stretch>
                            <a:fillRect l="-100601" t="-300000" r="-300" b="-840"/>
                          </a:stretch>
                        </a:blipFill>
                      </a:tcPr>
                    </a:tc>
                    <a:extLst>
                      <a:ext uri="{0D108BD9-81ED-4DB2-BD59-A6C34878D82A}">
                        <a16:rowId xmlns:a16="http://schemas.microsoft.com/office/drawing/2014/main" val="2574500377"/>
                      </a:ext>
                    </a:extLst>
                  </a:tr>
                </a:tbl>
              </a:graphicData>
            </a:graphic>
          </p:graphicFrame>
        </mc:Fallback>
      </mc:AlternateContent>
      <p:sp>
        <p:nvSpPr>
          <p:cNvPr id="4" name="Slide Number Placeholder 3">
            <a:extLst>
              <a:ext uri="{FF2B5EF4-FFF2-40B4-BE49-F238E27FC236}">
                <a16:creationId xmlns:a16="http://schemas.microsoft.com/office/drawing/2014/main" id="{DDF33DD2-A651-BC67-43A1-A51B778C99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421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766</Words>
  <Application>Microsoft Office PowerPoint</Application>
  <PresentationFormat>Widescreen</PresentationFormat>
  <Paragraphs>141</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Public Sans Light</vt:lpstr>
      <vt:lpstr>Arial</vt:lpstr>
      <vt:lpstr>Times New Roman</vt:lpstr>
      <vt:lpstr>Cambria Math</vt:lpstr>
      <vt:lpstr>Public Sans</vt:lpstr>
      <vt:lpstr>1_NSWG Corporate</vt:lpstr>
      <vt:lpstr>Invasive species</vt:lpstr>
      <vt:lpstr>Launch</vt:lpstr>
      <vt:lpstr>Which one doesn’t belong?</vt:lpstr>
      <vt:lpstr>Explore</vt:lpstr>
      <vt:lpstr>Invasive species (1)</vt:lpstr>
      <vt:lpstr>Invasive species (2)</vt:lpstr>
      <vt:lpstr>Invasive species (3)</vt:lpstr>
      <vt:lpstr>Invasive species (4)</vt:lpstr>
      <vt:lpstr>Invasive species (5)</vt:lpstr>
      <vt:lpstr>Invasive species (6)</vt:lpstr>
      <vt:lpstr>Invasive species (7)</vt:lpstr>
      <vt:lpstr>Invasive species (8)</vt:lpstr>
      <vt:lpstr>Invasive species (9)</vt:lpstr>
      <vt:lpstr>Invasive species (10)</vt:lpstr>
      <vt:lpstr>Invasive species (11)</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species – Unit 11 – Lesson 4</dc:title>
  <dc:creator>NSW Department of Education</dc:creator>
  <dcterms:created xsi:type="dcterms:W3CDTF">2024-09-10T06:18:28Z</dcterms:created>
  <dcterms:modified xsi:type="dcterms:W3CDTF">2024-09-10T06:18:53Z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2024-09-10T06:18:53Z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d869eb23-55f7-4f6c-ae0e-25b68ed2cd76</vt:lpwstr>
  </property>
  <property fmtid="{D5CDD505-2E9C-101B-9397-08002B2CF9AE}" pid="8" name="MSIP_Label_b603dfd7-d93a-4381-a340-2995d8282205_ContentBits">
    <vt:lpwstr>0</vt:lpwstr>
  </property>
</Properties>
</file>