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4"/>
  </p:sldMasterIdLst>
  <p:notesMasterIdLst>
    <p:notesMasterId r:id="rId23"/>
  </p:notesMasterIdLst>
  <p:handoutMasterIdLst>
    <p:handoutMasterId r:id="rId24"/>
  </p:handoutMasterIdLst>
  <p:sldIdLst>
    <p:sldId id="257" r:id="rId5"/>
    <p:sldId id="381" r:id="rId6"/>
    <p:sldId id="378" r:id="rId7"/>
    <p:sldId id="399" r:id="rId8"/>
    <p:sldId id="386" r:id="rId9"/>
    <p:sldId id="387" r:id="rId10"/>
    <p:sldId id="388" r:id="rId11"/>
    <p:sldId id="390" r:id="rId12"/>
    <p:sldId id="389" r:id="rId13"/>
    <p:sldId id="391" r:id="rId14"/>
    <p:sldId id="392" r:id="rId15"/>
    <p:sldId id="393" r:id="rId16"/>
    <p:sldId id="394" r:id="rId17"/>
    <p:sldId id="395" r:id="rId18"/>
    <p:sldId id="396" r:id="rId19"/>
    <p:sldId id="397" r:id="rId20"/>
    <p:sldId id="398"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
      <p:font typeface="Public Sans Light" pitchFamily="2" charset="0"/>
      <p:regular r:id="rId30"/>
      <p: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5"/>
    <a:srgbClr val="CDD3D6"/>
    <a:srgbClr val="EBEBEB"/>
    <a:srgbClr val="FFFFFF"/>
    <a:srgbClr val="00296C"/>
    <a:srgbClr val="146CFD"/>
    <a:srgbClr val="0070C0"/>
    <a:srgbClr val="CBEDFD"/>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4" autoAdjust="0"/>
    <p:restoredTop sz="88531" autoAdjust="0"/>
  </p:normalViewPr>
  <p:slideViewPr>
    <p:cSldViewPr snapToGrid="0">
      <p:cViewPr varScale="1">
        <p:scale>
          <a:sx n="137" d="100"/>
          <a:sy n="137" d="100"/>
        </p:scale>
        <p:origin x="1356" y="120"/>
      </p:cViewPr>
      <p:guideLst>
        <p:guide orient="horz" pos="232"/>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aker" userId="4c439f8b-4024-428a-85a1-35f7d1063bbc" providerId="ADAL" clId="{9F6911EC-49AF-4D23-A352-79B20E515A06}"/>
    <pc:docChg chg="custSel modSld">
      <pc:chgData name="Amy Laker" userId="4c439f8b-4024-428a-85a1-35f7d1063bbc" providerId="ADAL" clId="{9F6911EC-49AF-4D23-A352-79B20E515A06}" dt="2024-08-12T09:18:47.103" v="17"/>
      <pc:docMkLst>
        <pc:docMk/>
      </pc:docMkLst>
      <pc:sldChg chg="addSp delSp modSp mod chgLayout">
        <pc:chgData name="Amy Laker" userId="4c439f8b-4024-428a-85a1-35f7d1063bbc" providerId="ADAL" clId="{9F6911EC-49AF-4D23-A352-79B20E515A06}" dt="2024-08-12T09:18:30.451" v="16" actId="1036"/>
        <pc:sldMkLst>
          <pc:docMk/>
          <pc:sldMk cId="3180838536" sldId="257"/>
        </pc:sldMkLst>
        <pc:spChg chg="mod ord">
          <ac:chgData name="Amy Laker" userId="4c439f8b-4024-428a-85a1-35f7d1063bbc" providerId="ADAL" clId="{9F6911EC-49AF-4D23-A352-79B20E515A06}" dt="2024-08-12T09:16:59.066" v="0" actId="700"/>
          <ac:spMkLst>
            <pc:docMk/>
            <pc:sldMk cId="3180838536" sldId="257"/>
            <ac:spMk id="2" creationId="{F5F24653-523A-218A-455A-FA945D6C7056}"/>
          </ac:spMkLst>
        </pc:spChg>
        <pc:spChg chg="add del mod ord">
          <ac:chgData name="Amy Laker" userId="4c439f8b-4024-428a-85a1-35f7d1063bbc" providerId="ADAL" clId="{9F6911EC-49AF-4D23-A352-79B20E515A06}" dt="2024-08-12T09:17:07.431" v="1" actId="478"/>
          <ac:spMkLst>
            <pc:docMk/>
            <pc:sldMk cId="3180838536" sldId="257"/>
            <ac:spMk id="3" creationId="{4CC42B26-A7CD-F7A4-B6D5-FA873D0F6C51}"/>
          </ac:spMkLst>
        </pc:spChg>
        <pc:spChg chg="add del mod ord">
          <ac:chgData name="Amy Laker" userId="4c439f8b-4024-428a-85a1-35f7d1063bbc" providerId="ADAL" clId="{9F6911EC-49AF-4D23-A352-79B20E515A06}" dt="2024-08-12T09:17:07.431" v="1" actId="478"/>
          <ac:spMkLst>
            <pc:docMk/>
            <pc:sldMk cId="3180838536" sldId="257"/>
            <ac:spMk id="4" creationId="{460D547F-6EAA-DFE5-0793-8F7A4D429656}"/>
          </ac:spMkLst>
        </pc:spChg>
        <pc:spChg chg="add del mod ord">
          <ac:chgData name="Amy Laker" userId="4c439f8b-4024-428a-85a1-35f7d1063bbc" providerId="ADAL" clId="{9F6911EC-49AF-4D23-A352-79B20E515A06}" dt="2024-08-12T09:17:07.431" v="1" actId="478"/>
          <ac:spMkLst>
            <pc:docMk/>
            <pc:sldMk cId="3180838536" sldId="257"/>
            <ac:spMk id="5" creationId="{716246AB-1443-8A33-B464-B200F1650548}"/>
          </ac:spMkLst>
        </pc:spChg>
        <pc:spChg chg="add mod">
          <ac:chgData name="Amy Laker" userId="4c439f8b-4024-428a-85a1-35f7d1063bbc" providerId="ADAL" clId="{9F6911EC-49AF-4D23-A352-79B20E515A06}" dt="2024-08-12T09:18:30.451" v="16" actId="1036"/>
          <ac:spMkLst>
            <pc:docMk/>
            <pc:sldMk cId="3180838536" sldId="257"/>
            <ac:spMk id="6" creationId="{B23EBCA3-8353-87D8-914F-BE0E99707056}"/>
          </ac:spMkLst>
        </pc:spChg>
        <pc:spChg chg="mod ord">
          <ac:chgData name="Amy Laker" userId="4c439f8b-4024-428a-85a1-35f7d1063bbc" providerId="ADAL" clId="{9F6911EC-49AF-4D23-A352-79B20E515A06}" dt="2024-08-12T09:16:59.066" v="0" actId="700"/>
          <ac:spMkLst>
            <pc:docMk/>
            <pc:sldMk cId="3180838536" sldId="257"/>
            <ac:spMk id="7" creationId="{17ACA6DE-0425-8EF3-5209-66B57CD3D78E}"/>
          </ac:spMkLst>
        </pc:spChg>
        <pc:picChg chg="mod ord">
          <ac:chgData name="Amy Laker" userId="4c439f8b-4024-428a-85a1-35f7d1063bbc" providerId="ADAL" clId="{9F6911EC-49AF-4D23-A352-79B20E515A06}" dt="2024-08-12T09:16:59.066" v="0" actId="700"/>
          <ac:picMkLst>
            <pc:docMk/>
            <pc:sldMk cId="3180838536" sldId="257"/>
            <ac:picMk id="12" creationId="{AC864CA6-3F7E-C950-648B-02C7BDCDA6C2}"/>
          </ac:picMkLst>
        </pc:picChg>
      </pc:sldChg>
      <pc:sldChg chg="addSp modSp mod chgLayout">
        <pc:chgData name="Amy Laker" userId="4c439f8b-4024-428a-85a1-35f7d1063bbc" providerId="ADAL" clId="{9F6911EC-49AF-4D23-A352-79B20E515A06}" dt="2024-08-12T09:18:47.103" v="17"/>
        <pc:sldMkLst>
          <pc:docMk/>
          <pc:sldMk cId="1816945297" sldId="381"/>
        </pc:sldMkLst>
        <pc:spChg chg="add mod">
          <ac:chgData name="Amy Laker" userId="4c439f8b-4024-428a-85a1-35f7d1063bbc" providerId="ADAL" clId="{9F6911EC-49AF-4D23-A352-79B20E515A06}" dt="2024-08-12T09:18:47.103" v="17"/>
          <ac:spMkLst>
            <pc:docMk/>
            <pc:sldMk cId="1816945297" sldId="381"/>
            <ac:spMk id="2" creationId="{32ECEC66-F8EE-635D-D069-4BBC9C026A90}"/>
          </ac:spMkLst>
        </pc:spChg>
        <pc:spChg chg="mod ord">
          <ac:chgData name="Amy Laker" userId="4c439f8b-4024-428a-85a1-35f7d1063bbc" providerId="ADAL" clId="{9F6911EC-49AF-4D23-A352-79B20E515A06}" dt="2024-08-12T09:17:19.517" v="2" actId="700"/>
          <ac:spMkLst>
            <pc:docMk/>
            <pc:sldMk cId="1816945297" sldId="381"/>
            <ac:spMk id="5" creationId="{FCE7BF6A-AB36-CA7B-C94E-7532E9A1E7C4}"/>
          </ac:spMkLst>
        </pc:spChg>
      </pc:sldChg>
    </pc:docChg>
  </pc:docChgLst>
  <pc:docChgLst>
    <pc:chgData name="Meagan Rodda" userId="efecb8de-290d-42b5-96ee-00df0648c086" providerId="ADAL" clId="{B5AECBE1-3483-45E2-8805-98672A91394E}"/>
    <pc:docChg chg="undo custSel modSld">
      <pc:chgData name="Meagan Rodda" userId="efecb8de-290d-42b5-96ee-00df0648c086" providerId="ADAL" clId="{B5AECBE1-3483-45E2-8805-98672A91394E}" dt="2024-09-08T21:31:20.509" v="57" actId="6549"/>
      <pc:docMkLst>
        <pc:docMk/>
      </pc:docMkLst>
      <pc:sldChg chg="modSp mod">
        <pc:chgData name="Meagan Rodda" userId="efecb8de-290d-42b5-96ee-00df0648c086" providerId="ADAL" clId="{B5AECBE1-3483-45E2-8805-98672A91394E}" dt="2024-09-08T21:31:00.623" v="30" actId="6549"/>
        <pc:sldMkLst>
          <pc:docMk/>
          <pc:sldMk cId="1484336360" sldId="386"/>
        </pc:sldMkLst>
        <pc:spChg chg="mod">
          <ac:chgData name="Meagan Rodda" userId="efecb8de-290d-42b5-96ee-00df0648c086" providerId="ADAL" clId="{B5AECBE1-3483-45E2-8805-98672A91394E}" dt="2024-09-08T21:31:00.623" v="30" actId="6549"/>
          <ac:spMkLst>
            <pc:docMk/>
            <pc:sldMk cId="1484336360" sldId="386"/>
            <ac:spMk id="6" creationId="{0797C127-D97D-CCCF-FEF3-4377468EEF6A}"/>
          </ac:spMkLst>
        </pc:spChg>
        <pc:spChg chg="mod">
          <ac:chgData name="Meagan Rodda" userId="efecb8de-290d-42b5-96ee-00df0648c086" providerId="ADAL" clId="{B5AECBE1-3483-45E2-8805-98672A91394E}" dt="2024-09-08T21:30:56.193" v="29" actId="20577"/>
          <ac:spMkLst>
            <pc:docMk/>
            <pc:sldMk cId="1484336360" sldId="386"/>
            <ac:spMk id="11" creationId="{F207D960-CA01-5A75-FF06-B979359AF824}"/>
          </ac:spMkLst>
        </pc:spChg>
      </pc:sldChg>
      <pc:sldChg chg="modSp mod">
        <pc:chgData name="Meagan Rodda" userId="efecb8de-290d-42b5-96ee-00df0648c086" providerId="ADAL" clId="{B5AECBE1-3483-45E2-8805-98672A91394E}" dt="2024-09-08T21:31:20.509" v="57" actId="6549"/>
        <pc:sldMkLst>
          <pc:docMk/>
          <pc:sldMk cId="4032209666" sldId="387"/>
        </pc:sldMkLst>
        <pc:spChg chg="mod">
          <ac:chgData name="Meagan Rodda" userId="efecb8de-290d-42b5-96ee-00df0648c086" providerId="ADAL" clId="{B5AECBE1-3483-45E2-8805-98672A91394E}" dt="2024-09-08T21:31:20.509" v="57" actId="6549"/>
          <ac:spMkLst>
            <pc:docMk/>
            <pc:sldMk cId="4032209666" sldId="387"/>
            <ac:spMk id="6" creationId="{0797C127-D97D-CCCF-FEF3-4377468EEF6A}"/>
          </ac:spMkLst>
        </pc:spChg>
        <pc:spChg chg="mod">
          <ac:chgData name="Meagan Rodda" userId="efecb8de-290d-42b5-96ee-00df0648c086" providerId="ADAL" clId="{B5AECBE1-3483-45E2-8805-98672A91394E}" dt="2024-09-08T21:31:17.063" v="56" actId="20577"/>
          <ac:spMkLst>
            <pc:docMk/>
            <pc:sldMk cId="4032209666" sldId="387"/>
            <ac:spMk id="11" creationId="{F207D960-CA01-5A75-FF06-B979359AF8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9/09/2024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9/09/2024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180446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5915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26825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571247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6715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2322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19625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4389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71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78759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037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8423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7395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799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05924665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pPr>
              <a:lnSpc>
                <a:spcPct val="150000"/>
              </a:lnSpc>
            </a:pPr>
            <a:r>
              <a:rPr lang="en-AU" dirty="0"/>
              <a:t>Exponential Marbleslides</a:t>
            </a:r>
          </a:p>
        </p:txBody>
      </p:sp>
      <p:sp>
        <p:nvSpPr>
          <p:cNvPr id="2" name="Text Placeholder 1">
            <a:extLst>
              <a:ext uri="{FF2B5EF4-FFF2-40B4-BE49-F238E27FC236}">
                <a16:creationId xmlns:a16="http://schemas.microsoft.com/office/drawing/2014/main" id="{F5F24653-523A-218A-455A-FA945D6C7056}"/>
              </a:ext>
            </a:extLst>
          </p:cNvPr>
          <p:cNvSpPr>
            <a:spLocks noGrp="1"/>
          </p:cNvSpPr>
          <p:nvPr>
            <p:ph type="body" sz="quarter" idx="10"/>
          </p:nvPr>
        </p:nvSpPr>
        <p:spPr/>
        <p:txBody>
          <a:bodyPr/>
          <a:lstStyle/>
          <a:p>
            <a:r>
              <a:rPr lang="en-US" dirty="0"/>
              <a:t>Stage 5</a:t>
            </a:r>
          </a:p>
        </p:txBody>
      </p:sp>
      <p:pic>
        <p:nvPicPr>
          <p:cNvPr id="12" name="Picture Placeholder 11">
            <a:extLst>
              <a:ext uri="{FF2B5EF4-FFF2-40B4-BE49-F238E27FC236}">
                <a16:creationId xmlns:a16="http://schemas.microsoft.com/office/drawing/2014/main" id="{AC864CA6-3F7E-C950-648B-02C7BDCDA6C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 r="11"/>
          <a:stretch/>
        </p:blipFill>
        <p:spPr/>
      </p:pic>
      <p:sp>
        <p:nvSpPr>
          <p:cNvPr id="6" name="Footer Placeholder 1">
            <a:extLst>
              <a:ext uri="{FF2B5EF4-FFF2-40B4-BE49-F238E27FC236}">
                <a16:creationId xmlns:a16="http://schemas.microsoft.com/office/drawing/2014/main" id="{B23EBCA3-8353-87D8-914F-BE0E99707056}"/>
              </a:ext>
            </a:extLst>
          </p:cNvPr>
          <p:cNvSpPr txBox="1">
            <a:spLocks/>
          </p:cNvSpPr>
          <p:nvPr/>
        </p:nvSpPr>
        <p:spPr>
          <a:xfrm>
            <a:off x="539999" y="269686"/>
            <a:ext cx="2756357" cy="294758"/>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F5B4F-673C-E8FE-5285-8C6B1AA01C51}"/>
              </a:ext>
            </a:extLst>
          </p:cNvPr>
          <p:cNvSpPr>
            <a:spLocks noGrp="1"/>
          </p:cNvSpPr>
          <p:nvPr>
            <p:ph type="title"/>
          </p:nvPr>
        </p:nvSpPr>
        <p:spPr/>
        <p:txBody>
          <a:bodyPr/>
          <a:lstStyle/>
          <a:p>
            <a:r>
              <a:rPr lang="en-US" dirty="0">
                <a:latin typeface="+mj-lt"/>
              </a:rPr>
              <a:t>Exponential Marbleslides (8)</a:t>
            </a:r>
            <a:endParaRPr lang="en-AU" dirty="0">
              <a:latin typeface="+mj-lt"/>
            </a:endParaRPr>
          </a:p>
        </p:txBody>
      </p:sp>
      <p:sp>
        <p:nvSpPr>
          <p:cNvPr id="5" name="Text Placeholder 4">
            <a:extLst>
              <a:ext uri="{FF2B5EF4-FFF2-40B4-BE49-F238E27FC236}">
                <a16:creationId xmlns:a16="http://schemas.microsoft.com/office/drawing/2014/main" id="{3D9F7DF4-15AE-5C4B-0D43-7F24CF4C75E8}"/>
              </a:ext>
            </a:extLst>
          </p:cNvPr>
          <p:cNvSpPr>
            <a:spLocks noGrp="1"/>
          </p:cNvSpPr>
          <p:nvPr>
            <p:ph type="body" sz="quarter" idx="18"/>
          </p:nvPr>
        </p:nvSpPr>
        <p:spPr/>
        <p:txBody>
          <a:bodyPr/>
          <a:lstStyle/>
          <a:p>
            <a:r>
              <a:rPr lang="en-US" dirty="0">
                <a:latin typeface="+mj-lt"/>
              </a:rPr>
              <a:t>Graph 2</a:t>
            </a:r>
            <a:endParaRPr lang="en-AU" dirty="0">
              <a:latin typeface="+mj-lt"/>
            </a:endParaRPr>
          </a:p>
        </p:txBody>
      </p:sp>
      <mc:AlternateContent xmlns:mc="http://schemas.openxmlformats.org/markup-compatibility/2006" xmlns:a14="http://schemas.microsoft.com/office/drawing/2010/main">
        <mc:Choice Requires="a14">
          <p:sp>
            <p:nvSpPr>
              <p:cNvPr id="7" name="Content Placeholder 10">
                <a:extLst>
                  <a:ext uri="{FF2B5EF4-FFF2-40B4-BE49-F238E27FC236}">
                    <a16:creationId xmlns:a16="http://schemas.microsoft.com/office/drawing/2014/main" id="{9E4CFDB9-16C7-B467-D539-7D471182A9F5}"/>
                  </a:ext>
                </a:extLst>
              </p:cNvPr>
              <p:cNvSpPr txBox="1">
                <a:spLocks/>
              </p:cNvSpPr>
              <p:nvPr/>
            </p:nvSpPr>
            <p:spPr>
              <a:xfrm>
                <a:off x="559292" y="1980000"/>
                <a:ext cx="3485169"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m:t>
                          </m:r>
                          <m:r>
                            <a:rPr lang="en-US" sz="1800" b="0" i="1" smtClean="0">
                              <a:latin typeface="Cambria Math" panose="02040503050406030204" pitchFamily="18" charset="0"/>
                            </a:rPr>
                            <m:t>𝑥</m:t>
                          </m:r>
                        </m:sup>
                      </m:sSup>
                      <m:r>
                        <a:rPr lang="en-US" sz="1800" b="0" i="1" smtClean="0">
                          <a:latin typeface="Cambria Math" panose="02040503050406030204" pitchFamily="18" charset="0"/>
                        </a:rPr>
                        <m:t>−2</m:t>
                      </m:r>
                    </m:oMath>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−2</m:t>
                      </m:r>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+3</m:t>
                      </m:r>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−3</m:t>
                      </m:r>
                    </m:oMath>
                  </m:oMathPara>
                </a14:m>
                <a:endParaRPr lang="en-AU" sz="1800" dirty="0"/>
              </a:p>
            </p:txBody>
          </p:sp>
        </mc:Choice>
        <mc:Fallback xmlns="">
          <p:sp>
            <p:nvSpPr>
              <p:cNvPr id="7" name="Content Placeholder 10">
                <a:extLst>
                  <a:ext uri="{FF2B5EF4-FFF2-40B4-BE49-F238E27FC236}">
                    <a16:creationId xmlns:a16="http://schemas.microsoft.com/office/drawing/2014/main" id="{9E4CFDB9-16C7-B467-D539-7D471182A9F5}"/>
                  </a:ext>
                </a:extLst>
              </p:cNvPr>
              <p:cNvSpPr txBox="1">
                <a:spLocks noRot="1" noChangeAspect="1" noMove="1" noResize="1" noEditPoints="1" noAdjustHandles="1" noChangeArrowheads="1" noChangeShapeType="1" noTextEdit="1"/>
              </p:cNvSpPr>
              <p:nvPr/>
            </p:nvSpPr>
            <p:spPr>
              <a:xfrm>
                <a:off x="559292" y="1980000"/>
                <a:ext cx="3485169" cy="4536000"/>
              </a:xfrm>
              <a:prstGeom prst="rect">
                <a:avLst/>
              </a:prstGeom>
              <a:blipFill>
                <a:blip r:embed="rId2"/>
                <a:stretch>
                  <a:fillRect/>
                </a:stretch>
              </a:blipFill>
            </p:spPr>
            <p:txBody>
              <a:bodyPr/>
              <a:lstStyle/>
              <a:p>
                <a:r>
                  <a:rPr lang="en-US">
                    <a:noFill/>
                  </a:rPr>
                  <a:t> </a:t>
                </a:r>
              </a:p>
            </p:txBody>
          </p:sp>
        </mc:Fallback>
      </mc:AlternateContent>
      <p:pic>
        <p:nvPicPr>
          <p:cNvPr id="12" name="Picture 11" descr="Exponential graph with y intercept (0,-2) and asymptote y=0,  approaching -3 as x approaches negative infinity.">
            <a:extLst>
              <a:ext uri="{FF2B5EF4-FFF2-40B4-BE49-F238E27FC236}">
                <a16:creationId xmlns:a16="http://schemas.microsoft.com/office/drawing/2014/main" id="{2191B1D6-EBF3-8021-F9EC-14C023856DC5}"/>
              </a:ext>
            </a:extLst>
          </p:cNvPr>
          <p:cNvPicPr>
            <a:picLocks noChangeAspect="1"/>
          </p:cNvPicPr>
          <p:nvPr/>
        </p:nvPicPr>
        <p:blipFill>
          <a:blip r:embed="rId3"/>
          <a:stretch>
            <a:fillRect/>
          </a:stretch>
        </p:blipFill>
        <p:spPr>
          <a:xfrm>
            <a:off x="4892968" y="1612575"/>
            <a:ext cx="6509146" cy="4422465"/>
          </a:xfrm>
          <a:prstGeom prst="rect">
            <a:avLst/>
          </a:prstGeom>
        </p:spPr>
      </p:pic>
      <p:sp>
        <p:nvSpPr>
          <p:cNvPr id="2" name="Slide Number Placeholder 1">
            <a:extLst>
              <a:ext uri="{FF2B5EF4-FFF2-40B4-BE49-F238E27FC236}">
                <a16:creationId xmlns:a16="http://schemas.microsoft.com/office/drawing/2014/main" id="{90A71A44-C0E2-A9A1-FC37-AA5B0E8BD1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81934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F5B4F-673C-E8FE-5285-8C6B1AA01C51}"/>
              </a:ext>
            </a:extLst>
          </p:cNvPr>
          <p:cNvSpPr>
            <a:spLocks noGrp="1"/>
          </p:cNvSpPr>
          <p:nvPr>
            <p:ph type="title"/>
          </p:nvPr>
        </p:nvSpPr>
        <p:spPr/>
        <p:txBody>
          <a:bodyPr/>
          <a:lstStyle/>
          <a:p>
            <a:r>
              <a:rPr lang="en-US" dirty="0">
                <a:latin typeface="+mj-lt"/>
              </a:rPr>
              <a:t>Exponential Marbleslides (9)</a:t>
            </a:r>
            <a:endParaRPr lang="en-AU" dirty="0">
              <a:latin typeface="+mj-lt"/>
            </a:endParaRPr>
          </a:p>
        </p:txBody>
      </p:sp>
      <p:sp>
        <p:nvSpPr>
          <p:cNvPr id="6" name="Text Placeholder 5">
            <a:extLst>
              <a:ext uri="{FF2B5EF4-FFF2-40B4-BE49-F238E27FC236}">
                <a16:creationId xmlns:a16="http://schemas.microsoft.com/office/drawing/2014/main" id="{BDC62396-A543-D3C6-C56C-0A83FD1EB0DE}"/>
              </a:ext>
            </a:extLst>
          </p:cNvPr>
          <p:cNvSpPr>
            <a:spLocks noGrp="1"/>
          </p:cNvSpPr>
          <p:nvPr>
            <p:ph type="body" sz="quarter" idx="18"/>
          </p:nvPr>
        </p:nvSpPr>
        <p:spPr/>
        <p:txBody>
          <a:bodyPr/>
          <a:lstStyle/>
          <a:p>
            <a:r>
              <a:rPr lang="en-US" dirty="0">
                <a:latin typeface="+mj-lt"/>
              </a:rPr>
              <a:t>Graph 2 – solution</a:t>
            </a:r>
            <a:endParaRPr lang="en-AU" dirty="0">
              <a:latin typeface="+mj-lt"/>
            </a:endParaRPr>
          </a:p>
        </p:txBody>
      </p:sp>
      <mc:AlternateContent xmlns:mc="http://schemas.openxmlformats.org/markup-compatibility/2006" xmlns:a14="http://schemas.microsoft.com/office/drawing/2010/main">
        <mc:Choice Requires="a14">
          <p:sp>
            <p:nvSpPr>
              <p:cNvPr id="7" name="Content Placeholder 10">
                <a:extLst>
                  <a:ext uri="{FF2B5EF4-FFF2-40B4-BE49-F238E27FC236}">
                    <a16:creationId xmlns:a16="http://schemas.microsoft.com/office/drawing/2014/main" id="{9E4CFDB9-16C7-B467-D539-7D471182A9F5}"/>
                  </a:ext>
                </a:extLst>
              </p:cNvPr>
              <p:cNvSpPr txBox="1">
                <a:spLocks/>
              </p:cNvSpPr>
              <p:nvPr/>
            </p:nvSpPr>
            <p:spPr>
              <a:xfrm>
                <a:off x="559292" y="1980000"/>
                <a:ext cx="3485169"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m:t>
                          </m:r>
                          <m:r>
                            <a:rPr lang="en-US" sz="1800" b="0" i="1" smtClean="0">
                              <a:latin typeface="Cambria Math" panose="02040503050406030204" pitchFamily="18" charset="0"/>
                            </a:rPr>
                            <m:t>𝑥</m:t>
                          </m:r>
                        </m:sup>
                      </m:sSup>
                      <m:r>
                        <a:rPr lang="en-US" sz="1800" b="0" i="1" smtClean="0">
                          <a:latin typeface="Cambria Math" panose="02040503050406030204" pitchFamily="18" charset="0"/>
                        </a:rPr>
                        <m:t>−2</m:t>
                      </m:r>
                    </m:oMath>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−2</m:t>
                      </m:r>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+3</m:t>
                      </m:r>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−3</m:t>
                      </m:r>
                    </m:oMath>
                  </m:oMathPara>
                </a14:m>
                <a:endParaRPr lang="en-AU" sz="1800" dirty="0"/>
              </a:p>
            </p:txBody>
          </p:sp>
        </mc:Choice>
        <mc:Fallback xmlns="">
          <p:sp>
            <p:nvSpPr>
              <p:cNvPr id="7" name="Content Placeholder 10">
                <a:extLst>
                  <a:ext uri="{FF2B5EF4-FFF2-40B4-BE49-F238E27FC236}">
                    <a16:creationId xmlns:a16="http://schemas.microsoft.com/office/drawing/2014/main" id="{9E4CFDB9-16C7-B467-D539-7D471182A9F5}"/>
                  </a:ext>
                </a:extLst>
              </p:cNvPr>
              <p:cNvSpPr txBox="1">
                <a:spLocks noRot="1" noChangeAspect="1" noMove="1" noResize="1" noEditPoints="1" noAdjustHandles="1" noChangeArrowheads="1" noChangeShapeType="1" noTextEdit="1"/>
              </p:cNvSpPr>
              <p:nvPr/>
            </p:nvSpPr>
            <p:spPr>
              <a:xfrm>
                <a:off x="559292" y="1980000"/>
                <a:ext cx="3485169" cy="4536000"/>
              </a:xfrm>
              <a:prstGeom prst="rect">
                <a:avLst/>
              </a:prstGeom>
              <a:blipFill>
                <a:blip r:embed="rId2"/>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A2C90B0E-E542-10E7-861D-BC58E03BC4B8}"/>
              </a:ext>
              <a:ext uri="{C183D7F6-B498-43B3-948B-1728B52AA6E4}">
                <adec:decorative xmlns:adec="http://schemas.microsoft.com/office/drawing/2017/decorative" val="1"/>
              </a:ext>
            </a:extLst>
          </p:cNvPr>
          <p:cNvSpPr/>
          <p:nvPr/>
        </p:nvSpPr>
        <p:spPr>
          <a:xfrm>
            <a:off x="1343464" y="4717368"/>
            <a:ext cx="1786597" cy="670560"/>
          </a:xfrm>
          <a:prstGeom prst="rect">
            <a:avLst/>
          </a:prstGeom>
          <a:noFill/>
          <a:ln w="76200">
            <a:solidFill>
              <a:srgbClr val="00AA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Exponential graph with y intercept (0,-2) and asymptote y=0,  approaching -3 as x approaches negative infinity.">
            <a:extLst>
              <a:ext uri="{FF2B5EF4-FFF2-40B4-BE49-F238E27FC236}">
                <a16:creationId xmlns:a16="http://schemas.microsoft.com/office/drawing/2014/main" id="{6119CB2E-E3E3-F855-4A29-B6DF06D4F0C7}"/>
              </a:ext>
            </a:extLst>
          </p:cNvPr>
          <p:cNvPicPr>
            <a:picLocks noChangeAspect="1"/>
          </p:cNvPicPr>
          <p:nvPr/>
        </p:nvPicPr>
        <p:blipFill>
          <a:blip r:embed="rId3"/>
          <a:stretch>
            <a:fillRect/>
          </a:stretch>
        </p:blipFill>
        <p:spPr>
          <a:xfrm>
            <a:off x="4892968" y="1612575"/>
            <a:ext cx="6509146" cy="4422465"/>
          </a:xfrm>
          <a:prstGeom prst="rect">
            <a:avLst/>
          </a:prstGeom>
        </p:spPr>
      </p:pic>
      <p:sp>
        <p:nvSpPr>
          <p:cNvPr id="2" name="Slide Number Placeholder 1">
            <a:extLst>
              <a:ext uri="{FF2B5EF4-FFF2-40B4-BE49-F238E27FC236}">
                <a16:creationId xmlns:a16="http://schemas.microsoft.com/office/drawing/2014/main" id="{90A71A44-C0E2-A9A1-FC37-AA5B0E8BD1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428825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F5B4F-673C-E8FE-5285-8C6B1AA01C51}"/>
              </a:ext>
            </a:extLst>
          </p:cNvPr>
          <p:cNvSpPr>
            <a:spLocks noGrp="1"/>
          </p:cNvSpPr>
          <p:nvPr>
            <p:ph type="title"/>
          </p:nvPr>
        </p:nvSpPr>
        <p:spPr/>
        <p:txBody>
          <a:bodyPr/>
          <a:lstStyle/>
          <a:p>
            <a:r>
              <a:rPr lang="en-US" dirty="0">
                <a:latin typeface="+mj-lt"/>
              </a:rPr>
              <a:t>Exponential Marbleslides (10)</a:t>
            </a:r>
            <a:endParaRPr lang="en-AU" dirty="0">
              <a:latin typeface="+mj-lt"/>
            </a:endParaRPr>
          </a:p>
        </p:txBody>
      </p:sp>
      <p:sp>
        <p:nvSpPr>
          <p:cNvPr id="5" name="Text Placeholder 4">
            <a:extLst>
              <a:ext uri="{FF2B5EF4-FFF2-40B4-BE49-F238E27FC236}">
                <a16:creationId xmlns:a16="http://schemas.microsoft.com/office/drawing/2014/main" id="{BF8AE358-0562-7285-289F-2F9BC7FE3696}"/>
              </a:ext>
            </a:extLst>
          </p:cNvPr>
          <p:cNvSpPr>
            <a:spLocks noGrp="1"/>
          </p:cNvSpPr>
          <p:nvPr>
            <p:ph type="body" sz="quarter" idx="18"/>
          </p:nvPr>
        </p:nvSpPr>
        <p:spPr/>
        <p:txBody>
          <a:bodyPr/>
          <a:lstStyle/>
          <a:p>
            <a:r>
              <a:rPr lang="en-US" dirty="0">
                <a:latin typeface="+mj-lt"/>
              </a:rPr>
              <a:t>Graph 3</a:t>
            </a:r>
            <a:endParaRPr lang="en-AU" dirty="0">
              <a:latin typeface="+mj-lt"/>
            </a:endParaRPr>
          </a:p>
        </p:txBody>
      </p:sp>
      <mc:AlternateContent xmlns:mc="http://schemas.openxmlformats.org/markup-compatibility/2006" xmlns:a14="http://schemas.microsoft.com/office/drawing/2010/main">
        <mc:Choice Requires="a14">
          <p:sp>
            <p:nvSpPr>
              <p:cNvPr id="7" name="Content Placeholder 10">
                <a:extLst>
                  <a:ext uri="{FF2B5EF4-FFF2-40B4-BE49-F238E27FC236}">
                    <a16:creationId xmlns:a16="http://schemas.microsoft.com/office/drawing/2014/main" id="{9E4CFDB9-16C7-B467-D539-7D471182A9F5}"/>
                  </a:ext>
                </a:extLst>
              </p:cNvPr>
              <p:cNvSpPr txBox="1">
                <a:spLocks/>
              </p:cNvSpPr>
              <p:nvPr/>
            </p:nvSpPr>
            <p:spPr>
              <a:xfrm>
                <a:off x="606185" y="1586030"/>
                <a:ext cx="3485169"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m:t>
                          </m:r>
                          <m:r>
                            <a:rPr lang="en-US" sz="1800" b="0" i="1" smtClean="0">
                              <a:latin typeface="Cambria Math" panose="02040503050406030204" pitchFamily="18" charset="0"/>
                            </a:rPr>
                            <m:t>𝑥</m:t>
                          </m:r>
                        </m:sup>
                      </m:sSup>
                    </m:oMath>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𝑥</m:t>
                          </m:r>
                        </m:sup>
                      </m:sSup>
                    </m:oMath>
                  </m:oMathPara>
                </a14:m>
                <a:endParaRPr lang="en-US" sz="1800" b="0" i="1" dirty="0">
                  <a:latin typeface="Cambria Math" panose="020405030504060302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10</m:t>
                              </m:r>
                            </m:den>
                          </m:f>
                        </m:e>
                        <m:sup>
                          <m:r>
                            <a:rPr lang="en-US" sz="1800" b="0" i="1" smtClean="0">
                              <a:latin typeface="Cambria Math" panose="02040503050406030204" pitchFamily="18" charset="0"/>
                            </a:rPr>
                            <m:t>𝑥</m:t>
                          </m:r>
                        </m:sup>
                      </m:sSup>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10</m:t>
                              </m:r>
                            </m:den>
                          </m:f>
                        </m:e>
                        <m:sup>
                          <m:r>
                            <a:rPr lang="en-US" sz="1800" b="0" i="1" smtClean="0">
                              <a:latin typeface="Cambria Math" panose="02040503050406030204" pitchFamily="18" charset="0"/>
                            </a:rPr>
                            <m:t>−</m:t>
                          </m:r>
                          <m:r>
                            <a:rPr lang="en-US" sz="1800" b="0" i="1" smtClean="0">
                              <a:latin typeface="Cambria Math" panose="02040503050406030204" pitchFamily="18" charset="0"/>
                            </a:rPr>
                            <m:t>𝑥</m:t>
                          </m:r>
                        </m:sup>
                      </m:sSup>
                    </m:oMath>
                  </m:oMathPara>
                </a14:m>
                <a:endParaRPr lang="en-AU" sz="1800" dirty="0"/>
              </a:p>
            </p:txBody>
          </p:sp>
        </mc:Choice>
        <mc:Fallback xmlns="">
          <p:sp>
            <p:nvSpPr>
              <p:cNvPr id="7" name="Content Placeholder 10">
                <a:extLst>
                  <a:ext uri="{FF2B5EF4-FFF2-40B4-BE49-F238E27FC236}">
                    <a16:creationId xmlns:a16="http://schemas.microsoft.com/office/drawing/2014/main" id="{9E4CFDB9-16C7-B467-D539-7D471182A9F5}"/>
                  </a:ext>
                </a:extLst>
              </p:cNvPr>
              <p:cNvSpPr txBox="1">
                <a:spLocks noRot="1" noChangeAspect="1" noMove="1" noResize="1" noEditPoints="1" noAdjustHandles="1" noChangeArrowheads="1" noChangeShapeType="1" noTextEdit="1"/>
              </p:cNvSpPr>
              <p:nvPr/>
            </p:nvSpPr>
            <p:spPr>
              <a:xfrm>
                <a:off x="606185" y="1586030"/>
                <a:ext cx="3485169" cy="4536000"/>
              </a:xfrm>
              <a:prstGeom prst="rect">
                <a:avLst/>
              </a:prstGeom>
              <a:blipFill>
                <a:blip r:embed="rId2"/>
                <a:stretch>
                  <a:fillRect/>
                </a:stretch>
              </a:blipFill>
            </p:spPr>
            <p:txBody>
              <a:bodyPr/>
              <a:lstStyle/>
              <a:p>
                <a:r>
                  <a:rPr lang="en-US">
                    <a:noFill/>
                  </a:rPr>
                  <a:t> </a:t>
                </a:r>
              </a:p>
            </p:txBody>
          </p:sp>
        </mc:Fallback>
      </mc:AlternateContent>
      <p:pic>
        <p:nvPicPr>
          <p:cNvPr id="6" name="Picture 5" descr="Exponential graph with y intercept (0,1) and asymptote y=0, approaching 0 as x approaches infinity.">
            <a:extLst>
              <a:ext uri="{FF2B5EF4-FFF2-40B4-BE49-F238E27FC236}">
                <a16:creationId xmlns:a16="http://schemas.microsoft.com/office/drawing/2014/main" id="{50D3C37C-17CA-6DA2-CD16-BD1BD7702EC7}"/>
              </a:ext>
            </a:extLst>
          </p:cNvPr>
          <p:cNvPicPr>
            <a:picLocks noChangeAspect="1"/>
          </p:cNvPicPr>
          <p:nvPr/>
        </p:nvPicPr>
        <p:blipFill>
          <a:blip r:embed="rId3"/>
          <a:stretch>
            <a:fillRect/>
          </a:stretch>
        </p:blipFill>
        <p:spPr>
          <a:xfrm>
            <a:off x="4941674" y="1675890"/>
            <a:ext cx="6411733" cy="4356280"/>
          </a:xfrm>
          <a:prstGeom prst="rect">
            <a:avLst/>
          </a:prstGeom>
        </p:spPr>
      </p:pic>
      <p:sp>
        <p:nvSpPr>
          <p:cNvPr id="2" name="Slide Number Placeholder 1">
            <a:extLst>
              <a:ext uri="{FF2B5EF4-FFF2-40B4-BE49-F238E27FC236}">
                <a16:creationId xmlns:a16="http://schemas.microsoft.com/office/drawing/2014/main" id="{90A71A44-C0E2-A9A1-FC37-AA5B0E8BD1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11200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F5B4F-673C-E8FE-5285-8C6B1AA01C51}"/>
              </a:ext>
            </a:extLst>
          </p:cNvPr>
          <p:cNvSpPr>
            <a:spLocks noGrp="1"/>
          </p:cNvSpPr>
          <p:nvPr>
            <p:ph type="title"/>
          </p:nvPr>
        </p:nvSpPr>
        <p:spPr/>
        <p:txBody>
          <a:bodyPr/>
          <a:lstStyle/>
          <a:p>
            <a:r>
              <a:rPr lang="en-US" dirty="0">
                <a:latin typeface="+mj-lt"/>
              </a:rPr>
              <a:t>Exponential Marbleslides (11)</a:t>
            </a:r>
            <a:endParaRPr lang="en-AU" dirty="0">
              <a:latin typeface="+mj-lt"/>
            </a:endParaRPr>
          </a:p>
        </p:txBody>
      </p:sp>
      <p:sp>
        <p:nvSpPr>
          <p:cNvPr id="9" name="Text Placeholder 8">
            <a:extLst>
              <a:ext uri="{FF2B5EF4-FFF2-40B4-BE49-F238E27FC236}">
                <a16:creationId xmlns:a16="http://schemas.microsoft.com/office/drawing/2014/main" id="{9D6175F1-C94B-410C-0A17-CDEAB564AFC1}"/>
              </a:ext>
            </a:extLst>
          </p:cNvPr>
          <p:cNvSpPr>
            <a:spLocks noGrp="1"/>
          </p:cNvSpPr>
          <p:nvPr>
            <p:ph type="body" sz="quarter" idx="18"/>
          </p:nvPr>
        </p:nvSpPr>
        <p:spPr/>
        <p:txBody>
          <a:bodyPr/>
          <a:lstStyle/>
          <a:p>
            <a:r>
              <a:rPr lang="en-US" dirty="0">
                <a:latin typeface="+mj-lt"/>
              </a:rPr>
              <a:t>Graph 3</a:t>
            </a:r>
            <a:endParaRPr lang="en-AU" dirty="0">
              <a:latin typeface="+mj-lt"/>
            </a:endParaRPr>
          </a:p>
        </p:txBody>
      </p:sp>
      <mc:AlternateContent xmlns:mc="http://schemas.openxmlformats.org/markup-compatibility/2006" xmlns:a14="http://schemas.microsoft.com/office/drawing/2010/main">
        <mc:Choice Requires="a14">
          <p:sp>
            <p:nvSpPr>
              <p:cNvPr id="7" name="Content Placeholder 10">
                <a:extLst>
                  <a:ext uri="{FF2B5EF4-FFF2-40B4-BE49-F238E27FC236}">
                    <a16:creationId xmlns:a16="http://schemas.microsoft.com/office/drawing/2014/main" id="{9E4CFDB9-16C7-B467-D539-7D471182A9F5}"/>
                  </a:ext>
                </a:extLst>
              </p:cNvPr>
              <p:cNvSpPr txBox="1">
                <a:spLocks/>
              </p:cNvSpPr>
              <p:nvPr/>
            </p:nvSpPr>
            <p:spPr>
              <a:xfrm>
                <a:off x="606185" y="1586029"/>
                <a:ext cx="3485169" cy="484140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m:t>
                          </m:r>
                          <m:r>
                            <a:rPr lang="en-US" sz="1800" b="0" i="1" smtClean="0">
                              <a:latin typeface="Cambria Math" panose="02040503050406030204" pitchFamily="18" charset="0"/>
                            </a:rPr>
                            <m:t>𝑥</m:t>
                          </m:r>
                        </m:sup>
                      </m:sSup>
                    </m:oMath>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𝑥</m:t>
                          </m:r>
                        </m:sup>
                      </m:sSup>
                    </m:oMath>
                  </m:oMathPara>
                </a14:m>
                <a:endParaRPr lang="en-US" sz="1800" b="0" i="1" dirty="0">
                  <a:latin typeface="Cambria Math" panose="020405030504060302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10</m:t>
                                  </m:r>
                                </m:den>
                              </m:f>
                            </m:e>
                          </m:d>
                        </m:e>
                        <m:sup>
                          <m:r>
                            <a:rPr lang="en-US" sz="1800" b="0" i="1" smtClean="0">
                              <a:latin typeface="Cambria Math" panose="02040503050406030204" pitchFamily="18" charset="0"/>
                            </a:rPr>
                            <m:t>𝑥</m:t>
                          </m:r>
                        </m:sup>
                      </m:sSup>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10</m:t>
                                  </m:r>
                                </m:den>
                              </m:f>
                            </m:e>
                          </m:d>
                        </m:e>
                        <m:sup>
                          <m:r>
                            <a:rPr lang="en-US" sz="1800" b="0" i="1" smtClean="0">
                              <a:latin typeface="Cambria Math" panose="02040503050406030204" pitchFamily="18" charset="0"/>
                            </a:rPr>
                            <m:t>−</m:t>
                          </m:r>
                          <m:r>
                            <a:rPr lang="en-US" sz="1800" b="0" i="1" smtClean="0">
                              <a:latin typeface="Cambria Math" panose="02040503050406030204" pitchFamily="18" charset="0"/>
                            </a:rPr>
                            <m:t>𝑥</m:t>
                          </m:r>
                        </m:sup>
                      </m:sSup>
                    </m:oMath>
                  </m:oMathPara>
                </a14:m>
                <a:endParaRPr lang="en-AU" sz="1800" dirty="0"/>
              </a:p>
            </p:txBody>
          </p:sp>
        </mc:Choice>
        <mc:Fallback xmlns="">
          <p:sp>
            <p:nvSpPr>
              <p:cNvPr id="7" name="Content Placeholder 10">
                <a:extLst>
                  <a:ext uri="{FF2B5EF4-FFF2-40B4-BE49-F238E27FC236}">
                    <a16:creationId xmlns:a16="http://schemas.microsoft.com/office/drawing/2014/main" id="{9E4CFDB9-16C7-B467-D539-7D471182A9F5}"/>
                  </a:ext>
                </a:extLst>
              </p:cNvPr>
              <p:cNvSpPr txBox="1">
                <a:spLocks noRot="1" noChangeAspect="1" noMove="1" noResize="1" noEditPoints="1" noAdjustHandles="1" noChangeArrowheads="1" noChangeShapeType="1" noTextEdit="1"/>
              </p:cNvSpPr>
              <p:nvPr/>
            </p:nvSpPr>
            <p:spPr>
              <a:xfrm>
                <a:off x="606185" y="1586029"/>
                <a:ext cx="3485169" cy="4841403"/>
              </a:xfrm>
              <a:prstGeom prst="rect">
                <a:avLst/>
              </a:prstGeom>
              <a:blipFill>
                <a:blip r:embed="rId3"/>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BBC95D39-286F-8303-B8EA-5CF20E36C756}"/>
              </a:ext>
              <a:ext uri="{C183D7F6-B498-43B3-948B-1728B52AA6E4}">
                <adec:decorative xmlns:adec="http://schemas.microsoft.com/office/drawing/2017/decorative" val="1"/>
              </a:ext>
            </a:extLst>
          </p:cNvPr>
          <p:cNvSpPr/>
          <p:nvPr/>
        </p:nvSpPr>
        <p:spPr>
          <a:xfrm>
            <a:off x="1455470" y="1849292"/>
            <a:ext cx="1786597" cy="670560"/>
          </a:xfrm>
          <a:prstGeom prst="rect">
            <a:avLst/>
          </a:prstGeom>
          <a:noFill/>
          <a:ln w="76200">
            <a:solidFill>
              <a:srgbClr val="00AA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2CC7D4C-6EE5-48F4-2F19-08198B501742}"/>
              </a:ext>
              <a:ext uri="{C183D7F6-B498-43B3-948B-1728B52AA6E4}">
                <adec:decorative xmlns:adec="http://schemas.microsoft.com/office/drawing/2017/decorative" val="1"/>
              </a:ext>
            </a:extLst>
          </p:cNvPr>
          <p:cNvSpPr/>
          <p:nvPr/>
        </p:nvSpPr>
        <p:spPr>
          <a:xfrm>
            <a:off x="1455470" y="3702079"/>
            <a:ext cx="1786597" cy="885738"/>
          </a:xfrm>
          <a:prstGeom prst="rect">
            <a:avLst/>
          </a:prstGeom>
          <a:noFill/>
          <a:ln w="76200">
            <a:solidFill>
              <a:srgbClr val="00AA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Exponential graph with y intercept (0,1) and asymptote y=0, approaching 0 as x approaches infinity.">
            <a:extLst>
              <a:ext uri="{FF2B5EF4-FFF2-40B4-BE49-F238E27FC236}">
                <a16:creationId xmlns:a16="http://schemas.microsoft.com/office/drawing/2014/main" id="{50D3C37C-17CA-6DA2-CD16-BD1BD7702EC7}"/>
              </a:ext>
            </a:extLst>
          </p:cNvPr>
          <p:cNvPicPr>
            <a:picLocks noChangeAspect="1"/>
          </p:cNvPicPr>
          <p:nvPr/>
        </p:nvPicPr>
        <p:blipFill>
          <a:blip r:embed="rId4"/>
          <a:stretch>
            <a:fillRect/>
          </a:stretch>
        </p:blipFill>
        <p:spPr>
          <a:xfrm>
            <a:off x="4941674" y="1675890"/>
            <a:ext cx="6411733" cy="4356280"/>
          </a:xfrm>
          <a:prstGeom prst="rect">
            <a:avLst/>
          </a:prstGeom>
        </p:spPr>
      </p:pic>
      <p:sp>
        <p:nvSpPr>
          <p:cNvPr id="2" name="Slide Number Placeholder 1">
            <a:extLst>
              <a:ext uri="{FF2B5EF4-FFF2-40B4-BE49-F238E27FC236}">
                <a16:creationId xmlns:a16="http://schemas.microsoft.com/office/drawing/2014/main" id="{90A71A44-C0E2-A9A1-FC37-AA5B0E8BD1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89352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F5B4F-673C-E8FE-5285-8C6B1AA01C51}"/>
              </a:ext>
            </a:extLst>
          </p:cNvPr>
          <p:cNvSpPr>
            <a:spLocks noGrp="1"/>
          </p:cNvSpPr>
          <p:nvPr>
            <p:ph type="title"/>
          </p:nvPr>
        </p:nvSpPr>
        <p:spPr/>
        <p:txBody>
          <a:bodyPr/>
          <a:lstStyle/>
          <a:p>
            <a:r>
              <a:rPr lang="en-US" dirty="0">
                <a:latin typeface="+mj-lt"/>
              </a:rPr>
              <a:t>Exponential Marbleslides (12)</a:t>
            </a:r>
            <a:endParaRPr lang="en-AU" dirty="0">
              <a:latin typeface="+mj-lt"/>
            </a:endParaRPr>
          </a:p>
        </p:txBody>
      </p:sp>
      <p:sp>
        <p:nvSpPr>
          <p:cNvPr id="5" name="Text Placeholder 4">
            <a:extLst>
              <a:ext uri="{FF2B5EF4-FFF2-40B4-BE49-F238E27FC236}">
                <a16:creationId xmlns:a16="http://schemas.microsoft.com/office/drawing/2014/main" id="{B7F3F0B5-FA21-78AA-764E-75BE7D73890F}"/>
              </a:ext>
            </a:extLst>
          </p:cNvPr>
          <p:cNvSpPr>
            <a:spLocks noGrp="1"/>
          </p:cNvSpPr>
          <p:nvPr>
            <p:ph type="body" sz="quarter" idx="18"/>
          </p:nvPr>
        </p:nvSpPr>
        <p:spPr/>
        <p:txBody>
          <a:bodyPr/>
          <a:lstStyle/>
          <a:p>
            <a:r>
              <a:rPr lang="en-US" dirty="0">
                <a:latin typeface="+mj-lt"/>
              </a:rPr>
              <a:t>Graph 4</a:t>
            </a:r>
            <a:endParaRPr lang="en-AU" dirty="0">
              <a:latin typeface="+mj-lt"/>
            </a:endParaRPr>
          </a:p>
        </p:txBody>
      </p:sp>
      <mc:AlternateContent xmlns:mc="http://schemas.openxmlformats.org/markup-compatibility/2006" xmlns:a14="http://schemas.microsoft.com/office/drawing/2010/main">
        <mc:Choice Requires="a14">
          <p:sp>
            <p:nvSpPr>
              <p:cNvPr id="7" name="Content Placeholder 10">
                <a:extLst>
                  <a:ext uri="{FF2B5EF4-FFF2-40B4-BE49-F238E27FC236}">
                    <a16:creationId xmlns:a16="http://schemas.microsoft.com/office/drawing/2014/main" id="{9E4CFDB9-16C7-B467-D539-7D471182A9F5}"/>
                  </a:ext>
                </a:extLst>
              </p:cNvPr>
              <p:cNvSpPr txBox="1">
                <a:spLocks/>
              </p:cNvSpPr>
              <p:nvPr/>
            </p:nvSpPr>
            <p:spPr>
              <a:xfrm>
                <a:off x="451806" y="1602550"/>
                <a:ext cx="3485169" cy="307495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+1</m:t>
                      </m:r>
                    </m:oMath>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m:t>
                          </m:r>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oMath>
                  </m:oMathPara>
                </a14:m>
                <a:br>
                  <a:rPr lang="en-US" sz="1800" b="0" i="1" dirty="0">
                    <a:latin typeface="Cambria Math" panose="02040503050406030204" pitchFamily="18" charset="0"/>
                  </a:rPr>
                </a:br>
                <a:endParaRPr lang="en-AU" sz="1800" dirty="0"/>
              </a:p>
            </p:txBody>
          </p:sp>
        </mc:Choice>
        <mc:Fallback xmlns="">
          <p:sp>
            <p:nvSpPr>
              <p:cNvPr id="7" name="Content Placeholder 10">
                <a:extLst>
                  <a:ext uri="{FF2B5EF4-FFF2-40B4-BE49-F238E27FC236}">
                    <a16:creationId xmlns:a16="http://schemas.microsoft.com/office/drawing/2014/main" id="{9E4CFDB9-16C7-B467-D539-7D471182A9F5}"/>
                  </a:ext>
                </a:extLst>
              </p:cNvPr>
              <p:cNvSpPr txBox="1">
                <a:spLocks noRot="1" noChangeAspect="1" noMove="1" noResize="1" noEditPoints="1" noAdjustHandles="1" noChangeArrowheads="1" noChangeShapeType="1" noTextEdit="1"/>
              </p:cNvSpPr>
              <p:nvPr/>
            </p:nvSpPr>
            <p:spPr>
              <a:xfrm>
                <a:off x="451806" y="1602550"/>
                <a:ext cx="3485169" cy="307495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988ADA-2CF2-2759-616B-1D9F46FE1D62}"/>
                  </a:ext>
                </a:extLst>
              </p:cNvPr>
              <p:cNvSpPr txBox="1"/>
              <p:nvPr/>
            </p:nvSpPr>
            <p:spPr>
              <a:xfrm>
                <a:off x="231046" y="4919585"/>
                <a:ext cx="3576975" cy="138673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oMath>
                  </m:oMathPara>
                </a14:m>
                <a:endParaRPr lang="en-AU" sz="1800" dirty="0"/>
              </a:p>
            </p:txBody>
          </p:sp>
        </mc:Choice>
        <mc:Fallback xmlns="">
          <p:sp>
            <p:nvSpPr>
              <p:cNvPr id="9" name="TextBox 8">
                <a:extLst>
                  <a:ext uri="{FF2B5EF4-FFF2-40B4-BE49-F238E27FC236}">
                    <a16:creationId xmlns:a16="http://schemas.microsoft.com/office/drawing/2014/main" id="{D2988ADA-2CF2-2759-616B-1D9F46FE1D62}"/>
                  </a:ext>
                </a:extLst>
              </p:cNvPr>
              <p:cNvSpPr txBox="1">
                <a:spLocks noRot="1" noChangeAspect="1" noMove="1" noResize="1" noEditPoints="1" noAdjustHandles="1" noChangeArrowheads="1" noChangeShapeType="1" noTextEdit="1"/>
              </p:cNvSpPr>
              <p:nvPr/>
            </p:nvSpPr>
            <p:spPr>
              <a:xfrm>
                <a:off x="231046" y="4919585"/>
                <a:ext cx="3576975" cy="1386738"/>
              </a:xfrm>
              <a:prstGeom prst="rect">
                <a:avLst/>
              </a:prstGeom>
              <a:blipFill>
                <a:blip r:embed="rId3"/>
                <a:stretch>
                  <a:fillRect t="-1818"/>
                </a:stretch>
              </a:blipFill>
            </p:spPr>
            <p:txBody>
              <a:bodyPr/>
              <a:lstStyle/>
              <a:p>
                <a:r>
                  <a:rPr lang="en-US">
                    <a:noFill/>
                  </a:rPr>
                  <a:t> </a:t>
                </a:r>
              </a:p>
            </p:txBody>
          </p:sp>
        </mc:Fallback>
      </mc:AlternateContent>
      <p:pic>
        <p:nvPicPr>
          <p:cNvPr id="12" name="Picture 11" descr="Graph of e^x and an exponential function with y intercept (0,2), approaching 0 as x approaches negative infinity.">
            <a:extLst>
              <a:ext uri="{FF2B5EF4-FFF2-40B4-BE49-F238E27FC236}">
                <a16:creationId xmlns:a16="http://schemas.microsoft.com/office/drawing/2014/main" id="{78AA39E1-BD5A-0C91-A11D-1BD1EC12139E}"/>
              </a:ext>
            </a:extLst>
          </p:cNvPr>
          <p:cNvPicPr>
            <a:picLocks noChangeAspect="1"/>
          </p:cNvPicPr>
          <p:nvPr/>
        </p:nvPicPr>
        <p:blipFill>
          <a:blip r:embed="rId4"/>
          <a:stretch>
            <a:fillRect/>
          </a:stretch>
        </p:blipFill>
        <p:spPr>
          <a:xfrm>
            <a:off x="5074113" y="1602551"/>
            <a:ext cx="6289055" cy="4272930"/>
          </a:xfrm>
          <a:prstGeom prst="rect">
            <a:avLst/>
          </a:prstGeom>
        </p:spPr>
      </p:pic>
      <p:sp>
        <p:nvSpPr>
          <p:cNvPr id="2" name="Slide Number Placeholder 1">
            <a:extLst>
              <a:ext uri="{FF2B5EF4-FFF2-40B4-BE49-F238E27FC236}">
                <a16:creationId xmlns:a16="http://schemas.microsoft.com/office/drawing/2014/main" id="{90A71A44-C0E2-A9A1-FC37-AA5B0E8BD1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24954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F5B4F-673C-E8FE-5285-8C6B1AA01C51}"/>
              </a:ext>
            </a:extLst>
          </p:cNvPr>
          <p:cNvSpPr>
            <a:spLocks noGrp="1"/>
          </p:cNvSpPr>
          <p:nvPr>
            <p:ph type="title"/>
          </p:nvPr>
        </p:nvSpPr>
        <p:spPr/>
        <p:txBody>
          <a:bodyPr/>
          <a:lstStyle/>
          <a:p>
            <a:r>
              <a:rPr lang="en-US" dirty="0">
                <a:latin typeface="+mj-lt"/>
              </a:rPr>
              <a:t>Exponential Marbleslides (13)</a:t>
            </a:r>
            <a:endParaRPr lang="en-AU" dirty="0">
              <a:latin typeface="+mj-lt"/>
            </a:endParaRPr>
          </a:p>
        </p:txBody>
      </p:sp>
      <p:sp>
        <p:nvSpPr>
          <p:cNvPr id="5" name="Text Placeholder 4">
            <a:extLst>
              <a:ext uri="{FF2B5EF4-FFF2-40B4-BE49-F238E27FC236}">
                <a16:creationId xmlns:a16="http://schemas.microsoft.com/office/drawing/2014/main" id="{0958CE4C-6AC6-698D-0940-D7EADB3170BC}"/>
              </a:ext>
            </a:extLst>
          </p:cNvPr>
          <p:cNvSpPr>
            <a:spLocks noGrp="1"/>
          </p:cNvSpPr>
          <p:nvPr>
            <p:ph type="body" sz="quarter" idx="18"/>
          </p:nvPr>
        </p:nvSpPr>
        <p:spPr/>
        <p:txBody>
          <a:bodyPr/>
          <a:lstStyle/>
          <a:p>
            <a:r>
              <a:rPr lang="en-US" dirty="0">
                <a:latin typeface="+mj-lt"/>
              </a:rPr>
              <a:t>Graph 4 – solution</a:t>
            </a:r>
            <a:endParaRPr lang="en-AU" dirty="0">
              <a:latin typeface="+mj-lt"/>
            </a:endParaRPr>
          </a:p>
        </p:txBody>
      </p:sp>
      <mc:AlternateContent xmlns:mc="http://schemas.openxmlformats.org/markup-compatibility/2006" xmlns:a14="http://schemas.microsoft.com/office/drawing/2010/main">
        <mc:Choice Requires="a14">
          <p:sp>
            <p:nvSpPr>
              <p:cNvPr id="7" name="Content Placeholder 10">
                <a:extLst>
                  <a:ext uri="{FF2B5EF4-FFF2-40B4-BE49-F238E27FC236}">
                    <a16:creationId xmlns:a16="http://schemas.microsoft.com/office/drawing/2014/main" id="{9E4CFDB9-16C7-B467-D539-7D471182A9F5}"/>
                  </a:ext>
                </a:extLst>
              </p:cNvPr>
              <p:cNvSpPr txBox="1">
                <a:spLocks/>
              </p:cNvSpPr>
              <p:nvPr/>
            </p:nvSpPr>
            <p:spPr>
              <a:xfrm>
                <a:off x="451806" y="1602550"/>
                <a:ext cx="3485169" cy="307495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+1</m:t>
                      </m:r>
                    </m:oMath>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m:t>
                          </m:r>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oMath>
                  </m:oMathPara>
                </a14:m>
                <a:br>
                  <a:rPr lang="en-US" sz="1800" b="0" i="1" dirty="0">
                    <a:latin typeface="Cambria Math" panose="02040503050406030204" pitchFamily="18" charset="0"/>
                  </a:rPr>
                </a:br>
                <a:endParaRPr lang="en-AU" sz="1800" dirty="0"/>
              </a:p>
            </p:txBody>
          </p:sp>
        </mc:Choice>
        <mc:Fallback xmlns="">
          <p:sp>
            <p:nvSpPr>
              <p:cNvPr id="7" name="Content Placeholder 10">
                <a:extLst>
                  <a:ext uri="{FF2B5EF4-FFF2-40B4-BE49-F238E27FC236}">
                    <a16:creationId xmlns:a16="http://schemas.microsoft.com/office/drawing/2014/main" id="{9E4CFDB9-16C7-B467-D539-7D471182A9F5}"/>
                  </a:ext>
                </a:extLst>
              </p:cNvPr>
              <p:cNvSpPr txBox="1">
                <a:spLocks noRot="1" noChangeAspect="1" noMove="1" noResize="1" noEditPoints="1" noAdjustHandles="1" noChangeArrowheads="1" noChangeShapeType="1" noTextEdit="1"/>
              </p:cNvSpPr>
              <p:nvPr/>
            </p:nvSpPr>
            <p:spPr>
              <a:xfrm>
                <a:off x="451806" y="1602550"/>
                <a:ext cx="3485169" cy="307495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988ADA-2CF2-2759-616B-1D9F46FE1D62}"/>
                  </a:ext>
                </a:extLst>
              </p:cNvPr>
              <p:cNvSpPr txBox="1"/>
              <p:nvPr/>
            </p:nvSpPr>
            <p:spPr>
              <a:xfrm>
                <a:off x="231046" y="4919585"/>
                <a:ext cx="3576975" cy="138673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oMath>
                  </m:oMathPara>
                </a14:m>
                <a:endParaRPr lang="en-AU" sz="1800" dirty="0"/>
              </a:p>
            </p:txBody>
          </p:sp>
        </mc:Choice>
        <mc:Fallback xmlns="">
          <p:sp>
            <p:nvSpPr>
              <p:cNvPr id="9" name="TextBox 8">
                <a:extLst>
                  <a:ext uri="{FF2B5EF4-FFF2-40B4-BE49-F238E27FC236}">
                    <a16:creationId xmlns:a16="http://schemas.microsoft.com/office/drawing/2014/main" id="{D2988ADA-2CF2-2759-616B-1D9F46FE1D62}"/>
                  </a:ext>
                </a:extLst>
              </p:cNvPr>
              <p:cNvSpPr txBox="1">
                <a:spLocks noRot="1" noChangeAspect="1" noMove="1" noResize="1" noEditPoints="1" noAdjustHandles="1" noChangeArrowheads="1" noChangeShapeType="1" noTextEdit="1"/>
              </p:cNvSpPr>
              <p:nvPr/>
            </p:nvSpPr>
            <p:spPr>
              <a:xfrm>
                <a:off x="231046" y="4919585"/>
                <a:ext cx="3576975" cy="1386738"/>
              </a:xfrm>
              <a:prstGeom prst="rect">
                <a:avLst/>
              </a:prstGeom>
              <a:blipFill>
                <a:blip r:embed="rId3"/>
                <a:stretch>
                  <a:fillRect t="-1818"/>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62DD73F0-942B-19A1-BC44-89C60BB7A75B}"/>
              </a:ext>
              <a:ext uri="{C183D7F6-B498-43B3-948B-1728B52AA6E4}">
                <adec:decorative xmlns:adec="http://schemas.microsoft.com/office/drawing/2017/decorative" val="1"/>
              </a:ext>
            </a:extLst>
          </p:cNvPr>
          <p:cNvSpPr/>
          <p:nvPr/>
        </p:nvSpPr>
        <p:spPr>
          <a:xfrm>
            <a:off x="1126234" y="3526984"/>
            <a:ext cx="1786597" cy="670560"/>
          </a:xfrm>
          <a:prstGeom prst="rect">
            <a:avLst/>
          </a:prstGeom>
          <a:noFill/>
          <a:ln w="76200">
            <a:solidFill>
              <a:srgbClr val="00AA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Graph of e^x and an exponential function with y intercept (0,2), approaching 0 as x approaches negative infinity.">
            <a:extLst>
              <a:ext uri="{FF2B5EF4-FFF2-40B4-BE49-F238E27FC236}">
                <a16:creationId xmlns:a16="http://schemas.microsoft.com/office/drawing/2014/main" id="{78B308B6-FA2A-3AA5-BF31-725CD64ED86E}"/>
              </a:ext>
            </a:extLst>
          </p:cNvPr>
          <p:cNvPicPr>
            <a:picLocks noChangeAspect="1"/>
          </p:cNvPicPr>
          <p:nvPr/>
        </p:nvPicPr>
        <p:blipFill>
          <a:blip r:embed="rId4"/>
          <a:stretch>
            <a:fillRect/>
          </a:stretch>
        </p:blipFill>
        <p:spPr>
          <a:xfrm>
            <a:off x="5074113" y="1602551"/>
            <a:ext cx="6289055" cy="4272930"/>
          </a:xfrm>
          <a:prstGeom prst="rect">
            <a:avLst/>
          </a:prstGeom>
        </p:spPr>
      </p:pic>
      <p:sp>
        <p:nvSpPr>
          <p:cNvPr id="2" name="Slide Number Placeholder 1">
            <a:extLst>
              <a:ext uri="{FF2B5EF4-FFF2-40B4-BE49-F238E27FC236}">
                <a16:creationId xmlns:a16="http://schemas.microsoft.com/office/drawing/2014/main" id="{90A71A44-C0E2-A9A1-FC37-AA5B0E8BD1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278112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F5B4F-673C-E8FE-5285-8C6B1AA01C51}"/>
              </a:ext>
            </a:extLst>
          </p:cNvPr>
          <p:cNvSpPr>
            <a:spLocks noGrp="1"/>
          </p:cNvSpPr>
          <p:nvPr>
            <p:ph type="title"/>
          </p:nvPr>
        </p:nvSpPr>
        <p:spPr/>
        <p:txBody>
          <a:bodyPr/>
          <a:lstStyle/>
          <a:p>
            <a:r>
              <a:rPr lang="en-US" dirty="0">
                <a:latin typeface="+mj-lt"/>
              </a:rPr>
              <a:t>Exponential Marbleslides (14)</a:t>
            </a:r>
            <a:endParaRPr lang="en-AU" dirty="0">
              <a:latin typeface="+mj-lt"/>
            </a:endParaRPr>
          </a:p>
        </p:txBody>
      </p:sp>
      <p:sp>
        <p:nvSpPr>
          <p:cNvPr id="5" name="Text Placeholder 4">
            <a:extLst>
              <a:ext uri="{FF2B5EF4-FFF2-40B4-BE49-F238E27FC236}">
                <a16:creationId xmlns:a16="http://schemas.microsoft.com/office/drawing/2014/main" id="{19242C96-4674-F684-C5B2-142EFFCA435D}"/>
              </a:ext>
            </a:extLst>
          </p:cNvPr>
          <p:cNvSpPr>
            <a:spLocks noGrp="1"/>
          </p:cNvSpPr>
          <p:nvPr>
            <p:ph type="body" sz="quarter" idx="18"/>
          </p:nvPr>
        </p:nvSpPr>
        <p:spPr/>
        <p:txBody>
          <a:bodyPr/>
          <a:lstStyle/>
          <a:p>
            <a:r>
              <a:rPr lang="en-US" dirty="0">
                <a:latin typeface="+mj-lt"/>
              </a:rPr>
              <a:t>Graph 5</a:t>
            </a:r>
            <a:endParaRPr lang="en-AU" dirty="0">
              <a:latin typeface="+mj-lt"/>
            </a:endParaRPr>
          </a:p>
        </p:txBody>
      </p:sp>
      <mc:AlternateContent xmlns:mc="http://schemas.openxmlformats.org/markup-compatibility/2006" xmlns:a14="http://schemas.microsoft.com/office/drawing/2010/main">
        <mc:Choice Requires="a14">
          <p:sp>
            <p:nvSpPr>
              <p:cNvPr id="8" name="Content Placeholder 10">
                <a:extLst>
                  <a:ext uri="{FF2B5EF4-FFF2-40B4-BE49-F238E27FC236}">
                    <a16:creationId xmlns:a16="http://schemas.microsoft.com/office/drawing/2014/main" id="{5C85BE8C-57F5-AF78-B1FB-004C649821E5}"/>
                  </a:ext>
                </a:extLst>
              </p:cNvPr>
              <p:cNvSpPr txBox="1">
                <a:spLocks/>
              </p:cNvSpPr>
              <p:nvPr/>
            </p:nvSpPr>
            <p:spPr>
              <a:xfrm>
                <a:off x="360000" y="1369454"/>
                <a:ext cx="3485169" cy="307495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3(</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r>
                            <a:rPr lang="en-US" sz="1800" b="0" i="1" smtClean="0">
                              <a:latin typeface="Cambria Math" panose="02040503050406030204" pitchFamily="18" charset="0"/>
                            </a:rPr>
                            <m:t>)</m:t>
                          </m:r>
                        </m:e>
                        <m:sup>
                          <m:r>
                            <a:rPr lang="en-US" sz="1800" b="0" i="1" smtClean="0">
                              <a:latin typeface="Cambria Math" panose="02040503050406030204" pitchFamily="18" charset="0"/>
                            </a:rPr>
                            <m:t>𝑥</m:t>
                          </m:r>
                        </m:sup>
                      </m:sSup>
                    </m:oMath>
                  </m:oMathPara>
                </a14:m>
                <a:br>
                  <a:rPr lang="en-US" sz="1800" b="0" i="1" dirty="0">
                    <a:latin typeface="Cambria Math" panose="02040503050406030204" pitchFamily="18" charset="0"/>
                  </a:rPr>
                </a:br>
                <a:endParaRPr lang="en-AU" sz="1800" dirty="0"/>
              </a:p>
            </p:txBody>
          </p:sp>
        </mc:Choice>
        <mc:Fallback xmlns="">
          <p:sp>
            <p:nvSpPr>
              <p:cNvPr id="8" name="Content Placeholder 10">
                <a:extLst>
                  <a:ext uri="{FF2B5EF4-FFF2-40B4-BE49-F238E27FC236}">
                    <a16:creationId xmlns:a16="http://schemas.microsoft.com/office/drawing/2014/main" id="{5C85BE8C-57F5-AF78-B1FB-004C649821E5}"/>
                  </a:ext>
                </a:extLst>
              </p:cNvPr>
              <p:cNvSpPr txBox="1">
                <a:spLocks noRot="1" noChangeAspect="1" noMove="1" noResize="1" noEditPoints="1" noAdjustHandles="1" noChangeArrowheads="1" noChangeShapeType="1" noTextEdit="1"/>
              </p:cNvSpPr>
              <p:nvPr/>
            </p:nvSpPr>
            <p:spPr>
              <a:xfrm>
                <a:off x="360000" y="1369454"/>
                <a:ext cx="3485169" cy="307495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10">
                <a:extLst>
                  <a:ext uri="{FF2B5EF4-FFF2-40B4-BE49-F238E27FC236}">
                    <a16:creationId xmlns:a16="http://schemas.microsoft.com/office/drawing/2014/main" id="{9E4CFDB9-16C7-B467-D539-7D471182A9F5}"/>
                  </a:ext>
                </a:extLst>
              </p:cNvPr>
              <p:cNvSpPr txBox="1">
                <a:spLocks/>
              </p:cNvSpPr>
              <p:nvPr/>
            </p:nvSpPr>
            <p:spPr>
              <a:xfrm>
                <a:off x="451806" y="1602550"/>
                <a:ext cx="3485169" cy="509345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pPr>
                <a:br>
                  <a:rPr lang="en-US" sz="1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+3</m:t>
                      </m:r>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4</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+3</m:t>
                      </m:r>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4</m:t>
                          </m:r>
                        </m:e>
                        <m:sup>
                          <m:r>
                            <a:rPr lang="en-US" sz="1800" b="0" i="1" smtClean="0">
                              <a:latin typeface="Cambria Math" panose="02040503050406030204" pitchFamily="18" charset="0"/>
                            </a:rPr>
                            <m:t>−</m:t>
                          </m:r>
                          <m:r>
                            <a:rPr lang="en-US" sz="1800" b="0" i="1" smtClean="0">
                              <a:latin typeface="Cambria Math" panose="02040503050406030204" pitchFamily="18" charset="0"/>
                            </a:rPr>
                            <m:t>𝑥</m:t>
                          </m:r>
                        </m:sup>
                      </m:sSup>
                      <m:r>
                        <a:rPr lang="en-US" sz="1800" b="0" i="1" smtClean="0">
                          <a:latin typeface="Cambria Math" panose="02040503050406030204" pitchFamily="18" charset="0"/>
                        </a:rPr>
                        <m:t>+3</m:t>
                      </m:r>
                    </m:oMath>
                  </m:oMathPara>
                </a14:m>
                <a:endParaRPr lang="en-AU" sz="1800" dirty="0"/>
              </a:p>
            </p:txBody>
          </p:sp>
        </mc:Choice>
        <mc:Fallback xmlns="">
          <p:sp>
            <p:nvSpPr>
              <p:cNvPr id="7" name="Content Placeholder 10">
                <a:extLst>
                  <a:ext uri="{FF2B5EF4-FFF2-40B4-BE49-F238E27FC236}">
                    <a16:creationId xmlns:a16="http://schemas.microsoft.com/office/drawing/2014/main" id="{9E4CFDB9-16C7-B467-D539-7D471182A9F5}"/>
                  </a:ext>
                </a:extLst>
              </p:cNvPr>
              <p:cNvSpPr txBox="1">
                <a:spLocks noRot="1" noChangeAspect="1" noMove="1" noResize="1" noEditPoints="1" noAdjustHandles="1" noChangeArrowheads="1" noChangeShapeType="1" noTextEdit="1"/>
              </p:cNvSpPr>
              <p:nvPr/>
            </p:nvSpPr>
            <p:spPr>
              <a:xfrm>
                <a:off x="451806" y="1602550"/>
                <a:ext cx="3485169" cy="5093450"/>
              </a:xfrm>
              <a:prstGeom prst="rect">
                <a:avLst/>
              </a:prstGeom>
              <a:blipFill>
                <a:blip r:embed="rId3"/>
                <a:stretch>
                  <a:fillRect/>
                </a:stretch>
              </a:blipFill>
            </p:spPr>
            <p:txBody>
              <a:bodyPr/>
              <a:lstStyle/>
              <a:p>
                <a:r>
                  <a:rPr lang="en-US">
                    <a:noFill/>
                  </a:rPr>
                  <a:t> </a:t>
                </a:r>
              </a:p>
            </p:txBody>
          </p:sp>
        </mc:Fallback>
      </mc:AlternateContent>
      <p:pic>
        <p:nvPicPr>
          <p:cNvPr id="6" name="Picture 5" descr="Exponential graph with y intercept (0,4) and asymptote y=3, approaching 3 as x approaches infinity.">
            <a:extLst>
              <a:ext uri="{FF2B5EF4-FFF2-40B4-BE49-F238E27FC236}">
                <a16:creationId xmlns:a16="http://schemas.microsoft.com/office/drawing/2014/main" id="{57E315E5-B886-9DBD-67DB-3DFF043DED04}"/>
              </a:ext>
            </a:extLst>
          </p:cNvPr>
          <p:cNvPicPr>
            <a:picLocks noChangeAspect="1"/>
          </p:cNvPicPr>
          <p:nvPr/>
        </p:nvPicPr>
        <p:blipFill>
          <a:blip r:embed="rId4"/>
          <a:stretch>
            <a:fillRect/>
          </a:stretch>
        </p:blipFill>
        <p:spPr>
          <a:xfrm>
            <a:off x="5064008" y="1602550"/>
            <a:ext cx="6303832" cy="4282970"/>
          </a:xfrm>
          <a:prstGeom prst="rect">
            <a:avLst/>
          </a:prstGeom>
        </p:spPr>
      </p:pic>
      <p:sp>
        <p:nvSpPr>
          <p:cNvPr id="2" name="Slide Number Placeholder 1">
            <a:extLst>
              <a:ext uri="{FF2B5EF4-FFF2-40B4-BE49-F238E27FC236}">
                <a16:creationId xmlns:a16="http://schemas.microsoft.com/office/drawing/2014/main" id="{90A71A44-C0E2-A9A1-FC37-AA5B0E8BD1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125594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F5B4F-673C-E8FE-5285-8C6B1AA01C51}"/>
              </a:ext>
            </a:extLst>
          </p:cNvPr>
          <p:cNvSpPr>
            <a:spLocks noGrp="1"/>
          </p:cNvSpPr>
          <p:nvPr>
            <p:ph type="title"/>
          </p:nvPr>
        </p:nvSpPr>
        <p:spPr/>
        <p:txBody>
          <a:bodyPr/>
          <a:lstStyle/>
          <a:p>
            <a:r>
              <a:rPr lang="en-US" dirty="0"/>
              <a:t>Exponential Marbleslides (15)</a:t>
            </a:r>
            <a:endParaRPr lang="en-AU" dirty="0"/>
          </a:p>
        </p:txBody>
      </p:sp>
      <p:sp>
        <p:nvSpPr>
          <p:cNvPr id="10" name="Text Placeholder 9">
            <a:extLst>
              <a:ext uri="{FF2B5EF4-FFF2-40B4-BE49-F238E27FC236}">
                <a16:creationId xmlns:a16="http://schemas.microsoft.com/office/drawing/2014/main" id="{FB298EC6-7158-697F-8BD1-6E5F5338B40C}"/>
              </a:ext>
            </a:extLst>
          </p:cNvPr>
          <p:cNvSpPr>
            <a:spLocks noGrp="1"/>
          </p:cNvSpPr>
          <p:nvPr>
            <p:ph type="body" sz="quarter" idx="18"/>
          </p:nvPr>
        </p:nvSpPr>
        <p:spPr/>
        <p:txBody>
          <a:bodyPr/>
          <a:lstStyle/>
          <a:p>
            <a:r>
              <a:rPr lang="en-US" dirty="0"/>
              <a:t>Graph 5 – solution</a:t>
            </a:r>
            <a:endParaRPr lang="en-AU" dirty="0"/>
          </a:p>
        </p:txBody>
      </p:sp>
      <mc:AlternateContent xmlns:mc="http://schemas.openxmlformats.org/markup-compatibility/2006" xmlns:a14="http://schemas.microsoft.com/office/drawing/2010/main">
        <mc:Choice Requires="a14">
          <p:sp>
            <p:nvSpPr>
              <p:cNvPr id="8" name="Content Placeholder 10">
                <a:extLst>
                  <a:ext uri="{FF2B5EF4-FFF2-40B4-BE49-F238E27FC236}">
                    <a16:creationId xmlns:a16="http://schemas.microsoft.com/office/drawing/2014/main" id="{5C85BE8C-57F5-AF78-B1FB-004C649821E5}"/>
                  </a:ext>
                </a:extLst>
              </p:cNvPr>
              <p:cNvSpPr txBox="1">
                <a:spLocks/>
              </p:cNvSpPr>
              <p:nvPr/>
            </p:nvSpPr>
            <p:spPr>
              <a:xfrm>
                <a:off x="360000" y="1369454"/>
                <a:ext cx="3485169" cy="307495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3(</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r>
                            <a:rPr lang="en-US" sz="1800" b="0" i="1" smtClean="0">
                              <a:latin typeface="Cambria Math" panose="02040503050406030204" pitchFamily="18" charset="0"/>
                            </a:rPr>
                            <m:t>)</m:t>
                          </m:r>
                        </m:e>
                        <m:sup>
                          <m:r>
                            <a:rPr lang="en-US" sz="1800" b="0" i="1" smtClean="0">
                              <a:latin typeface="Cambria Math" panose="02040503050406030204" pitchFamily="18" charset="0"/>
                            </a:rPr>
                            <m:t>𝑥</m:t>
                          </m:r>
                        </m:sup>
                      </m:sSup>
                    </m:oMath>
                  </m:oMathPara>
                </a14:m>
                <a:br>
                  <a:rPr lang="en-US" sz="1800" b="0" i="1" dirty="0">
                    <a:latin typeface="Cambria Math" panose="02040503050406030204" pitchFamily="18" charset="0"/>
                  </a:rPr>
                </a:br>
                <a:endParaRPr lang="en-AU" sz="1800" dirty="0"/>
              </a:p>
            </p:txBody>
          </p:sp>
        </mc:Choice>
        <mc:Fallback xmlns="">
          <p:sp>
            <p:nvSpPr>
              <p:cNvPr id="8" name="Content Placeholder 10">
                <a:extLst>
                  <a:ext uri="{FF2B5EF4-FFF2-40B4-BE49-F238E27FC236}">
                    <a16:creationId xmlns:a16="http://schemas.microsoft.com/office/drawing/2014/main" id="{5C85BE8C-57F5-AF78-B1FB-004C649821E5}"/>
                  </a:ext>
                </a:extLst>
              </p:cNvPr>
              <p:cNvSpPr txBox="1">
                <a:spLocks noRot="1" noChangeAspect="1" noMove="1" noResize="1" noEditPoints="1" noAdjustHandles="1" noChangeArrowheads="1" noChangeShapeType="1" noTextEdit="1"/>
              </p:cNvSpPr>
              <p:nvPr/>
            </p:nvSpPr>
            <p:spPr>
              <a:xfrm>
                <a:off x="360000" y="1369454"/>
                <a:ext cx="3485169" cy="30749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10">
                <a:extLst>
                  <a:ext uri="{FF2B5EF4-FFF2-40B4-BE49-F238E27FC236}">
                    <a16:creationId xmlns:a16="http://schemas.microsoft.com/office/drawing/2014/main" id="{9E4CFDB9-16C7-B467-D539-7D471182A9F5}"/>
                  </a:ext>
                </a:extLst>
              </p:cNvPr>
              <p:cNvSpPr txBox="1">
                <a:spLocks/>
              </p:cNvSpPr>
              <p:nvPr/>
            </p:nvSpPr>
            <p:spPr>
              <a:xfrm>
                <a:off x="451806" y="1602550"/>
                <a:ext cx="3485169" cy="509345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pPr>
                <a:br>
                  <a:rPr lang="en-US" sz="1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+3</m:t>
                      </m:r>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4</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+3</m:t>
                      </m:r>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4</m:t>
                          </m:r>
                        </m:e>
                        <m:sup>
                          <m:r>
                            <a:rPr lang="en-US" sz="1800" b="0" i="1" smtClean="0">
                              <a:latin typeface="Cambria Math" panose="02040503050406030204" pitchFamily="18" charset="0"/>
                            </a:rPr>
                            <m:t>−</m:t>
                          </m:r>
                          <m:r>
                            <a:rPr lang="en-US" sz="1800" b="0" i="1" smtClean="0">
                              <a:latin typeface="Cambria Math" panose="02040503050406030204" pitchFamily="18" charset="0"/>
                            </a:rPr>
                            <m:t>𝑥</m:t>
                          </m:r>
                        </m:sup>
                      </m:sSup>
                      <m:r>
                        <a:rPr lang="en-US" sz="1800" b="0" i="1" smtClean="0">
                          <a:latin typeface="Cambria Math" panose="02040503050406030204" pitchFamily="18" charset="0"/>
                        </a:rPr>
                        <m:t>+3</m:t>
                      </m:r>
                    </m:oMath>
                  </m:oMathPara>
                </a14:m>
                <a:endParaRPr lang="en-AU" sz="1800" dirty="0"/>
              </a:p>
            </p:txBody>
          </p:sp>
        </mc:Choice>
        <mc:Fallback xmlns="">
          <p:sp>
            <p:nvSpPr>
              <p:cNvPr id="7" name="Content Placeholder 10">
                <a:extLst>
                  <a:ext uri="{FF2B5EF4-FFF2-40B4-BE49-F238E27FC236}">
                    <a16:creationId xmlns:a16="http://schemas.microsoft.com/office/drawing/2014/main" id="{9E4CFDB9-16C7-B467-D539-7D471182A9F5}"/>
                  </a:ext>
                </a:extLst>
              </p:cNvPr>
              <p:cNvSpPr txBox="1">
                <a:spLocks noRot="1" noChangeAspect="1" noMove="1" noResize="1" noEditPoints="1" noAdjustHandles="1" noChangeArrowheads="1" noChangeShapeType="1" noTextEdit="1"/>
              </p:cNvSpPr>
              <p:nvPr/>
            </p:nvSpPr>
            <p:spPr>
              <a:xfrm>
                <a:off x="451806" y="1602550"/>
                <a:ext cx="3485169" cy="5093450"/>
              </a:xfrm>
              <a:prstGeom prst="rect">
                <a:avLst/>
              </a:prstGeom>
              <a:blipFill>
                <a:blip r:embed="rId4"/>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65C95421-A6B6-CAEE-C319-B74BA28BC399}"/>
              </a:ext>
              <a:ext uri="{C183D7F6-B498-43B3-948B-1728B52AA6E4}">
                <adec:decorative xmlns:adec="http://schemas.microsoft.com/office/drawing/2017/decorative" val="1"/>
              </a:ext>
            </a:extLst>
          </p:cNvPr>
          <p:cNvSpPr/>
          <p:nvPr/>
        </p:nvSpPr>
        <p:spPr>
          <a:xfrm>
            <a:off x="1262293" y="2804641"/>
            <a:ext cx="1786597" cy="904165"/>
          </a:xfrm>
          <a:prstGeom prst="rect">
            <a:avLst/>
          </a:prstGeom>
          <a:noFill/>
          <a:ln w="76200">
            <a:solidFill>
              <a:srgbClr val="00AA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F124752-288B-A619-91B5-7B399FECCDEE}"/>
              </a:ext>
              <a:ext uri="{C183D7F6-B498-43B3-948B-1728B52AA6E4}">
                <adec:decorative xmlns:adec="http://schemas.microsoft.com/office/drawing/2017/decorative" val="1"/>
              </a:ext>
            </a:extLst>
          </p:cNvPr>
          <p:cNvSpPr/>
          <p:nvPr/>
        </p:nvSpPr>
        <p:spPr>
          <a:xfrm>
            <a:off x="1262292" y="4490952"/>
            <a:ext cx="1786597" cy="692798"/>
          </a:xfrm>
          <a:prstGeom prst="rect">
            <a:avLst/>
          </a:prstGeom>
          <a:noFill/>
          <a:ln w="76200">
            <a:solidFill>
              <a:srgbClr val="00AA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Exponential graph with y intercept (0,4) and asymptote y=3, approaching 3 as x approaches infinity.">
            <a:extLst>
              <a:ext uri="{FF2B5EF4-FFF2-40B4-BE49-F238E27FC236}">
                <a16:creationId xmlns:a16="http://schemas.microsoft.com/office/drawing/2014/main" id="{57E315E5-B886-9DBD-67DB-3DFF043DED04}"/>
              </a:ext>
            </a:extLst>
          </p:cNvPr>
          <p:cNvPicPr>
            <a:picLocks noChangeAspect="1"/>
          </p:cNvPicPr>
          <p:nvPr/>
        </p:nvPicPr>
        <p:blipFill>
          <a:blip r:embed="rId5"/>
          <a:stretch>
            <a:fillRect/>
          </a:stretch>
        </p:blipFill>
        <p:spPr>
          <a:xfrm>
            <a:off x="5064008" y="1602550"/>
            <a:ext cx="6303832" cy="4282970"/>
          </a:xfrm>
          <a:prstGeom prst="rect">
            <a:avLst/>
          </a:prstGeom>
        </p:spPr>
      </p:pic>
      <p:sp>
        <p:nvSpPr>
          <p:cNvPr id="2" name="Slide Number Placeholder 1">
            <a:extLst>
              <a:ext uri="{FF2B5EF4-FFF2-40B4-BE49-F238E27FC236}">
                <a16:creationId xmlns:a16="http://schemas.microsoft.com/office/drawing/2014/main" id="{90A71A44-C0E2-A9A1-FC37-AA5B0E8BD1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35088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3">
                  <a:extLst>
                    <a:ext uri="{A12FA001-AC4F-418D-AE19-62706E023703}">
                      <ahyp:hlinkClr xmlns:ahyp="http://schemas.microsoft.com/office/drawing/2018/hyperlinkcolor" val="tx"/>
                    </a:ext>
                  </a:extLst>
                </a:hlinkClick>
              </a:rPr>
              <a:t>© State of New South Wales (Department of Education), 202</a:t>
            </a:r>
            <a:r>
              <a:rPr lang="en-AU" u="sng" dirty="0">
                <a:latin typeface="+mj-lt"/>
              </a:rPr>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32ECEC66-F8EE-635D-D069-4BBC9C026A90}"/>
              </a:ext>
            </a:extLst>
          </p:cNvPr>
          <p:cNvSpPr txBox="1">
            <a:spLocks/>
          </p:cNvSpPr>
          <p:nvPr/>
        </p:nvSpPr>
        <p:spPr>
          <a:xfrm>
            <a:off x="539999" y="269686"/>
            <a:ext cx="2756357" cy="294758"/>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81694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latin typeface="+mj-lt"/>
              </a:rPr>
              <a:t>Exponential Marbleslides (1)</a:t>
            </a:r>
          </a:p>
        </p:txBody>
      </p:sp>
      <p:sp>
        <p:nvSpPr>
          <p:cNvPr id="11" name="Content Placeholder 10">
            <a:extLst>
              <a:ext uri="{FF2B5EF4-FFF2-40B4-BE49-F238E27FC236}">
                <a16:creationId xmlns:a16="http://schemas.microsoft.com/office/drawing/2014/main" id="{F207D960-CA01-5A75-FF06-B979359AF824}"/>
              </a:ext>
            </a:extLst>
          </p:cNvPr>
          <p:cNvSpPr>
            <a:spLocks noGrp="1"/>
          </p:cNvSpPr>
          <p:nvPr>
            <p:ph type="body" sz="quarter" idx="18"/>
          </p:nvPr>
        </p:nvSpPr>
        <p:spPr/>
        <p:txBody>
          <a:bodyPr/>
          <a:lstStyle/>
          <a:p>
            <a:r>
              <a:rPr lang="en-AU" dirty="0">
                <a:latin typeface="+mn-lt"/>
              </a:rPr>
              <a:t>Worked example 1</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7"/>
              </p:nvPr>
            </p:nvSpPr>
            <p:spPr>
              <a:xfrm>
                <a:off x="360000" y="1567086"/>
                <a:ext cx="11484000" cy="699339"/>
              </a:xfrm>
            </p:spPr>
            <p:txBody>
              <a:bodyPr/>
              <a:lstStyle/>
              <a:p>
                <a:r>
                  <a:rPr lang="en-AU" dirty="0">
                    <a:latin typeface="+mn-lt"/>
                  </a:rPr>
                  <a:t>Draw a sketch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US" b="0" i="1" smtClean="0">
                            <a:latin typeface="Cambria Math" panose="02040503050406030204" pitchFamily="18" charset="0"/>
                          </a:rPr>
                          <m:t>3</m:t>
                        </m:r>
                        <m:r>
                          <a:rPr lang="en-AU" b="0" i="1" smtClean="0">
                            <a:latin typeface="Cambria Math" panose="02040503050406030204" pitchFamily="18" charset="0"/>
                          </a:rPr>
                          <m:t>(2)</m:t>
                        </m:r>
                      </m:e>
                      <m:sup>
                        <m:r>
                          <a:rPr lang="en-AU" b="0" i="1" smtClean="0">
                            <a:latin typeface="Cambria Math" panose="02040503050406030204" pitchFamily="18" charset="0"/>
                          </a:rPr>
                          <m:t>𝑥</m:t>
                        </m:r>
                      </m:sup>
                    </m:sSup>
                    <m:r>
                      <a:rPr lang="en-AU" b="0" i="1" smtClean="0">
                        <a:latin typeface="Cambria Math" panose="02040503050406030204" pitchFamily="18" charset="0"/>
                      </a:rPr>
                      <m:t>+1</m:t>
                    </m:r>
                  </m:oMath>
                </a14:m>
                <a:r>
                  <a:rPr lang="en-AU" dirty="0"/>
                  <a:t> </a:t>
                </a:r>
                <a:r>
                  <a:rPr lang="en-AU" dirty="0">
                    <a:latin typeface="+mn-lt"/>
                  </a:rPr>
                  <a:t>clearly labelling the y-intercept and the horizontal asymptote.</a:t>
                </a:r>
              </a:p>
              <a:p>
                <a:endParaRPr lang="en-AU" dirty="0"/>
              </a:p>
            </p:txBody>
          </p:sp>
        </mc:Choice>
        <mc:Fallback xmlns="">
          <p:sp>
            <p:nvSpPr>
              <p:cNvPr id="6" name="Text Placeholder 5">
                <a:extLst>
                  <a:ext uri="{FF2B5EF4-FFF2-40B4-BE49-F238E27FC236}">
                    <a16:creationId xmlns:a16="http://schemas.microsoft.com/office/drawing/2014/main" id="{0797C127-D97D-CCCF-FEF3-4377468EEF6A}"/>
                  </a:ext>
                </a:extLst>
              </p:cNvPr>
              <p:cNvSpPr>
                <a:spLocks noGrp="1" noRot="1" noChangeAspect="1" noMove="1" noResize="1" noEditPoints="1" noAdjustHandles="1" noChangeArrowheads="1" noChangeShapeType="1" noTextEdit="1"/>
              </p:cNvSpPr>
              <p:nvPr>
                <p:ph type="body" sz="quarter" idx="17"/>
              </p:nvPr>
            </p:nvSpPr>
            <p:spPr>
              <a:xfrm>
                <a:off x="360000" y="1567086"/>
                <a:ext cx="11484000" cy="699339"/>
              </a:xfrm>
              <a:blipFill>
                <a:blip r:embed="rId2"/>
                <a:stretch>
                  <a:fillRect l="-1326"/>
                </a:stretch>
              </a:blipFill>
            </p:spPr>
            <p:txBody>
              <a:bodyPr/>
              <a:lstStyle/>
              <a:p>
                <a:r>
                  <a:rPr lang="en-US">
                    <a:noFill/>
                  </a:rPr>
                  <a:t> </a:t>
                </a:r>
              </a:p>
            </p:txBody>
          </p:sp>
        </mc:Fallback>
      </mc:AlternateContent>
      <p:pic>
        <p:nvPicPr>
          <p:cNvPr id="8" name="Picture 7" descr="Graph of y=3(2)^x+1, with y intercept (0,4), point (1,7) and asymptote y=1.">
            <a:extLst>
              <a:ext uri="{FF2B5EF4-FFF2-40B4-BE49-F238E27FC236}">
                <a16:creationId xmlns:a16="http://schemas.microsoft.com/office/drawing/2014/main" id="{7C2EC2C9-9D30-855B-15CE-2961C53E674F}"/>
              </a:ext>
            </a:extLst>
          </p:cNvPr>
          <p:cNvPicPr>
            <a:picLocks noChangeAspect="1"/>
          </p:cNvPicPr>
          <p:nvPr/>
        </p:nvPicPr>
        <p:blipFill>
          <a:blip r:embed="rId3"/>
          <a:stretch>
            <a:fillRect/>
          </a:stretch>
        </p:blipFill>
        <p:spPr>
          <a:xfrm>
            <a:off x="3233590" y="2266425"/>
            <a:ext cx="5724819" cy="3889575"/>
          </a:xfrm>
          <a:prstGeom prst="rect">
            <a:avLst/>
          </a:prstGeom>
        </p:spPr>
      </p:pic>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208943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a:xfrm>
            <a:off x="360000" y="372032"/>
            <a:ext cx="11484000" cy="545601"/>
          </a:xfrm>
        </p:spPr>
        <p:txBody>
          <a:bodyPr/>
          <a:lstStyle/>
          <a:p>
            <a:r>
              <a:rPr lang="en-AU" dirty="0">
                <a:latin typeface="+mj-lt"/>
              </a:rPr>
              <a:t>Exponential Marbleslides (2)</a:t>
            </a:r>
          </a:p>
        </p:txBody>
      </p:sp>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8"/>
          </p:nvPr>
        </p:nvSpPr>
        <p:spPr/>
        <p:txBody>
          <a:bodyPr/>
          <a:lstStyle/>
          <a:p>
            <a:r>
              <a:rPr lang="en-AU" dirty="0">
                <a:latin typeface="+mj-lt"/>
              </a:rPr>
              <a:t>Worked example 1 – self-explanation prompts</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F207D960-CA01-5A75-FF06-B979359AF824}"/>
                  </a:ext>
                </a:extLst>
              </p:cNvPr>
              <p:cNvSpPr>
                <a:spLocks noGrp="1"/>
              </p:cNvSpPr>
              <p:nvPr>
                <p:ph idx="4294967295"/>
              </p:nvPr>
            </p:nvSpPr>
            <p:spPr>
              <a:xfrm>
                <a:off x="360000" y="1619250"/>
                <a:ext cx="10763613" cy="452438"/>
              </a:xfrm>
            </p:spPr>
            <p:txBody>
              <a:bodyPr/>
              <a:lstStyle/>
              <a:p>
                <a:r>
                  <a:rPr lang="en-AU" sz="1800" dirty="0">
                    <a:latin typeface="+mn-lt"/>
                  </a:rPr>
                  <a:t>Draw a sketch of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US" sz="1800" b="0" i="1" smtClean="0">
                            <a:latin typeface="Cambria Math" panose="02040503050406030204" pitchFamily="18" charset="0"/>
                          </a:rPr>
                          <m:t>3</m:t>
                        </m:r>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r>
                      <a:rPr lang="en-AU" sz="1800" b="0" i="1" smtClean="0">
                        <a:latin typeface="Cambria Math" panose="02040503050406030204" pitchFamily="18" charset="0"/>
                      </a:rPr>
                      <m:t>+1</m:t>
                    </m:r>
                  </m:oMath>
                </a14:m>
                <a:r>
                  <a:rPr lang="en-AU" sz="1800" dirty="0"/>
                  <a:t> </a:t>
                </a:r>
                <a:r>
                  <a:rPr lang="en-AU" sz="1800" dirty="0">
                    <a:latin typeface="+mn-lt"/>
                  </a:rPr>
                  <a:t>clearly labelling the y-intercept and the horizontal asymptote.</a:t>
                </a:r>
              </a:p>
            </p:txBody>
          </p:sp>
        </mc:Choice>
        <mc:Fallback xmlns="">
          <p:sp>
            <p:nvSpPr>
              <p:cNvPr id="11" name="Content Placeholder 10">
                <a:extLst>
                  <a:ext uri="{FF2B5EF4-FFF2-40B4-BE49-F238E27FC236}">
                    <a16:creationId xmlns:a16="http://schemas.microsoft.com/office/drawing/2014/main" id="{F207D960-CA01-5A75-FF06-B979359AF824}"/>
                  </a:ext>
                </a:extLst>
              </p:cNvPr>
              <p:cNvSpPr>
                <a:spLocks noGrp="1" noRot="1" noChangeAspect="1" noMove="1" noResize="1" noEditPoints="1" noAdjustHandles="1" noChangeArrowheads="1" noChangeShapeType="1" noTextEdit="1"/>
              </p:cNvSpPr>
              <p:nvPr>
                <p:ph idx="4294967295"/>
              </p:nvPr>
            </p:nvSpPr>
            <p:spPr>
              <a:xfrm>
                <a:off x="360000" y="1619250"/>
                <a:ext cx="10763613" cy="452438"/>
              </a:xfrm>
              <a:blipFill>
                <a:blip r:embed="rId2"/>
                <a:stretch>
                  <a:fillRect l="-1296" b="-8108"/>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D97CE331-9062-0E3C-3E54-6681D1430E91}"/>
              </a:ext>
            </a:extLst>
          </p:cNvPr>
          <p:cNvSpPr/>
          <p:nvPr/>
        </p:nvSpPr>
        <p:spPr>
          <a:xfrm>
            <a:off x="344164" y="2459181"/>
            <a:ext cx="2784794" cy="1530928"/>
          </a:xfrm>
          <a:prstGeom prst="wedgeRoundRectCallout">
            <a:avLst>
              <a:gd name="adj1" fmla="val 58863"/>
              <a:gd name="adj2" fmla="val 311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dirty="0"/>
              <a:t>Which numbers in the equation, affect the </a:t>
            </a:r>
            <a:br>
              <a:rPr lang="en-AU" sz="1800" dirty="0"/>
            </a:br>
            <a:r>
              <a:rPr lang="en-AU" sz="1800" dirty="0"/>
              <a:t>y-intercept?</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7092808D-AC06-2F33-26AF-6308893247F2}"/>
                  </a:ext>
                </a:extLst>
              </p:cNvPr>
              <p:cNvSpPr/>
              <p:nvPr/>
            </p:nvSpPr>
            <p:spPr>
              <a:xfrm>
                <a:off x="344164" y="4523910"/>
                <a:ext cx="2784794" cy="1992090"/>
              </a:xfrm>
              <a:prstGeom prst="wedgeRoundRectCallout">
                <a:avLst>
                  <a:gd name="adj1" fmla="val 58042"/>
                  <a:gd name="adj2" fmla="val 18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US" sz="1800" dirty="0"/>
                  <a:t>H</a:t>
                </a:r>
                <a:r>
                  <a:rPr lang="en-AU" sz="1800" dirty="0"/>
                  <a:t>ow would the point (1,7) be affected if the equation changed to </a:t>
                </a:r>
                <a14:m>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=4</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2</m:t>
                            </m:r>
                          </m:e>
                        </m:d>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+1</m:t>
                    </m:r>
                  </m:oMath>
                </a14:m>
                <a:r>
                  <a:rPr lang="en-AU" sz="1800" dirty="0"/>
                  <a:t>?</a:t>
                </a:r>
              </a:p>
            </p:txBody>
          </p:sp>
        </mc:Choice>
        <mc:Fallback xmlns="">
          <p:sp>
            <p:nvSpPr>
              <p:cNvPr id="10" name="Speech Bubble: Rectangle with Corners Rounded 9">
                <a:extLst>
                  <a:ext uri="{FF2B5EF4-FFF2-40B4-BE49-F238E27FC236}">
                    <a16:creationId xmlns:a16="http://schemas.microsoft.com/office/drawing/2014/main" id="{7092808D-AC06-2F33-26AF-6308893247F2}"/>
                  </a:ext>
                </a:extLst>
              </p:cNvPr>
              <p:cNvSpPr>
                <a:spLocks noRot="1" noChangeAspect="1" noMove="1" noResize="1" noEditPoints="1" noAdjustHandles="1" noChangeArrowheads="1" noChangeShapeType="1" noTextEdit="1"/>
              </p:cNvSpPr>
              <p:nvPr/>
            </p:nvSpPr>
            <p:spPr>
              <a:xfrm>
                <a:off x="344164" y="4523910"/>
                <a:ext cx="2784794" cy="1992090"/>
              </a:xfrm>
              <a:prstGeom prst="wedgeRoundRectCallout">
                <a:avLst>
                  <a:gd name="adj1" fmla="val 58042"/>
                  <a:gd name="adj2" fmla="val 1878"/>
                  <a:gd name="adj3" fmla="val 16667"/>
                </a:avLst>
              </a:prstGeom>
              <a:blipFill>
                <a:blip r:embed="rId3"/>
                <a:stretch>
                  <a:fillRect/>
                </a:stretch>
              </a:blipFill>
            </p:spPr>
            <p:txBody>
              <a:bodyPr/>
              <a:lstStyle/>
              <a:p>
                <a:r>
                  <a:rPr lang="en-US">
                    <a:noFill/>
                  </a:rPr>
                  <a:t> </a:t>
                </a:r>
              </a:p>
            </p:txBody>
          </p:sp>
        </mc:Fallback>
      </mc:AlternateContent>
      <p:pic>
        <p:nvPicPr>
          <p:cNvPr id="8" name="Picture 7" descr="Graph of y=3(2)^x+1, with y intercept (0,4), point (1,7) and asymptote y=1.">
            <a:extLst>
              <a:ext uri="{FF2B5EF4-FFF2-40B4-BE49-F238E27FC236}">
                <a16:creationId xmlns:a16="http://schemas.microsoft.com/office/drawing/2014/main" id="{7C2EC2C9-9D30-855B-15CE-2961C53E674F}"/>
              </a:ext>
            </a:extLst>
          </p:cNvPr>
          <p:cNvPicPr>
            <a:picLocks noChangeAspect="1"/>
          </p:cNvPicPr>
          <p:nvPr/>
        </p:nvPicPr>
        <p:blipFill>
          <a:blip r:embed="rId4"/>
          <a:stretch>
            <a:fillRect/>
          </a:stretch>
        </p:blipFill>
        <p:spPr>
          <a:xfrm>
            <a:off x="3343787" y="2285879"/>
            <a:ext cx="5724819" cy="3889575"/>
          </a:xfrm>
          <a:prstGeom prst="rect">
            <a:avLst/>
          </a:prstGeom>
        </p:spPr>
      </p:pic>
      <p:sp>
        <p:nvSpPr>
          <p:cNvPr id="12" name="Speech Bubble: Rectangle with Corners Rounded 11">
            <a:extLst>
              <a:ext uri="{FF2B5EF4-FFF2-40B4-BE49-F238E27FC236}">
                <a16:creationId xmlns:a16="http://schemas.microsoft.com/office/drawing/2014/main" id="{5752D33A-EE25-B34E-BAA5-9C8B008F2E71}"/>
              </a:ext>
            </a:extLst>
          </p:cNvPr>
          <p:cNvSpPr/>
          <p:nvPr/>
        </p:nvSpPr>
        <p:spPr>
          <a:xfrm>
            <a:off x="9477632" y="3020292"/>
            <a:ext cx="2366367" cy="1934768"/>
          </a:xfrm>
          <a:prstGeom prst="wedgeRoundRectCallout">
            <a:avLst>
              <a:gd name="adj1" fmla="val -69261"/>
              <a:gd name="adj2" fmla="val 4371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dirty="0"/>
              <a:t>Which numbers in the equation,  affect the asymptote?</a:t>
            </a:r>
          </a:p>
        </p:txBody>
      </p:sp>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3950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latin typeface="+mj-lt"/>
              </a:rPr>
              <a:t>Exponential Marbleslides (3)</a:t>
            </a:r>
          </a:p>
        </p:txBody>
      </p:sp>
      <p:sp>
        <p:nvSpPr>
          <p:cNvPr id="11" name="Content Placeholder 10">
            <a:extLst>
              <a:ext uri="{FF2B5EF4-FFF2-40B4-BE49-F238E27FC236}">
                <a16:creationId xmlns:a16="http://schemas.microsoft.com/office/drawing/2014/main" id="{F207D960-CA01-5A75-FF06-B979359AF824}"/>
              </a:ext>
            </a:extLst>
          </p:cNvPr>
          <p:cNvSpPr>
            <a:spLocks noGrp="1"/>
          </p:cNvSpPr>
          <p:nvPr>
            <p:ph type="body" sz="quarter" idx="18"/>
          </p:nvPr>
        </p:nvSpPr>
        <p:spPr/>
        <p:txBody>
          <a:bodyPr/>
          <a:lstStyle/>
          <a:p>
            <a:r>
              <a:rPr lang="en-AU" dirty="0">
                <a:latin typeface="+mj-lt"/>
              </a:rPr>
              <a:t>Your turn – question 1</a:t>
            </a:r>
          </a:p>
        </p:txBody>
      </p:sp>
      <mc:AlternateContent xmlns:mc="http://schemas.openxmlformats.org/markup-compatibility/2006">
        <mc:Choice xmlns:a14="http://schemas.microsoft.com/office/drawing/2010/main" Requires="a14">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7"/>
              </p:nvPr>
            </p:nvSpPr>
            <p:spPr/>
            <p:txBody>
              <a:bodyPr/>
              <a:lstStyle/>
              <a:p>
                <a:r>
                  <a:rPr lang="en-AU" dirty="0">
                    <a:latin typeface="+mj-lt"/>
                  </a:rPr>
                  <a:t>Draw a sketch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US" b="0" i="1" smtClean="0">
                            <a:latin typeface="Cambria Math" panose="02040503050406030204" pitchFamily="18" charset="0"/>
                          </a:rPr>
                          <m:t>4</m:t>
                        </m:r>
                        <m:r>
                          <a:rPr lang="en-AU" b="0" i="1" smtClean="0">
                            <a:latin typeface="Cambria Math" panose="02040503050406030204" pitchFamily="18" charset="0"/>
                          </a:rPr>
                          <m:t>(2)</m:t>
                        </m:r>
                      </m:e>
                      <m:sup>
                        <m:r>
                          <a:rPr lang="en-AU" b="0" i="1" smtClean="0">
                            <a:latin typeface="Cambria Math" panose="02040503050406030204" pitchFamily="18" charset="0"/>
                          </a:rPr>
                          <m:t>𝑥</m:t>
                        </m:r>
                      </m:sup>
                    </m:sSup>
                    <m:r>
                      <a:rPr lang="en-AU" b="0" i="1" smtClean="0">
                        <a:latin typeface="Cambria Math" panose="02040503050406030204" pitchFamily="18" charset="0"/>
                      </a:rPr>
                      <m:t>−1</m:t>
                    </m:r>
                  </m:oMath>
                </a14:m>
                <a:r>
                  <a:rPr lang="en-AU" dirty="0"/>
                  <a:t> </a:t>
                </a:r>
                <a:r>
                  <a:rPr lang="en-AU" dirty="0">
                    <a:latin typeface="+mj-lt"/>
                  </a:rPr>
                  <a:t>clearly labelling the y-intercept and the horizontal asymptote.</a:t>
                </a:r>
              </a:p>
              <a:p>
                <a:endParaRPr lang="en-AU" dirty="0">
                  <a:latin typeface="+mn-lt"/>
                </a:endParaRPr>
              </a:p>
            </p:txBody>
          </p:sp>
        </mc:Choice>
        <mc:Fallback>
          <p:sp>
            <p:nvSpPr>
              <p:cNvPr id="6" name="Text Placeholder 5">
                <a:extLst>
                  <a:ext uri="{FF2B5EF4-FFF2-40B4-BE49-F238E27FC236}">
                    <a16:creationId xmlns:a16="http://schemas.microsoft.com/office/drawing/2014/main" id="{0797C127-D97D-CCCF-FEF3-4377468EEF6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48433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latin typeface="+mj-lt"/>
              </a:rPr>
              <a:t>Exponential Marbleslides (4)</a:t>
            </a:r>
          </a:p>
        </p:txBody>
      </p:sp>
      <p:sp>
        <p:nvSpPr>
          <p:cNvPr id="11" name="Content Placeholder 10">
            <a:extLst>
              <a:ext uri="{FF2B5EF4-FFF2-40B4-BE49-F238E27FC236}">
                <a16:creationId xmlns:a16="http://schemas.microsoft.com/office/drawing/2014/main" id="{F207D960-CA01-5A75-FF06-B979359AF824}"/>
              </a:ext>
            </a:extLst>
          </p:cNvPr>
          <p:cNvSpPr>
            <a:spLocks noGrp="1"/>
          </p:cNvSpPr>
          <p:nvPr>
            <p:ph type="body" sz="quarter" idx="18"/>
          </p:nvPr>
        </p:nvSpPr>
        <p:spPr/>
        <p:txBody>
          <a:bodyPr/>
          <a:lstStyle/>
          <a:p>
            <a:r>
              <a:rPr lang="en-AU" dirty="0">
                <a:latin typeface="+mj-lt"/>
              </a:rPr>
              <a:t>Your turn – solution 1</a:t>
            </a:r>
          </a:p>
        </p:txBody>
      </p:sp>
      <mc:AlternateContent xmlns:mc="http://schemas.openxmlformats.org/markup-compatibility/2006">
        <mc:Choice xmlns:a14="http://schemas.microsoft.com/office/drawing/2010/main" Requires="a14">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7"/>
              </p:nvPr>
            </p:nvSpPr>
            <p:spPr>
              <a:xfrm>
                <a:off x="360000" y="1567086"/>
                <a:ext cx="11484000" cy="545601"/>
              </a:xfrm>
            </p:spPr>
            <p:txBody>
              <a:bodyPr/>
              <a:lstStyle/>
              <a:p>
                <a:r>
                  <a:rPr lang="en-AU">
                    <a:latin typeface="+mj-lt"/>
                  </a:rPr>
                  <a:t>Draw </a:t>
                </a:r>
                <a:r>
                  <a:rPr lang="en-AU" dirty="0">
                    <a:latin typeface="+mj-lt"/>
                  </a:rPr>
                  <a:t>a sketch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US" b="0" i="1" smtClean="0">
                            <a:latin typeface="Cambria Math" panose="02040503050406030204" pitchFamily="18" charset="0"/>
                          </a:rPr>
                          <m:t>4</m:t>
                        </m:r>
                        <m:r>
                          <a:rPr lang="en-AU" b="0" i="1" smtClean="0">
                            <a:latin typeface="Cambria Math" panose="02040503050406030204" pitchFamily="18" charset="0"/>
                          </a:rPr>
                          <m:t>(2)</m:t>
                        </m:r>
                      </m:e>
                      <m:sup>
                        <m:r>
                          <a:rPr lang="en-AU" b="0" i="1" smtClean="0">
                            <a:latin typeface="Cambria Math" panose="02040503050406030204" pitchFamily="18" charset="0"/>
                          </a:rPr>
                          <m:t>𝑥</m:t>
                        </m:r>
                      </m:sup>
                    </m:sSup>
                    <m:r>
                      <a:rPr lang="en-AU" b="0" i="1" smtClean="0">
                        <a:latin typeface="Cambria Math" panose="02040503050406030204" pitchFamily="18" charset="0"/>
                      </a:rPr>
                      <m:t>−1</m:t>
                    </m:r>
                  </m:oMath>
                </a14:m>
                <a:r>
                  <a:rPr lang="en-AU" dirty="0"/>
                  <a:t> </a:t>
                </a:r>
                <a:r>
                  <a:rPr lang="en-AU" dirty="0">
                    <a:latin typeface="+mj-lt"/>
                  </a:rPr>
                  <a:t>clearly labelling the y-intercept and the horizontal asymptote.</a:t>
                </a:r>
              </a:p>
              <a:p>
                <a:endParaRPr lang="en-AU" dirty="0">
                  <a:latin typeface="+mn-lt"/>
                </a:endParaRPr>
              </a:p>
            </p:txBody>
          </p:sp>
        </mc:Choice>
        <mc:Fallback>
          <p:sp>
            <p:nvSpPr>
              <p:cNvPr id="6" name="Text Placeholder 5">
                <a:extLst>
                  <a:ext uri="{FF2B5EF4-FFF2-40B4-BE49-F238E27FC236}">
                    <a16:creationId xmlns:a16="http://schemas.microsoft.com/office/drawing/2014/main" id="{0797C127-D97D-CCCF-FEF3-4377468EEF6A}"/>
                  </a:ext>
                </a:extLst>
              </p:cNvPr>
              <p:cNvSpPr>
                <a:spLocks noGrp="1" noRot="1" noChangeAspect="1" noMove="1" noResize="1" noEditPoints="1" noAdjustHandles="1" noChangeArrowheads="1" noChangeShapeType="1" noTextEdit="1"/>
              </p:cNvSpPr>
              <p:nvPr>
                <p:ph type="body" sz="quarter" idx="17"/>
              </p:nvPr>
            </p:nvSpPr>
            <p:spPr>
              <a:xfrm>
                <a:off x="360000" y="1567086"/>
                <a:ext cx="11484000" cy="545601"/>
              </a:xfrm>
              <a:blipFill>
                <a:blip r:embed="rId3"/>
                <a:stretch>
                  <a:fillRect l="-1327" b="-2222"/>
                </a:stretch>
              </a:blipFill>
            </p:spPr>
            <p:txBody>
              <a:bodyPr/>
              <a:lstStyle/>
              <a:p>
                <a:r>
                  <a:rPr lang="en-AU">
                    <a:noFill/>
                  </a:rPr>
                  <a:t> </a:t>
                </a:r>
              </a:p>
            </p:txBody>
          </p:sp>
        </mc:Fallback>
      </mc:AlternateContent>
      <p:pic>
        <p:nvPicPr>
          <p:cNvPr id="16" name="Picture 15" descr="Graph of y=4(2)^x+1, with y intercept (0,3), point (1,7) and asymptote y=-1.">
            <a:extLst>
              <a:ext uri="{FF2B5EF4-FFF2-40B4-BE49-F238E27FC236}">
                <a16:creationId xmlns:a16="http://schemas.microsoft.com/office/drawing/2014/main" id="{93787AE1-E6DA-09B0-B161-B42C31C11925}"/>
              </a:ext>
            </a:extLst>
          </p:cNvPr>
          <p:cNvPicPr>
            <a:picLocks noChangeAspect="1"/>
          </p:cNvPicPr>
          <p:nvPr/>
        </p:nvPicPr>
        <p:blipFill>
          <a:blip r:embed="rId4"/>
          <a:stretch>
            <a:fillRect/>
          </a:stretch>
        </p:blipFill>
        <p:spPr>
          <a:xfrm>
            <a:off x="3233590" y="2266425"/>
            <a:ext cx="5724819" cy="3889575"/>
          </a:xfrm>
          <a:prstGeom prst="rect">
            <a:avLst/>
          </a:prstGeom>
        </p:spPr>
      </p:pic>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403220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986C-451F-B47D-6F29-28B3BD80CA23}"/>
              </a:ext>
            </a:extLst>
          </p:cNvPr>
          <p:cNvSpPr>
            <a:spLocks noGrp="1"/>
          </p:cNvSpPr>
          <p:nvPr>
            <p:ph type="title"/>
          </p:nvPr>
        </p:nvSpPr>
        <p:spPr/>
        <p:txBody>
          <a:bodyPr/>
          <a:lstStyle/>
          <a:p>
            <a:r>
              <a:rPr lang="en-AU" dirty="0">
                <a:latin typeface="+mj-lt"/>
              </a:rPr>
              <a:t>Exponential Marbleslides (5)</a:t>
            </a:r>
          </a:p>
        </p:txBody>
      </p:sp>
      <p:sp>
        <p:nvSpPr>
          <p:cNvPr id="3" name="Content Placeholder 2">
            <a:extLst>
              <a:ext uri="{FF2B5EF4-FFF2-40B4-BE49-F238E27FC236}">
                <a16:creationId xmlns:a16="http://schemas.microsoft.com/office/drawing/2014/main" id="{2574C40E-C9DC-C29F-95A9-7934803C5D3B}"/>
              </a:ext>
            </a:extLst>
          </p:cNvPr>
          <p:cNvSpPr>
            <a:spLocks noGrp="1"/>
          </p:cNvSpPr>
          <p:nvPr>
            <p:ph type="body" sz="quarter" idx="18"/>
          </p:nvPr>
        </p:nvSpPr>
        <p:spPr/>
        <p:txBody>
          <a:bodyPr/>
          <a:lstStyle/>
          <a:p>
            <a:r>
              <a:rPr lang="en-AU" dirty="0">
                <a:latin typeface="+mj-lt"/>
              </a:rPr>
              <a:t>Restrictions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148E4FE-E626-04F3-FE83-75EB63AB1F5F}"/>
                  </a:ext>
                </a:extLst>
              </p:cNvPr>
              <p:cNvSpPr>
                <a:spLocks noGrp="1"/>
              </p:cNvSpPr>
              <p:nvPr>
                <p:ph type="body" sz="quarter" idx="17"/>
              </p:nvPr>
            </p:nvSpPr>
            <p:spPr>
              <a:xfrm>
                <a:off x="3034748" y="2024109"/>
                <a:ext cx="4863548" cy="1404891"/>
              </a:xfrm>
            </p:spPr>
            <p:txBody>
              <a:bodyPr/>
              <a:lstStyle/>
              <a:p>
                <a:r>
                  <a:rPr lang="en-AU" b="0" i="0" dirty="0">
                    <a:effectLst/>
                    <a:highlight>
                      <a:srgbClr val="FFFFFF"/>
                    </a:highlight>
                    <a:latin typeface="+mn-lt"/>
                  </a:rPr>
                  <a:t>When graphing exponential relationships of the form </a:t>
                </a:r>
                <a14:m>
                  <m:oMath xmlns:m="http://schemas.openxmlformats.org/officeDocument/2006/math">
                    <m:r>
                      <a:rPr lang="en-AU" b="0" i="1" dirty="0" smtClean="0">
                        <a:effectLst/>
                        <a:highlight>
                          <a:srgbClr val="FFFFFF"/>
                        </a:highlight>
                        <a:latin typeface="Cambria Math" panose="02040503050406030204" pitchFamily="18" charset="0"/>
                      </a:rPr>
                      <m:t>𝑦</m:t>
                    </m:r>
                    <m:r>
                      <a:rPr lang="en-AU" b="0" i="1" dirty="0" smtClean="0">
                        <a:effectLst/>
                        <a:highlight>
                          <a:srgbClr val="FFFFFF"/>
                        </a:highlight>
                        <a:latin typeface="Cambria Math" panose="02040503050406030204" pitchFamily="18" charset="0"/>
                      </a:rPr>
                      <m:t>= </m:t>
                    </m:r>
                    <m:r>
                      <a:rPr lang="en-AU" b="0" i="1" dirty="0" smtClean="0">
                        <a:effectLst/>
                        <a:highlight>
                          <a:srgbClr val="FFFFFF"/>
                        </a:highlight>
                        <a:latin typeface="Cambria Math" panose="02040503050406030204" pitchFamily="18" charset="0"/>
                      </a:rPr>
                      <m:t>𝑘</m:t>
                    </m:r>
                    <m:sSup>
                      <m:sSupPr>
                        <m:ctrlPr>
                          <a:rPr lang="en-AU" b="0" i="1" dirty="0" smtClean="0">
                            <a:effectLst/>
                            <a:highlight>
                              <a:srgbClr val="FFFFFF"/>
                            </a:highlight>
                            <a:latin typeface="Cambria Math" panose="02040503050406030204" pitchFamily="18" charset="0"/>
                          </a:rPr>
                        </m:ctrlPr>
                      </m:sSupPr>
                      <m:e>
                        <m:r>
                          <a:rPr lang="en-AU" b="0" i="1" dirty="0" smtClean="0">
                            <a:effectLst/>
                            <a:highlight>
                              <a:srgbClr val="FFFFFF"/>
                            </a:highlight>
                            <a:latin typeface="Cambria Math" panose="02040503050406030204" pitchFamily="18" charset="0"/>
                          </a:rPr>
                          <m:t>𝑎</m:t>
                        </m:r>
                      </m:e>
                      <m:sup>
                        <m:r>
                          <a:rPr lang="en-AU" b="0" i="1" dirty="0" smtClean="0">
                            <a:effectLst/>
                            <a:highlight>
                              <a:srgbClr val="FFFFFF"/>
                            </a:highlight>
                            <a:latin typeface="Cambria Math" panose="02040503050406030204" pitchFamily="18" charset="0"/>
                          </a:rPr>
                          <m:t>𝑥</m:t>
                        </m:r>
                      </m:sup>
                    </m:sSup>
                    <m:r>
                      <a:rPr lang="en-AU" b="0" i="1" dirty="0" smtClean="0">
                        <a:effectLst/>
                        <a:highlight>
                          <a:srgbClr val="FFFFFF"/>
                        </a:highlight>
                        <a:latin typeface="Cambria Math" panose="02040503050406030204" pitchFamily="18" charset="0"/>
                      </a:rPr>
                      <m:t>+</m:t>
                    </m:r>
                    <m:r>
                      <a:rPr lang="en-AU" b="0" i="1" dirty="0" smtClean="0">
                        <a:effectLst/>
                        <a:highlight>
                          <a:srgbClr val="FFFFFF"/>
                        </a:highlight>
                        <a:latin typeface="Cambria Math" panose="02040503050406030204" pitchFamily="18" charset="0"/>
                      </a:rPr>
                      <m:t>𝑐</m:t>
                    </m:r>
                    <m:r>
                      <a:rPr lang="en-AU" b="0" i="1" dirty="0" smtClean="0">
                        <a:effectLst/>
                        <a:highlight>
                          <a:srgbClr val="FFFFFF"/>
                        </a:highlight>
                        <a:latin typeface="Cambria Math" panose="02040503050406030204" pitchFamily="18" charset="0"/>
                      </a:rPr>
                      <m:t> </m:t>
                    </m:r>
                  </m:oMath>
                </a14:m>
                <a:r>
                  <a:rPr lang="en-AU" b="0" i="0" dirty="0">
                    <a:effectLst/>
                    <a:highlight>
                      <a:srgbClr val="FFFFFF"/>
                    </a:highlight>
                    <a:latin typeface="+mn-lt"/>
                  </a:rPr>
                  <a:t>and</a:t>
                </a:r>
                <a:r>
                  <a:rPr lang="en-AU" b="0" i="0" dirty="0">
                    <a:effectLst/>
                    <a:highlight>
                      <a:srgbClr val="FFFFFF"/>
                    </a:highlight>
                    <a:latin typeface="Public Sans" pitchFamily="2" charset="0"/>
                  </a:rPr>
                  <a:t> </a:t>
                </a:r>
                <a14:m>
                  <m:oMath xmlns:m="http://schemas.openxmlformats.org/officeDocument/2006/math">
                    <m:r>
                      <a:rPr lang="en-AU" b="0" i="1" dirty="0" smtClean="0">
                        <a:effectLst/>
                        <a:highlight>
                          <a:srgbClr val="FFFFFF"/>
                        </a:highlight>
                        <a:latin typeface="Cambria Math" panose="02040503050406030204" pitchFamily="18" charset="0"/>
                      </a:rPr>
                      <m:t>𝑦</m:t>
                    </m:r>
                    <m:r>
                      <a:rPr lang="en-AU" b="0" i="1" dirty="0" smtClean="0">
                        <a:effectLst/>
                        <a:highlight>
                          <a:srgbClr val="FFFFFF"/>
                        </a:highlight>
                        <a:latin typeface="Cambria Math" panose="02040503050406030204" pitchFamily="18" charset="0"/>
                      </a:rPr>
                      <m:t>=</m:t>
                    </m:r>
                    <m:r>
                      <a:rPr lang="en-AU" b="0" i="1" dirty="0" smtClean="0">
                        <a:effectLst/>
                        <a:highlight>
                          <a:srgbClr val="FFFFFF"/>
                        </a:highlight>
                        <a:latin typeface="Cambria Math" panose="02040503050406030204" pitchFamily="18" charset="0"/>
                      </a:rPr>
                      <m:t>𝑘</m:t>
                    </m:r>
                    <m:sSup>
                      <m:sSupPr>
                        <m:ctrlPr>
                          <a:rPr lang="en-AU" b="0" i="1" dirty="0" smtClean="0">
                            <a:effectLst/>
                            <a:highlight>
                              <a:srgbClr val="FFFFFF"/>
                            </a:highlight>
                            <a:latin typeface="Cambria Math" panose="02040503050406030204" pitchFamily="18" charset="0"/>
                          </a:rPr>
                        </m:ctrlPr>
                      </m:sSupPr>
                      <m:e>
                        <m:r>
                          <a:rPr lang="en-AU" b="0" i="1" dirty="0" smtClean="0">
                            <a:effectLst/>
                            <a:highlight>
                              <a:srgbClr val="FFFFFF"/>
                            </a:highlight>
                            <a:latin typeface="Cambria Math" panose="02040503050406030204" pitchFamily="18" charset="0"/>
                          </a:rPr>
                          <m:t>𝑎</m:t>
                        </m:r>
                      </m:e>
                      <m:sup>
                        <m:r>
                          <a:rPr lang="en-AU" b="0" i="1" dirty="0" smtClean="0">
                            <a:effectLst/>
                            <a:highlight>
                              <a:srgbClr val="FFFFFF"/>
                            </a:highlight>
                            <a:latin typeface="Cambria Math" panose="02040503050406030204" pitchFamily="18" charset="0"/>
                          </a:rPr>
                          <m:t>−</m:t>
                        </m:r>
                        <m:r>
                          <a:rPr lang="en-AU" b="0" i="1" dirty="0" smtClean="0">
                            <a:effectLst/>
                            <a:highlight>
                              <a:srgbClr val="FFFFFF"/>
                            </a:highlight>
                            <a:latin typeface="Cambria Math" panose="02040503050406030204" pitchFamily="18" charset="0"/>
                          </a:rPr>
                          <m:t>𝑥</m:t>
                        </m:r>
                      </m:sup>
                    </m:sSup>
                    <m:r>
                      <a:rPr lang="en-AU" b="0" i="1" dirty="0" smtClean="0">
                        <a:effectLst/>
                        <a:highlight>
                          <a:srgbClr val="FFFFFF"/>
                        </a:highlight>
                        <a:latin typeface="Cambria Math" panose="02040503050406030204" pitchFamily="18" charset="0"/>
                      </a:rPr>
                      <m:t>+</m:t>
                    </m:r>
                    <m:r>
                      <a:rPr lang="en-AU" b="0" i="1" dirty="0" smtClean="0">
                        <a:effectLst/>
                        <a:highlight>
                          <a:srgbClr val="FFFFFF"/>
                        </a:highlight>
                        <a:latin typeface="Cambria Math" panose="02040503050406030204" pitchFamily="18" charset="0"/>
                      </a:rPr>
                      <m:t>𝑐</m:t>
                    </m:r>
                    <m:r>
                      <a:rPr lang="en-AU" b="0" i="1" dirty="0" smtClean="0">
                        <a:effectLst/>
                        <a:highlight>
                          <a:srgbClr val="FFFFFF"/>
                        </a:highlight>
                        <a:latin typeface="Cambria Math" panose="02040503050406030204" pitchFamily="18" charset="0"/>
                      </a:rPr>
                      <m:t> </m:t>
                    </m:r>
                  </m:oMath>
                </a14:m>
                <a:r>
                  <a:rPr lang="en-AU" b="0" i="0" dirty="0">
                    <a:effectLst/>
                    <a:highlight>
                      <a:srgbClr val="FFFFFF"/>
                    </a:highlight>
                    <a:latin typeface="Public Sans" pitchFamily="2" charset="0"/>
                  </a:rPr>
                  <a:t> </a:t>
                </a:r>
                <a:r>
                  <a:rPr lang="en-AU" b="0" i="0" dirty="0">
                    <a:effectLst/>
                    <a:highlight>
                      <a:srgbClr val="FFFFFF"/>
                    </a:highlight>
                    <a:latin typeface="+mn-lt"/>
                  </a:rPr>
                  <a:t>there are 2 restrictions;</a:t>
                </a:r>
                <a:r>
                  <a:rPr lang="en-AU" b="0" i="0" dirty="0">
                    <a:effectLst/>
                    <a:highlight>
                      <a:srgbClr val="FFFFFF"/>
                    </a:highlight>
                    <a:latin typeface="Public Sans" pitchFamily="2" charset="0"/>
                  </a:rPr>
                  <a:t>  </a:t>
                </a:r>
                <a14:m>
                  <m:oMath xmlns:m="http://schemas.openxmlformats.org/officeDocument/2006/math">
                    <m:r>
                      <a:rPr lang="en-AU" b="0" i="1" dirty="0" smtClean="0">
                        <a:effectLst/>
                        <a:highlight>
                          <a:srgbClr val="FFFFFF"/>
                        </a:highlight>
                        <a:latin typeface="Cambria Math" panose="02040503050406030204" pitchFamily="18" charset="0"/>
                      </a:rPr>
                      <m:t>𝑎</m:t>
                    </m:r>
                    <m:r>
                      <a:rPr lang="en-AU" b="0" i="1" dirty="0" smtClean="0">
                        <a:effectLst/>
                        <a:highlight>
                          <a:srgbClr val="FFFFFF"/>
                        </a:highlight>
                        <a:latin typeface="Cambria Math" panose="02040503050406030204" pitchFamily="18" charset="0"/>
                      </a:rPr>
                      <m:t>&gt;0</m:t>
                    </m:r>
                  </m:oMath>
                </a14:m>
                <a:r>
                  <a:rPr lang="en-AU" b="0" i="0" dirty="0">
                    <a:effectLst/>
                    <a:highlight>
                      <a:srgbClr val="FFFFFF"/>
                    </a:highlight>
                    <a:latin typeface="Public Sans" pitchFamily="2" charset="0"/>
                  </a:rPr>
                  <a:t> </a:t>
                </a:r>
                <a:r>
                  <a:rPr lang="en-AU" b="0" i="0" dirty="0">
                    <a:effectLst/>
                    <a:highlight>
                      <a:srgbClr val="FFFFFF"/>
                    </a:highlight>
                    <a:latin typeface="+mn-lt"/>
                  </a:rPr>
                  <a:t>and</a:t>
                </a:r>
                <a:r>
                  <a:rPr lang="en-AU" b="0" i="0" dirty="0">
                    <a:effectLst/>
                    <a:highlight>
                      <a:srgbClr val="FFFFFF"/>
                    </a:highlight>
                    <a:latin typeface="Public Sans" pitchFamily="2" charset="0"/>
                  </a:rPr>
                  <a:t> </a:t>
                </a:r>
                <a14:m>
                  <m:oMath xmlns:m="http://schemas.openxmlformats.org/officeDocument/2006/math">
                    <m:r>
                      <a:rPr lang="en-AU" b="0" i="1" dirty="0" smtClean="0">
                        <a:effectLst/>
                        <a:highlight>
                          <a:srgbClr val="FFFFFF"/>
                        </a:highlight>
                        <a:latin typeface="Cambria Math" panose="02040503050406030204" pitchFamily="18" charset="0"/>
                      </a:rPr>
                      <m:t>𝑎</m:t>
                    </m:r>
                    <m:r>
                      <a:rPr lang="en-AU" b="0" i="1" dirty="0" smtClean="0">
                        <a:effectLst/>
                        <a:highlight>
                          <a:srgbClr val="FFFFFF"/>
                        </a:highlight>
                        <a:latin typeface="Cambria Math" panose="02040503050406030204" pitchFamily="18" charset="0"/>
                      </a:rPr>
                      <m:t>≠1</m:t>
                    </m:r>
                  </m:oMath>
                </a14:m>
                <a:endParaRPr lang="en-AU" b="0" i="0" dirty="0">
                  <a:effectLst/>
                  <a:highlight>
                    <a:srgbClr val="FFFFFF"/>
                  </a:highlight>
                  <a:latin typeface="Public Sans" pitchFamily="2" charset="0"/>
                </a:endParaRPr>
              </a:p>
              <a:p>
                <a:endParaRPr lang="en-AU" dirty="0"/>
              </a:p>
              <a:p>
                <a:endParaRPr lang="en-AU" dirty="0"/>
              </a:p>
            </p:txBody>
          </p:sp>
        </mc:Choice>
        <mc:Fallback xmlns="">
          <p:sp>
            <p:nvSpPr>
              <p:cNvPr id="5" name="Text Placeholder 4">
                <a:extLst>
                  <a:ext uri="{FF2B5EF4-FFF2-40B4-BE49-F238E27FC236}">
                    <a16:creationId xmlns:a16="http://schemas.microsoft.com/office/drawing/2014/main" id="{7148E4FE-E626-04F3-FE83-75EB63AB1F5F}"/>
                  </a:ext>
                </a:extLst>
              </p:cNvPr>
              <p:cNvSpPr>
                <a:spLocks noGrp="1" noRot="1" noChangeAspect="1" noMove="1" noResize="1" noEditPoints="1" noAdjustHandles="1" noChangeArrowheads="1" noChangeShapeType="1" noTextEdit="1"/>
              </p:cNvSpPr>
              <p:nvPr>
                <p:ph type="body" sz="quarter" idx="17"/>
              </p:nvPr>
            </p:nvSpPr>
            <p:spPr>
              <a:xfrm>
                <a:off x="3034748" y="2024109"/>
                <a:ext cx="4863548" cy="1404891"/>
              </a:xfrm>
              <a:blipFill>
                <a:blip r:embed="rId2"/>
                <a:stretch>
                  <a:fillRect l="-3385" r="-1563" b="-44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94983805-FAFC-8CA5-745F-601ED3CDF51F}"/>
                  </a:ext>
                </a:extLst>
              </p:cNvPr>
              <p:cNvSpPr/>
              <p:nvPr/>
            </p:nvSpPr>
            <p:spPr>
              <a:xfrm>
                <a:off x="4028672" y="4323103"/>
                <a:ext cx="1544595" cy="1083136"/>
              </a:xfrm>
              <a:prstGeom prst="wedgeRoundRectCallout">
                <a:avLst>
                  <a:gd name="adj1" fmla="val 59124"/>
                  <a:gd name="adj2" fmla="val -1240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must </a:t>
                </a:r>
                <a14:m>
                  <m:oMath xmlns:m="http://schemas.openxmlformats.org/officeDocument/2006/math">
                    <m:r>
                      <a:rPr lang="en-AU" sz="1800" i="1" dirty="0" smtClean="0">
                        <a:latin typeface="Cambria Math" panose="02040503050406030204" pitchFamily="18" charset="0"/>
                      </a:rPr>
                      <m:t>𝑎</m:t>
                    </m:r>
                    <m:r>
                      <a:rPr lang="en-AU" sz="1800" i="1" dirty="0" smtClean="0">
                        <a:latin typeface="Cambria Math" panose="02040503050406030204" pitchFamily="18" charset="0"/>
                      </a:rPr>
                      <m:t>&gt;0</m:t>
                    </m:r>
                  </m:oMath>
                </a14:m>
                <a:r>
                  <a:rPr lang="en-AU" sz="1800" dirty="0"/>
                  <a:t>?</a:t>
                </a:r>
              </a:p>
            </p:txBody>
          </p:sp>
        </mc:Choice>
        <mc:Fallback xmlns="">
          <p:sp>
            <p:nvSpPr>
              <p:cNvPr id="8" name="Speech Bubble: Rectangle with Corners Rounded 7">
                <a:extLst>
                  <a:ext uri="{FF2B5EF4-FFF2-40B4-BE49-F238E27FC236}">
                    <a16:creationId xmlns:a16="http://schemas.microsoft.com/office/drawing/2014/main" id="{94983805-FAFC-8CA5-745F-601ED3CDF51F}"/>
                  </a:ext>
                </a:extLst>
              </p:cNvPr>
              <p:cNvSpPr>
                <a:spLocks noRot="1" noChangeAspect="1" noMove="1" noResize="1" noEditPoints="1" noAdjustHandles="1" noChangeArrowheads="1" noChangeShapeType="1" noTextEdit="1"/>
              </p:cNvSpPr>
              <p:nvPr/>
            </p:nvSpPr>
            <p:spPr>
              <a:xfrm>
                <a:off x="4028672" y="4323103"/>
                <a:ext cx="1544595" cy="1083136"/>
              </a:xfrm>
              <a:prstGeom prst="wedgeRoundRectCallout">
                <a:avLst>
                  <a:gd name="adj1" fmla="val 59124"/>
                  <a:gd name="adj2" fmla="val -124014"/>
                  <a:gd name="adj3" fmla="val 16667"/>
                </a:avLst>
              </a:prstGeom>
              <a:blipFill>
                <a:blip r:embed="rId3"/>
                <a:stretch>
                  <a:fillRect/>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5285114D-ABF1-CA23-4762-208C61B0ED09}"/>
              </a:ext>
            </a:extLst>
          </p:cNvPr>
          <p:cNvSpPr/>
          <p:nvPr/>
        </p:nvSpPr>
        <p:spPr>
          <a:xfrm>
            <a:off x="6208747" y="4323102"/>
            <a:ext cx="2675279" cy="1083137"/>
          </a:xfrm>
          <a:prstGeom prst="wedgeRoundRectCallout">
            <a:avLst>
              <a:gd name="adj1" fmla="val -12897"/>
              <a:gd name="adj2" fmla="val -1315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would happen if a = 1 ?</a:t>
            </a:r>
          </a:p>
        </p:txBody>
      </p:sp>
      <p:sp>
        <p:nvSpPr>
          <p:cNvPr id="4" name="Slide Number Placeholder 3">
            <a:extLst>
              <a:ext uri="{FF2B5EF4-FFF2-40B4-BE49-F238E27FC236}">
                <a16:creationId xmlns:a16="http://schemas.microsoft.com/office/drawing/2014/main" id="{A0AED43F-5A85-A12C-FE06-DC02FCB5FA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7897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F5B4F-673C-E8FE-5285-8C6B1AA01C51}"/>
              </a:ext>
            </a:extLst>
          </p:cNvPr>
          <p:cNvSpPr>
            <a:spLocks noGrp="1"/>
          </p:cNvSpPr>
          <p:nvPr>
            <p:ph type="title"/>
          </p:nvPr>
        </p:nvSpPr>
        <p:spPr/>
        <p:txBody>
          <a:bodyPr/>
          <a:lstStyle/>
          <a:p>
            <a:r>
              <a:rPr lang="en-US" dirty="0">
                <a:latin typeface="+mj-lt"/>
              </a:rPr>
              <a:t>Exponential Marble slides (6)</a:t>
            </a:r>
            <a:endParaRPr lang="en-AU" dirty="0">
              <a:latin typeface="+mj-lt"/>
            </a:endParaRPr>
          </a:p>
        </p:txBody>
      </p:sp>
      <p:sp>
        <p:nvSpPr>
          <p:cNvPr id="8" name="Text Placeholder 7">
            <a:extLst>
              <a:ext uri="{FF2B5EF4-FFF2-40B4-BE49-F238E27FC236}">
                <a16:creationId xmlns:a16="http://schemas.microsoft.com/office/drawing/2014/main" id="{8BB37BD9-3147-C332-171E-8DDB65AFE5B2}"/>
              </a:ext>
            </a:extLst>
          </p:cNvPr>
          <p:cNvSpPr>
            <a:spLocks noGrp="1"/>
          </p:cNvSpPr>
          <p:nvPr>
            <p:ph type="body" sz="quarter" idx="18"/>
          </p:nvPr>
        </p:nvSpPr>
        <p:spPr/>
        <p:txBody>
          <a:bodyPr/>
          <a:lstStyle/>
          <a:p>
            <a:r>
              <a:rPr lang="en-US" dirty="0">
                <a:latin typeface="+mn-lt"/>
              </a:rPr>
              <a:t>Graph 1</a:t>
            </a:r>
            <a:endParaRPr lang="en-AU" dirty="0">
              <a:latin typeface="+mn-lt"/>
            </a:endParaRPr>
          </a:p>
        </p:txBody>
      </p:sp>
      <mc:AlternateContent xmlns:mc="http://schemas.openxmlformats.org/markup-compatibility/2006" xmlns:a14="http://schemas.microsoft.com/office/drawing/2010/main">
        <mc:Choice Requires="a14">
          <p:sp>
            <p:nvSpPr>
              <p:cNvPr id="7" name="Content Placeholder 10">
                <a:extLst>
                  <a:ext uri="{FF2B5EF4-FFF2-40B4-BE49-F238E27FC236}">
                    <a16:creationId xmlns:a16="http://schemas.microsoft.com/office/drawing/2014/main" id="{9E4CFDB9-16C7-B467-D539-7D471182A9F5}"/>
                  </a:ext>
                </a:extLst>
              </p:cNvPr>
              <p:cNvSpPr txBox="1">
                <a:spLocks/>
              </p:cNvSpPr>
              <p:nvPr/>
            </p:nvSpPr>
            <p:spPr>
              <a:xfrm>
                <a:off x="559292" y="1980000"/>
                <a:ext cx="3485169"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m:t>
                          </m:r>
                          <m:r>
                            <a:rPr lang="en-US" sz="1800" b="0" i="1" smtClean="0">
                              <a:latin typeface="Cambria Math" panose="02040503050406030204" pitchFamily="18" charset="0"/>
                            </a:rPr>
                            <m:t>𝑥</m:t>
                          </m:r>
                        </m:sup>
                      </m:sSup>
                    </m:oMath>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+1</m:t>
                      </m:r>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−1</m:t>
                      </m:r>
                    </m:oMath>
                  </m:oMathPara>
                </a14:m>
                <a:endParaRPr lang="en-AU" sz="1800" dirty="0"/>
              </a:p>
            </p:txBody>
          </p:sp>
        </mc:Choice>
        <mc:Fallback xmlns="">
          <p:sp>
            <p:nvSpPr>
              <p:cNvPr id="7" name="Content Placeholder 10">
                <a:extLst>
                  <a:ext uri="{FF2B5EF4-FFF2-40B4-BE49-F238E27FC236}">
                    <a16:creationId xmlns:a16="http://schemas.microsoft.com/office/drawing/2014/main" id="{9E4CFDB9-16C7-B467-D539-7D471182A9F5}"/>
                  </a:ext>
                </a:extLst>
              </p:cNvPr>
              <p:cNvSpPr txBox="1">
                <a:spLocks noRot="1" noChangeAspect="1" noMove="1" noResize="1" noEditPoints="1" noAdjustHandles="1" noChangeArrowheads="1" noChangeShapeType="1" noTextEdit="1"/>
              </p:cNvSpPr>
              <p:nvPr/>
            </p:nvSpPr>
            <p:spPr>
              <a:xfrm>
                <a:off x="559292" y="1980000"/>
                <a:ext cx="3485169" cy="4536000"/>
              </a:xfrm>
              <a:prstGeom prst="rect">
                <a:avLst/>
              </a:prstGeom>
              <a:blipFill>
                <a:blip r:embed="rId2"/>
                <a:stretch>
                  <a:fillRect/>
                </a:stretch>
              </a:blipFill>
            </p:spPr>
            <p:txBody>
              <a:bodyPr/>
              <a:lstStyle/>
              <a:p>
                <a:r>
                  <a:rPr lang="en-US">
                    <a:noFill/>
                  </a:rPr>
                  <a:t> </a:t>
                </a:r>
              </a:p>
            </p:txBody>
          </p:sp>
        </mc:Fallback>
      </mc:AlternateContent>
      <p:pic>
        <p:nvPicPr>
          <p:cNvPr id="6" name="Picture 5" descr="Exponential graph with y intercept (0,1) and asymptote y=0, approaches 0 as x approaches negative infinity.">
            <a:extLst>
              <a:ext uri="{FF2B5EF4-FFF2-40B4-BE49-F238E27FC236}">
                <a16:creationId xmlns:a16="http://schemas.microsoft.com/office/drawing/2014/main" id="{A393358E-9837-F6B1-957E-01F5F7CD9234}"/>
              </a:ext>
            </a:extLst>
          </p:cNvPr>
          <p:cNvPicPr>
            <a:picLocks noChangeAspect="1"/>
          </p:cNvPicPr>
          <p:nvPr/>
        </p:nvPicPr>
        <p:blipFill>
          <a:blip r:embed="rId3"/>
          <a:stretch>
            <a:fillRect/>
          </a:stretch>
        </p:blipFill>
        <p:spPr>
          <a:xfrm>
            <a:off x="4900304" y="1706950"/>
            <a:ext cx="6494473" cy="4412496"/>
          </a:xfrm>
          <a:prstGeom prst="rect">
            <a:avLst/>
          </a:prstGeom>
        </p:spPr>
      </p:pic>
      <p:sp>
        <p:nvSpPr>
          <p:cNvPr id="2" name="Slide Number Placeholder 1">
            <a:extLst>
              <a:ext uri="{FF2B5EF4-FFF2-40B4-BE49-F238E27FC236}">
                <a16:creationId xmlns:a16="http://schemas.microsoft.com/office/drawing/2014/main" id="{90A71A44-C0E2-A9A1-FC37-AA5B0E8BD1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8145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F5B4F-673C-E8FE-5285-8C6B1AA01C51}"/>
              </a:ext>
            </a:extLst>
          </p:cNvPr>
          <p:cNvSpPr>
            <a:spLocks noGrp="1"/>
          </p:cNvSpPr>
          <p:nvPr>
            <p:ph type="title"/>
          </p:nvPr>
        </p:nvSpPr>
        <p:spPr/>
        <p:txBody>
          <a:bodyPr/>
          <a:lstStyle/>
          <a:p>
            <a:r>
              <a:rPr lang="en-US" dirty="0">
                <a:latin typeface="+mj-lt"/>
              </a:rPr>
              <a:t>Exponential Marbleslides (7)</a:t>
            </a:r>
            <a:endParaRPr lang="en-AU" dirty="0">
              <a:latin typeface="+mj-lt"/>
            </a:endParaRPr>
          </a:p>
        </p:txBody>
      </p:sp>
      <p:sp>
        <p:nvSpPr>
          <p:cNvPr id="9" name="Text Placeholder 8">
            <a:extLst>
              <a:ext uri="{FF2B5EF4-FFF2-40B4-BE49-F238E27FC236}">
                <a16:creationId xmlns:a16="http://schemas.microsoft.com/office/drawing/2014/main" id="{791ADA6A-FFAF-88BC-A8C0-83FCC3074B7D}"/>
              </a:ext>
            </a:extLst>
          </p:cNvPr>
          <p:cNvSpPr>
            <a:spLocks noGrp="1"/>
          </p:cNvSpPr>
          <p:nvPr>
            <p:ph type="body" sz="quarter" idx="18"/>
          </p:nvPr>
        </p:nvSpPr>
        <p:spPr/>
        <p:txBody>
          <a:bodyPr/>
          <a:lstStyle/>
          <a:p>
            <a:r>
              <a:rPr lang="en-US" dirty="0"/>
              <a:t>Graph 1 – solution</a:t>
            </a:r>
            <a:endParaRPr lang="en-AU" dirty="0"/>
          </a:p>
        </p:txBody>
      </p:sp>
      <mc:AlternateContent xmlns:mc="http://schemas.openxmlformats.org/markup-compatibility/2006" xmlns:a14="http://schemas.microsoft.com/office/drawing/2010/main">
        <mc:Choice Requires="a14">
          <p:sp>
            <p:nvSpPr>
              <p:cNvPr id="7" name="Content Placeholder 10">
                <a:extLst>
                  <a:ext uri="{FF2B5EF4-FFF2-40B4-BE49-F238E27FC236}">
                    <a16:creationId xmlns:a16="http://schemas.microsoft.com/office/drawing/2014/main" id="{9E4CFDB9-16C7-B467-D539-7D471182A9F5}"/>
                  </a:ext>
                </a:extLst>
              </p:cNvPr>
              <p:cNvSpPr txBox="1">
                <a:spLocks/>
              </p:cNvSpPr>
              <p:nvPr/>
            </p:nvSpPr>
            <p:spPr>
              <a:xfrm>
                <a:off x="559292" y="1980000"/>
                <a:ext cx="3485169"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m:t>
                          </m:r>
                          <m:r>
                            <a:rPr lang="en-US" sz="1800" b="0" i="1" smtClean="0">
                              <a:latin typeface="Cambria Math" panose="02040503050406030204" pitchFamily="18" charset="0"/>
                            </a:rPr>
                            <m:t>𝑥</m:t>
                          </m:r>
                        </m:sup>
                      </m:sSup>
                    </m:oMath>
                    <m:oMath xmlns:m="http://schemas.openxmlformats.org/officeDocument/2006/math">
                      <m:r>
                        <a:rPr lang="en-US" sz="1800" b="0" i="1" smtClean="0">
                          <a:latin typeface="Cambria Math" panose="02040503050406030204" pitchFamily="18" charset="0"/>
                        </a:rPr>
                        <m:t>𝑦</m:t>
                      </m:r>
                      <m:r>
                        <m:rPr>
                          <m:aln/>
                        </m:rP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+1</m:t>
                      </m:r>
                    </m:oMath>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−1</m:t>
                      </m:r>
                    </m:oMath>
                  </m:oMathPara>
                </a14:m>
                <a:endParaRPr lang="en-AU" sz="1800" dirty="0"/>
              </a:p>
            </p:txBody>
          </p:sp>
        </mc:Choice>
        <mc:Fallback xmlns="">
          <p:sp>
            <p:nvSpPr>
              <p:cNvPr id="7" name="Content Placeholder 10">
                <a:extLst>
                  <a:ext uri="{FF2B5EF4-FFF2-40B4-BE49-F238E27FC236}">
                    <a16:creationId xmlns:a16="http://schemas.microsoft.com/office/drawing/2014/main" id="{9E4CFDB9-16C7-B467-D539-7D471182A9F5}"/>
                  </a:ext>
                </a:extLst>
              </p:cNvPr>
              <p:cNvSpPr txBox="1">
                <a:spLocks noRot="1" noChangeAspect="1" noMove="1" noResize="1" noEditPoints="1" noAdjustHandles="1" noChangeArrowheads="1" noChangeShapeType="1" noTextEdit="1"/>
              </p:cNvSpPr>
              <p:nvPr/>
            </p:nvSpPr>
            <p:spPr>
              <a:xfrm>
                <a:off x="559292" y="1980000"/>
                <a:ext cx="3485169" cy="4536000"/>
              </a:xfrm>
              <a:prstGeom prst="rect">
                <a:avLst/>
              </a:prstGeom>
              <a:blipFill>
                <a:blip r:embed="rId2"/>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BA82FF9-F040-333F-3620-AD366102E5B5}"/>
              </a:ext>
              <a:ext uri="{C183D7F6-B498-43B3-948B-1728B52AA6E4}">
                <adec:decorative xmlns:adec="http://schemas.microsoft.com/office/drawing/2017/decorative" val="1"/>
              </a:ext>
            </a:extLst>
          </p:cNvPr>
          <p:cNvSpPr/>
          <p:nvPr/>
        </p:nvSpPr>
        <p:spPr>
          <a:xfrm>
            <a:off x="1429187" y="3044622"/>
            <a:ext cx="1341120" cy="670560"/>
          </a:xfrm>
          <a:prstGeom prst="rect">
            <a:avLst/>
          </a:prstGeom>
          <a:noFill/>
          <a:ln w="76200">
            <a:solidFill>
              <a:srgbClr val="00AA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Exponential graph with y intercept (0,1) and asymptote y=0, approaches 0 as x approaches negative infinity.">
            <a:extLst>
              <a:ext uri="{FF2B5EF4-FFF2-40B4-BE49-F238E27FC236}">
                <a16:creationId xmlns:a16="http://schemas.microsoft.com/office/drawing/2014/main" id="{A393358E-9837-F6B1-957E-01F5F7CD9234}"/>
              </a:ext>
            </a:extLst>
          </p:cNvPr>
          <p:cNvPicPr>
            <a:picLocks noChangeAspect="1"/>
          </p:cNvPicPr>
          <p:nvPr/>
        </p:nvPicPr>
        <p:blipFill>
          <a:blip r:embed="rId3"/>
          <a:stretch>
            <a:fillRect/>
          </a:stretch>
        </p:blipFill>
        <p:spPr>
          <a:xfrm>
            <a:off x="4900304" y="1706950"/>
            <a:ext cx="6494473" cy="4412496"/>
          </a:xfrm>
          <a:prstGeom prst="rect">
            <a:avLst/>
          </a:prstGeom>
        </p:spPr>
      </p:pic>
      <p:sp>
        <p:nvSpPr>
          <p:cNvPr id="2" name="Slide Number Placeholder 1">
            <a:extLst>
              <a:ext uri="{FF2B5EF4-FFF2-40B4-BE49-F238E27FC236}">
                <a16:creationId xmlns:a16="http://schemas.microsoft.com/office/drawing/2014/main" id="{90A71A44-C0E2-A9A1-FC37-AA5B0E8BD1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7955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B37F50-A82B-4FCF-9079-703CD07DA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B7BE05-D7E7-460D-9D7A-A1FDED5DCDB8}">
  <ds:schemaRefs>
    <ds:schemaRef ds:uri="http://schemas.microsoft.com/sharepoint/v3/contenttype/forms"/>
  </ds:schemaRefs>
</ds:datastoreItem>
</file>

<file path=customXml/itemProps3.xml><?xml version="1.0" encoding="utf-8"?>
<ds:datastoreItem xmlns:ds="http://schemas.openxmlformats.org/officeDocument/2006/customXml" ds:itemID="{3A3289B2-0D27-4E07-8199-0B3C006A4CB9}">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094ce8ca-8c20-4eb0-bb23-b47a1c76b753"/>
    <ds:schemaRef ds:uri="http://purl.org/dc/terms/"/>
    <ds:schemaRef ds:uri="98740c54-966f-451d-a76c-e38eb7fddd55"/>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curriculum-reform-template-2023</Template>
  <TotalTime>6</TotalTime>
  <Words>835</Words>
  <Application>Microsoft Office PowerPoint</Application>
  <PresentationFormat>Widescreen</PresentationFormat>
  <Paragraphs>93</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Public Sans Light</vt:lpstr>
      <vt:lpstr>Cambria Math</vt:lpstr>
      <vt:lpstr>Times New Roman</vt:lpstr>
      <vt:lpstr>Public Sans</vt:lpstr>
      <vt:lpstr>Arial</vt:lpstr>
      <vt:lpstr>1_NSWG Corporate</vt:lpstr>
      <vt:lpstr>Exponential Marbleslides</vt:lpstr>
      <vt:lpstr>Summarise</vt:lpstr>
      <vt:lpstr>Exponential Marbleslides (1)</vt:lpstr>
      <vt:lpstr>Exponential Marbleslides (2)</vt:lpstr>
      <vt:lpstr>Exponential Marbleslides (3)</vt:lpstr>
      <vt:lpstr>Exponential Marbleslides (4)</vt:lpstr>
      <vt:lpstr>Exponential Marbleslides (5)</vt:lpstr>
      <vt:lpstr>Exponential Marble slides (6)</vt:lpstr>
      <vt:lpstr>Exponential Marbleslides (7)</vt:lpstr>
      <vt:lpstr>Exponential Marbleslides (8)</vt:lpstr>
      <vt:lpstr>Exponential Marbleslides (9)</vt:lpstr>
      <vt:lpstr>Exponential Marbleslides (10)</vt:lpstr>
      <vt:lpstr>Exponential Marbleslides (11)</vt:lpstr>
      <vt:lpstr>Exponential Marbleslides (12)</vt:lpstr>
      <vt:lpstr>Exponential Marbleslides (13)</vt:lpstr>
      <vt:lpstr>Exponential Marbleslides (14)</vt:lpstr>
      <vt:lpstr>Exponential Marbleslides (15)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Exponential Marbleslides – Unit 11 – Lesson 5</dc:title>
  <dc:creator>NSW Department of Education</dc:creator>
  <dcterms:created xsi:type="dcterms:W3CDTF">2024-08-12T02:00:03Z</dcterms:created>
  <dcterms:modified xsi:type="dcterms:W3CDTF">2024-09-08T21:31:21Z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2024-08-12T02:00:15Z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e99895b5-f94d-4d89-bb51-48984c00ead3</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ContentTypeId">
    <vt:lpwstr>0x010100C6BC20BCFB223D4189F17F47419ECBA2</vt:lpwstr>
  </property>
</Properties>
</file>