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57" r:id="rId5"/>
    <p:sldId id="272" r:id="rId6"/>
    <p:sldId id="376" r:id="rId7"/>
    <p:sldId id="382" r:id="rId8"/>
    <p:sldId id="383" r:id="rId9"/>
    <p:sldId id="386" r:id="rId10"/>
    <p:sldId id="385" r:id="rId11"/>
    <p:sldId id="392" r:id="rId12"/>
    <p:sldId id="387" r:id="rId13"/>
    <p:sldId id="390" r:id="rId14"/>
    <p:sldId id="375" r:id="rId15"/>
    <p:sldId id="366" r:id="rId16"/>
    <p:sldId id="388" r:id="rId17"/>
    <p:sldId id="389"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
      <p:font typeface="Public Sans Light" pitchFamily="2" charset="0"/>
      <p:regular r:id="rId27"/>
      <p:italic r:id="rId28"/>
    </p:embeddedFont>
    <p:embeddedFont>
      <p:font typeface="Public Sans SemiBold" pitchFamily="2" charset="0"/>
      <p:bold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272"/>
            <p14:sldId id="376"/>
            <p14:sldId id="382"/>
            <p14:sldId id="383"/>
            <p14:sldId id="386"/>
            <p14:sldId id="385"/>
            <p14:sldId id="392"/>
            <p14:sldId id="387"/>
            <p14:sldId id="390"/>
            <p14:sldId id="375"/>
            <p14:sldId id="366"/>
            <p14:sldId id="388"/>
            <p14:sldId id="389"/>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5D3C655-FA0C-37E3-0AF9-B42F82485347}" name="Lee Hyland" initials="LH" userId="S::LESLEE.HYLAND@det.nsw.edu.au::236b8219-96ed-46a5-92bf-a10e6892f95f"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40B35DF0-CC9F-3161-6FCF-461AB008E215}" name="Renee Wells (Renee Wells)" initials="RW(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3E952-3D71-4B05-A198-19B45D244B9F}" v="1" dt="2024-09-08T22:59:46.50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56" autoAdjust="0"/>
  </p:normalViewPr>
  <p:slideViewPr>
    <p:cSldViewPr snapToGrid="0">
      <p:cViewPr varScale="1">
        <p:scale>
          <a:sx n="82" d="100"/>
          <a:sy n="82" d="100"/>
        </p:scale>
        <p:origin x="216" y="9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19/12/2024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19/12/2024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What’s that graph</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E5B907BD-A7A2-88F3-32C9-0E5F73D81F96}"/>
              </a:ext>
            </a:extLst>
          </p:cNvPr>
          <p:cNvSpPr>
            <a:spLocks noGrp="1"/>
          </p:cNvSpPr>
          <p:nvPr>
            <p:ph type="body" sz="quarter" idx="13"/>
          </p:nvPr>
        </p:nvSpPr>
        <p:spPr/>
        <p:txBody>
          <a:bodyPr/>
          <a:lstStyle/>
          <a:p>
            <a:endParaRPr lang="en-AU" dirty="0"/>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Comparing relationships</a:t>
            </a:r>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10</a:t>
            </a:fld>
            <a:endParaRPr lang="en-AU" dirty="0"/>
          </a:p>
        </p:txBody>
      </p:sp>
      <p:sp>
        <p:nvSpPr>
          <p:cNvPr id="12" name="Content Placeholder 7">
            <a:extLst>
              <a:ext uri="{FF2B5EF4-FFF2-40B4-BE49-F238E27FC236}">
                <a16:creationId xmlns:a16="http://schemas.microsoft.com/office/drawing/2014/main" id="{5771189A-4045-12B6-E7FD-5EBD343EFE3B}"/>
              </a:ext>
            </a:extLst>
          </p:cNvPr>
          <p:cNvSpPr txBox="1">
            <a:spLocks/>
          </p:cNvSpPr>
          <p:nvPr/>
        </p:nvSpPr>
        <p:spPr>
          <a:xfrm>
            <a:off x="833610" y="1759372"/>
            <a:ext cx="2182973"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Linear</a:t>
            </a:r>
            <a:endParaRPr lang="en-AU" dirty="0"/>
          </a:p>
        </p:txBody>
      </p:sp>
      <p:sp>
        <p:nvSpPr>
          <p:cNvPr id="13" name="Content Placeholder 7">
            <a:extLst>
              <a:ext uri="{FF2B5EF4-FFF2-40B4-BE49-F238E27FC236}">
                <a16:creationId xmlns:a16="http://schemas.microsoft.com/office/drawing/2014/main" id="{F7F982DA-4B75-D678-37C9-B2098F79A2D0}"/>
              </a:ext>
            </a:extLst>
          </p:cNvPr>
          <p:cNvSpPr txBox="1">
            <a:spLocks/>
          </p:cNvSpPr>
          <p:nvPr/>
        </p:nvSpPr>
        <p:spPr>
          <a:xfrm>
            <a:off x="5129593" y="1755411"/>
            <a:ext cx="2182973"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Quadratic</a:t>
            </a:r>
            <a:endParaRPr lang="en-AU" dirty="0"/>
          </a:p>
        </p:txBody>
      </p:sp>
      <p:sp>
        <p:nvSpPr>
          <p:cNvPr id="14" name="Content Placeholder 7">
            <a:extLst>
              <a:ext uri="{FF2B5EF4-FFF2-40B4-BE49-F238E27FC236}">
                <a16:creationId xmlns:a16="http://schemas.microsoft.com/office/drawing/2014/main" id="{A4A81D35-F358-7AB0-715A-AE8153A1D8AE}"/>
              </a:ext>
            </a:extLst>
          </p:cNvPr>
          <p:cNvSpPr txBox="1">
            <a:spLocks/>
          </p:cNvSpPr>
          <p:nvPr/>
        </p:nvSpPr>
        <p:spPr>
          <a:xfrm>
            <a:off x="9301027" y="1755410"/>
            <a:ext cx="2182973"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Exponential</a:t>
            </a:r>
            <a:endParaRPr lang="en-AU" dirty="0"/>
          </a:p>
        </p:txBody>
      </p:sp>
      <p:pic>
        <p:nvPicPr>
          <p:cNvPr id="11" name="Picture 10" descr="Graph of y=x+3">
            <a:extLst>
              <a:ext uri="{FF2B5EF4-FFF2-40B4-BE49-F238E27FC236}">
                <a16:creationId xmlns:a16="http://schemas.microsoft.com/office/drawing/2014/main" id="{077F4096-BABC-09BB-815B-577C07CC96C8}"/>
              </a:ext>
            </a:extLst>
          </p:cNvPr>
          <p:cNvPicPr>
            <a:picLocks noChangeAspect="1"/>
          </p:cNvPicPr>
          <p:nvPr/>
        </p:nvPicPr>
        <p:blipFill>
          <a:blip r:embed="rId2"/>
          <a:stretch>
            <a:fillRect/>
          </a:stretch>
        </p:blipFill>
        <p:spPr>
          <a:xfrm>
            <a:off x="177010" y="2593624"/>
            <a:ext cx="3596639" cy="2443641"/>
          </a:xfrm>
          <a:prstGeom prst="rect">
            <a:avLst/>
          </a:prstGeom>
        </p:spPr>
      </p:pic>
      <p:pic>
        <p:nvPicPr>
          <p:cNvPr id="5" name="Picture 4" descr="Graph of y=x^2">
            <a:extLst>
              <a:ext uri="{FF2B5EF4-FFF2-40B4-BE49-F238E27FC236}">
                <a16:creationId xmlns:a16="http://schemas.microsoft.com/office/drawing/2014/main" id="{1786745E-9B1D-9D35-2872-E2EF0DF84188}"/>
              </a:ext>
            </a:extLst>
          </p:cNvPr>
          <p:cNvPicPr>
            <a:picLocks noChangeAspect="1"/>
          </p:cNvPicPr>
          <p:nvPr/>
        </p:nvPicPr>
        <p:blipFill>
          <a:blip r:embed="rId3"/>
          <a:stretch>
            <a:fillRect/>
          </a:stretch>
        </p:blipFill>
        <p:spPr>
          <a:xfrm>
            <a:off x="4331320" y="2593625"/>
            <a:ext cx="3596640" cy="2443640"/>
          </a:xfrm>
          <a:prstGeom prst="rect">
            <a:avLst/>
          </a:prstGeom>
        </p:spPr>
      </p:pic>
      <p:pic>
        <p:nvPicPr>
          <p:cNvPr id="7" name="Picture 6" descr="Graph of y=2^x">
            <a:extLst>
              <a:ext uri="{FF2B5EF4-FFF2-40B4-BE49-F238E27FC236}">
                <a16:creationId xmlns:a16="http://schemas.microsoft.com/office/drawing/2014/main" id="{5DB77FAE-0286-017B-6C59-C8E5835F32D7}"/>
              </a:ext>
            </a:extLst>
          </p:cNvPr>
          <p:cNvPicPr>
            <a:picLocks noChangeAspect="1"/>
          </p:cNvPicPr>
          <p:nvPr/>
        </p:nvPicPr>
        <p:blipFill>
          <a:blip r:embed="rId4"/>
          <a:stretch>
            <a:fillRect/>
          </a:stretch>
        </p:blipFill>
        <p:spPr>
          <a:xfrm>
            <a:off x="8312676" y="2593624"/>
            <a:ext cx="3596640" cy="2443641"/>
          </a:xfrm>
          <a:prstGeom prst="rect">
            <a:avLst/>
          </a:prstGeom>
        </p:spPr>
      </p:pic>
      <mc:AlternateContent xmlns:mc="http://schemas.openxmlformats.org/markup-compatibility/2006" xmlns:a14="http://schemas.microsoft.com/office/drawing/2010/main">
        <mc:Choice Requires="a14">
          <p:sp>
            <p:nvSpPr>
              <p:cNvPr id="9" name="Content Placeholder 7">
                <a:extLst>
                  <a:ext uri="{FF2B5EF4-FFF2-40B4-BE49-F238E27FC236}">
                    <a16:creationId xmlns:a16="http://schemas.microsoft.com/office/drawing/2014/main" id="{90A242DA-2E09-A975-CA21-30B6CB28608E}"/>
                  </a:ext>
                </a:extLst>
              </p:cNvPr>
              <p:cNvSpPr txBox="1">
                <a:spLocks/>
              </p:cNvSpPr>
              <p:nvPr/>
            </p:nvSpPr>
            <p:spPr>
              <a:xfrm>
                <a:off x="833610" y="5329879"/>
                <a:ext cx="2182973"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𝑦</m:t>
                      </m:r>
                      <m:r>
                        <a:rPr lang="en-US" i="1" smtClean="0">
                          <a:latin typeface="Cambria Math" panose="02040503050406030204" pitchFamily="18" charset="0"/>
                        </a:rPr>
                        <m:t>=</m:t>
                      </m:r>
                      <m:r>
                        <a:rPr lang="en-US" i="1" smtClean="0">
                          <a:latin typeface="Cambria Math" panose="02040503050406030204" pitchFamily="18" charset="0"/>
                        </a:rPr>
                        <m:t>𝑥</m:t>
                      </m:r>
                      <m:r>
                        <a:rPr lang="en-US" i="1" smtClean="0">
                          <a:latin typeface="Cambria Math" panose="02040503050406030204" pitchFamily="18" charset="0"/>
                        </a:rPr>
                        <m:t>+3</m:t>
                      </m:r>
                    </m:oMath>
                  </m:oMathPara>
                </a14:m>
                <a:endParaRPr lang="en-AU" dirty="0"/>
              </a:p>
            </p:txBody>
          </p:sp>
        </mc:Choice>
        <mc:Fallback xmlns="">
          <p:sp>
            <p:nvSpPr>
              <p:cNvPr id="9" name="Content Placeholder 7">
                <a:extLst>
                  <a:ext uri="{FF2B5EF4-FFF2-40B4-BE49-F238E27FC236}">
                    <a16:creationId xmlns:a16="http://schemas.microsoft.com/office/drawing/2014/main" id="{90A242DA-2E09-A975-CA21-30B6CB28608E}"/>
                  </a:ext>
                </a:extLst>
              </p:cNvPr>
              <p:cNvSpPr txBox="1">
                <a:spLocks noRot="1" noChangeAspect="1" noMove="1" noResize="1" noEditPoints="1" noAdjustHandles="1" noChangeArrowheads="1" noChangeShapeType="1" noTextEdit="1"/>
              </p:cNvSpPr>
              <p:nvPr/>
            </p:nvSpPr>
            <p:spPr>
              <a:xfrm>
                <a:off x="833610" y="5329879"/>
                <a:ext cx="2182973" cy="545601"/>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7">
                <a:extLst>
                  <a:ext uri="{FF2B5EF4-FFF2-40B4-BE49-F238E27FC236}">
                    <a16:creationId xmlns:a16="http://schemas.microsoft.com/office/drawing/2014/main" id="{7C4A9BEB-6464-5538-5E16-6BABA6B1F77E}"/>
                  </a:ext>
                </a:extLst>
              </p:cNvPr>
              <p:cNvSpPr txBox="1">
                <a:spLocks/>
              </p:cNvSpPr>
              <p:nvPr/>
            </p:nvSpPr>
            <p:spPr>
              <a:xfrm>
                <a:off x="5129593" y="5329878"/>
                <a:ext cx="2182973"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𝑦</m:t>
                      </m:r>
                      <m:r>
                        <a:rPr lang="en-US"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𝑥</m:t>
                          </m:r>
                        </m:e>
                        <m:sup>
                          <m:r>
                            <a:rPr lang="en-US" i="1" smtClean="0">
                              <a:latin typeface="Cambria Math" panose="02040503050406030204" pitchFamily="18" charset="0"/>
                            </a:rPr>
                            <m:t>2</m:t>
                          </m:r>
                        </m:sup>
                      </m:sSup>
                    </m:oMath>
                  </m:oMathPara>
                </a14:m>
                <a:endParaRPr lang="en-AU" dirty="0"/>
              </a:p>
            </p:txBody>
          </p:sp>
        </mc:Choice>
        <mc:Fallback xmlns="">
          <p:sp>
            <p:nvSpPr>
              <p:cNvPr id="3" name="Content Placeholder 7">
                <a:extLst>
                  <a:ext uri="{FF2B5EF4-FFF2-40B4-BE49-F238E27FC236}">
                    <a16:creationId xmlns:a16="http://schemas.microsoft.com/office/drawing/2014/main" id="{7C4A9BEB-6464-5538-5E16-6BABA6B1F77E}"/>
                  </a:ext>
                </a:extLst>
              </p:cNvPr>
              <p:cNvSpPr txBox="1">
                <a:spLocks noRot="1" noChangeAspect="1" noMove="1" noResize="1" noEditPoints="1" noAdjustHandles="1" noChangeArrowheads="1" noChangeShapeType="1" noTextEdit="1"/>
              </p:cNvSpPr>
              <p:nvPr/>
            </p:nvSpPr>
            <p:spPr>
              <a:xfrm>
                <a:off x="5129593" y="5329878"/>
                <a:ext cx="2182973" cy="545601"/>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9302193" y="5316621"/>
                <a:ext cx="2182973" cy="545601"/>
              </a:xfrm>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𝑥</m:t>
                          </m:r>
                        </m:sup>
                      </m:sSup>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9302193" y="5316621"/>
                <a:ext cx="2182973" cy="545601"/>
              </a:xfrm>
              <a:blipFill>
                <a:blip r:embed="rId8"/>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8820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Linear relationships</a:t>
            </a:r>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12</a:t>
            </a:fld>
            <a:endParaRPr lang="en-AU" dirty="0"/>
          </a:p>
        </p:txBody>
      </p:sp>
      <p:pic>
        <p:nvPicPr>
          <p:cNvPr id="3" name="Picture 2" descr="Tile pattern: 4, 7, 10, 13">
            <a:extLst>
              <a:ext uri="{FF2B5EF4-FFF2-40B4-BE49-F238E27FC236}">
                <a16:creationId xmlns:a16="http://schemas.microsoft.com/office/drawing/2014/main" id="{E0E4C9B0-A7D2-769A-EEED-8BE438DED800}"/>
              </a:ext>
            </a:extLst>
          </p:cNvPr>
          <p:cNvPicPr>
            <a:picLocks noChangeAspect="1"/>
          </p:cNvPicPr>
          <p:nvPr/>
        </p:nvPicPr>
        <p:blipFill>
          <a:blip r:embed="rId2"/>
          <a:stretch>
            <a:fillRect/>
          </a:stretch>
        </p:blipFill>
        <p:spPr>
          <a:xfrm>
            <a:off x="509471" y="2883327"/>
            <a:ext cx="1999565" cy="1999565"/>
          </a:xfrm>
          <a:prstGeom prst="rect">
            <a:avLst/>
          </a:prstGeom>
        </p:spPr>
      </p:pic>
      <p:pic>
        <p:nvPicPr>
          <p:cNvPr id="10" name="Picture 9" descr="Graph of y=x+3">
            <a:extLst>
              <a:ext uri="{FF2B5EF4-FFF2-40B4-BE49-F238E27FC236}">
                <a16:creationId xmlns:a16="http://schemas.microsoft.com/office/drawing/2014/main" id="{763D7F9D-3A9C-5C51-80D2-A9ABD606FB6D}"/>
              </a:ext>
            </a:extLst>
          </p:cNvPr>
          <p:cNvPicPr>
            <a:picLocks noChangeAspect="1"/>
          </p:cNvPicPr>
          <p:nvPr/>
        </p:nvPicPr>
        <p:blipFill>
          <a:blip r:embed="rId3"/>
          <a:stretch>
            <a:fillRect/>
          </a:stretch>
        </p:blipFill>
        <p:spPr>
          <a:xfrm>
            <a:off x="3453046" y="1938320"/>
            <a:ext cx="5724819" cy="3889575"/>
          </a:xfrm>
          <a:prstGeom prst="rect">
            <a:avLst/>
          </a:prstGeom>
        </p:spPr>
      </p:pic>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9661027" y="3610308"/>
                <a:ext cx="2182973" cy="545601"/>
              </a:xfrm>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9661027" y="3610308"/>
                <a:ext cx="2182973" cy="545601"/>
              </a:xfr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Quadratic relationships</a:t>
            </a:r>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13</a:t>
            </a:fld>
            <a:endParaRPr lang="en-AU" dirty="0"/>
          </a:p>
        </p:txBody>
      </p:sp>
      <p:pic>
        <p:nvPicPr>
          <p:cNvPr id="5" name="Picture 4" descr="Tile pattern: 1, 4, 9. 16">
            <a:extLst>
              <a:ext uri="{FF2B5EF4-FFF2-40B4-BE49-F238E27FC236}">
                <a16:creationId xmlns:a16="http://schemas.microsoft.com/office/drawing/2014/main" id="{CB0E92A4-677E-0EDC-85A1-530B95F3F480}"/>
              </a:ext>
            </a:extLst>
          </p:cNvPr>
          <p:cNvPicPr>
            <a:picLocks noChangeAspect="1"/>
          </p:cNvPicPr>
          <p:nvPr/>
        </p:nvPicPr>
        <p:blipFill>
          <a:blip r:embed="rId2"/>
          <a:stretch>
            <a:fillRect/>
          </a:stretch>
        </p:blipFill>
        <p:spPr>
          <a:xfrm>
            <a:off x="360000" y="3610308"/>
            <a:ext cx="3013075" cy="854075"/>
          </a:xfrm>
          <a:prstGeom prst="rect">
            <a:avLst/>
          </a:prstGeom>
        </p:spPr>
      </p:pic>
      <p:pic>
        <p:nvPicPr>
          <p:cNvPr id="12" name="Picture 11" descr="Graph of y=x^2">
            <a:extLst>
              <a:ext uri="{FF2B5EF4-FFF2-40B4-BE49-F238E27FC236}">
                <a16:creationId xmlns:a16="http://schemas.microsoft.com/office/drawing/2014/main" id="{B5173880-8A9D-59BB-6398-9F2BA3829B2E}"/>
              </a:ext>
            </a:extLst>
          </p:cNvPr>
          <p:cNvPicPr>
            <a:picLocks noChangeAspect="1"/>
          </p:cNvPicPr>
          <p:nvPr/>
        </p:nvPicPr>
        <p:blipFill>
          <a:blip r:embed="rId3"/>
          <a:stretch>
            <a:fillRect/>
          </a:stretch>
        </p:blipFill>
        <p:spPr>
          <a:xfrm>
            <a:off x="3850864" y="1938319"/>
            <a:ext cx="5724819" cy="3889575"/>
          </a:xfrm>
          <a:prstGeom prst="rect">
            <a:avLst/>
          </a:prstGeom>
        </p:spPr>
      </p:pic>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9661027" y="3610308"/>
                <a:ext cx="2182973" cy="545601"/>
              </a:xfrm>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9661027" y="3610308"/>
                <a:ext cx="2182973" cy="545601"/>
              </a:xfrm>
              <a:blipFill>
                <a:blip r:embed="rId4"/>
                <a:stretch>
                  <a:fillRect/>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1F334D42-5CF6-0845-D09F-8CFC8AC40ECD}"/>
              </a:ext>
            </a:extLst>
          </p:cNvPr>
          <p:cNvSpPr/>
          <p:nvPr/>
        </p:nvSpPr>
        <p:spPr>
          <a:xfrm>
            <a:off x="7449066" y="4801693"/>
            <a:ext cx="2604406" cy="1021688"/>
          </a:xfrm>
          <a:prstGeom prst="wedgeRoundRectCallout">
            <a:avLst>
              <a:gd name="adj1" fmla="val -57823"/>
              <a:gd name="adj2" fmla="val -1396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The graph of a quadratic relationship is called a </a:t>
            </a:r>
            <a:r>
              <a:rPr lang="en-US" sz="1800" b="1" dirty="0"/>
              <a:t>parabola.</a:t>
            </a:r>
            <a:endParaRPr lang="en-AU" sz="1800" b="1" dirty="0"/>
          </a:p>
        </p:txBody>
      </p:sp>
    </p:spTree>
    <p:extLst>
      <p:ext uri="{BB962C8B-B14F-4D97-AF65-F5344CB8AC3E}">
        <p14:creationId xmlns:p14="http://schemas.microsoft.com/office/powerpoint/2010/main" val="270045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Exponential relationships</a:t>
            </a:r>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14</a:t>
            </a:fld>
            <a:endParaRPr lang="en-AU" dirty="0"/>
          </a:p>
        </p:txBody>
      </p:sp>
      <p:pic>
        <p:nvPicPr>
          <p:cNvPr id="7" name="Picture 6" descr="Tile pattern: 1, 2, 4, 8">
            <a:extLst>
              <a:ext uri="{FF2B5EF4-FFF2-40B4-BE49-F238E27FC236}">
                <a16:creationId xmlns:a16="http://schemas.microsoft.com/office/drawing/2014/main" id="{49932B3F-85CC-5791-80F6-788CF96AF408}"/>
              </a:ext>
            </a:extLst>
          </p:cNvPr>
          <p:cNvPicPr>
            <a:picLocks noChangeAspect="1"/>
          </p:cNvPicPr>
          <p:nvPr/>
        </p:nvPicPr>
        <p:blipFill>
          <a:blip r:embed="rId2"/>
          <a:stretch>
            <a:fillRect/>
          </a:stretch>
        </p:blipFill>
        <p:spPr>
          <a:xfrm>
            <a:off x="695280" y="3097254"/>
            <a:ext cx="1933674" cy="1571706"/>
          </a:xfrm>
          <a:prstGeom prst="rect">
            <a:avLst/>
          </a:prstGeom>
        </p:spPr>
      </p:pic>
      <p:pic>
        <p:nvPicPr>
          <p:cNvPr id="5" name="Picture 4" descr="Graph of y=2^x">
            <a:extLst>
              <a:ext uri="{FF2B5EF4-FFF2-40B4-BE49-F238E27FC236}">
                <a16:creationId xmlns:a16="http://schemas.microsoft.com/office/drawing/2014/main" id="{453A209A-A19C-64C2-B3EE-CCD20F6BC44C}"/>
              </a:ext>
            </a:extLst>
          </p:cNvPr>
          <p:cNvPicPr>
            <a:picLocks noChangeAspect="1"/>
          </p:cNvPicPr>
          <p:nvPr/>
        </p:nvPicPr>
        <p:blipFill>
          <a:blip r:embed="rId3"/>
          <a:stretch>
            <a:fillRect/>
          </a:stretch>
        </p:blipFill>
        <p:spPr>
          <a:xfrm>
            <a:off x="3725699" y="1938319"/>
            <a:ext cx="5724819" cy="3889575"/>
          </a:xfrm>
          <a:prstGeom prst="rect">
            <a:avLst/>
          </a:prstGeom>
        </p:spPr>
      </p:pic>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9661027" y="3610308"/>
                <a:ext cx="2182973" cy="545601"/>
              </a:xfrm>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𝑥</m:t>
                          </m:r>
                        </m:sup>
                      </m:sSup>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9661027" y="3610308"/>
                <a:ext cx="2182973" cy="545601"/>
              </a:xfr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8067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15</a:t>
            </a:fld>
            <a:endParaRPr lang="en-AU" dirty="0"/>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(1)</a:t>
            </a:r>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3</a:t>
            </a:fld>
            <a:endParaRPr lang="en-AU" dirty="0"/>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t>Identify the pattern</a:t>
            </a:r>
            <a:endParaRPr lang="en-AU" dirty="0"/>
          </a:p>
        </p:txBody>
      </p:sp>
      <p:sp>
        <p:nvSpPr>
          <p:cNvPr id="13" name="Content Placeholder 12">
            <a:extLst>
              <a:ext uri="{FF2B5EF4-FFF2-40B4-BE49-F238E27FC236}">
                <a16:creationId xmlns:a16="http://schemas.microsoft.com/office/drawing/2014/main" id="{5E714794-043A-8FDC-B2EE-84941184D4CB}"/>
              </a:ext>
            </a:extLst>
          </p:cNvPr>
          <p:cNvSpPr>
            <a:spLocks noGrp="1"/>
          </p:cNvSpPr>
          <p:nvPr>
            <p:ph idx="1"/>
          </p:nvPr>
        </p:nvSpPr>
        <p:spPr>
          <a:xfrm>
            <a:off x="360000" y="2115051"/>
            <a:ext cx="4212000" cy="3760429"/>
          </a:xfrm>
        </p:spPr>
        <p:txBody>
          <a:bodyPr/>
          <a:lstStyle/>
          <a:p>
            <a:pPr marL="285750" indent="-285750">
              <a:buFont typeface="Arial" panose="020B0604020202020204" pitchFamily="34" charset="0"/>
              <a:buChar char="•"/>
            </a:pPr>
            <a:r>
              <a:rPr lang="en-US" dirty="0"/>
              <a:t>Categorise each pattern as linear or non-linear.</a:t>
            </a:r>
          </a:p>
          <a:p>
            <a:pPr marL="285750" indent="-285750">
              <a:buFont typeface="Arial" panose="020B0604020202020204" pitchFamily="34" charset="0"/>
              <a:buChar char="•"/>
            </a:pPr>
            <a:r>
              <a:rPr lang="en-US" dirty="0"/>
              <a:t>Determine an equation to represent each pattern.</a:t>
            </a:r>
          </a:p>
          <a:p>
            <a:pPr marL="285750" indent="-285750">
              <a:buFont typeface="Arial" panose="020B0604020202020204" pitchFamily="34" charset="0"/>
              <a:buChar char="•"/>
            </a:pPr>
            <a:r>
              <a:rPr lang="en-US" dirty="0"/>
              <a:t>Create a pattern that grows in a similar way to each of the given tile patterns.</a:t>
            </a:r>
          </a:p>
          <a:p>
            <a:pPr marL="285750" indent="-285750">
              <a:buFont typeface="Arial" panose="020B0604020202020204" pitchFamily="34" charset="0"/>
              <a:buChar char="•"/>
            </a:pPr>
            <a:endParaRPr lang="en-AU" dirty="0"/>
          </a:p>
        </p:txBody>
      </p:sp>
      <p:sp>
        <p:nvSpPr>
          <p:cNvPr id="3" name="TextBox 2">
            <a:extLst>
              <a:ext uri="{FF2B5EF4-FFF2-40B4-BE49-F238E27FC236}">
                <a16:creationId xmlns:a16="http://schemas.microsoft.com/office/drawing/2014/main" id="{00F0DA7E-330D-F695-03A2-8A8C5FB752AA}"/>
              </a:ext>
            </a:extLst>
          </p:cNvPr>
          <p:cNvSpPr txBox="1"/>
          <p:nvPr/>
        </p:nvSpPr>
        <p:spPr>
          <a:xfrm>
            <a:off x="6629400" y="502920"/>
            <a:ext cx="944880" cy="545601"/>
          </a:xfrm>
          <a:prstGeom prst="rect">
            <a:avLst/>
          </a:prstGeom>
          <a:noFill/>
        </p:spPr>
        <p:txBody>
          <a:bodyPr wrap="square" lIns="0" tIns="0" rIns="0" bIns="0" rtlCol="0">
            <a:noAutofit/>
          </a:bodyPr>
          <a:lstStyle/>
          <a:p>
            <a:pPr algn="ctr"/>
            <a:r>
              <a:rPr lang="en-US" sz="1800" dirty="0"/>
              <a:t>Step 1</a:t>
            </a:r>
            <a:endParaRPr lang="en-AU" sz="1800" dirty="0"/>
          </a:p>
        </p:txBody>
      </p:sp>
      <p:pic>
        <p:nvPicPr>
          <p:cNvPr id="9" name="Picture 8" descr="Tile pattern: 3, 4, 5, 6&#10;Tile pattern: 1, 2, 4, 8&#10;Tile pattern: 2, 3, 5, 11">
            <a:extLst>
              <a:ext uri="{FF2B5EF4-FFF2-40B4-BE49-F238E27FC236}">
                <a16:creationId xmlns:a16="http://schemas.microsoft.com/office/drawing/2014/main" id="{21EE627D-0DB4-6F54-C767-3C467713AA9C}"/>
              </a:ext>
            </a:extLst>
          </p:cNvPr>
          <p:cNvPicPr>
            <a:picLocks noChangeAspect="1"/>
          </p:cNvPicPr>
          <p:nvPr/>
        </p:nvPicPr>
        <p:blipFill>
          <a:blip r:embed="rId2"/>
          <a:stretch>
            <a:fillRect/>
          </a:stretch>
        </p:blipFill>
        <p:spPr>
          <a:xfrm>
            <a:off x="4847250" y="2143297"/>
            <a:ext cx="7205624" cy="3341851"/>
          </a:xfrm>
          <a:prstGeom prst="rect">
            <a:avLst/>
          </a:prstGeom>
        </p:spPr>
      </p:pic>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Explore</a:t>
            </a: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t>Tile patterns and equations - set 1</a:t>
            </a:r>
            <a:endParaRPr lang="en-AU" dirty="0"/>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2"/>
          </p:nvPr>
        </p:nvSpPr>
        <p:spPr/>
        <p:txBody>
          <a:bodyPr/>
          <a:lstStyle/>
          <a:p>
            <a:fld id="{10A01DC5-1685-4615-8240-15192985C6A2}" type="slidenum">
              <a:rPr lang="en-AU" smtClean="0"/>
              <a:t>5</a:t>
            </a:fld>
            <a:endParaRPr lang="en-AU" dirty="0"/>
          </a:p>
        </p:txBody>
      </p:sp>
      <p:pic>
        <p:nvPicPr>
          <p:cNvPr id="6" name="Picture 5" descr="Tile pattern: 2, 4, 6, 8 y=2x&#10;Tile pattern: 4, 7, 10, 13 y=3x+1">
            <a:extLst>
              <a:ext uri="{FF2B5EF4-FFF2-40B4-BE49-F238E27FC236}">
                <a16:creationId xmlns:a16="http://schemas.microsoft.com/office/drawing/2014/main" id="{AEE3D5A1-2427-7B82-5298-C1FCD232E642}"/>
              </a:ext>
            </a:extLst>
          </p:cNvPr>
          <p:cNvPicPr>
            <a:picLocks noChangeAspect="1"/>
          </p:cNvPicPr>
          <p:nvPr/>
        </p:nvPicPr>
        <p:blipFill>
          <a:blip r:embed="rId2"/>
          <a:stretch>
            <a:fillRect/>
          </a:stretch>
        </p:blipFill>
        <p:spPr>
          <a:xfrm>
            <a:off x="2936547" y="1593018"/>
            <a:ext cx="6883170" cy="4904982"/>
          </a:xfrm>
          <a:prstGeom prst="rect">
            <a:avLst/>
          </a:prstGeom>
        </p:spPr>
      </p:pic>
    </p:spTree>
    <p:extLst>
      <p:ext uri="{BB962C8B-B14F-4D97-AF65-F5344CB8AC3E}">
        <p14:creationId xmlns:p14="http://schemas.microsoft.com/office/powerpoint/2010/main" val="161616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le pattern: 4, 7, 10, 13 y=5^x&#10;Tile pattern: 2, 8, 26, 80 y=3^x-1">
            <a:extLst>
              <a:ext uri="{FF2B5EF4-FFF2-40B4-BE49-F238E27FC236}">
                <a16:creationId xmlns:a16="http://schemas.microsoft.com/office/drawing/2014/main" id="{9657609E-EFDE-6B8C-9802-9AF192F69157}"/>
              </a:ext>
            </a:extLst>
          </p:cNvPr>
          <p:cNvPicPr>
            <a:picLocks noChangeAspect="1"/>
          </p:cNvPicPr>
          <p:nvPr/>
        </p:nvPicPr>
        <p:blipFill>
          <a:blip r:embed="rId2"/>
          <a:stretch>
            <a:fillRect/>
          </a:stretch>
        </p:blipFill>
        <p:spPr>
          <a:xfrm>
            <a:off x="3014232" y="1038845"/>
            <a:ext cx="6887093" cy="5567155"/>
          </a:xfrm>
          <a:prstGeom prst="rect">
            <a:avLst/>
          </a:prstGeom>
        </p:spPr>
      </p:pic>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(3)</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t>Tile patterns and equations - set 2</a:t>
            </a:r>
            <a:endParaRPr lang="en-AU" dirty="0"/>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88630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(4)</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t>Tile patterns and equations - set 3</a:t>
            </a:r>
            <a:endParaRPr lang="en-AU" dirty="0"/>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2"/>
          </p:nvPr>
        </p:nvSpPr>
        <p:spPr/>
        <p:txBody>
          <a:bodyPr/>
          <a:lstStyle/>
          <a:p>
            <a:fld id="{10A01DC5-1685-4615-8240-15192985C6A2}" type="slidenum">
              <a:rPr lang="en-AU" smtClean="0"/>
              <a:t>7</a:t>
            </a:fld>
            <a:endParaRPr lang="en-AU" dirty="0"/>
          </a:p>
        </p:txBody>
      </p:sp>
      <p:pic>
        <p:nvPicPr>
          <p:cNvPr id="6" name="Picture 5" descr="Tile pattern: 1, 4, 9, 16 y=x^2&#10;Tile pattern: -4, -1, 4, 11 y=x^2-5">
            <a:extLst>
              <a:ext uri="{FF2B5EF4-FFF2-40B4-BE49-F238E27FC236}">
                <a16:creationId xmlns:a16="http://schemas.microsoft.com/office/drawing/2014/main" id="{829A5F53-745B-612A-4636-418C9D3725BB}"/>
              </a:ext>
            </a:extLst>
          </p:cNvPr>
          <p:cNvPicPr>
            <a:picLocks noChangeAspect="1"/>
          </p:cNvPicPr>
          <p:nvPr/>
        </p:nvPicPr>
        <p:blipFill>
          <a:blip r:embed="rId2"/>
          <a:stretch>
            <a:fillRect/>
          </a:stretch>
        </p:blipFill>
        <p:spPr>
          <a:xfrm>
            <a:off x="1922267" y="1950243"/>
            <a:ext cx="8347466" cy="3583049"/>
          </a:xfrm>
          <a:prstGeom prst="rect">
            <a:avLst/>
          </a:prstGeom>
        </p:spPr>
      </p:pic>
    </p:spTree>
    <p:extLst>
      <p:ext uri="{BB962C8B-B14F-4D97-AF65-F5344CB8AC3E}">
        <p14:creationId xmlns:p14="http://schemas.microsoft.com/office/powerpoint/2010/main" val="141310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BF14-C964-ECFA-1790-21595621ED58}"/>
              </a:ext>
            </a:extLst>
          </p:cNvPr>
          <p:cNvSpPr>
            <a:spLocks noGrp="1"/>
          </p:cNvSpPr>
          <p:nvPr>
            <p:ph type="title"/>
          </p:nvPr>
        </p:nvSpPr>
        <p:spPr/>
        <p:txBody>
          <a:bodyPr/>
          <a:lstStyle/>
          <a:p>
            <a:r>
              <a:rPr lang="en-AU" dirty="0"/>
              <a:t>What’s that graph? (5)</a:t>
            </a:r>
          </a:p>
        </p:txBody>
      </p:sp>
      <p:sp>
        <p:nvSpPr>
          <p:cNvPr id="5" name="Text Placeholder 4">
            <a:extLst>
              <a:ext uri="{FF2B5EF4-FFF2-40B4-BE49-F238E27FC236}">
                <a16:creationId xmlns:a16="http://schemas.microsoft.com/office/drawing/2014/main" id="{94DDB36A-B72D-D629-8FAF-B63DC56985B1}"/>
              </a:ext>
            </a:extLst>
          </p:cNvPr>
          <p:cNvSpPr>
            <a:spLocks noGrp="1"/>
          </p:cNvSpPr>
          <p:nvPr>
            <p:ph type="body" sz="quarter" idx="18"/>
          </p:nvPr>
        </p:nvSpPr>
        <p:spPr/>
        <p:txBody>
          <a:bodyPr/>
          <a:lstStyle/>
          <a:p>
            <a:r>
              <a:rPr lang="en-US" dirty="0"/>
              <a:t>Tile patterns and equations - set 4</a:t>
            </a:r>
            <a:endParaRPr lang="en-AU" dirty="0"/>
          </a:p>
        </p:txBody>
      </p:sp>
      <p:sp>
        <p:nvSpPr>
          <p:cNvPr id="4" name="Slide Number Placeholder 3">
            <a:extLst>
              <a:ext uri="{FF2B5EF4-FFF2-40B4-BE49-F238E27FC236}">
                <a16:creationId xmlns:a16="http://schemas.microsoft.com/office/drawing/2014/main" id="{DBB91D9B-4A95-E27F-7B56-9436F2A8EB07}"/>
              </a:ext>
            </a:extLst>
          </p:cNvPr>
          <p:cNvSpPr>
            <a:spLocks noGrp="1"/>
          </p:cNvSpPr>
          <p:nvPr>
            <p:ph type="sldNum" sz="quarter" idx="10"/>
          </p:nvPr>
        </p:nvSpPr>
        <p:spPr/>
        <p:txBody>
          <a:bodyPr/>
          <a:lstStyle/>
          <a:p>
            <a:fld id="{10A01DC5-1685-4615-8240-15192985C6A2}" type="slidenum">
              <a:rPr lang="en-AU" smtClean="0"/>
              <a:pPr/>
              <a:t>8</a:t>
            </a:fld>
            <a:endParaRPr lang="en-AU" dirty="0"/>
          </a:p>
        </p:txBody>
      </p:sp>
      <p:pic>
        <p:nvPicPr>
          <p:cNvPr id="7" name="Picture 6" descr="Tile pattern: 3, 8, 13, 18 y=5x-2&#10;Tile pattern: 1, 2, 4, 8 y=1/2(2)^x">
            <a:extLst>
              <a:ext uri="{FF2B5EF4-FFF2-40B4-BE49-F238E27FC236}">
                <a16:creationId xmlns:a16="http://schemas.microsoft.com/office/drawing/2014/main" id="{0C018AF0-0FD3-5D7F-4736-4C0BF2E58FCE}"/>
              </a:ext>
            </a:extLst>
          </p:cNvPr>
          <p:cNvPicPr>
            <a:picLocks noChangeAspect="1"/>
          </p:cNvPicPr>
          <p:nvPr/>
        </p:nvPicPr>
        <p:blipFill>
          <a:blip r:embed="rId2"/>
          <a:stretch>
            <a:fillRect/>
          </a:stretch>
        </p:blipFill>
        <p:spPr>
          <a:xfrm>
            <a:off x="2444706" y="1788171"/>
            <a:ext cx="7302587" cy="4476647"/>
          </a:xfrm>
          <a:prstGeom prst="rect">
            <a:avLst/>
          </a:prstGeom>
        </p:spPr>
      </p:pic>
    </p:spTree>
    <p:extLst>
      <p:ext uri="{BB962C8B-B14F-4D97-AF65-F5344CB8AC3E}">
        <p14:creationId xmlns:p14="http://schemas.microsoft.com/office/powerpoint/2010/main" val="344723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that graph? (6)</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t>Tile patterns and equations - set 5</a:t>
            </a:r>
            <a:endParaRPr lang="en-AU" dirty="0"/>
          </a:p>
        </p:txBody>
      </p:sp>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2"/>
          </p:nvPr>
        </p:nvSpPr>
        <p:spPr/>
        <p:txBody>
          <a:bodyPr/>
          <a:lstStyle/>
          <a:p>
            <a:fld id="{10A01DC5-1685-4615-8240-15192985C6A2}" type="slidenum">
              <a:rPr lang="en-AU" smtClean="0"/>
              <a:t>9</a:t>
            </a:fld>
            <a:endParaRPr lang="en-AU" dirty="0"/>
          </a:p>
        </p:txBody>
      </p:sp>
      <p:pic>
        <p:nvPicPr>
          <p:cNvPr id="7" name="Picture 6" descr="Tile pattern: 3, 9, 19, 33 y=2x^2+1&#10;Tile pattern: 3, 6, 15, 24 y=x^2+2x">
            <a:extLst>
              <a:ext uri="{FF2B5EF4-FFF2-40B4-BE49-F238E27FC236}">
                <a16:creationId xmlns:a16="http://schemas.microsoft.com/office/drawing/2014/main" id="{E2EF6516-6814-E46F-DF28-07A9370B60A0}"/>
              </a:ext>
            </a:extLst>
          </p:cNvPr>
          <p:cNvPicPr>
            <a:picLocks noChangeAspect="1"/>
          </p:cNvPicPr>
          <p:nvPr/>
        </p:nvPicPr>
        <p:blipFill>
          <a:blip r:embed="rId2"/>
          <a:stretch>
            <a:fillRect/>
          </a:stretch>
        </p:blipFill>
        <p:spPr>
          <a:xfrm>
            <a:off x="1991962" y="2105249"/>
            <a:ext cx="8208075" cy="4080246"/>
          </a:xfrm>
          <a:prstGeom prst="rect">
            <a:avLst/>
          </a:prstGeom>
        </p:spPr>
      </p:pic>
    </p:spTree>
    <p:extLst>
      <p:ext uri="{BB962C8B-B14F-4D97-AF65-F5344CB8AC3E}">
        <p14:creationId xmlns:p14="http://schemas.microsoft.com/office/powerpoint/2010/main" val="29960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550904603AA64982DCAA86C5CFC06E" ma:contentTypeVersion="31" ma:contentTypeDescription="Create a new document." ma:contentTypeScope="" ma:versionID="9688e37b2af58268cd21140b8063bd69">
  <xsd:schema xmlns:xsd="http://www.w3.org/2001/XMLSchema" xmlns:xs="http://www.w3.org/2001/XMLSchema" xmlns:p="http://schemas.microsoft.com/office/2006/metadata/properties" xmlns:ns2="7e763d47-3c66-4c58-9425-1477fd3ccd1e" xmlns:ns3="60129b06-f64b-40a8-96e2-c5b2f86112b1" targetNamespace="http://schemas.microsoft.com/office/2006/metadata/properties" ma:root="true" ma:fieldsID="3bfa7b24e970bd6c4c2e6a1c402160d7" ns2:_="" ns3:_="">
    <xsd:import namespace="7e763d47-3c66-4c58-9425-1477fd3ccd1e"/>
    <xsd:import namespace="60129b06-f64b-40a8-96e2-c5b2f8611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Writingpod" minOccurs="0"/>
                <xsd:element ref="ns2:Designanddevelopment" minOccurs="0"/>
                <xsd:element ref="ns2:FeedbackfromNSWMS" minOccurs="0"/>
                <xsd:element ref="ns2:Contentediting" minOccurs="0"/>
                <xsd:element ref="ns2:Projectleadreview" minOccurs="0"/>
                <xsd:element ref="ns2:Workstreamleadendorsement" minOccurs="0"/>
                <xsd:element ref="ns2:Digitalsupport" minOccurs="0"/>
                <xsd:element ref="ns2:StoredinTRIM" minOccurs="0"/>
                <xsd:element ref="ns2:Published" minOccurs="0"/>
                <xsd:element ref="ns2:Resourcedrop"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Addedtoexc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63d47-3c66-4c58-9425-1477fd3cc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ritingpod" ma:index="20" nillable="true" ma:displayName="Writing pod" ma:format="Dropdown" ma:list="UserInfo" ma:SharePointGroup="0" ma:internalName="Writingpod">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signanddevelopment" ma:index="21" nillable="true" ma:displayName="Design and development" ma:format="Dropdown" ma:internalName="Designanddevelopment">
      <xsd:simpleType>
        <xsd:restriction base="dms:Choice">
          <xsd:enumeration value="Not yet started"/>
          <xsd:enumeration value="In progress"/>
          <xsd:enumeration value="Complete"/>
        </xsd:restriction>
      </xsd:simpleType>
    </xsd:element>
    <xsd:element name="FeedbackfromNSWMS" ma:index="22" nillable="true" ma:displayName="Feedback from NSWMS" ma:description="Have leaders Michelle and Ayesha provided input?" ma:format="Dropdown" ma:internalName="FeedbackfromNSWMS">
      <xsd:simpleType>
        <xsd:restriction base="dms:Choice">
          <xsd:enumeration value="Not yet requested"/>
          <xsd:enumeration value="Request submitted"/>
          <xsd:enumeration value="Feedback received"/>
        </xsd:restriction>
      </xsd:simpleType>
    </xsd:element>
    <xsd:element name="Contentediting" ma:index="23" nillable="true" ma:displayName="Content editing" ma:description="Has unit content been edited by Senior Editor (R. Kilroy)?" ma:format="Dropdown" ma:internalName="Contentediting">
      <xsd:simpleType>
        <xsd:restriction base="dms:Choice">
          <xsd:enumeration value="Not yet requested"/>
          <xsd:enumeration value="Request submitted"/>
          <xsd:enumeration value="Editing complete"/>
        </xsd:restriction>
      </xsd:simpleType>
    </xsd:element>
    <xsd:element name="Projectleadreview" ma:index="24" nillable="true" ma:displayName="Project lead review" ma:description="Have project leads (H. Laverick and R. Cheal) reviewed the unit?" ma:format="Dropdown" ma:internalName="Projectleadreview">
      <xsd:simpleType>
        <xsd:restriction base="dms:Choice">
          <xsd:enumeration value="Not yet requested"/>
          <xsd:enumeration value="Request submitted"/>
          <xsd:enumeration value="Review complete"/>
        </xsd:restriction>
      </xsd:simpleType>
    </xsd:element>
    <xsd:element name="Workstreamleadendorsement" ma:index="25" nillable="true" ma:displayName="Workstream lead endorsement" ma:description="Has J. Hoffman endorsed the unit?" ma:format="Dropdown" ma:internalName="Workstreamleadendorsement">
      <xsd:simpleType>
        <xsd:restriction base="dms:Choice">
          <xsd:enumeration value="Not yet submitted"/>
          <xsd:enumeration value="Request submitted"/>
          <xsd:enumeration value="Endorsement complete"/>
        </xsd:restriction>
      </xsd:simpleType>
    </xsd:element>
    <xsd:element name="Digitalsupport" ma:index="26" nillable="true" ma:displayName="Digital support" ma:format="Dropdown" ma:internalName="Digitalsupport">
      <xsd:simpleType>
        <xsd:restriction base="dms:Choice">
          <xsd:enumeration value="Not yet submitted"/>
          <xsd:enumeration value="Request submitted (by project manager)"/>
          <xsd:enumeration value="Digital support complete"/>
        </xsd:restriction>
      </xsd:simpleType>
    </xsd:element>
    <xsd:element name="StoredinTRIM" ma:index="27" nillable="true" ma:displayName="Stored in TRIM" ma:format="Dropdown" ma:internalName="StoredinTRIM">
      <xsd:simpleType>
        <xsd:restriction base="dms:Choice">
          <xsd:enumeration value="Yes"/>
          <xsd:enumeration value="No"/>
        </xsd:restriction>
      </xsd:simpleType>
    </xsd:element>
    <xsd:element name="Published" ma:index="28" nillable="true" ma:displayName="Published" ma:format="Dropdown" ma:internalName="Published">
      <xsd:simpleType>
        <xsd:restriction base="dms:Choice">
          <xsd:enumeration value="Yes"/>
          <xsd:enumeration value="No"/>
        </xsd:restriction>
      </xsd:simpleType>
    </xsd:element>
    <xsd:element name="Resourcedrop" ma:index="29" nillable="true" ma:displayName="Drop week" ma:format="Dropdown" ma:internalName="Resourcedrop">
      <xsd:simpleType>
        <xsd:restriction base="dms:Choice">
          <xsd:enumeration value="T1, W1"/>
          <xsd:enumeration value="T1, W3"/>
          <xsd:enumeration value="T1, W7"/>
          <xsd:enumeration value="T1, W10"/>
          <xsd:enumeration value="T2, W1"/>
          <xsd:enumeration value="T2, W3"/>
          <xsd:enumeration value="T2, W7"/>
          <xsd:enumeration value="T2, W10"/>
          <xsd:enumeration value="T3, W1"/>
          <xsd:enumeration value="T3, W3"/>
          <xsd:enumeration value="T3, W7"/>
          <xsd:enumeration value="T3, W10"/>
          <xsd:enumeration value="T4, W1"/>
          <xsd:enumeration value="T4, W3"/>
          <xsd:enumeration value="T4, W7"/>
          <xsd:enumeration value="T4, W10"/>
        </xsd:restrictio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Location" ma:index="34" nillable="true" ma:displayName="Location" ma:description="" ma:indexed="true" ma:internalName="MediaServiceLocation"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Addedtoexcel" ma:index="36" nillable="true" ma:displayName="Added to excel" ma:format="Dropdown" ma:internalName="Addedtoexcel">
      <xsd:simpleType>
        <xsd:restriction base="dms:Choice">
          <xsd:enumeration value="Yes"/>
        </xsd:restriction>
      </xsd:simpleType>
    </xsd:element>
  </xsd:schema>
  <xsd:schema xmlns:xsd="http://www.w3.org/2001/XMLSchema" xmlns:xs="http://www.w3.org/2001/XMLSchema" xmlns:dms="http://schemas.microsoft.com/office/2006/documentManagement/types" xmlns:pc="http://schemas.microsoft.com/office/infopath/2007/PartnerControls" targetNamespace="60129b06-f64b-40a8-96e2-c5b2f86112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d14652b1-c484-4c0c-a021-a754efd78e11}" ma:internalName="TaxCatchAll" ma:showField="CatchAllData" ma:web="60129b06-f64b-40a8-96e2-c5b2f8611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763d47-3c66-4c58-9425-1477fd3ccd1e">
      <Terms xmlns="http://schemas.microsoft.com/office/infopath/2007/PartnerControls"/>
    </lcf76f155ced4ddcb4097134ff3c332f>
    <TaxCatchAll xmlns="60129b06-f64b-40a8-96e2-c5b2f86112b1" xsi:nil="true"/>
    <Projectleadreview xmlns="7e763d47-3c66-4c58-9425-1477fd3ccd1e" xsi:nil="true"/>
    <Workstreamleadendorsement xmlns="7e763d47-3c66-4c58-9425-1477fd3ccd1e" xsi:nil="true"/>
    <Digitalsupport xmlns="7e763d47-3c66-4c58-9425-1477fd3ccd1e" xsi:nil="true"/>
    <Writingpod xmlns="7e763d47-3c66-4c58-9425-1477fd3ccd1e">
      <UserInfo>
        <DisplayName/>
        <AccountId xsi:nil="true"/>
        <AccountType/>
      </UserInfo>
    </Writingpod>
    <FeedbackfromNSWMS xmlns="7e763d47-3c66-4c58-9425-1477fd3ccd1e" xsi:nil="true"/>
    <Resourcedrop xmlns="7e763d47-3c66-4c58-9425-1477fd3ccd1e" xsi:nil="true"/>
    <Designanddevelopment xmlns="7e763d47-3c66-4c58-9425-1477fd3ccd1e" xsi:nil="true"/>
    <StoredinTRIM xmlns="7e763d47-3c66-4c58-9425-1477fd3ccd1e" xsi:nil="true"/>
    <Contentediting xmlns="7e763d47-3c66-4c58-9425-1477fd3ccd1e" xsi:nil="true"/>
    <Published xmlns="7e763d47-3c66-4c58-9425-1477fd3ccd1e" xsi:nil="true"/>
    <Addedtoexcel xmlns="7e763d47-3c66-4c58-9425-1477fd3ccd1e" xsi:nil="true"/>
  </documentManagement>
</p:properties>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92C80557-62A1-458B-B1E6-E71AF4D38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763d47-3c66-4c58-9425-1477fd3ccd1e"/>
    <ds:schemaRef ds:uri="60129b06-f64b-40a8-96e2-c5b2f8611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80DAA2-907E-4CB5-B016-D0DA35A045BF}">
  <ds:schemaRefs>
    <ds:schemaRef ds:uri="http://purl.org/dc/dcmityp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60129b06-f64b-40a8-96e2-c5b2f86112b1"/>
    <ds:schemaRef ds:uri="7e763d47-3c66-4c58-9425-1477fd3ccd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curriculum-reform-template-2023</Template>
  <TotalTime>1093</TotalTime>
  <Words>544</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Public Sans SemiBold</vt:lpstr>
      <vt:lpstr>Cambria Math</vt:lpstr>
      <vt:lpstr>Times New Roman</vt:lpstr>
      <vt:lpstr>Arial</vt:lpstr>
      <vt:lpstr>Public Sans</vt:lpstr>
      <vt:lpstr>Public Sans Light</vt:lpstr>
      <vt:lpstr>NSWG Corporate</vt:lpstr>
      <vt:lpstr>What’s that graph</vt:lpstr>
      <vt:lpstr>Launch</vt:lpstr>
      <vt:lpstr>What’s that graph? (1)</vt:lpstr>
      <vt:lpstr>Explore</vt:lpstr>
      <vt:lpstr>What’s that graph? (2)</vt:lpstr>
      <vt:lpstr>What’s that graph? (3)</vt:lpstr>
      <vt:lpstr>What’s that graph? (4)</vt:lpstr>
      <vt:lpstr>What’s that graph? (5)</vt:lpstr>
      <vt:lpstr>What’s that graph? (6)</vt:lpstr>
      <vt:lpstr>What’s that graph? (10)</vt:lpstr>
      <vt:lpstr>Summarise</vt:lpstr>
      <vt:lpstr>What’s that graph? (7)</vt:lpstr>
      <vt:lpstr>What’s that graph? (8)</vt:lpstr>
      <vt:lpstr>What’s that graph? (9)</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that graph? – Unit 12 – Lesson 1</dc:title>
  <dc:creator>NSW Department of Education</dc:creator>
  <dcterms:created xsi:type="dcterms:W3CDTF">2023-12-04T22:58:23Z</dcterms:created>
  <dcterms:modified xsi:type="dcterms:W3CDTF">2024-12-19T03:08:53Z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0x01010028550904603AA64982DCAA86C5CFC06E</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