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5" r:id="rId1"/>
  </p:sldMasterIdLst>
  <p:notesMasterIdLst>
    <p:notesMasterId r:id="rId9"/>
  </p:notesMasterIdLst>
  <p:handoutMasterIdLst>
    <p:handoutMasterId r:id="rId10"/>
  </p:handoutMasterIdLst>
  <p:sldIdLst>
    <p:sldId id="257" r:id="rId2"/>
    <p:sldId id="382" r:id="rId3"/>
    <p:sldId id="366" r:id="rId4"/>
    <p:sldId id="383" r:id="rId5"/>
    <p:sldId id="384" r:id="rId6"/>
    <p:sldId id="385" r:id="rId7"/>
    <p:sldId id="361" r:id="rId8"/>
  </p:sldIdLst>
  <p:sldSz cx="12192000" cy="6858000"/>
  <p:notesSz cx="6858000" cy="9144000"/>
  <p:embeddedFontLst>
    <p:embeddedFont>
      <p:font typeface="Public Sans" pitchFamily="2" charset="0"/>
      <p:regular r:id="rId11"/>
      <p:bold r:id="rId12"/>
      <p:italic r:id="rId13"/>
      <p:boldItalic r:id="rId14"/>
    </p:embeddedFont>
    <p:embeddedFont>
      <p:font typeface="Public Sans SemiBold" pitchFamily="2" charset="0"/>
      <p:bold r:id="rId15"/>
      <p:boldItalic r:id="rId16"/>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C25A559F-B1DB-14E4-86C7-DB877BD15D7B}" name="Corinne Towns" initials="CT" userId="S::Corinne.Vingerhoed1@det.nsw.edu.au::552e047b-3ad6-49ed-9d6e-f028379f5a0b" providerId="AD"/>
  <p188:author id="{D84E49CE-2BCD-8431-0782-D52A02898A5C}" name="Meagan Rodda" initials="MR" userId="S::meagan.rodda@det.nsw.edu.au::efecb8de-290d-42b5-96ee-00df0648c086" providerId="AD"/>
  <p188:author id="{5BCE21E1-733A-A8B8-9D12-85900272A0F9}" name="Taryn Ablott" initials="TA" userId="S::Taryn.Ablott@det.nsw.edu.au::4dfef39f-2539-47b6-9f4a-428105b9b8d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EBEBEB"/>
    <a:srgbClr val="FFFFFF"/>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360" y="96"/>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customXml" Target="../customXml/item2.xml"/><Relationship Id="rId10" Type="http://schemas.openxmlformats.org/officeDocument/2006/relationships/handoutMaster" Target="handoutMasters/handout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4.fntdata"/><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11/10/2024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11/10/2024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name, presenter title</a:t>
            </a:r>
            <a:endParaRPr lang="en-AU"/>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00 Month YYYY</a:t>
            </a:r>
            <a:endParaRPr lang="en-AU"/>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Subtitle</a:t>
            </a:r>
            <a:endParaRPr lang="en-AU"/>
          </a:p>
        </p:txBody>
      </p:sp>
    </p:spTree>
    <p:extLst>
      <p:ext uri="{BB962C8B-B14F-4D97-AF65-F5344CB8AC3E}">
        <p14:creationId xmlns:p14="http://schemas.microsoft.com/office/powerpoint/2010/main" val="3077122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dirty="0"/>
              <a:t>References</a:t>
            </a:r>
            <a:endParaRPr lang="en-AU" dirty="0"/>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72251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49674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Presenter name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dirty="0"/>
          </a:p>
        </p:txBody>
      </p:sp>
    </p:spTree>
    <p:extLst>
      <p:ext uri="{BB962C8B-B14F-4D97-AF65-F5344CB8AC3E}">
        <p14:creationId xmlns:p14="http://schemas.microsoft.com/office/powerpoint/2010/main" val="348085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dirty="0"/>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157964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dirty="0"/>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23822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737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US"/>
              <a:t>Click icon to add picture</a:t>
            </a:r>
            <a:endParaRPr lang="en-AU"/>
          </a:p>
        </p:txBody>
      </p:sp>
    </p:spTree>
    <p:extLst>
      <p:ext uri="{BB962C8B-B14F-4D97-AF65-F5344CB8AC3E}">
        <p14:creationId xmlns:p14="http://schemas.microsoft.com/office/powerpoint/2010/main" val="3842149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dirty="0"/>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104671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87374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109817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009437818"/>
      </p:ext>
    </p:extLst>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ACA6DE-0425-8EF3-5209-66B57CD3D78E}"/>
              </a:ext>
            </a:extLst>
          </p:cNvPr>
          <p:cNvSpPr>
            <a:spLocks noGrp="1"/>
          </p:cNvSpPr>
          <p:nvPr>
            <p:ph type="ctrTitle"/>
          </p:nvPr>
        </p:nvSpPr>
        <p:spPr/>
        <p:txBody>
          <a:bodyPr/>
          <a:lstStyle/>
          <a:p>
            <a:r>
              <a:rPr lang="en-AU" dirty="0">
                <a:latin typeface="+mj-lt"/>
              </a:rPr>
              <a:t>Features of a parabola</a:t>
            </a:r>
          </a:p>
        </p:txBody>
      </p:sp>
      <p:sp>
        <p:nvSpPr>
          <p:cNvPr id="3" name="Footer Placeholder 2">
            <a:extLst>
              <a:ext uri="{FF2B5EF4-FFF2-40B4-BE49-F238E27FC236}">
                <a16:creationId xmlns:a16="http://schemas.microsoft.com/office/drawing/2014/main" id="{8396F773-FCED-2CBE-9BE7-2C35CA2E1C29}"/>
              </a:ext>
            </a:extLst>
          </p:cNvPr>
          <p:cNvSpPr>
            <a:spLocks noGrp="1"/>
          </p:cNvSpPr>
          <p:nvPr>
            <p:ph type="ftr" sz="quarter" idx="3"/>
          </p:nvPr>
        </p:nvSpPr>
        <p:spPr/>
        <p:txBody>
          <a:bodyPr/>
          <a:lstStyle/>
          <a:p>
            <a:r>
              <a:rPr lang="en-US">
                <a:latin typeface="+mn-lt"/>
              </a:rPr>
              <a:t>NSW Department of Education</a:t>
            </a:r>
            <a:endParaRPr lang="en-AU">
              <a:latin typeface="+mn-lt"/>
            </a:endParaRPr>
          </a:p>
        </p:txBody>
      </p:sp>
    </p:spTree>
    <p:extLst>
      <p:ext uri="{BB962C8B-B14F-4D97-AF65-F5344CB8AC3E}">
        <p14:creationId xmlns:p14="http://schemas.microsoft.com/office/powerpoint/2010/main" val="318083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80F8DE-445F-4371-4B53-58FBA725BD7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AE6B789-4E27-887B-1201-B7D1A12F28F2}"/>
              </a:ext>
            </a:extLst>
          </p:cNvPr>
          <p:cNvSpPr>
            <a:spLocks noGrp="1"/>
          </p:cNvSpPr>
          <p:nvPr>
            <p:ph type="ctrTitle"/>
          </p:nvPr>
        </p:nvSpPr>
        <p:spPr/>
        <p:txBody>
          <a:bodyPr/>
          <a:lstStyle/>
          <a:p>
            <a:r>
              <a:rPr lang="en-AU">
                <a:latin typeface="+mj-lt"/>
              </a:rPr>
              <a:t>Summarise</a:t>
            </a:r>
          </a:p>
        </p:txBody>
      </p:sp>
    </p:spTree>
    <p:extLst>
      <p:ext uri="{BB962C8B-B14F-4D97-AF65-F5344CB8AC3E}">
        <p14:creationId xmlns:p14="http://schemas.microsoft.com/office/powerpoint/2010/main" val="3874732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a:xfrm>
            <a:off x="359999" y="360000"/>
            <a:ext cx="11484000" cy="545601"/>
          </a:xfrm>
        </p:spPr>
        <p:txBody>
          <a:bodyPr vert="horz" lIns="0" tIns="0" rIns="0" bIns="0" rtlCol="0" anchor="t">
            <a:normAutofit/>
          </a:bodyPr>
          <a:lstStyle/>
          <a:p>
            <a:r>
              <a:rPr lang="en-AU">
                <a:latin typeface="+mj-lt"/>
              </a:rPr>
              <a:t>Vertex</a:t>
            </a:r>
          </a:p>
        </p:txBody>
      </p:sp>
      <p:sp>
        <p:nvSpPr>
          <p:cNvPr id="3" name="Text Placeholder 2">
            <a:extLst>
              <a:ext uri="{FF2B5EF4-FFF2-40B4-BE49-F238E27FC236}">
                <a16:creationId xmlns:a16="http://schemas.microsoft.com/office/drawing/2014/main" id="{35BAEE0C-89BA-7AC6-9D00-017C4D344369}"/>
              </a:ext>
            </a:extLst>
          </p:cNvPr>
          <p:cNvSpPr>
            <a:spLocks noGrp="1"/>
          </p:cNvSpPr>
          <p:nvPr>
            <p:ph type="body" sz="quarter" idx="18"/>
          </p:nvPr>
        </p:nvSpPr>
        <p:spPr>
          <a:xfrm>
            <a:off x="359999" y="982520"/>
            <a:ext cx="11483999" cy="310015"/>
          </a:xfrm>
        </p:spPr>
        <p:txBody>
          <a:bodyPr/>
          <a:lstStyle/>
          <a:p>
            <a:r>
              <a:rPr lang="en-US" sz="2000" b="0" kern="1200" dirty="0">
                <a:latin typeface="+mj-lt"/>
                <a:ea typeface="+mn-ea"/>
                <a:cs typeface="+mn-cs"/>
              </a:rPr>
              <a:t>Terminology</a:t>
            </a:r>
          </a:p>
        </p:txBody>
      </p:sp>
      <p:pic>
        <p:nvPicPr>
          <p:cNvPr id="10" name="Picture 9" descr="Two parabolas, one concave up with vertex (1,-1) and another concave down with vertex (-3,2).">
            <a:extLst>
              <a:ext uri="{FF2B5EF4-FFF2-40B4-BE49-F238E27FC236}">
                <a16:creationId xmlns:a16="http://schemas.microsoft.com/office/drawing/2014/main" id="{E9F3B8AA-4955-DC3E-2452-4581955553E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9999" y="1582842"/>
            <a:ext cx="6452068" cy="4680000"/>
          </a:xfrm>
          <a:prstGeom prst="rect">
            <a:avLst/>
          </a:prstGeom>
          <a:noFill/>
        </p:spPr>
      </p:pic>
      <p:sp>
        <p:nvSpPr>
          <p:cNvPr id="7" name="TextBox 6">
            <a:extLst>
              <a:ext uri="{FF2B5EF4-FFF2-40B4-BE49-F238E27FC236}">
                <a16:creationId xmlns:a16="http://schemas.microsoft.com/office/drawing/2014/main" id="{4221E3BC-7DA5-DAC1-8A7B-ED94A38F1BD7}"/>
              </a:ext>
            </a:extLst>
          </p:cNvPr>
          <p:cNvSpPr txBox="1"/>
          <p:nvPr/>
        </p:nvSpPr>
        <p:spPr>
          <a:xfrm>
            <a:off x="6862050" y="2737979"/>
            <a:ext cx="4681021" cy="2369726"/>
          </a:xfrm>
          <a:prstGeom prst="rect">
            <a:avLst/>
          </a:prstGeom>
        </p:spPr>
        <p:txBody>
          <a:bodyPr vert="horz" lIns="0" tIns="0" rIns="0" bIns="0" rtlCol="0">
            <a:normAutofit/>
          </a:bodyPr>
          <a:lstStyle/>
          <a:p>
            <a:pPr marL="285750" indent="-285750" defTabSz="914377">
              <a:lnSpc>
                <a:spcPct val="150000"/>
              </a:lnSpc>
              <a:spcAft>
                <a:spcPts val="1200"/>
              </a:spcAft>
              <a:buFont typeface="Arial" panose="020B0604020202020204" pitchFamily="34" charset="0"/>
              <a:buChar char="•"/>
            </a:pPr>
            <a:r>
              <a:rPr lang="en-US" sz="1800" b="0" dirty="0"/>
              <a:t>The vertex of a parabola is the highest or lowest point on the graph.</a:t>
            </a:r>
          </a:p>
          <a:p>
            <a:pPr marL="285750" indent="-285750" defTabSz="914377">
              <a:lnSpc>
                <a:spcPct val="150000"/>
              </a:lnSpc>
              <a:spcAft>
                <a:spcPts val="1200"/>
              </a:spcAft>
              <a:buFont typeface="Arial" panose="020B0604020202020204" pitchFamily="34" charset="0"/>
              <a:buChar char="•"/>
            </a:pPr>
            <a:r>
              <a:rPr lang="en-US" sz="1800" b="0" dirty="0"/>
              <a:t>It is also called the ‘turning point’.</a:t>
            </a:r>
          </a:p>
          <a:p>
            <a:pPr marL="285750" indent="-285750" defTabSz="914377">
              <a:lnSpc>
                <a:spcPct val="150000"/>
              </a:lnSpc>
              <a:spcAft>
                <a:spcPts val="1200"/>
              </a:spcAft>
              <a:buFont typeface="Arial" panose="020B0604020202020204" pitchFamily="34" charset="0"/>
              <a:buChar char="•"/>
            </a:pPr>
            <a:r>
              <a:rPr lang="en-US" sz="1800" dirty="0"/>
              <a:t>The vertex is always half-way between the </a:t>
            </a:r>
            <a:r>
              <a:rPr lang="en-US" sz="1800" i="1" dirty="0"/>
              <a:t>x</a:t>
            </a:r>
            <a:r>
              <a:rPr lang="en-US" sz="1800" dirty="0"/>
              <a:t>-intercepts.</a:t>
            </a:r>
            <a:endParaRPr lang="en-US" sz="1800" b="0" dirty="0"/>
          </a:p>
        </p:txBody>
      </p:sp>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vert="horz" lIns="0" tIns="0" rIns="0" bIns="0" rtlCol="0" anchor="t">
            <a:normAutofit/>
          </a:bodyPr>
          <a:lstStyle/>
          <a:p>
            <a:pPr>
              <a:lnSpc>
                <a:spcPct val="90000"/>
              </a:lnSpc>
              <a:spcAft>
                <a:spcPts val="600"/>
              </a:spcAft>
            </a:pPr>
            <a:fld id="{10A01DC5-1685-4615-8240-15192985C6A2}" type="slidenum">
              <a:rPr lang="en-AU" smtClean="0"/>
              <a:pPr>
                <a:lnSpc>
                  <a:spcPct val="90000"/>
                </a:lnSpc>
                <a:spcAft>
                  <a:spcPts val="600"/>
                </a:spcAft>
              </a:pPr>
              <a:t>3</a:t>
            </a:fld>
            <a:endParaRPr lang="en-AU"/>
          </a:p>
        </p:txBody>
      </p:sp>
    </p:spTree>
    <p:extLst>
      <p:ext uri="{BB962C8B-B14F-4D97-AF65-F5344CB8AC3E}">
        <p14:creationId xmlns:p14="http://schemas.microsoft.com/office/powerpoint/2010/main" val="1912523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vert="horz" lIns="0" tIns="0" rIns="0" bIns="0" rtlCol="0" anchor="t">
            <a:normAutofit/>
          </a:bodyPr>
          <a:lstStyle/>
          <a:p>
            <a:r>
              <a:rPr lang="en-AU" dirty="0">
                <a:latin typeface="+mj-lt"/>
              </a:rPr>
              <a:t>Concavity</a:t>
            </a:r>
          </a:p>
        </p:txBody>
      </p:sp>
      <p:sp>
        <p:nvSpPr>
          <p:cNvPr id="3" name="Text Placeholder 2">
            <a:extLst>
              <a:ext uri="{FF2B5EF4-FFF2-40B4-BE49-F238E27FC236}">
                <a16:creationId xmlns:a16="http://schemas.microsoft.com/office/drawing/2014/main" id="{79504EDC-9FF1-AF3B-2BE3-73F1C44FFD18}"/>
              </a:ext>
            </a:extLst>
          </p:cNvPr>
          <p:cNvSpPr>
            <a:spLocks noGrp="1"/>
          </p:cNvSpPr>
          <p:nvPr>
            <p:ph type="body" sz="quarter" idx="18"/>
          </p:nvPr>
        </p:nvSpPr>
        <p:spPr/>
        <p:txBody>
          <a:bodyPr/>
          <a:lstStyle/>
          <a:p>
            <a:r>
              <a:rPr lang="en-US" dirty="0">
                <a:latin typeface="+mj-lt"/>
              </a:rPr>
              <a:t>Terminology</a:t>
            </a:r>
            <a:endParaRPr lang="en-AU" dirty="0">
              <a:latin typeface="+mj-lt"/>
            </a:endParaRPr>
          </a:p>
        </p:txBody>
      </p:sp>
      <p:pic>
        <p:nvPicPr>
          <p:cNvPr id="5" name="Picture 4" descr="Two parabolas, one concave up with vertex (1,-1) and another concave down with vertex (-3,2).">
            <a:extLst>
              <a:ext uri="{FF2B5EF4-FFF2-40B4-BE49-F238E27FC236}">
                <a16:creationId xmlns:a16="http://schemas.microsoft.com/office/drawing/2014/main" id="{EF6CED37-8B50-FE79-C0AD-972A2F26B35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0000" y="1739927"/>
            <a:ext cx="6447766" cy="4320000"/>
          </a:xfrm>
          <a:prstGeom prst="rect">
            <a:avLst/>
          </a:prstGeom>
          <a:noFill/>
        </p:spPr>
      </p:pic>
      <p:sp>
        <p:nvSpPr>
          <p:cNvPr id="7" name="TextBox 6">
            <a:extLst>
              <a:ext uri="{FF2B5EF4-FFF2-40B4-BE49-F238E27FC236}">
                <a16:creationId xmlns:a16="http://schemas.microsoft.com/office/drawing/2014/main" id="{4221E3BC-7DA5-DAC1-8A7B-ED94A38F1BD7}"/>
              </a:ext>
            </a:extLst>
          </p:cNvPr>
          <p:cNvSpPr txBox="1"/>
          <p:nvPr/>
        </p:nvSpPr>
        <p:spPr>
          <a:xfrm>
            <a:off x="7230020" y="2971119"/>
            <a:ext cx="4401541" cy="1857617"/>
          </a:xfrm>
          <a:prstGeom prst="rect">
            <a:avLst/>
          </a:prstGeom>
        </p:spPr>
        <p:txBody>
          <a:bodyPr vert="horz" lIns="0" tIns="0" rIns="0" bIns="0" rtlCol="0" anchor="t">
            <a:normAutofit/>
          </a:bodyPr>
          <a:lstStyle/>
          <a:p>
            <a:pPr marL="285750" indent="-285750" defTabSz="914377">
              <a:lnSpc>
                <a:spcPct val="150000"/>
              </a:lnSpc>
              <a:spcAft>
                <a:spcPts val="1200"/>
              </a:spcAft>
              <a:buFont typeface="Arial"/>
              <a:buChar char="•"/>
            </a:pPr>
            <a:r>
              <a:rPr lang="en-US" sz="1800" b="0" dirty="0"/>
              <a:t>A concave up parabola looks like a cup or a smile.</a:t>
            </a:r>
            <a:endParaRPr lang="en-US" dirty="0"/>
          </a:p>
          <a:p>
            <a:pPr marL="285750" indent="-285750" defTabSz="914377">
              <a:lnSpc>
                <a:spcPct val="150000"/>
              </a:lnSpc>
              <a:spcAft>
                <a:spcPts val="1200"/>
              </a:spcAft>
              <a:buFont typeface="Arial"/>
              <a:buChar char="•"/>
            </a:pPr>
            <a:r>
              <a:rPr lang="en-US" sz="1800" dirty="0"/>
              <a:t>A concave down parabola looks like a frown.</a:t>
            </a:r>
            <a:endParaRPr lang="en-US" sz="1800" b="0" dirty="0"/>
          </a:p>
        </p:txBody>
      </p:sp>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vert="horz" lIns="0" tIns="0" rIns="0" bIns="0" rtlCol="0" anchor="t">
            <a:normAutofit/>
          </a:bodyPr>
          <a:lstStyle/>
          <a:p>
            <a:pPr>
              <a:lnSpc>
                <a:spcPct val="90000"/>
              </a:lnSpc>
              <a:spcAft>
                <a:spcPts val="600"/>
              </a:spcAft>
            </a:pPr>
            <a:fld id="{10A01DC5-1685-4615-8240-15192985C6A2}" type="slidenum">
              <a:rPr lang="en-AU" smtClean="0"/>
              <a:pPr>
                <a:lnSpc>
                  <a:spcPct val="90000"/>
                </a:lnSpc>
                <a:spcAft>
                  <a:spcPts val="600"/>
                </a:spcAft>
              </a:pPr>
              <a:t>4</a:t>
            </a:fld>
            <a:endParaRPr lang="en-AU"/>
          </a:p>
        </p:txBody>
      </p:sp>
    </p:spTree>
    <p:extLst>
      <p:ext uri="{BB962C8B-B14F-4D97-AF65-F5344CB8AC3E}">
        <p14:creationId xmlns:p14="http://schemas.microsoft.com/office/powerpoint/2010/main" val="3150250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a:xfrm>
            <a:off x="359999" y="360000"/>
            <a:ext cx="11484000" cy="545601"/>
          </a:xfrm>
        </p:spPr>
        <p:txBody>
          <a:bodyPr vert="horz" lIns="0" tIns="0" rIns="0" bIns="0" rtlCol="0" anchor="t">
            <a:normAutofit/>
          </a:bodyPr>
          <a:lstStyle/>
          <a:p>
            <a:r>
              <a:rPr lang="en-AU" dirty="0">
                <a:latin typeface="+mj-lt"/>
              </a:rPr>
              <a:t>Intercepts</a:t>
            </a:r>
          </a:p>
        </p:txBody>
      </p:sp>
      <p:sp>
        <p:nvSpPr>
          <p:cNvPr id="3" name="Text Placeholder 2">
            <a:extLst>
              <a:ext uri="{FF2B5EF4-FFF2-40B4-BE49-F238E27FC236}">
                <a16:creationId xmlns:a16="http://schemas.microsoft.com/office/drawing/2014/main" id="{8FB4298F-BA51-BF2D-A72D-DBA1C48DCF59}"/>
              </a:ext>
            </a:extLst>
          </p:cNvPr>
          <p:cNvSpPr>
            <a:spLocks noGrp="1"/>
          </p:cNvSpPr>
          <p:nvPr>
            <p:ph type="body" sz="quarter" idx="18"/>
          </p:nvPr>
        </p:nvSpPr>
        <p:spPr>
          <a:xfrm>
            <a:off x="359999" y="982520"/>
            <a:ext cx="11483999" cy="310015"/>
          </a:xfrm>
        </p:spPr>
        <p:txBody>
          <a:bodyPr/>
          <a:lstStyle/>
          <a:p>
            <a:r>
              <a:rPr lang="en-US" sz="2000" b="0" kern="1200" dirty="0">
                <a:latin typeface="+mj-lt"/>
                <a:ea typeface="+mn-ea"/>
                <a:cs typeface="+mn-cs"/>
              </a:rPr>
              <a:t>Terminology</a:t>
            </a:r>
          </a:p>
        </p:txBody>
      </p:sp>
      <p:pic>
        <p:nvPicPr>
          <p:cNvPr id="8" name="Picture 7" descr="A concave up parabola with vertex (0,-2) and x-intercepts at (-2,0) and (1,0)">
            <a:extLst>
              <a:ext uri="{FF2B5EF4-FFF2-40B4-BE49-F238E27FC236}">
                <a16:creationId xmlns:a16="http://schemas.microsoft.com/office/drawing/2014/main" id="{54B6C400-86C1-0DE1-DBCF-EF6652AF212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9999" y="1822760"/>
            <a:ext cx="6109627" cy="4052720"/>
          </a:xfrm>
          <a:prstGeom prst="rect">
            <a:avLst/>
          </a:prstGeom>
        </p:spPr>
      </p:pic>
      <p:sp>
        <p:nvSpPr>
          <p:cNvPr id="7" name="TextBox 6">
            <a:extLst>
              <a:ext uri="{FF2B5EF4-FFF2-40B4-BE49-F238E27FC236}">
                <a16:creationId xmlns:a16="http://schemas.microsoft.com/office/drawing/2014/main" id="{4221E3BC-7DA5-DAC1-8A7B-ED94A38F1BD7}"/>
              </a:ext>
            </a:extLst>
          </p:cNvPr>
          <p:cNvSpPr txBox="1"/>
          <p:nvPr/>
        </p:nvSpPr>
        <p:spPr>
          <a:xfrm>
            <a:off x="6675237" y="2458953"/>
            <a:ext cx="4850456" cy="2724591"/>
          </a:xfrm>
          <a:prstGeom prst="rect">
            <a:avLst/>
          </a:prstGeom>
        </p:spPr>
        <p:txBody>
          <a:bodyPr vert="horz" lIns="0" tIns="0" rIns="0" bIns="0" rtlCol="0" anchor="t">
            <a:normAutofit/>
          </a:bodyPr>
          <a:lstStyle/>
          <a:p>
            <a:pPr marL="285750" indent="-285750" defTabSz="914377">
              <a:lnSpc>
                <a:spcPct val="150000"/>
              </a:lnSpc>
              <a:spcAft>
                <a:spcPts val="1200"/>
              </a:spcAft>
              <a:buFont typeface="Arial"/>
              <a:buChar char="•"/>
            </a:pPr>
            <a:r>
              <a:rPr lang="en-US" sz="1800" dirty="0"/>
              <a:t>Intercepts are where the graph crosses the </a:t>
            </a:r>
            <a:r>
              <a:rPr lang="en-US" sz="1800" i="1" dirty="0"/>
              <a:t>x</a:t>
            </a:r>
            <a:r>
              <a:rPr lang="en-US" sz="1800" dirty="0"/>
              <a:t>- or </a:t>
            </a:r>
            <a:r>
              <a:rPr lang="en-US" sz="1800" i="1" dirty="0"/>
              <a:t>y</a:t>
            </a:r>
            <a:r>
              <a:rPr lang="en-US" sz="1800" dirty="0"/>
              <a:t>-axis.</a:t>
            </a:r>
          </a:p>
          <a:p>
            <a:pPr marL="285750" indent="-285750" defTabSz="914377">
              <a:lnSpc>
                <a:spcPct val="150000"/>
              </a:lnSpc>
              <a:spcAft>
                <a:spcPts val="1200"/>
              </a:spcAft>
              <a:buFont typeface="Arial"/>
              <a:buChar char="•"/>
            </a:pPr>
            <a:r>
              <a:rPr lang="en-US" sz="1800" dirty="0"/>
              <a:t>The </a:t>
            </a:r>
            <a:r>
              <a:rPr lang="en-US" sz="1800" i="1" dirty="0"/>
              <a:t>x</a:t>
            </a:r>
            <a:r>
              <a:rPr lang="en-US" sz="1800" dirty="0"/>
              <a:t>-intercept will always have a y value of 0.</a:t>
            </a:r>
          </a:p>
          <a:p>
            <a:pPr marL="285750" indent="-285750" defTabSz="914377">
              <a:lnSpc>
                <a:spcPct val="150000"/>
              </a:lnSpc>
              <a:spcAft>
                <a:spcPts val="1200"/>
              </a:spcAft>
              <a:buFont typeface="Arial"/>
              <a:buChar char="•"/>
            </a:pPr>
            <a:r>
              <a:rPr lang="en-US" sz="1800" dirty="0"/>
              <a:t>The </a:t>
            </a:r>
            <a:r>
              <a:rPr lang="en-US" sz="1800" i="1" dirty="0"/>
              <a:t>y</a:t>
            </a:r>
            <a:r>
              <a:rPr lang="en-US" sz="1800" dirty="0"/>
              <a:t>-intercept will always have an x value of 0.</a:t>
            </a:r>
          </a:p>
        </p:txBody>
      </p:sp>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vert="horz" lIns="0" tIns="0" rIns="0" bIns="0" rtlCol="0" anchor="t">
            <a:normAutofit/>
          </a:bodyPr>
          <a:lstStyle/>
          <a:p>
            <a:pPr>
              <a:lnSpc>
                <a:spcPct val="90000"/>
              </a:lnSpc>
              <a:spcAft>
                <a:spcPts val="600"/>
              </a:spcAft>
            </a:pPr>
            <a:fld id="{10A01DC5-1685-4615-8240-15192985C6A2}" type="slidenum">
              <a:rPr lang="en-AU" smtClean="0"/>
              <a:pPr>
                <a:lnSpc>
                  <a:spcPct val="90000"/>
                </a:lnSpc>
                <a:spcAft>
                  <a:spcPts val="600"/>
                </a:spcAft>
              </a:pPr>
              <a:t>5</a:t>
            </a:fld>
            <a:endParaRPr lang="en-AU"/>
          </a:p>
        </p:txBody>
      </p:sp>
    </p:spTree>
    <p:extLst>
      <p:ext uri="{BB962C8B-B14F-4D97-AF65-F5344CB8AC3E}">
        <p14:creationId xmlns:p14="http://schemas.microsoft.com/office/powerpoint/2010/main" val="1539048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a:xfrm>
            <a:off x="359999" y="360000"/>
            <a:ext cx="11484000" cy="545601"/>
          </a:xfrm>
        </p:spPr>
        <p:txBody>
          <a:bodyPr vert="horz" lIns="0" tIns="0" rIns="0" bIns="0" rtlCol="0" anchor="t">
            <a:normAutofit/>
          </a:bodyPr>
          <a:lstStyle/>
          <a:p>
            <a:r>
              <a:rPr lang="en-AU">
                <a:latin typeface="+mj-lt"/>
              </a:rPr>
              <a:t>Axis of symmetry</a:t>
            </a:r>
          </a:p>
        </p:txBody>
      </p:sp>
      <p:sp>
        <p:nvSpPr>
          <p:cNvPr id="3" name="Text Placeholder 2">
            <a:extLst>
              <a:ext uri="{FF2B5EF4-FFF2-40B4-BE49-F238E27FC236}">
                <a16:creationId xmlns:a16="http://schemas.microsoft.com/office/drawing/2014/main" id="{A1700B27-DD33-18DE-F4FE-24F32C3D6F18}"/>
              </a:ext>
            </a:extLst>
          </p:cNvPr>
          <p:cNvSpPr>
            <a:spLocks noGrp="1"/>
          </p:cNvSpPr>
          <p:nvPr>
            <p:ph type="body" sz="quarter" idx="18"/>
          </p:nvPr>
        </p:nvSpPr>
        <p:spPr>
          <a:xfrm>
            <a:off x="359999" y="982520"/>
            <a:ext cx="11483999" cy="310015"/>
          </a:xfrm>
        </p:spPr>
        <p:txBody>
          <a:bodyPr/>
          <a:lstStyle/>
          <a:p>
            <a:r>
              <a:rPr lang="en-US" sz="2000" b="0" kern="1200" dirty="0">
                <a:latin typeface="+mj-lt"/>
                <a:ea typeface="+mn-ea"/>
                <a:cs typeface="+mn-cs"/>
              </a:rPr>
              <a:t>Terminology</a:t>
            </a:r>
          </a:p>
        </p:txBody>
      </p:sp>
      <p:pic>
        <p:nvPicPr>
          <p:cNvPr id="10" name="Picture 9" descr="A concave up parabola with axis of symmetry at x=-0.5">
            <a:extLst>
              <a:ext uri="{FF2B5EF4-FFF2-40B4-BE49-F238E27FC236}">
                <a16:creationId xmlns:a16="http://schemas.microsoft.com/office/drawing/2014/main" id="{95107E17-AD91-3162-81FA-954650651F9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9999" y="1749156"/>
            <a:ext cx="6404917" cy="4126324"/>
          </a:xfrm>
          <a:prstGeom prst="rect">
            <a:avLst/>
          </a:prstGeom>
        </p:spPr>
      </p:pic>
      <p:sp>
        <p:nvSpPr>
          <p:cNvPr id="7" name="TextBox 6">
            <a:extLst>
              <a:ext uri="{FF2B5EF4-FFF2-40B4-BE49-F238E27FC236}">
                <a16:creationId xmlns:a16="http://schemas.microsoft.com/office/drawing/2014/main" id="{4221E3BC-7DA5-DAC1-8A7B-ED94A38F1BD7}"/>
              </a:ext>
            </a:extLst>
          </p:cNvPr>
          <p:cNvSpPr txBox="1"/>
          <p:nvPr/>
        </p:nvSpPr>
        <p:spPr>
          <a:xfrm>
            <a:off x="7035237" y="2243996"/>
            <a:ext cx="4448763" cy="3136644"/>
          </a:xfrm>
          <a:prstGeom prst="rect">
            <a:avLst/>
          </a:prstGeom>
        </p:spPr>
        <p:txBody>
          <a:bodyPr vert="horz" lIns="0" tIns="0" rIns="0" bIns="0" rtlCol="0">
            <a:normAutofit/>
          </a:bodyPr>
          <a:lstStyle/>
          <a:p>
            <a:pPr marL="285750" indent="-285750" defTabSz="914377">
              <a:lnSpc>
                <a:spcPct val="150000"/>
              </a:lnSpc>
              <a:spcAft>
                <a:spcPts val="1200"/>
              </a:spcAft>
              <a:buFont typeface="Arial" panose="020B0604020202020204" pitchFamily="34" charset="0"/>
              <a:buChar char="•"/>
            </a:pPr>
            <a:r>
              <a:rPr lang="en-US" sz="1800" b="0" dirty="0"/>
              <a:t>The axis of symmetry is a vertical line that divides the parabola into 2 congruent halves.</a:t>
            </a:r>
          </a:p>
          <a:p>
            <a:pPr marL="285750" indent="-285750" defTabSz="914377">
              <a:lnSpc>
                <a:spcPct val="150000"/>
              </a:lnSpc>
              <a:spcAft>
                <a:spcPts val="1200"/>
              </a:spcAft>
              <a:buFont typeface="Arial" panose="020B0604020202020204" pitchFamily="34" charset="0"/>
              <a:buChar char="•"/>
            </a:pPr>
            <a:r>
              <a:rPr lang="en-US" sz="1800" dirty="0"/>
              <a:t>The axis of symmetry is always halfway between the </a:t>
            </a:r>
            <a:r>
              <a:rPr lang="en-US" sz="1800" i="1" dirty="0"/>
              <a:t>x</a:t>
            </a:r>
            <a:r>
              <a:rPr lang="en-US" sz="1800" dirty="0"/>
              <a:t>-intercepts.</a:t>
            </a:r>
          </a:p>
          <a:p>
            <a:pPr marL="285750" indent="-285750" defTabSz="914377">
              <a:lnSpc>
                <a:spcPct val="150000"/>
              </a:lnSpc>
              <a:spcAft>
                <a:spcPts val="1200"/>
              </a:spcAft>
              <a:buFont typeface="Arial" panose="020B0604020202020204" pitchFamily="34" charset="0"/>
              <a:buChar char="•"/>
            </a:pPr>
            <a:r>
              <a:rPr lang="en-US" sz="1800" b="0" dirty="0"/>
              <a:t>The axis of symmetry always passes through the vertex of the parabola.</a:t>
            </a:r>
          </a:p>
        </p:txBody>
      </p:sp>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vert="horz" lIns="0" tIns="0" rIns="0" bIns="0" rtlCol="0" anchor="t">
            <a:normAutofit/>
          </a:bodyPr>
          <a:lstStyle/>
          <a:p>
            <a:pPr>
              <a:lnSpc>
                <a:spcPct val="90000"/>
              </a:lnSpc>
              <a:spcAft>
                <a:spcPts val="600"/>
              </a:spcAft>
            </a:pPr>
            <a:fld id="{10A01DC5-1685-4615-8240-15192985C6A2}" type="slidenum">
              <a:rPr lang="en-AU" smtClean="0"/>
              <a:pPr>
                <a:lnSpc>
                  <a:spcPct val="90000"/>
                </a:lnSpc>
                <a:spcAft>
                  <a:spcPts val="600"/>
                </a:spcAft>
              </a:pPr>
              <a:t>6</a:t>
            </a:fld>
            <a:endParaRPr lang="en-AU"/>
          </a:p>
        </p:txBody>
      </p:sp>
    </p:spTree>
    <p:extLst>
      <p:ext uri="{BB962C8B-B14F-4D97-AF65-F5344CB8AC3E}">
        <p14:creationId xmlns:p14="http://schemas.microsoft.com/office/powerpoint/2010/main" val="4201131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a:xfrm>
            <a:off x="360000" y="360000"/>
            <a:ext cx="10080000" cy="537467"/>
          </a:xfrm>
        </p:spPr>
        <p:txBody>
          <a:bodyPr/>
          <a:lstStyle/>
          <a:p>
            <a:r>
              <a:rPr lang="en-AU" dirty="0">
                <a:latin typeface="+mj-lt"/>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a:xfrm>
            <a:off x="360000" y="981264"/>
            <a:ext cx="10080000" cy="310015"/>
          </a:xfrm>
        </p:spPr>
        <p:txBody>
          <a:bodyPr/>
          <a:lstStyle/>
          <a:p>
            <a:r>
              <a:rPr lang="en-AU" dirty="0">
                <a:latin typeface="+mj-lt"/>
                <a:hlinkClick r:id="rId2">
                  <a:extLst>
                    <a:ext uri="{A12FA001-AC4F-418D-AE19-62706E023703}">
                      <ahyp:hlinkClr xmlns:ahyp="http://schemas.microsoft.com/office/drawing/2018/hyperlinkcolor" val="tx"/>
                    </a:ext>
                  </a:extLst>
                </a:hlinkClick>
              </a:rPr>
              <a:t>© State of New South Wales (Department of Education), 2024</a:t>
            </a:r>
            <a:endParaRPr lang="en-AU" dirty="0">
              <a:latin typeface="+mj-lt"/>
            </a:endParaRP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licence</a:t>
            </a:r>
            <a:r>
              <a:rPr lang="en-AU" sz="1200" dirty="0">
                <a:solidFill>
                  <a:schemeClr val="bg1"/>
                </a:solidFill>
              </a:rPr>
              <a:t>.</a:t>
            </a:r>
          </a:p>
          <a:p>
            <a:pPr algn="l">
              <a:lnSpc>
                <a:spcPct val="150000"/>
              </a:lnSpc>
              <a:spcAft>
                <a:spcPts val="600"/>
              </a:spcAft>
            </a:pPr>
            <a:r>
              <a:rPr lang="en-AU" sz="1200" dirty="0">
                <a:solidFill>
                  <a:schemeClr val="bg1"/>
                </a:solidFill>
              </a:rPr>
              <a:t>This licence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2024.</a:t>
            </a:r>
          </a:p>
          <a:p>
            <a:pPr algn="l">
              <a:lnSpc>
                <a:spcPct val="150000"/>
              </a:lnSpc>
            </a:pPr>
            <a:r>
              <a:rPr lang="en-AU" sz="1200" dirty="0">
                <a:solidFill>
                  <a:schemeClr val="bg1"/>
                </a:solidFill>
              </a:rPr>
              <a:t>Material in this resource not available under a Creative Commons licence: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algn="l">
              <a:lnSpc>
                <a:spcPct val="150000"/>
              </a:lnSpc>
              <a:spcAft>
                <a:spcPts val="600"/>
              </a:spcAft>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algn="l">
              <a:lnSpc>
                <a:spcPct val="150000"/>
              </a:lnSpc>
              <a:spcAft>
                <a:spcPts val="600"/>
              </a:spcAft>
            </a:pPr>
            <a:r>
              <a:rPr lang="en-AU" sz="1200" dirty="0">
                <a:solidFill>
                  <a:schemeClr val="bg1"/>
                </a:solidFill>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8" id="{5B7CFD80-9B3F-274A-83E4-7C2C4402A121}" vid="{8F029A35-CC8A-F847-83C7-786F3DC187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C20BCFB223D4189F17F47419ECBA2" ma:contentTypeVersion="14" ma:contentTypeDescription="Create a new document." ma:contentTypeScope="" ma:versionID="343b990b326ad72c95405b107e60a8ef">
  <xsd:schema xmlns:xsd="http://www.w3.org/2001/XMLSchema" xmlns:xs="http://www.w3.org/2001/XMLSchema" xmlns:p="http://schemas.microsoft.com/office/2006/metadata/properties" xmlns:ns2="98740c54-966f-451d-a76c-e38eb7fddd55" xmlns:ns3="094ce8ca-8c20-4eb0-bb23-b47a1c76b753" targetNamespace="http://schemas.microsoft.com/office/2006/metadata/properties" ma:root="true" ma:fieldsID="2d9a5adeeb6908f137cba26bf70c096d" ns2:_="" ns3:_="">
    <xsd:import namespace="98740c54-966f-451d-a76c-e38eb7fddd55"/>
    <xsd:import namespace="094ce8ca-8c20-4eb0-bb23-b47a1c76b7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40c54-966f-451d-a76c-e38eb7fdd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4ce8ca-8c20-4eb0-bb23-b47a1c76b75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740c54-966f-451d-a76c-e38eb7fddd5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C72B201-26CE-41E4-A050-2B3E93BDAD5B}"/>
</file>

<file path=customXml/itemProps2.xml><?xml version="1.0" encoding="utf-8"?>
<ds:datastoreItem xmlns:ds="http://schemas.openxmlformats.org/officeDocument/2006/customXml" ds:itemID="{DEA7AA85-640C-4CB8-9EA3-A3BEB93C3A19}"/>
</file>

<file path=customXml/itemProps3.xml><?xml version="1.0" encoding="utf-8"?>
<ds:datastoreItem xmlns:ds="http://schemas.openxmlformats.org/officeDocument/2006/customXml" ds:itemID="{0360EBF4-5976-4C68-A27D-3C49A405EA1A}"/>
</file>

<file path=docProps/app.xml><?xml version="1.0" encoding="utf-8"?>
<Properties xmlns="http://schemas.openxmlformats.org/officeDocument/2006/extended-properties" xmlns:vt="http://schemas.openxmlformats.org/officeDocument/2006/docPropsVTypes">
  <Template>curriculum-reform-template-2023</Template>
  <TotalTime>0</TotalTime>
  <Words>475</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Public Sans SemiBold</vt:lpstr>
      <vt:lpstr>Public Sans</vt:lpstr>
      <vt:lpstr>Times New Roman</vt:lpstr>
      <vt:lpstr>1_NSWG Corporate</vt:lpstr>
      <vt:lpstr>Features of a parabola</vt:lpstr>
      <vt:lpstr>Summarise</vt:lpstr>
      <vt:lpstr>Vertex</vt:lpstr>
      <vt:lpstr>Concavity</vt:lpstr>
      <vt:lpstr>Intercepts</vt:lpstr>
      <vt:lpstr>Axis of symmetry</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of a parabola – Unit 12 – Lesson 2</dc:title>
  <dc:creator>NSW Department of Education</dc:creator>
  <cp:revision>1</cp:revision>
  <dcterms:created xsi:type="dcterms:W3CDTF">2024-10-10T22:56:53Z</dcterms:created>
  <dcterms:modified xsi:type="dcterms:W3CDTF">2024-10-10T22:57:23Z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2024-10-10T22:57:23Z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72fe4605-40e4-4914-ab26-81d240854331</vt:lpwstr>
  </property>
  <property fmtid="{D5CDD505-2E9C-101B-9397-08002B2CF9AE}" pid="8" name="MSIP_Label_b603dfd7-d93a-4381-a340-2995d8282205_ContentBits">
    <vt:lpwstr>0</vt:lpwstr>
  </property>
  <property fmtid="{D5CDD505-2E9C-101B-9397-08002B2CF9AE}" pid="9" name="ContentTypeId">
    <vt:lpwstr>0x010100C6BC20BCFB223D4189F17F47419ECBA2</vt:lpwstr>
  </property>
</Properties>
</file>