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6"/>
  </p:notesMasterIdLst>
  <p:handoutMasterIdLst>
    <p:handoutMasterId r:id="rId17"/>
  </p:handoutMasterIdLst>
  <p:sldIdLst>
    <p:sldId id="257" r:id="rId2"/>
    <p:sldId id="398" r:id="rId3"/>
    <p:sldId id="390" r:id="rId4"/>
    <p:sldId id="391" r:id="rId5"/>
    <p:sldId id="395" r:id="rId6"/>
    <p:sldId id="382" r:id="rId7"/>
    <p:sldId id="401" r:id="rId8"/>
    <p:sldId id="402" r:id="rId9"/>
    <p:sldId id="375" r:id="rId10"/>
    <p:sldId id="399" r:id="rId11"/>
    <p:sldId id="400" r:id="rId12"/>
    <p:sldId id="403" r:id="rId13"/>
    <p:sldId id="366"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SemiBold" pitchFamily="2" charset="0"/>
      <p:bold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461638E-F1F5-7186-9758-0B4A52497F93}" name="Meagan Rodda" initials="MR" userId="S::Meagan.Rodda@det.nsw.edu.au::efecb8de-290d-42b5-96ee-00df0648c086"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 id="{5BCE21E1-733A-A8B8-9D12-85900272A0F9}" name="Taryn Ablott" initials="TA" userId="S::Taryn.Ablott@det.nsw.edu.au::4dfef39f-2539-47b6-9f4a-428105b9b8d7"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FD8C00"/>
    <a:srgbClr val="FEB355"/>
    <a:srgbClr val="CDD3D6"/>
    <a:srgbClr val="EBEBEB"/>
    <a:srgbClr val="FFFFFF"/>
    <a:srgbClr val="146CFD"/>
    <a:srgbClr val="0070C0"/>
    <a:srgbClr val="CBEDFD"/>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8" y="11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9906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4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004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4913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480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3707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703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2377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439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5805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9088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34497628"/>
      </p:ext>
    </p:extLst>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Areas for expansion</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5EE6-81E8-E824-26B1-E7EBED1EAB38}"/>
              </a:ext>
            </a:extLst>
          </p:cNvPr>
          <p:cNvSpPr>
            <a:spLocks noGrp="1"/>
          </p:cNvSpPr>
          <p:nvPr>
            <p:ph type="title"/>
          </p:nvPr>
        </p:nvSpPr>
        <p:spPr/>
        <p:txBody>
          <a:bodyPr/>
          <a:lstStyle/>
          <a:p>
            <a:r>
              <a:rPr lang="en-AU" dirty="0">
                <a:latin typeface="+mj-lt"/>
              </a:rPr>
              <a:t>Areas for expansion (6)</a:t>
            </a:r>
          </a:p>
        </p:txBody>
      </p:sp>
      <p:sp>
        <p:nvSpPr>
          <p:cNvPr id="3" name="Content Placeholder 2">
            <a:extLst>
              <a:ext uri="{FF2B5EF4-FFF2-40B4-BE49-F238E27FC236}">
                <a16:creationId xmlns:a16="http://schemas.microsoft.com/office/drawing/2014/main" id="{C7421792-79D5-79FF-61F6-55305C782A39}"/>
              </a:ext>
            </a:extLst>
          </p:cNvPr>
          <p:cNvSpPr>
            <a:spLocks noGrp="1"/>
          </p:cNvSpPr>
          <p:nvPr>
            <p:ph type="body" sz="quarter" idx="18"/>
          </p:nvPr>
        </p:nvSpPr>
        <p:spPr/>
        <p:txBody>
          <a:bodyPr/>
          <a:lstStyle/>
          <a:p>
            <a:pPr/>
            <a:r>
              <a:rPr lang="en-US" dirty="0">
                <a:latin typeface="+mj-lt"/>
              </a:rPr>
              <a:t>Binomial expression</a:t>
            </a:r>
            <a:endParaRPr lang="en-AU" dirty="0">
              <a:latin typeface="+mj-lt"/>
            </a:endParaRPr>
          </a:p>
        </p:txBody>
      </p:sp>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747C1CEF-545D-6F7E-1899-8940242918B9}"/>
                  </a:ext>
                </a:extLst>
              </p:cNvPr>
              <p:cNvSpPr>
                <a:spLocks noGrp="1"/>
              </p:cNvSpPr>
              <p:nvPr>
                <p:ph type="body" sz="quarter" idx="17"/>
              </p:nvPr>
            </p:nvSpPr>
            <p:spPr/>
            <p:txBody>
              <a:bodyPr anchor="ctr"/>
              <a:lstStyle/>
              <a:p>
                <a:pPr/>
                <a14:m>
                  <m:oMathPara xmlns:m="http://schemas.openxmlformats.org/officeDocument/2006/math">
                    <m:oMathParaPr>
                      <m:jc m:val="center"/>
                    </m:oMathParaPr>
                    <m:oMath xmlns:m="http://schemas.openxmlformats.org/officeDocument/2006/math">
                      <m:r>
                        <a:rPr lang="en-AU" sz="6000" b="0" i="1" smtClean="0">
                          <a:latin typeface="Cambria Math" panose="02040503050406030204" pitchFamily="18" charset="0"/>
                        </a:rPr>
                        <m:t>𝑥</m:t>
                      </m:r>
                      <m:r>
                        <a:rPr lang="en-AU" sz="6000" b="0" i="1" smtClean="0">
                          <a:latin typeface="Cambria Math" panose="02040503050406030204" pitchFamily="18" charset="0"/>
                        </a:rPr>
                        <m:t>+2</m:t>
                      </m:r>
                    </m:oMath>
                  </m:oMathPara>
                </a14:m>
                <a:endParaRPr lang="en-AU" sz="6000" dirty="0"/>
              </a:p>
            </p:txBody>
          </p:sp>
        </mc:Choice>
        <mc:Fallback>
          <p:sp>
            <p:nvSpPr>
              <p:cNvPr id="5" name="Text Placeholder 4">
                <a:extLst>
                  <a:ext uri="{FF2B5EF4-FFF2-40B4-BE49-F238E27FC236}">
                    <a16:creationId xmlns:a16="http://schemas.microsoft.com/office/drawing/2014/main" id="{747C1CEF-545D-6F7E-1899-8940242918B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358A27BF-C88A-6AFB-A2A0-6D7FD6EC1E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4458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5EE6-81E8-E824-26B1-E7EBED1EAB38}"/>
              </a:ext>
            </a:extLst>
          </p:cNvPr>
          <p:cNvSpPr>
            <a:spLocks noGrp="1"/>
          </p:cNvSpPr>
          <p:nvPr>
            <p:ph type="title"/>
          </p:nvPr>
        </p:nvSpPr>
        <p:spPr/>
        <p:txBody>
          <a:bodyPr/>
          <a:lstStyle/>
          <a:p>
            <a:r>
              <a:rPr lang="en-AU" dirty="0">
                <a:latin typeface="+mj-lt"/>
              </a:rPr>
              <a:t>Areas for expansion (7)</a:t>
            </a:r>
          </a:p>
        </p:txBody>
      </p:sp>
      <p:sp>
        <p:nvSpPr>
          <p:cNvPr id="3" name="Text Placeholder 2">
            <a:extLst>
              <a:ext uri="{FF2B5EF4-FFF2-40B4-BE49-F238E27FC236}">
                <a16:creationId xmlns:a16="http://schemas.microsoft.com/office/drawing/2014/main" id="{D9E09347-8C76-D894-D973-6B5DFA7C215B}"/>
              </a:ext>
            </a:extLst>
          </p:cNvPr>
          <p:cNvSpPr>
            <a:spLocks noGrp="1"/>
          </p:cNvSpPr>
          <p:nvPr>
            <p:ph type="body" sz="quarter" idx="18"/>
          </p:nvPr>
        </p:nvSpPr>
        <p:spPr/>
        <p:txBody>
          <a:bodyPr/>
          <a:lstStyle/>
          <a:p>
            <a:r>
              <a:rPr lang="en-AU" dirty="0">
                <a:latin typeface="+mj-lt"/>
              </a:rPr>
              <a:t>Monic and non-monic expressions</a:t>
            </a:r>
          </a:p>
        </p:txBody>
      </p:sp>
      <mc:AlternateContent xmlns:mc="http://schemas.openxmlformats.org/markup-compatibility/2006">
        <mc:Choice xmlns:a14="http://schemas.microsoft.com/office/drawing/2010/main" Requires="a14">
          <p:graphicFrame>
            <p:nvGraphicFramePr>
              <p:cNvPr id="8" name="Content Placeholder 7">
                <a:extLst>
                  <a:ext uri="{FF2B5EF4-FFF2-40B4-BE49-F238E27FC236}">
                    <a16:creationId xmlns:a16="http://schemas.microsoft.com/office/drawing/2014/main" id="{B08F19BE-4E27-7FBB-DF39-A58C4B8C0365}"/>
                  </a:ext>
                </a:extLst>
              </p:cNvPr>
              <p:cNvGraphicFramePr>
                <a:graphicFrameLocks noGrp="1"/>
              </p:cNvGraphicFramePr>
              <p:nvPr>
                <p:ph idx="4294967295"/>
                <p:extLst>
                  <p:ext uri="{D42A27DB-BD31-4B8C-83A1-F6EECF244321}">
                    <p14:modId xmlns:p14="http://schemas.microsoft.com/office/powerpoint/2010/main" val="64980098"/>
                  </p:ext>
                </p:extLst>
              </p:nvPr>
            </p:nvGraphicFramePr>
            <p:xfrm>
              <a:off x="354013" y="2012435"/>
              <a:ext cx="11483974" cy="3396730"/>
            </p:xfrm>
            <a:graphic>
              <a:graphicData uri="http://schemas.openxmlformats.org/drawingml/2006/table">
                <a:tbl>
                  <a:tblPr firstRow="1" bandRow="1">
                    <a:tableStyleId>{5940675A-B579-460E-94D1-54222C63F5DA}</a:tableStyleId>
                  </a:tblPr>
                  <a:tblGrid>
                    <a:gridCol w="5741987">
                      <a:extLst>
                        <a:ext uri="{9D8B030D-6E8A-4147-A177-3AD203B41FA5}">
                          <a16:colId xmlns:a16="http://schemas.microsoft.com/office/drawing/2014/main" val="1890906531"/>
                        </a:ext>
                      </a:extLst>
                    </a:gridCol>
                    <a:gridCol w="5741987">
                      <a:extLst>
                        <a:ext uri="{9D8B030D-6E8A-4147-A177-3AD203B41FA5}">
                          <a16:colId xmlns:a16="http://schemas.microsoft.com/office/drawing/2014/main" val="2347948669"/>
                        </a:ext>
                      </a:extLst>
                    </a:gridCol>
                  </a:tblGrid>
                  <a:tr h="538024">
                    <a:tc>
                      <a:txBody>
                        <a:bodyPr/>
                        <a:lstStyle/>
                        <a:p>
                          <a:r>
                            <a:rPr lang="en-AU" b="1" dirty="0">
                              <a:latin typeface="+mj-lt"/>
                            </a:rPr>
                            <a:t>Monic expressions</a:t>
                          </a:r>
                        </a:p>
                      </a:txBody>
                      <a:tcPr>
                        <a:solidFill>
                          <a:schemeClr val="accent3">
                            <a:lumMod val="40000"/>
                            <a:lumOff val="60000"/>
                          </a:schemeClr>
                        </a:solidFill>
                      </a:tcPr>
                    </a:tc>
                    <a:tc>
                      <a:txBody>
                        <a:bodyPr/>
                        <a:lstStyle/>
                        <a:p>
                          <a:r>
                            <a:rPr lang="en-AU" b="1" dirty="0">
                              <a:latin typeface="+mj-lt"/>
                            </a:rPr>
                            <a:t>Non-monic expressions</a:t>
                          </a:r>
                        </a:p>
                      </a:txBody>
                      <a:tcPr>
                        <a:solidFill>
                          <a:schemeClr val="accent3">
                            <a:lumMod val="40000"/>
                            <a:lumOff val="60000"/>
                          </a:schemeClr>
                        </a:solidFill>
                      </a:tcPr>
                    </a:tc>
                    <a:extLst>
                      <a:ext uri="{0D108BD9-81ED-4DB2-BD59-A6C34878D82A}">
                        <a16:rowId xmlns:a16="http://schemas.microsoft.com/office/drawing/2014/main" val="990389785"/>
                      </a:ext>
                    </a:extLst>
                  </a:tr>
                  <a:tr h="2858706">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𝑥</m:t>
                                </m:r>
                                <m:r>
                                  <a:rPr lang="en-AU" b="0" i="1" smtClean="0">
                                    <a:latin typeface="+mn-lt"/>
                                  </a:rPr>
                                  <m:t>+2</m:t>
                                </m:r>
                              </m:oMath>
                            </m:oMathPara>
                          </a14:m>
                          <a:endParaRPr lang="en-AU" b="0" dirty="0">
                            <a:latin typeface="+mn-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smtClean="0">
                                    <a:latin typeface="+mn-lt"/>
                                  </a:rPr>
                                  <m:t>𝑥</m:t>
                                </m:r>
                                <m:r>
                                  <a:rPr lang="en-AU" b="0" i="0" smtClean="0">
                                    <a:latin typeface="+mn-lt"/>
                                  </a:rPr>
                                  <m:t>−</m:t>
                                </m:r>
                                <m:r>
                                  <a:rPr lang="en-AU" b="0" smtClean="0">
                                    <a:latin typeface="+mn-lt"/>
                                  </a:rPr>
                                  <m:t>2</m:t>
                                </m:r>
                              </m:oMath>
                            </m:oMathPara>
                          </a14:m>
                          <a:endParaRPr lang="en-AU" b="0" dirty="0">
                            <a:latin typeface="+mn-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2+</m:t>
                                </m:r>
                                <m:r>
                                  <a:rPr lang="en-AU" b="0" i="1" smtClean="0">
                                    <a:latin typeface="+mn-lt"/>
                                  </a:rPr>
                                  <m:t>𝑥</m:t>
                                </m:r>
                              </m:oMath>
                            </m:oMathPara>
                          </a14:m>
                          <a:endParaRPr lang="en-AU" b="0" dirty="0">
                            <a:latin typeface="+mn-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𝑥</m:t>
                                </m:r>
                                <m:r>
                                  <a:rPr lang="en-AU" b="0" i="1" smtClean="0">
                                    <a:latin typeface="+mn-lt"/>
                                  </a:rPr>
                                  <m:t>+92 031</m:t>
                                </m:r>
                              </m:oMath>
                            </m:oMathPara>
                          </a14:m>
                          <a:endParaRPr lang="en-AU" dirty="0">
                            <a:latin typeface="+mn-lt"/>
                          </a:endParaRPr>
                        </a:p>
                      </a:txBody>
                      <a:tcPr/>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2</m:t>
                                </m:r>
                                <m:r>
                                  <a:rPr lang="en-AU" b="0" i="1" smtClean="0">
                                    <a:latin typeface="+mn-lt"/>
                                  </a:rPr>
                                  <m:t>𝑥</m:t>
                                </m:r>
                                <m:r>
                                  <a:rPr lang="en-AU" b="0" i="1" smtClean="0">
                                    <a:latin typeface="+mn-lt"/>
                                  </a:rPr>
                                  <m:t>+2</m:t>
                                </m:r>
                              </m:oMath>
                            </m:oMathPara>
                          </a14:m>
                          <a:endParaRPr lang="en-AU" b="0" i="1" dirty="0">
                            <a:latin typeface="+mn-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m:t>
                                </m:r>
                                <m:r>
                                  <a:rPr lang="en-AU" b="0" i="1" smtClean="0">
                                    <a:latin typeface="+mn-lt"/>
                                  </a:rPr>
                                  <m:t>𝑥</m:t>
                                </m:r>
                                <m:r>
                                  <a:rPr lang="en-AU" b="0" i="1" smtClean="0">
                                    <a:latin typeface="+mn-lt"/>
                                  </a:rPr>
                                  <m:t>−2</m:t>
                                </m:r>
                              </m:oMath>
                            </m:oMathPara>
                          </a14:m>
                          <a:endParaRPr lang="en-AU" b="0" i="1" dirty="0">
                            <a:latin typeface="+mn-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2−</m:t>
                                </m:r>
                                <m:r>
                                  <a:rPr lang="en-AU" b="0" i="1" smtClean="0">
                                    <a:latin typeface="+mn-lt"/>
                                  </a:rPr>
                                  <m:t>𝑥</m:t>
                                </m:r>
                              </m:oMath>
                            </m:oMathPara>
                          </a14:m>
                          <a:endParaRPr lang="en-AU" dirty="0">
                            <a:latin typeface="+mn-lt"/>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mn-lt"/>
                                  </a:rPr>
                                  <m:t>102</m:t>
                                </m:r>
                                <m:r>
                                  <a:rPr lang="en-AU" b="0" i="1" smtClean="0">
                                    <a:latin typeface="+mn-lt"/>
                                  </a:rPr>
                                  <m:t>𝑥</m:t>
                                </m:r>
                                <m:r>
                                  <a:rPr lang="en-AU" b="0" i="1" smtClean="0">
                                    <a:latin typeface="+mn-lt"/>
                                  </a:rPr>
                                  <m:t>+9</m:t>
                                </m:r>
                              </m:oMath>
                            </m:oMathPara>
                          </a14:m>
                          <a:endParaRPr lang="en-AU" dirty="0">
                            <a:latin typeface="+mn-lt"/>
                          </a:endParaRPr>
                        </a:p>
                      </a:txBody>
                      <a:tcPr/>
                    </a:tc>
                    <a:extLst>
                      <a:ext uri="{0D108BD9-81ED-4DB2-BD59-A6C34878D82A}">
                        <a16:rowId xmlns:a16="http://schemas.microsoft.com/office/drawing/2014/main" val="2035373910"/>
                      </a:ext>
                    </a:extLst>
                  </a:tr>
                </a:tbl>
              </a:graphicData>
            </a:graphic>
          </p:graphicFrame>
        </mc:Choice>
        <mc:Fallback>
          <p:graphicFrame>
            <p:nvGraphicFramePr>
              <p:cNvPr id="8" name="Content Placeholder 7">
                <a:extLst>
                  <a:ext uri="{FF2B5EF4-FFF2-40B4-BE49-F238E27FC236}">
                    <a16:creationId xmlns:a16="http://schemas.microsoft.com/office/drawing/2014/main" id="{B08F19BE-4E27-7FBB-DF39-A58C4B8C0365}"/>
                  </a:ext>
                </a:extLst>
              </p:cNvPr>
              <p:cNvGraphicFramePr>
                <a:graphicFrameLocks noGrp="1"/>
              </p:cNvGraphicFramePr>
              <p:nvPr>
                <p:ph idx="4294967295"/>
                <p:extLst>
                  <p:ext uri="{D42A27DB-BD31-4B8C-83A1-F6EECF244321}">
                    <p14:modId xmlns:p14="http://schemas.microsoft.com/office/powerpoint/2010/main" val="64980098"/>
                  </p:ext>
                </p:extLst>
              </p:nvPr>
            </p:nvGraphicFramePr>
            <p:xfrm>
              <a:off x="354013" y="2012435"/>
              <a:ext cx="11483974" cy="3396730"/>
            </p:xfrm>
            <a:graphic>
              <a:graphicData uri="http://schemas.openxmlformats.org/drawingml/2006/table">
                <a:tbl>
                  <a:tblPr firstRow="1" bandRow="1">
                    <a:tableStyleId>{5940675A-B579-460E-94D1-54222C63F5DA}</a:tableStyleId>
                  </a:tblPr>
                  <a:tblGrid>
                    <a:gridCol w="5741987">
                      <a:extLst>
                        <a:ext uri="{9D8B030D-6E8A-4147-A177-3AD203B41FA5}">
                          <a16:colId xmlns:a16="http://schemas.microsoft.com/office/drawing/2014/main" val="1890906531"/>
                        </a:ext>
                      </a:extLst>
                    </a:gridCol>
                    <a:gridCol w="5741987">
                      <a:extLst>
                        <a:ext uri="{9D8B030D-6E8A-4147-A177-3AD203B41FA5}">
                          <a16:colId xmlns:a16="http://schemas.microsoft.com/office/drawing/2014/main" val="2347948669"/>
                        </a:ext>
                      </a:extLst>
                    </a:gridCol>
                  </a:tblGrid>
                  <a:tr h="538024">
                    <a:tc>
                      <a:txBody>
                        <a:bodyPr/>
                        <a:lstStyle/>
                        <a:p>
                          <a:r>
                            <a:rPr lang="en-AU" b="1" dirty="0">
                              <a:latin typeface="+mj-lt"/>
                            </a:rPr>
                            <a:t>Monic expressions</a:t>
                          </a:r>
                        </a:p>
                      </a:txBody>
                      <a:tcPr>
                        <a:solidFill>
                          <a:schemeClr val="accent3">
                            <a:lumMod val="40000"/>
                            <a:lumOff val="60000"/>
                          </a:schemeClr>
                        </a:solidFill>
                      </a:tcPr>
                    </a:tc>
                    <a:tc>
                      <a:txBody>
                        <a:bodyPr/>
                        <a:lstStyle/>
                        <a:p>
                          <a:r>
                            <a:rPr lang="en-AU" b="1" dirty="0">
                              <a:latin typeface="+mj-lt"/>
                            </a:rPr>
                            <a:t>Non-monic expressions</a:t>
                          </a:r>
                        </a:p>
                      </a:txBody>
                      <a:tcPr>
                        <a:solidFill>
                          <a:schemeClr val="accent3">
                            <a:lumMod val="40000"/>
                            <a:lumOff val="60000"/>
                          </a:schemeClr>
                        </a:solidFill>
                      </a:tcPr>
                    </a:tc>
                    <a:extLst>
                      <a:ext uri="{0D108BD9-81ED-4DB2-BD59-A6C34878D82A}">
                        <a16:rowId xmlns:a16="http://schemas.microsoft.com/office/drawing/2014/main" val="990389785"/>
                      </a:ext>
                    </a:extLst>
                  </a:tr>
                  <a:tr h="2858706">
                    <a:tc>
                      <a:txBody>
                        <a:bodyPr/>
                        <a:lstStyle/>
                        <a:p>
                          <a:endParaRPr lang="en-US"/>
                        </a:p>
                      </a:txBody>
                      <a:tcPr>
                        <a:blipFill>
                          <a:blip r:embed="rId2"/>
                          <a:stretch>
                            <a:fillRect l="-106" t="-19787" r="-100318" b="-426"/>
                          </a:stretch>
                        </a:blipFill>
                      </a:tcPr>
                    </a:tc>
                    <a:tc>
                      <a:txBody>
                        <a:bodyPr/>
                        <a:lstStyle/>
                        <a:p>
                          <a:endParaRPr lang="en-US"/>
                        </a:p>
                      </a:txBody>
                      <a:tcPr>
                        <a:blipFill>
                          <a:blip r:embed="rId2"/>
                          <a:stretch>
                            <a:fillRect l="-100106" t="-19787" r="-318" b="-426"/>
                          </a:stretch>
                        </a:blipFill>
                      </a:tcPr>
                    </a:tc>
                    <a:extLst>
                      <a:ext uri="{0D108BD9-81ED-4DB2-BD59-A6C34878D82A}">
                        <a16:rowId xmlns:a16="http://schemas.microsoft.com/office/drawing/2014/main" val="2035373910"/>
                      </a:ext>
                    </a:extLst>
                  </a:tr>
                </a:tbl>
              </a:graphicData>
            </a:graphic>
          </p:graphicFrame>
        </mc:Fallback>
      </mc:AlternateContent>
      <p:sp>
        <p:nvSpPr>
          <p:cNvPr id="4" name="Slide Number Placeholder 3">
            <a:extLst>
              <a:ext uri="{FF2B5EF4-FFF2-40B4-BE49-F238E27FC236}">
                <a16:creationId xmlns:a16="http://schemas.microsoft.com/office/drawing/2014/main" id="{358A27BF-C88A-6AFB-A2A0-6D7FD6EC1E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77387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Apply</a:t>
            </a:r>
          </a:p>
        </p:txBody>
      </p:sp>
    </p:spTree>
    <p:extLst>
      <p:ext uri="{BB962C8B-B14F-4D97-AF65-F5344CB8AC3E}">
        <p14:creationId xmlns:p14="http://schemas.microsoft.com/office/powerpoint/2010/main" val="284828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Areas for expansion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Perfect square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360000" y="2385218"/>
                <a:ext cx="3221038" cy="2620962"/>
              </a:xfrm>
            </p:spPr>
            <p:txBody>
              <a:bodyPr anchor="ctr"/>
              <a:lstStyle/>
              <a:p>
                <a:pPr/>
                <a14:m>
                  <m:oMathPara xmlns:m="http://schemas.openxmlformats.org/officeDocument/2006/math">
                    <m:oMathParaPr>
                      <m:jc m:val="centerGroup"/>
                    </m:oMathParaPr>
                    <m:oMath xmlns:m="http://schemas.openxmlformats.org/officeDocument/2006/math">
                      <m:sSup>
                        <m:sSupPr>
                          <m:ctrlPr>
                            <a:rPr lang="en-AU" sz="5000" b="0" i="1" smtClean="0">
                              <a:latin typeface="Cambria Math" panose="02040503050406030204" pitchFamily="18" charset="0"/>
                            </a:rPr>
                          </m:ctrlPr>
                        </m:sSupPr>
                        <m:e>
                          <m:d>
                            <m:dPr>
                              <m:ctrlPr>
                                <a:rPr lang="en-AU" sz="5000" b="0" i="1" smtClean="0">
                                  <a:latin typeface="Cambria Math" panose="02040503050406030204" pitchFamily="18" charset="0"/>
                                </a:rPr>
                              </m:ctrlPr>
                            </m:dPr>
                            <m:e>
                              <m:r>
                                <a:rPr lang="en-AU" sz="5000" b="0" i="1" smtClean="0">
                                  <a:latin typeface="Cambria Math" panose="02040503050406030204" pitchFamily="18" charset="0"/>
                                </a:rPr>
                                <m:t>𝑥</m:t>
                              </m:r>
                              <m:r>
                                <a:rPr lang="en-AU" sz="5000" b="0" i="1" smtClean="0">
                                  <a:latin typeface="Cambria Math" panose="02040503050406030204" pitchFamily="18" charset="0"/>
                                </a:rPr>
                                <m:t>+3</m:t>
                              </m:r>
                            </m:e>
                          </m:d>
                        </m:e>
                        <m:sup>
                          <m:r>
                            <a:rPr lang="en-AU" sz="5000" b="0" i="1" smtClean="0">
                              <a:latin typeface="Cambria Math" panose="02040503050406030204" pitchFamily="18" charset="0"/>
                            </a:rPr>
                            <m:t>2</m:t>
                          </m:r>
                        </m:sup>
                      </m:sSup>
                    </m:oMath>
                  </m:oMathPara>
                </a14:m>
                <a:endParaRPr lang="en-AU" sz="5000" dirty="0"/>
              </a:p>
            </p:txBody>
          </p:sp>
        </mc:Choice>
        <mc:Fallback>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4294967295"/>
              </p:nvPr>
            </p:nvSpPr>
            <p:spPr>
              <a:xfrm>
                <a:off x="360000" y="2385218"/>
                <a:ext cx="3221038" cy="2620962"/>
              </a:xfrm>
              <a:blipFill>
                <a:blip r:embed="rId2"/>
                <a:stretch>
                  <a:fillRect/>
                </a:stretch>
              </a:blipFill>
            </p:spPr>
            <p:txBody>
              <a:bodyPr/>
              <a:lstStyle/>
              <a:p>
                <a:r>
                  <a:rPr lang="en-AU">
                    <a:noFill/>
                  </a:rPr>
                  <a:t> </a:t>
                </a:r>
              </a:p>
            </p:txBody>
          </p:sp>
        </mc:Fallback>
      </mc:AlternateContent>
      <p:pic>
        <p:nvPicPr>
          <p:cNvPr id="5" name="Picture 4" descr="Incomplete area model of (x+3) all squared">
            <a:extLst>
              <a:ext uri="{FF2B5EF4-FFF2-40B4-BE49-F238E27FC236}">
                <a16:creationId xmlns:a16="http://schemas.microsoft.com/office/drawing/2014/main" id="{7B4026FC-AA8B-FBBF-96B7-7EE3F12FB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8078" y="973355"/>
            <a:ext cx="5715120" cy="544469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121990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989-FCCF-ECEE-4C74-48F11683BD13}"/>
              </a:ext>
            </a:extLst>
          </p:cNvPr>
          <p:cNvSpPr>
            <a:spLocks noGrp="1"/>
          </p:cNvSpPr>
          <p:nvPr>
            <p:ph type="title"/>
          </p:nvPr>
        </p:nvSpPr>
        <p:spPr/>
        <p:txBody>
          <a:bodyPr/>
          <a:lstStyle/>
          <a:p>
            <a:r>
              <a:rPr lang="en-AU" dirty="0">
                <a:latin typeface="+mj-lt"/>
              </a:rPr>
              <a:t>Areas for expansion (1)</a:t>
            </a:r>
          </a:p>
        </p:txBody>
      </p:sp>
      <p:sp>
        <p:nvSpPr>
          <p:cNvPr id="3" name="Text Placeholder 2">
            <a:extLst>
              <a:ext uri="{FF2B5EF4-FFF2-40B4-BE49-F238E27FC236}">
                <a16:creationId xmlns:a16="http://schemas.microsoft.com/office/drawing/2014/main" id="{7CDFABC6-7F71-CDB5-B432-D0B6BE1062B7}"/>
              </a:ext>
            </a:extLst>
          </p:cNvPr>
          <p:cNvSpPr>
            <a:spLocks noGrp="1"/>
          </p:cNvSpPr>
          <p:nvPr>
            <p:ph type="body" sz="quarter" idx="18"/>
          </p:nvPr>
        </p:nvSpPr>
        <p:spPr/>
        <p:txBody>
          <a:bodyPr/>
          <a:lstStyle/>
          <a:p>
            <a:r>
              <a:rPr lang="en-AU" dirty="0">
                <a:latin typeface="+mj-lt"/>
              </a:rPr>
              <a:t>Write an expression for the area of the rectangle</a:t>
            </a:r>
          </a:p>
        </p:txBody>
      </p:sp>
      <p:pic>
        <p:nvPicPr>
          <p:cNvPr id="9" name="Picture 8" descr="Rectangle 14 by 19">
            <a:extLst>
              <a:ext uri="{FF2B5EF4-FFF2-40B4-BE49-F238E27FC236}">
                <a16:creationId xmlns:a16="http://schemas.microsoft.com/office/drawing/2014/main" id="{BD93B53B-4DFE-FF67-EA3D-E6C36151A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023" y="1335866"/>
            <a:ext cx="4349955" cy="5360134"/>
          </a:xfrm>
          <a:prstGeom prst="rect">
            <a:avLst/>
          </a:prstGeom>
        </p:spPr>
      </p:pic>
      <p:sp>
        <p:nvSpPr>
          <p:cNvPr id="4" name="Slide Number Placeholder 3">
            <a:extLst>
              <a:ext uri="{FF2B5EF4-FFF2-40B4-BE49-F238E27FC236}">
                <a16:creationId xmlns:a16="http://schemas.microsoft.com/office/drawing/2014/main" id="{2D8A28C0-0116-AB66-0640-7D7BEA22AA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9033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989-FCCF-ECEE-4C74-48F11683BD13}"/>
              </a:ext>
            </a:extLst>
          </p:cNvPr>
          <p:cNvSpPr>
            <a:spLocks noGrp="1"/>
          </p:cNvSpPr>
          <p:nvPr>
            <p:ph type="title"/>
          </p:nvPr>
        </p:nvSpPr>
        <p:spPr/>
        <p:txBody>
          <a:bodyPr/>
          <a:lstStyle/>
          <a:p>
            <a:r>
              <a:rPr lang="en-AU" dirty="0">
                <a:latin typeface="+mj-lt"/>
              </a:rPr>
              <a:t>Areas for expansion (2)</a:t>
            </a:r>
          </a:p>
        </p:txBody>
      </p:sp>
      <p:sp>
        <p:nvSpPr>
          <p:cNvPr id="3" name="Text Placeholder 2">
            <a:extLst>
              <a:ext uri="{FF2B5EF4-FFF2-40B4-BE49-F238E27FC236}">
                <a16:creationId xmlns:a16="http://schemas.microsoft.com/office/drawing/2014/main" id="{7D0B18CA-3955-3956-4070-67671973094A}"/>
              </a:ext>
            </a:extLst>
          </p:cNvPr>
          <p:cNvSpPr>
            <a:spLocks noGrp="1"/>
          </p:cNvSpPr>
          <p:nvPr>
            <p:ph type="body" sz="quarter" idx="18"/>
          </p:nvPr>
        </p:nvSpPr>
        <p:spPr/>
        <p:txBody>
          <a:bodyPr/>
          <a:lstStyle/>
          <a:p>
            <a:r>
              <a:rPr lang="en-AU" dirty="0">
                <a:latin typeface="+mj-lt"/>
              </a:rPr>
              <a:t>Write an expression for the area of the entire rectangle</a:t>
            </a:r>
          </a:p>
        </p:txBody>
      </p:sp>
      <p:pic>
        <p:nvPicPr>
          <p:cNvPr id="12" name="Picture 11" descr="Incomplete area model of (10+4)(10+9)">
            <a:extLst>
              <a:ext uri="{FF2B5EF4-FFF2-40B4-BE49-F238E27FC236}">
                <a16:creationId xmlns:a16="http://schemas.microsoft.com/office/drawing/2014/main" id="{896F3131-845D-FF78-0BD6-A2A2DB8D19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9717" y="1681850"/>
            <a:ext cx="3952566" cy="5014150"/>
          </a:xfrm>
          <a:prstGeom prst="rect">
            <a:avLst/>
          </a:prstGeom>
        </p:spPr>
      </p:pic>
      <p:sp>
        <p:nvSpPr>
          <p:cNvPr id="4" name="Slide Number Placeholder 3">
            <a:extLst>
              <a:ext uri="{FF2B5EF4-FFF2-40B4-BE49-F238E27FC236}">
                <a16:creationId xmlns:a16="http://schemas.microsoft.com/office/drawing/2014/main" id="{2D8A28C0-0116-AB66-0640-7D7BEA22AA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2348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989-FCCF-ECEE-4C74-48F11683BD13}"/>
              </a:ext>
            </a:extLst>
          </p:cNvPr>
          <p:cNvSpPr>
            <a:spLocks noGrp="1"/>
          </p:cNvSpPr>
          <p:nvPr>
            <p:ph type="title"/>
          </p:nvPr>
        </p:nvSpPr>
        <p:spPr/>
        <p:txBody>
          <a:bodyPr/>
          <a:lstStyle/>
          <a:p>
            <a:r>
              <a:rPr lang="en-AU" dirty="0">
                <a:latin typeface="+mj-lt"/>
              </a:rPr>
              <a:t>Areas for expansion (3)</a:t>
            </a:r>
          </a:p>
        </p:txBody>
      </p:sp>
      <p:sp>
        <p:nvSpPr>
          <p:cNvPr id="3" name="Text Placeholder 2">
            <a:extLst>
              <a:ext uri="{FF2B5EF4-FFF2-40B4-BE49-F238E27FC236}">
                <a16:creationId xmlns:a16="http://schemas.microsoft.com/office/drawing/2014/main" id="{D8EC1E5B-C754-F2FF-CFB0-52E08F9E8557}"/>
              </a:ext>
            </a:extLst>
          </p:cNvPr>
          <p:cNvSpPr>
            <a:spLocks noGrp="1"/>
          </p:cNvSpPr>
          <p:nvPr>
            <p:ph type="body" sz="quarter" idx="18"/>
          </p:nvPr>
        </p:nvSpPr>
        <p:spPr/>
        <p:txBody>
          <a:bodyPr/>
          <a:lstStyle/>
          <a:p>
            <a:r>
              <a:rPr lang="en-AU" dirty="0">
                <a:latin typeface="+mj-lt"/>
              </a:rPr>
              <a:t>Write an expression for the area of the dark blue rectangle</a:t>
            </a:r>
          </a:p>
        </p:txBody>
      </p:sp>
      <p:pic>
        <p:nvPicPr>
          <p:cNvPr id="14" name="Picture 13" descr="Incomplete area model of (20-6)(20-1)">
            <a:extLst>
              <a:ext uri="{FF2B5EF4-FFF2-40B4-BE49-F238E27FC236}">
                <a16:creationId xmlns:a16="http://schemas.microsoft.com/office/drawing/2014/main" id="{01493AF7-6E4A-5575-A6B6-9B4A9430D3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1923" y="1459946"/>
            <a:ext cx="5588154" cy="5146054"/>
          </a:xfrm>
          <a:prstGeom prst="rect">
            <a:avLst/>
          </a:prstGeom>
        </p:spPr>
      </p:pic>
      <p:sp>
        <p:nvSpPr>
          <p:cNvPr id="4" name="Slide Number Placeholder 3">
            <a:extLst>
              <a:ext uri="{FF2B5EF4-FFF2-40B4-BE49-F238E27FC236}">
                <a16:creationId xmlns:a16="http://schemas.microsoft.com/office/drawing/2014/main" id="{2D8A28C0-0116-AB66-0640-7D7BEA22AA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6676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989-FCCF-ECEE-4C74-48F11683BD13}"/>
              </a:ext>
            </a:extLst>
          </p:cNvPr>
          <p:cNvSpPr>
            <a:spLocks noGrp="1"/>
          </p:cNvSpPr>
          <p:nvPr>
            <p:ph type="title"/>
          </p:nvPr>
        </p:nvSpPr>
        <p:spPr>
          <a:xfrm>
            <a:off x="359999" y="360000"/>
            <a:ext cx="11484000" cy="545601"/>
          </a:xfrm>
        </p:spPr>
        <p:txBody>
          <a:bodyPr/>
          <a:lstStyle/>
          <a:p>
            <a:r>
              <a:rPr lang="en-AU" dirty="0">
                <a:latin typeface="+mj-lt"/>
              </a:rPr>
              <a:t>Areas for expansion (4)</a:t>
            </a:r>
          </a:p>
        </p:txBody>
      </p:sp>
      <p:sp>
        <p:nvSpPr>
          <p:cNvPr id="3" name="Text Placeholder 2">
            <a:extLst>
              <a:ext uri="{FF2B5EF4-FFF2-40B4-BE49-F238E27FC236}">
                <a16:creationId xmlns:a16="http://schemas.microsoft.com/office/drawing/2014/main" id="{82D9DCBB-1855-D0FF-56AA-27B32CE61C40}"/>
              </a:ext>
            </a:extLst>
          </p:cNvPr>
          <p:cNvSpPr>
            <a:spLocks noGrp="1"/>
          </p:cNvSpPr>
          <p:nvPr>
            <p:ph type="body" sz="quarter" idx="18"/>
          </p:nvPr>
        </p:nvSpPr>
        <p:spPr>
          <a:xfrm>
            <a:off x="359999" y="982520"/>
            <a:ext cx="11483999" cy="310015"/>
          </a:xfrm>
        </p:spPr>
        <p:txBody>
          <a:bodyPr/>
          <a:lstStyle/>
          <a:p>
            <a:r>
              <a:rPr lang="en-AU" dirty="0">
                <a:latin typeface="+mj-lt"/>
              </a:rPr>
              <a:t>Expansion</a:t>
            </a:r>
          </a:p>
        </p:txBody>
      </p:sp>
      <p:pic>
        <p:nvPicPr>
          <p:cNvPr id="17" name="Picture 16" descr="Complete area model of (x+4)(x+9)">
            <a:extLst>
              <a:ext uri="{FF2B5EF4-FFF2-40B4-BE49-F238E27FC236}">
                <a16:creationId xmlns:a16="http://schemas.microsoft.com/office/drawing/2014/main" id="{57B72432-9B05-55A1-DDBB-4BD43B3E9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99" y="1517529"/>
            <a:ext cx="3753043" cy="4686541"/>
          </a:xfrm>
          <a:prstGeom prst="rect">
            <a:avLst/>
          </a:prstGeom>
        </p:spPr>
      </p:pic>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7A37545F-5E10-E4C6-744C-D65750715F3E}"/>
                  </a:ext>
                </a:extLst>
              </p:cNvPr>
              <p:cNvSpPr txBox="1"/>
              <p:nvPr/>
            </p:nvSpPr>
            <p:spPr>
              <a:xfrm>
                <a:off x="5131178" y="3445301"/>
                <a:ext cx="609452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+9</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+9</m:t>
                      </m:r>
                      <m:r>
                        <a:rPr lang="en-AU" b="0" i="1" smtClean="0">
                          <a:latin typeface="Cambria Math" panose="02040503050406030204" pitchFamily="18" charset="0"/>
                        </a:rPr>
                        <m:t>𝑥</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+36</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+13</m:t>
                      </m:r>
                      <m:r>
                        <a:rPr lang="en-AU" b="0" i="1" smtClean="0">
                          <a:latin typeface="Cambria Math" panose="02040503050406030204" pitchFamily="18" charset="0"/>
                        </a:rPr>
                        <m:t>𝑥</m:t>
                      </m:r>
                      <m:r>
                        <a:rPr lang="en-AU" b="0" i="1" smtClean="0">
                          <a:latin typeface="Cambria Math" panose="02040503050406030204" pitchFamily="18" charset="0"/>
                        </a:rPr>
                        <m:t>+36</m:t>
                      </m:r>
                    </m:oMath>
                  </m:oMathPara>
                </a14:m>
                <a:endParaRPr lang="en-AU" dirty="0"/>
              </a:p>
            </p:txBody>
          </p:sp>
        </mc:Choice>
        <mc:Fallback>
          <p:sp>
            <p:nvSpPr>
              <p:cNvPr id="21" name="TextBox 20">
                <a:extLst>
                  <a:ext uri="{FF2B5EF4-FFF2-40B4-BE49-F238E27FC236}">
                    <a16:creationId xmlns:a16="http://schemas.microsoft.com/office/drawing/2014/main" id="{7A37545F-5E10-E4C6-744C-D65750715F3E}"/>
                  </a:ext>
                </a:extLst>
              </p:cNvPr>
              <p:cNvSpPr txBox="1">
                <a:spLocks noRot="1" noChangeAspect="1" noMove="1" noResize="1" noEditPoints="1" noAdjustHandles="1" noChangeArrowheads="1" noChangeShapeType="1" noTextEdit="1"/>
              </p:cNvSpPr>
              <p:nvPr/>
            </p:nvSpPr>
            <p:spPr>
              <a:xfrm>
                <a:off x="5131178" y="3445301"/>
                <a:ext cx="6094520" cy="830997"/>
              </a:xfrm>
              <a:prstGeom prst="rect">
                <a:avLst/>
              </a:prstGeo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D8A28C0-0116-AB66-0640-7D7BEA22AA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83110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F989-FCCF-ECEE-4C74-48F11683BD13}"/>
              </a:ext>
            </a:extLst>
          </p:cNvPr>
          <p:cNvSpPr>
            <a:spLocks noGrp="1"/>
          </p:cNvSpPr>
          <p:nvPr>
            <p:ph type="title"/>
          </p:nvPr>
        </p:nvSpPr>
        <p:spPr>
          <a:xfrm>
            <a:off x="359999" y="360000"/>
            <a:ext cx="11484000" cy="545601"/>
          </a:xfrm>
        </p:spPr>
        <p:txBody>
          <a:bodyPr/>
          <a:lstStyle/>
          <a:p>
            <a:r>
              <a:rPr lang="en-AU" dirty="0">
                <a:latin typeface="+mj-lt"/>
              </a:rPr>
              <a:t>Areas for expansion (5)</a:t>
            </a:r>
          </a:p>
        </p:txBody>
      </p:sp>
      <p:sp>
        <p:nvSpPr>
          <p:cNvPr id="13" name="Text Placeholder 12">
            <a:extLst>
              <a:ext uri="{FF2B5EF4-FFF2-40B4-BE49-F238E27FC236}">
                <a16:creationId xmlns:a16="http://schemas.microsoft.com/office/drawing/2014/main" id="{5207985E-133C-45A1-1879-D32D8F0DA3D1}"/>
              </a:ext>
            </a:extLst>
          </p:cNvPr>
          <p:cNvSpPr>
            <a:spLocks noGrp="1"/>
          </p:cNvSpPr>
          <p:nvPr>
            <p:ph type="body" sz="quarter" idx="18"/>
          </p:nvPr>
        </p:nvSpPr>
        <p:spPr>
          <a:xfrm>
            <a:off x="359999" y="982520"/>
            <a:ext cx="11483999" cy="310015"/>
          </a:xfrm>
        </p:spPr>
        <p:txBody>
          <a:bodyPr/>
          <a:lstStyle/>
          <a:p>
            <a:r>
              <a:rPr lang="en-AU" dirty="0">
                <a:latin typeface="+mj-lt"/>
              </a:rPr>
              <a:t>Similarities, differences, strengths and weaknesses</a:t>
            </a:r>
          </a:p>
        </p:txBody>
      </p:sp>
      <p:pic>
        <p:nvPicPr>
          <p:cNvPr id="16" name="Picture 15" descr="Complete area model of (x+4)(x+9)">
            <a:extLst>
              <a:ext uri="{FF2B5EF4-FFF2-40B4-BE49-F238E27FC236}">
                <a16:creationId xmlns:a16="http://schemas.microsoft.com/office/drawing/2014/main" id="{8BADA2DA-FF19-47D6-30DF-42259CA469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99" y="1517529"/>
            <a:ext cx="3753043" cy="4686541"/>
          </a:xfrm>
          <a:prstGeom prst="rect">
            <a:avLst/>
          </a:prstGeom>
        </p:spPr>
      </p:pic>
      <mc:AlternateContent xmlns:mc="http://schemas.openxmlformats.org/markup-compatibility/2006">
        <mc:Choice xmlns:a14="http://schemas.microsoft.com/office/drawing/2010/main" Requires="a14">
          <p:graphicFrame>
            <p:nvGraphicFramePr>
              <p:cNvPr id="17" name="Table 16">
                <a:extLst>
                  <a:ext uri="{FF2B5EF4-FFF2-40B4-BE49-F238E27FC236}">
                    <a16:creationId xmlns:a16="http://schemas.microsoft.com/office/drawing/2014/main" id="{255B0A32-052A-EF4D-D57E-1AE20B4316EB}"/>
                  </a:ext>
                </a:extLst>
              </p:cNvPr>
              <p:cNvGraphicFramePr>
                <a:graphicFrameLocks noGrp="1"/>
              </p:cNvGraphicFramePr>
              <p:nvPr>
                <p:extLst>
                  <p:ext uri="{D42A27DB-BD31-4B8C-83A1-F6EECF244321}">
                    <p14:modId xmlns:p14="http://schemas.microsoft.com/office/powerpoint/2010/main" val="1067272139"/>
                  </p:ext>
                </p:extLst>
              </p:nvPr>
            </p:nvGraphicFramePr>
            <p:xfrm>
              <a:off x="4719484" y="2370626"/>
              <a:ext cx="6498225" cy="1454595"/>
            </p:xfrm>
            <a:graphic>
              <a:graphicData uri="http://schemas.openxmlformats.org/drawingml/2006/table">
                <a:tbl>
                  <a:tblPr firstRow="1" bandRow="1">
                    <a:tableStyleId>{5940675A-B579-460E-94D1-54222C63F5DA}</a:tableStyleId>
                  </a:tblPr>
                  <a:tblGrid>
                    <a:gridCol w="2163097">
                      <a:extLst>
                        <a:ext uri="{9D8B030D-6E8A-4147-A177-3AD203B41FA5}">
                          <a16:colId xmlns:a16="http://schemas.microsoft.com/office/drawing/2014/main" val="2374342908"/>
                        </a:ext>
                      </a:extLst>
                    </a:gridCol>
                    <a:gridCol w="1083782">
                      <a:extLst>
                        <a:ext uri="{9D8B030D-6E8A-4147-A177-3AD203B41FA5}">
                          <a16:colId xmlns:a16="http://schemas.microsoft.com/office/drawing/2014/main" val="954497513"/>
                        </a:ext>
                      </a:extLst>
                    </a:gridCol>
                    <a:gridCol w="1083782">
                      <a:extLst>
                        <a:ext uri="{9D8B030D-6E8A-4147-A177-3AD203B41FA5}">
                          <a16:colId xmlns:a16="http://schemas.microsoft.com/office/drawing/2014/main" val="67584802"/>
                        </a:ext>
                      </a:extLst>
                    </a:gridCol>
                    <a:gridCol w="1083782">
                      <a:extLst>
                        <a:ext uri="{9D8B030D-6E8A-4147-A177-3AD203B41FA5}">
                          <a16:colId xmlns:a16="http://schemas.microsoft.com/office/drawing/2014/main" val="726807199"/>
                        </a:ext>
                      </a:extLst>
                    </a:gridCol>
                    <a:gridCol w="1083782">
                      <a:extLst>
                        <a:ext uri="{9D8B030D-6E8A-4147-A177-3AD203B41FA5}">
                          <a16:colId xmlns:a16="http://schemas.microsoft.com/office/drawing/2014/main" val="999924701"/>
                        </a:ext>
                      </a:extLst>
                    </a:gridCol>
                  </a:tblGrid>
                  <a:tr h="640080">
                    <a:tc>
                      <a:txBody>
                        <a:bodyPr/>
                        <a:lstStyle/>
                        <a:p>
                          <a:r>
                            <a:rPr lang="en-AU" b="1" dirty="0">
                              <a:latin typeface="+mj-lt"/>
                            </a:rPr>
                            <a:t>Binomial product</a:t>
                          </a:r>
                        </a:p>
                      </a:txBody>
                      <a:tcPr/>
                    </a:tc>
                    <a:tc>
                      <a:txBody>
                        <a:bodyPr/>
                        <a:lstStyle/>
                        <a:p>
                          <a:pPr algn="ctr"/>
                          <a:r>
                            <a:rPr lang="en-AU" b="1" dirty="0">
                              <a:latin typeface="+mj-lt"/>
                            </a:rPr>
                            <a:t>F</a:t>
                          </a:r>
                        </a:p>
                      </a:txBody>
                      <a:tcPr anchor="ctr"/>
                    </a:tc>
                    <a:tc>
                      <a:txBody>
                        <a:bodyPr/>
                        <a:lstStyle/>
                        <a:p>
                          <a:pPr algn="ctr"/>
                          <a:r>
                            <a:rPr lang="en-AU" b="1" dirty="0">
                              <a:latin typeface="+mj-lt"/>
                            </a:rPr>
                            <a:t>O</a:t>
                          </a:r>
                        </a:p>
                      </a:txBody>
                      <a:tcPr anchor="ctr"/>
                    </a:tc>
                    <a:tc>
                      <a:txBody>
                        <a:bodyPr/>
                        <a:lstStyle/>
                        <a:p>
                          <a:pPr algn="ctr"/>
                          <a:r>
                            <a:rPr lang="en-AU" b="1" dirty="0">
                              <a:latin typeface="+mj-lt"/>
                            </a:rPr>
                            <a:t>I</a:t>
                          </a:r>
                        </a:p>
                      </a:txBody>
                      <a:tcPr anchor="ctr"/>
                    </a:tc>
                    <a:tc>
                      <a:txBody>
                        <a:bodyPr/>
                        <a:lstStyle/>
                        <a:p>
                          <a:pPr algn="ctr"/>
                          <a:r>
                            <a:rPr lang="en-AU" b="1" dirty="0">
                              <a:latin typeface="+mj-lt"/>
                            </a:rPr>
                            <a:t>L</a:t>
                          </a:r>
                        </a:p>
                      </a:txBody>
                      <a:tcPr anchor="ctr"/>
                    </a:tc>
                    <a:extLst>
                      <a:ext uri="{0D108BD9-81ED-4DB2-BD59-A6C34878D82A}">
                        <a16:rowId xmlns:a16="http://schemas.microsoft.com/office/drawing/2014/main" val="1213072100"/>
                      </a:ext>
                    </a:extLst>
                  </a:tr>
                  <a:tr h="640080">
                    <a:tc>
                      <a:txBody>
                        <a:bodyPr/>
                        <a:lstStyle/>
                        <a:p>
                          <a:pPr/>
                          <a14:m>
                            <m:oMathPara xmlns:m="http://schemas.openxmlformats.org/officeDocument/2006/math">
                              <m:oMathParaPr>
                                <m:jc m:val="centerGroup"/>
                              </m:oMathParaPr>
                              <m:oMath xmlns:m="http://schemas.openxmlformats.org/officeDocument/2006/math">
                                <m:d>
                                  <m:dPr>
                                    <m:ctrlPr>
                                      <a:rPr lang="en-AU" sz="2400" b="0" i="1" smtClean="0">
                                        <a:latin typeface="Cambria Math" panose="02040503050406030204" pitchFamily="18" charset="0"/>
                                      </a:rPr>
                                    </m:ctrlPr>
                                  </m:dPr>
                                  <m:e>
                                    <m:r>
                                      <a:rPr lang="en-AU" sz="2400" b="0" smtClean="0">
                                        <a:latin typeface="Cambria Math" panose="02040503050406030204" pitchFamily="18" charset="0"/>
                                      </a:rPr>
                                      <m:t>𝑥</m:t>
                                    </m:r>
                                    <m:r>
                                      <a:rPr lang="en-AU" sz="2400" b="0" smtClean="0">
                                        <a:latin typeface="Cambria Math" panose="02040503050406030204" pitchFamily="18" charset="0"/>
                                      </a:rPr>
                                      <m:t>+4</m:t>
                                    </m:r>
                                  </m:e>
                                </m:d>
                                <m:d>
                                  <m:dPr>
                                    <m:ctrlPr>
                                      <a:rPr lang="en-AU" sz="2400" b="0" i="1" smtClean="0">
                                        <a:latin typeface="Cambria Math" panose="02040503050406030204" pitchFamily="18" charset="0"/>
                                      </a:rPr>
                                    </m:ctrlPr>
                                  </m:dPr>
                                  <m:e>
                                    <m:r>
                                      <a:rPr lang="en-AU" sz="2400" b="0" smtClean="0">
                                        <a:latin typeface="Cambria Math" panose="02040503050406030204" pitchFamily="18" charset="0"/>
                                      </a:rPr>
                                      <m:t>𝑥</m:t>
                                    </m:r>
                                    <m:r>
                                      <a:rPr lang="en-AU" sz="2400" b="0" smtClean="0">
                                        <a:latin typeface="Cambria Math" panose="02040503050406030204" pitchFamily="18" charset="0"/>
                                      </a:rPr>
                                      <m:t>+9</m:t>
                                    </m:r>
                                  </m:e>
                                </m:d>
                                <m:r>
                                  <a:rPr lang="en-AU" sz="2400" b="0" smtClean="0">
                                    <a:latin typeface="Cambria Math" panose="02040503050406030204" pitchFamily="18" charset="0"/>
                                  </a:rPr>
                                  <m:t>=</m:t>
                                </m:r>
                              </m:oMath>
                            </m:oMathPara>
                          </a14:m>
                          <a:endParaRPr lang="en-AU" sz="2400"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AU" sz="2400" b="1" i="1" smtClean="0">
                                        <a:solidFill>
                                          <a:schemeClr val="bg1"/>
                                        </a:solidFill>
                                        <a:latin typeface="Cambria Math" panose="02040503050406030204" pitchFamily="18" charset="0"/>
                                      </a:rPr>
                                    </m:ctrlPr>
                                  </m:sSupPr>
                                  <m:e>
                                    <m:r>
                                      <a:rPr lang="en-AU" sz="2400" b="1" i="1" smtClean="0">
                                        <a:solidFill>
                                          <a:schemeClr val="bg1"/>
                                        </a:solidFill>
                                        <a:latin typeface="Cambria Math" panose="02040503050406030204" pitchFamily="18" charset="0"/>
                                      </a:rPr>
                                      <m:t>𝒙</m:t>
                                    </m:r>
                                  </m:e>
                                  <m:sup>
                                    <m:r>
                                      <a:rPr lang="en-AU" sz="2400" b="1" i="1" smtClean="0">
                                        <a:solidFill>
                                          <a:schemeClr val="bg1"/>
                                        </a:solidFill>
                                        <a:latin typeface="Cambria Math" panose="02040503050406030204" pitchFamily="18" charset="0"/>
                                      </a:rPr>
                                      <m:t>𝟐</m:t>
                                    </m:r>
                                  </m:sup>
                                </m:sSup>
                              </m:oMath>
                            </m:oMathPara>
                          </a14:m>
                          <a:endParaRPr lang="en-AU" sz="2400" b="1" dirty="0">
                            <a:solidFill>
                              <a:schemeClr val="bg1"/>
                            </a:solidFill>
                          </a:endParaRPr>
                        </a:p>
                      </a:txBody>
                      <a:tcPr anchor="ctr">
                        <a:solidFill>
                          <a:srgbClr val="00296C"/>
                        </a:solidFill>
                      </a:tcPr>
                    </a:tc>
                    <a:tc>
                      <a:txBody>
                        <a:bodyPr/>
                        <a:lstStyle/>
                        <a:p>
                          <a:pPr/>
                          <a14:m>
                            <m:oMathPara xmlns:m="http://schemas.openxmlformats.org/officeDocument/2006/math">
                              <m:oMathParaPr>
                                <m:jc m:val="centerGroup"/>
                              </m:oMathParaPr>
                              <m:oMath xmlns:m="http://schemas.openxmlformats.org/officeDocument/2006/math">
                                <m:r>
                                  <a:rPr lang="en-AU" sz="2400" b="1" i="1" smtClean="0">
                                    <a:solidFill>
                                      <a:schemeClr val="bg1"/>
                                    </a:solidFill>
                                    <a:latin typeface="Cambria Math" panose="02040503050406030204" pitchFamily="18" charset="0"/>
                                  </a:rPr>
                                  <m:t>𝟗𝐱</m:t>
                                </m:r>
                              </m:oMath>
                            </m:oMathPara>
                          </a14:m>
                          <a:endParaRPr lang="en-AU" sz="2400" b="1" dirty="0">
                            <a:solidFill>
                              <a:schemeClr val="bg1"/>
                            </a:solidFill>
                          </a:endParaRPr>
                        </a:p>
                      </a:txBody>
                      <a:tcPr anchor="ctr">
                        <a:solidFill>
                          <a:schemeClr val="tx2"/>
                        </a:solidFill>
                      </a:tcPr>
                    </a:tc>
                    <a:tc>
                      <a:txBody>
                        <a:bodyPr/>
                        <a:lstStyle/>
                        <a:p>
                          <a:pPr/>
                          <a14:m>
                            <m:oMathPara xmlns:m="http://schemas.openxmlformats.org/officeDocument/2006/math">
                              <m:oMathParaPr>
                                <m:jc m:val="centerGroup"/>
                              </m:oMathParaPr>
                              <m:oMath xmlns:m="http://schemas.openxmlformats.org/officeDocument/2006/math">
                                <m:r>
                                  <a:rPr lang="en-AU" sz="2400" b="1" i="1" smtClean="0">
                                    <a:solidFill>
                                      <a:schemeClr val="bg1"/>
                                    </a:solidFill>
                                    <a:latin typeface="Cambria Math" panose="02040503050406030204" pitchFamily="18" charset="0"/>
                                  </a:rPr>
                                  <m:t>𝟒</m:t>
                                </m:r>
                                <m:r>
                                  <a:rPr lang="en-AU" sz="2400" b="1" i="1" smtClean="0">
                                    <a:solidFill>
                                      <a:schemeClr val="bg1"/>
                                    </a:solidFill>
                                    <a:latin typeface="Cambria Math" panose="02040503050406030204" pitchFamily="18" charset="0"/>
                                  </a:rPr>
                                  <m:t>𝒙</m:t>
                                </m:r>
                              </m:oMath>
                            </m:oMathPara>
                          </a14:m>
                          <a:endParaRPr lang="en-AU" sz="2400" b="1" dirty="0">
                            <a:solidFill>
                              <a:schemeClr val="bg1"/>
                            </a:solidFill>
                          </a:endParaRPr>
                        </a:p>
                      </a:txBody>
                      <a:tcPr anchor="ctr">
                        <a:solidFill>
                          <a:srgbClr val="00B050"/>
                        </a:solidFill>
                      </a:tcPr>
                    </a:tc>
                    <a:tc>
                      <a:txBody>
                        <a:bodyPr/>
                        <a:lstStyle/>
                        <a:p>
                          <a:pPr/>
                          <a14:m>
                            <m:oMathPara xmlns:m="http://schemas.openxmlformats.org/officeDocument/2006/math">
                              <m:oMathParaPr>
                                <m:jc m:val="centerGroup"/>
                              </m:oMathParaPr>
                              <m:oMath xmlns:m="http://schemas.openxmlformats.org/officeDocument/2006/math">
                                <m:r>
                                  <a:rPr lang="en-AU" sz="2400" b="1" i="1" smtClean="0">
                                    <a:solidFill>
                                      <a:schemeClr val="bg1"/>
                                    </a:solidFill>
                                    <a:latin typeface="Cambria Math" panose="02040503050406030204" pitchFamily="18" charset="0"/>
                                  </a:rPr>
                                  <m:t>𝟑𝟔</m:t>
                                </m:r>
                              </m:oMath>
                            </m:oMathPara>
                          </a14:m>
                          <a:endParaRPr lang="en-AU" sz="2400" b="1" dirty="0">
                            <a:solidFill>
                              <a:schemeClr val="bg1"/>
                            </a:solidFill>
                          </a:endParaRPr>
                        </a:p>
                      </a:txBody>
                      <a:tcPr anchor="ctr">
                        <a:solidFill>
                          <a:srgbClr val="7030A0"/>
                        </a:solidFill>
                      </a:tcPr>
                    </a:tc>
                    <a:extLst>
                      <a:ext uri="{0D108BD9-81ED-4DB2-BD59-A6C34878D82A}">
                        <a16:rowId xmlns:a16="http://schemas.microsoft.com/office/drawing/2014/main" val="2996192146"/>
                      </a:ext>
                    </a:extLst>
                  </a:tr>
                </a:tbl>
              </a:graphicData>
            </a:graphic>
          </p:graphicFrame>
        </mc:Choice>
        <mc:Fallback>
          <p:graphicFrame>
            <p:nvGraphicFramePr>
              <p:cNvPr id="17" name="Table 16">
                <a:extLst>
                  <a:ext uri="{FF2B5EF4-FFF2-40B4-BE49-F238E27FC236}">
                    <a16:creationId xmlns:a16="http://schemas.microsoft.com/office/drawing/2014/main" id="{255B0A32-052A-EF4D-D57E-1AE20B4316EB}"/>
                  </a:ext>
                </a:extLst>
              </p:cNvPr>
              <p:cNvGraphicFramePr>
                <a:graphicFrameLocks noGrp="1"/>
              </p:cNvGraphicFramePr>
              <p:nvPr>
                <p:extLst>
                  <p:ext uri="{D42A27DB-BD31-4B8C-83A1-F6EECF244321}">
                    <p14:modId xmlns:p14="http://schemas.microsoft.com/office/powerpoint/2010/main" val="1067272139"/>
                  </p:ext>
                </p:extLst>
              </p:nvPr>
            </p:nvGraphicFramePr>
            <p:xfrm>
              <a:off x="4719484" y="2370626"/>
              <a:ext cx="6498225" cy="1454595"/>
            </p:xfrm>
            <a:graphic>
              <a:graphicData uri="http://schemas.openxmlformats.org/drawingml/2006/table">
                <a:tbl>
                  <a:tblPr firstRow="1" bandRow="1">
                    <a:tableStyleId>{5940675A-B579-460E-94D1-54222C63F5DA}</a:tableStyleId>
                  </a:tblPr>
                  <a:tblGrid>
                    <a:gridCol w="2163097">
                      <a:extLst>
                        <a:ext uri="{9D8B030D-6E8A-4147-A177-3AD203B41FA5}">
                          <a16:colId xmlns:a16="http://schemas.microsoft.com/office/drawing/2014/main" val="2374342908"/>
                        </a:ext>
                      </a:extLst>
                    </a:gridCol>
                    <a:gridCol w="1083782">
                      <a:extLst>
                        <a:ext uri="{9D8B030D-6E8A-4147-A177-3AD203B41FA5}">
                          <a16:colId xmlns:a16="http://schemas.microsoft.com/office/drawing/2014/main" val="954497513"/>
                        </a:ext>
                      </a:extLst>
                    </a:gridCol>
                    <a:gridCol w="1083782">
                      <a:extLst>
                        <a:ext uri="{9D8B030D-6E8A-4147-A177-3AD203B41FA5}">
                          <a16:colId xmlns:a16="http://schemas.microsoft.com/office/drawing/2014/main" val="67584802"/>
                        </a:ext>
                      </a:extLst>
                    </a:gridCol>
                    <a:gridCol w="1083782">
                      <a:extLst>
                        <a:ext uri="{9D8B030D-6E8A-4147-A177-3AD203B41FA5}">
                          <a16:colId xmlns:a16="http://schemas.microsoft.com/office/drawing/2014/main" val="726807199"/>
                        </a:ext>
                      </a:extLst>
                    </a:gridCol>
                    <a:gridCol w="1083782">
                      <a:extLst>
                        <a:ext uri="{9D8B030D-6E8A-4147-A177-3AD203B41FA5}">
                          <a16:colId xmlns:a16="http://schemas.microsoft.com/office/drawing/2014/main" val="999924701"/>
                        </a:ext>
                      </a:extLst>
                    </a:gridCol>
                  </a:tblGrid>
                  <a:tr h="640080">
                    <a:tc>
                      <a:txBody>
                        <a:bodyPr/>
                        <a:lstStyle/>
                        <a:p>
                          <a:r>
                            <a:rPr lang="en-AU" b="1" dirty="0">
                              <a:latin typeface="+mj-lt"/>
                            </a:rPr>
                            <a:t>Binomial product</a:t>
                          </a:r>
                        </a:p>
                      </a:txBody>
                      <a:tcPr/>
                    </a:tc>
                    <a:tc>
                      <a:txBody>
                        <a:bodyPr/>
                        <a:lstStyle/>
                        <a:p>
                          <a:pPr algn="ctr"/>
                          <a:r>
                            <a:rPr lang="en-AU" b="1" dirty="0">
                              <a:latin typeface="+mj-lt"/>
                            </a:rPr>
                            <a:t>F</a:t>
                          </a:r>
                        </a:p>
                      </a:txBody>
                      <a:tcPr anchor="ctr"/>
                    </a:tc>
                    <a:tc>
                      <a:txBody>
                        <a:bodyPr/>
                        <a:lstStyle/>
                        <a:p>
                          <a:pPr algn="ctr"/>
                          <a:r>
                            <a:rPr lang="en-AU" b="1" dirty="0">
                              <a:latin typeface="+mj-lt"/>
                            </a:rPr>
                            <a:t>O</a:t>
                          </a:r>
                        </a:p>
                      </a:txBody>
                      <a:tcPr anchor="ctr"/>
                    </a:tc>
                    <a:tc>
                      <a:txBody>
                        <a:bodyPr/>
                        <a:lstStyle/>
                        <a:p>
                          <a:pPr algn="ctr"/>
                          <a:r>
                            <a:rPr lang="en-AU" b="1" dirty="0">
                              <a:latin typeface="+mj-lt"/>
                            </a:rPr>
                            <a:t>I</a:t>
                          </a:r>
                        </a:p>
                      </a:txBody>
                      <a:tcPr anchor="ctr"/>
                    </a:tc>
                    <a:tc>
                      <a:txBody>
                        <a:bodyPr/>
                        <a:lstStyle/>
                        <a:p>
                          <a:pPr algn="ctr"/>
                          <a:r>
                            <a:rPr lang="en-AU" b="1" dirty="0">
                              <a:latin typeface="+mj-lt"/>
                            </a:rPr>
                            <a:t>L</a:t>
                          </a:r>
                        </a:p>
                      </a:txBody>
                      <a:tcPr anchor="ctr"/>
                    </a:tc>
                    <a:extLst>
                      <a:ext uri="{0D108BD9-81ED-4DB2-BD59-A6C34878D82A}">
                        <a16:rowId xmlns:a16="http://schemas.microsoft.com/office/drawing/2014/main" val="1213072100"/>
                      </a:ext>
                    </a:extLst>
                  </a:tr>
                  <a:tr h="814515">
                    <a:tc>
                      <a:txBody>
                        <a:bodyPr/>
                        <a:lstStyle/>
                        <a:p>
                          <a:endParaRPr lang="en-US"/>
                        </a:p>
                      </a:txBody>
                      <a:tcPr anchor="ctr">
                        <a:blipFill>
                          <a:blip r:embed="rId3"/>
                          <a:stretch>
                            <a:fillRect l="-282" t="-82836" r="-201127" b="-1493"/>
                          </a:stretch>
                        </a:blipFill>
                      </a:tcPr>
                    </a:tc>
                    <a:tc>
                      <a:txBody>
                        <a:bodyPr/>
                        <a:lstStyle/>
                        <a:p>
                          <a:endParaRPr lang="en-US"/>
                        </a:p>
                      </a:txBody>
                      <a:tcPr anchor="ctr">
                        <a:blipFill>
                          <a:blip r:embed="rId3"/>
                          <a:stretch>
                            <a:fillRect l="-200000" t="-82836" r="-301124" b="-1493"/>
                          </a:stretch>
                        </a:blipFill>
                      </a:tcPr>
                    </a:tc>
                    <a:tc>
                      <a:txBody>
                        <a:bodyPr/>
                        <a:lstStyle/>
                        <a:p>
                          <a:endParaRPr lang="en-US"/>
                        </a:p>
                      </a:txBody>
                      <a:tcPr anchor="ctr">
                        <a:blipFill>
                          <a:blip r:embed="rId3"/>
                          <a:stretch>
                            <a:fillRect l="-300000" t="-82836" r="-201124" b="-1493"/>
                          </a:stretch>
                        </a:blipFill>
                      </a:tcPr>
                    </a:tc>
                    <a:tc>
                      <a:txBody>
                        <a:bodyPr/>
                        <a:lstStyle/>
                        <a:p>
                          <a:endParaRPr lang="en-US"/>
                        </a:p>
                      </a:txBody>
                      <a:tcPr anchor="ctr">
                        <a:blipFill>
                          <a:blip r:embed="rId3"/>
                          <a:stretch>
                            <a:fillRect l="-400000" t="-82836" r="-101124" b="-1493"/>
                          </a:stretch>
                        </a:blipFill>
                      </a:tcPr>
                    </a:tc>
                    <a:tc>
                      <a:txBody>
                        <a:bodyPr/>
                        <a:lstStyle/>
                        <a:p>
                          <a:endParaRPr lang="en-US"/>
                        </a:p>
                      </a:txBody>
                      <a:tcPr anchor="ctr">
                        <a:blipFill>
                          <a:blip r:embed="rId3"/>
                          <a:stretch>
                            <a:fillRect l="-500000" t="-82836" r="-1124" b="-1493"/>
                          </a:stretch>
                        </a:blipFill>
                      </a:tcPr>
                    </a:tc>
                    <a:extLst>
                      <a:ext uri="{0D108BD9-81ED-4DB2-BD59-A6C34878D82A}">
                        <a16:rowId xmlns:a16="http://schemas.microsoft.com/office/drawing/2014/main" val="2996192146"/>
                      </a:ext>
                    </a:extLst>
                  </a:tr>
                </a:tbl>
              </a:graphicData>
            </a:graphic>
          </p:graphicFrame>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7CEE05A-182D-37A3-C7A0-0F4CDDE8CCBC}"/>
                  </a:ext>
                </a:extLst>
              </p:cNvPr>
              <p:cNvSpPr txBox="1"/>
              <p:nvPr/>
            </p:nvSpPr>
            <p:spPr>
              <a:xfrm>
                <a:off x="5031700" y="4849639"/>
                <a:ext cx="609452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+9</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+9</m:t>
                      </m:r>
                      <m:r>
                        <a:rPr lang="en-AU" b="0" i="1" smtClean="0">
                          <a:latin typeface="Cambria Math" panose="02040503050406030204" pitchFamily="18" charset="0"/>
                        </a:rPr>
                        <m:t>𝑥</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+36</m:t>
                      </m:r>
                    </m:oMath>
                  </m:oMathPara>
                </a14:m>
                <a:endParaRPr lang="en-AU" dirty="0"/>
              </a:p>
            </p:txBody>
          </p:sp>
        </mc:Choice>
        <mc:Fallback>
          <p:sp>
            <p:nvSpPr>
              <p:cNvPr id="20" name="TextBox 19">
                <a:extLst>
                  <a:ext uri="{FF2B5EF4-FFF2-40B4-BE49-F238E27FC236}">
                    <a16:creationId xmlns:a16="http://schemas.microsoft.com/office/drawing/2014/main" id="{C7CEE05A-182D-37A3-C7A0-0F4CDDE8CCBC}"/>
                  </a:ext>
                </a:extLst>
              </p:cNvPr>
              <p:cNvSpPr txBox="1">
                <a:spLocks noRot="1" noChangeAspect="1" noMove="1" noResize="1" noEditPoints="1" noAdjustHandles="1" noChangeArrowheads="1" noChangeShapeType="1" noTextEdit="1"/>
              </p:cNvSpPr>
              <p:nvPr/>
            </p:nvSpPr>
            <p:spPr>
              <a:xfrm>
                <a:off x="5031700" y="4849639"/>
                <a:ext cx="6094520" cy="461665"/>
              </a:xfrm>
              <a:prstGeom prst="rect">
                <a:avLst/>
              </a:prstGeom>
              <a:blipFill>
                <a:blip r:embed="rId4"/>
                <a:stretch>
                  <a:fillRect/>
                </a:stretch>
              </a:blipFill>
            </p:spPr>
            <p:txBody>
              <a:bodyPr/>
              <a:lstStyle/>
              <a:p>
                <a:r>
                  <a:rPr lang="en-AU">
                    <a:noFill/>
                  </a:rPr>
                  <a:t> </a:t>
                </a:r>
              </a:p>
            </p:txBody>
          </p:sp>
        </mc:Fallback>
      </mc:AlternateContent>
      <p:grpSp>
        <p:nvGrpSpPr>
          <p:cNvPr id="14" name="Group 13" descr="Arrows showing that the first term in the first binomial is multiplied by each of the terms in the second">
            <a:extLst>
              <a:ext uri="{FF2B5EF4-FFF2-40B4-BE49-F238E27FC236}">
                <a16:creationId xmlns:a16="http://schemas.microsoft.com/office/drawing/2014/main" id="{DAB6289D-47F2-BC5F-E349-333BFFBB3459}"/>
              </a:ext>
            </a:extLst>
          </p:cNvPr>
          <p:cNvGrpSpPr/>
          <p:nvPr/>
        </p:nvGrpSpPr>
        <p:grpSpPr>
          <a:xfrm>
            <a:off x="5917088" y="4239803"/>
            <a:ext cx="1639412" cy="706288"/>
            <a:chOff x="6285388" y="4239803"/>
            <a:chExt cx="1639412" cy="706288"/>
          </a:xfrm>
        </p:grpSpPr>
        <p:grpSp>
          <p:nvGrpSpPr>
            <p:cNvPr id="10" name="Group 9">
              <a:extLst>
                <a:ext uri="{FF2B5EF4-FFF2-40B4-BE49-F238E27FC236}">
                  <a16:creationId xmlns:a16="http://schemas.microsoft.com/office/drawing/2014/main" id="{0894A490-1CBD-CB73-5D1E-F704B8CD55FB}"/>
                </a:ext>
              </a:extLst>
            </p:cNvPr>
            <p:cNvGrpSpPr/>
            <p:nvPr/>
          </p:nvGrpSpPr>
          <p:grpSpPr>
            <a:xfrm>
              <a:off x="6285388" y="4239803"/>
              <a:ext cx="1639412" cy="706288"/>
              <a:chOff x="6285388" y="4239803"/>
              <a:chExt cx="1639412" cy="706288"/>
            </a:xfrm>
          </p:grpSpPr>
          <p:sp>
            <p:nvSpPr>
              <p:cNvPr id="21" name="Arrow: Curved Down 20" descr="arrow connecting the outside terms of the expression">
                <a:extLst>
                  <a:ext uri="{FF2B5EF4-FFF2-40B4-BE49-F238E27FC236}">
                    <a16:creationId xmlns:a16="http://schemas.microsoft.com/office/drawing/2014/main" id="{4746CD35-3B6C-9247-293C-B4E03C3FF1CA}"/>
                  </a:ext>
                </a:extLst>
              </p:cNvPr>
              <p:cNvSpPr/>
              <p:nvPr/>
            </p:nvSpPr>
            <p:spPr>
              <a:xfrm>
                <a:off x="6285388" y="4484426"/>
                <a:ext cx="1639412" cy="461665"/>
              </a:xfrm>
              <a:prstGeom prst="curvedDown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D413A3E-010C-56D9-644B-783104A3ADBF}"/>
                      </a:ext>
                    </a:extLst>
                  </p:cNvPr>
                  <p:cNvSpPr txBox="1"/>
                  <p:nvPr/>
                </p:nvSpPr>
                <p:spPr>
                  <a:xfrm>
                    <a:off x="6797007" y="4239803"/>
                    <a:ext cx="603449" cy="22872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 name="TextBox 2">
                    <a:extLst>
                      <a:ext uri="{FF2B5EF4-FFF2-40B4-BE49-F238E27FC236}">
                        <a16:creationId xmlns:a16="http://schemas.microsoft.com/office/drawing/2014/main" id="{7D413A3E-010C-56D9-644B-783104A3ADBF}"/>
                      </a:ext>
                    </a:extLst>
                  </p:cNvPr>
                  <p:cNvSpPr txBox="1">
                    <a:spLocks noRot="1" noChangeAspect="1" noMove="1" noResize="1" noEditPoints="1" noAdjustHandles="1" noChangeArrowheads="1" noChangeShapeType="1" noTextEdit="1"/>
                  </p:cNvSpPr>
                  <p:nvPr/>
                </p:nvSpPr>
                <p:spPr>
                  <a:xfrm>
                    <a:off x="6797007" y="4239803"/>
                    <a:ext cx="603449" cy="228724"/>
                  </a:xfrm>
                  <a:prstGeom prst="rect">
                    <a:avLst/>
                  </a:prstGeom>
                  <a:blipFill>
                    <a:blip r:embed="rId5"/>
                    <a:stretch>
                      <a:fillRect b="-27027"/>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1FBC6980-5EED-35F4-8015-F2A0ACB75362}"/>
                </a:ext>
              </a:extLst>
            </p:cNvPr>
            <p:cNvGrpSpPr/>
            <p:nvPr/>
          </p:nvGrpSpPr>
          <p:grpSpPr>
            <a:xfrm>
              <a:off x="6285388" y="4448606"/>
              <a:ext cx="1006582" cy="497485"/>
              <a:chOff x="6285388" y="4448606"/>
              <a:chExt cx="1006582" cy="497485"/>
            </a:xfrm>
          </p:grpSpPr>
          <p:sp>
            <p:nvSpPr>
              <p:cNvPr id="24" name="Arrow: Curved Down 23" descr="arrow connecting the first terms in each bracket">
                <a:extLst>
                  <a:ext uri="{FF2B5EF4-FFF2-40B4-BE49-F238E27FC236}">
                    <a16:creationId xmlns:a16="http://schemas.microsoft.com/office/drawing/2014/main" id="{0F718266-FB16-8E61-2FCA-77235CCC2F96}"/>
                  </a:ext>
                </a:extLst>
              </p:cNvPr>
              <p:cNvSpPr/>
              <p:nvPr/>
            </p:nvSpPr>
            <p:spPr>
              <a:xfrm>
                <a:off x="6285388" y="4677330"/>
                <a:ext cx="1006582" cy="26876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C59908-D02D-016E-83BB-76C3E97990A6}"/>
                      </a:ext>
                    </a:extLst>
                  </p:cNvPr>
                  <p:cNvSpPr txBox="1"/>
                  <p:nvPr/>
                </p:nvSpPr>
                <p:spPr>
                  <a:xfrm>
                    <a:off x="6507045" y="4448606"/>
                    <a:ext cx="603449" cy="22872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6" name="TextBox 5">
                    <a:extLst>
                      <a:ext uri="{FF2B5EF4-FFF2-40B4-BE49-F238E27FC236}">
                        <a16:creationId xmlns:a16="http://schemas.microsoft.com/office/drawing/2014/main" id="{00C59908-D02D-016E-83BB-76C3E97990A6}"/>
                      </a:ext>
                    </a:extLst>
                  </p:cNvPr>
                  <p:cNvSpPr txBox="1">
                    <a:spLocks noRot="1" noChangeAspect="1" noMove="1" noResize="1" noEditPoints="1" noAdjustHandles="1" noChangeArrowheads="1" noChangeShapeType="1" noTextEdit="1"/>
                  </p:cNvSpPr>
                  <p:nvPr/>
                </p:nvSpPr>
                <p:spPr>
                  <a:xfrm>
                    <a:off x="6507045" y="4448606"/>
                    <a:ext cx="603449" cy="228724"/>
                  </a:xfrm>
                  <a:prstGeom prst="rect">
                    <a:avLst/>
                  </a:prstGeom>
                  <a:blipFill>
                    <a:blip r:embed="rId5"/>
                    <a:stretch>
                      <a:fillRect b="-27027"/>
                    </a:stretch>
                  </a:blipFill>
                </p:spPr>
                <p:txBody>
                  <a:bodyPr/>
                  <a:lstStyle/>
                  <a:p>
                    <a:r>
                      <a:rPr lang="en-US">
                        <a:noFill/>
                      </a:rPr>
                      <a:t> </a:t>
                    </a:r>
                  </a:p>
                </p:txBody>
              </p:sp>
            </mc:Fallback>
          </mc:AlternateContent>
        </p:grpSp>
      </p:grpSp>
      <p:grpSp>
        <p:nvGrpSpPr>
          <p:cNvPr id="15" name="Group 14" descr="Arrows showing that the second term in the first binomial is multiplied by each of the terms in the second">
            <a:extLst>
              <a:ext uri="{FF2B5EF4-FFF2-40B4-BE49-F238E27FC236}">
                <a16:creationId xmlns:a16="http://schemas.microsoft.com/office/drawing/2014/main" id="{5F75DC57-9F56-3911-432B-CEB05701EE9F}"/>
              </a:ext>
            </a:extLst>
          </p:cNvPr>
          <p:cNvGrpSpPr/>
          <p:nvPr/>
        </p:nvGrpSpPr>
        <p:grpSpPr>
          <a:xfrm>
            <a:off x="6398728" y="5272133"/>
            <a:ext cx="1157772" cy="365213"/>
            <a:chOff x="6767028" y="5272133"/>
            <a:chExt cx="1157772" cy="365213"/>
          </a:xfrm>
        </p:grpSpPr>
        <p:grpSp>
          <p:nvGrpSpPr>
            <p:cNvPr id="12" name="Group 11" descr="Arrows showing that the second term in the first binomial is multiplied by each of the terms in the second">
              <a:extLst>
                <a:ext uri="{FF2B5EF4-FFF2-40B4-BE49-F238E27FC236}">
                  <a16:creationId xmlns:a16="http://schemas.microsoft.com/office/drawing/2014/main" id="{52487487-5D31-6801-2763-A8436B1C4E77}"/>
                </a:ext>
              </a:extLst>
            </p:cNvPr>
            <p:cNvGrpSpPr/>
            <p:nvPr/>
          </p:nvGrpSpPr>
          <p:grpSpPr>
            <a:xfrm>
              <a:off x="6832402" y="5272133"/>
              <a:ext cx="1092398" cy="365213"/>
              <a:chOff x="6832402" y="5272133"/>
              <a:chExt cx="1092398" cy="365213"/>
            </a:xfrm>
          </p:grpSpPr>
          <p:sp>
            <p:nvSpPr>
              <p:cNvPr id="23" name="Arrow: Curved Down 22" descr="arrow connecting the last terms in each set of brackets">
                <a:extLst>
                  <a:ext uri="{FF2B5EF4-FFF2-40B4-BE49-F238E27FC236}">
                    <a16:creationId xmlns:a16="http://schemas.microsoft.com/office/drawing/2014/main" id="{88F8330C-3CB8-1175-C0AD-A5C0C6CCF3E1}"/>
                  </a:ext>
                </a:extLst>
              </p:cNvPr>
              <p:cNvSpPr/>
              <p:nvPr/>
            </p:nvSpPr>
            <p:spPr>
              <a:xfrm rot="10800000" flipH="1">
                <a:off x="6832402" y="5272133"/>
                <a:ext cx="1092398" cy="365213"/>
              </a:xfrm>
              <a:prstGeom prst="curvedDownArrow">
                <a:avLst>
                  <a:gd name="adj1" fmla="val 13642"/>
                  <a:gd name="adj2" fmla="val 54705"/>
                  <a:gd name="adj3" fmla="val 21154"/>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0E3EE4-441A-7548-1B8F-D39EB7776D96}"/>
                      </a:ext>
                    </a:extLst>
                  </p:cNvPr>
                  <p:cNvSpPr txBox="1"/>
                  <p:nvPr/>
                </p:nvSpPr>
                <p:spPr>
                  <a:xfrm>
                    <a:off x="7033967" y="5406515"/>
                    <a:ext cx="603449" cy="22872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7" name="TextBox 6">
                    <a:extLst>
                      <a:ext uri="{FF2B5EF4-FFF2-40B4-BE49-F238E27FC236}">
                        <a16:creationId xmlns:a16="http://schemas.microsoft.com/office/drawing/2014/main" id="{D10E3EE4-441A-7548-1B8F-D39EB7776D96}"/>
                      </a:ext>
                    </a:extLst>
                  </p:cNvPr>
                  <p:cNvSpPr txBox="1">
                    <a:spLocks noRot="1" noChangeAspect="1" noMove="1" noResize="1" noEditPoints="1" noAdjustHandles="1" noChangeArrowheads="1" noChangeShapeType="1" noTextEdit="1"/>
                  </p:cNvSpPr>
                  <p:nvPr/>
                </p:nvSpPr>
                <p:spPr>
                  <a:xfrm>
                    <a:off x="7033967" y="5406515"/>
                    <a:ext cx="603449" cy="228724"/>
                  </a:xfrm>
                  <a:prstGeom prst="rect">
                    <a:avLst/>
                  </a:prstGeom>
                  <a:blipFill>
                    <a:blip r:embed="rId5"/>
                    <a:stretch>
                      <a:fillRect b="-27027"/>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4D81944A-7DF0-9593-2B05-0FBAB9FA2E8C}"/>
                </a:ext>
              </a:extLst>
            </p:cNvPr>
            <p:cNvGrpSpPr/>
            <p:nvPr/>
          </p:nvGrpSpPr>
          <p:grpSpPr>
            <a:xfrm>
              <a:off x="6767028" y="5272134"/>
              <a:ext cx="598036" cy="268762"/>
              <a:chOff x="6767028" y="5272134"/>
              <a:chExt cx="598036" cy="268762"/>
            </a:xfrm>
          </p:grpSpPr>
          <p:sp>
            <p:nvSpPr>
              <p:cNvPr id="22" name="Arrow: Curved Down 21" descr="arrow connecting the inside terms in the expression">
                <a:extLst>
                  <a:ext uri="{FF2B5EF4-FFF2-40B4-BE49-F238E27FC236}">
                    <a16:creationId xmlns:a16="http://schemas.microsoft.com/office/drawing/2014/main" id="{21FD0147-0615-ABEA-8773-801BEBCE5220}"/>
                  </a:ext>
                </a:extLst>
              </p:cNvPr>
              <p:cNvSpPr/>
              <p:nvPr/>
            </p:nvSpPr>
            <p:spPr>
              <a:xfrm rot="10800000" flipH="1">
                <a:off x="6832403" y="5272134"/>
                <a:ext cx="532660" cy="268761"/>
              </a:xfrm>
              <a:prstGeom prst="curvedDownArrow">
                <a:avLst>
                  <a:gd name="adj1" fmla="val 25000"/>
                  <a:gd name="adj2" fmla="val 59989"/>
                  <a:gd name="adj3" fmla="val 25000"/>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17F3F59-3864-8219-EC54-AB7CC12E5674}"/>
                      </a:ext>
                    </a:extLst>
                  </p:cNvPr>
                  <p:cNvSpPr txBox="1"/>
                  <p:nvPr/>
                </p:nvSpPr>
                <p:spPr>
                  <a:xfrm>
                    <a:off x="6767028" y="5294106"/>
                    <a:ext cx="598036" cy="24679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p:sp>
                <p:nvSpPr>
                  <p:cNvPr id="8" name="TextBox 7">
                    <a:extLst>
                      <a:ext uri="{FF2B5EF4-FFF2-40B4-BE49-F238E27FC236}">
                        <a16:creationId xmlns:a16="http://schemas.microsoft.com/office/drawing/2014/main" id="{017F3F59-3864-8219-EC54-AB7CC12E5674}"/>
                      </a:ext>
                    </a:extLst>
                  </p:cNvPr>
                  <p:cNvSpPr txBox="1">
                    <a:spLocks noRot="1" noChangeAspect="1" noMove="1" noResize="1" noEditPoints="1" noAdjustHandles="1" noChangeArrowheads="1" noChangeShapeType="1" noTextEdit="1"/>
                  </p:cNvSpPr>
                  <p:nvPr/>
                </p:nvSpPr>
                <p:spPr>
                  <a:xfrm>
                    <a:off x="6767028" y="5294106"/>
                    <a:ext cx="598036" cy="246790"/>
                  </a:xfrm>
                  <a:prstGeom prst="rect">
                    <a:avLst/>
                  </a:prstGeom>
                  <a:blipFill>
                    <a:blip r:embed="rId6"/>
                    <a:stretch>
                      <a:fillRect b="-14634"/>
                    </a:stretch>
                  </a:blipFill>
                </p:spPr>
                <p:txBody>
                  <a:bodyPr/>
                  <a:lstStyle/>
                  <a:p>
                    <a:r>
                      <a:rPr lang="en-AU">
                        <a:noFill/>
                      </a:rPr>
                      <a:t> </a:t>
                    </a:r>
                  </a:p>
                </p:txBody>
              </p:sp>
            </mc:Fallback>
          </mc:AlternateContent>
        </p:grpSp>
      </p:grpSp>
      <p:sp>
        <p:nvSpPr>
          <p:cNvPr id="4" name="Slide Number Placeholder 3">
            <a:extLst>
              <a:ext uri="{FF2B5EF4-FFF2-40B4-BE49-F238E27FC236}">
                <a16:creationId xmlns:a16="http://schemas.microsoft.com/office/drawing/2014/main" id="{2D8A28C0-0116-AB66-0640-7D7BEA22AA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03576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343b990b326ad72c95405b107e60a8ef">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2d9a5adeeb6908f137cba26bf70c096d"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25F25C-0A79-418D-ABBD-6074C3D283EC}"/>
</file>

<file path=customXml/itemProps2.xml><?xml version="1.0" encoding="utf-8"?>
<ds:datastoreItem xmlns:ds="http://schemas.openxmlformats.org/officeDocument/2006/customXml" ds:itemID="{86D997B2-6A68-422E-B88D-87ED2CDFB15B}"/>
</file>

<file path=customXml/itemProps3.xml><?xml version="1.0" encoding="utf-8"?>
<ds:datastoreItem xmlns:ds="http://schemas.openxmlformats.org/officeDocument/2006/customXml" ds:itemID="{A60E8623-6402-433F-81DD-DCD48EBA356D}"/>
</file>

<file path=docProps/app.xml><?xml version="1.0" encoding="utf-8"?>
<Properties xmlns="http://schemas.openxmlformats.org/officeDocument/2006/extended-properties" xmlns:vt="http://schemas.openxmlformats.org/officeDocument/2006/docPropsVTypes">
  <Template>curriculum-reform-template-2023</Template>
  <TotalTime>0</TotalTime>
  <Words>522</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Cambria Math</vt:lpstr>
      <vt:lpstr>Arial</vt:lpstr>
      <vt:lpstr>Public Sans SemiBold</vt:lpstr>
      <vt:lpstr>Public Sans</vt:lpstr>
      <vt:lpstr>Times New Roman</vt:lpstr>
      <vt:lpstr>1_NSWG Corporate</vt:lpstr>
      <vt:lpstr>Areas for expansion</vt:lpstr>
      <vt:lpstr>Launch</vt:lpstr>
      <vt:lpstr>Areas for expansion (1)</vt:lpstr>
      <vt:lpstr>Areas for expansion (2)</vt:lpstr>
      <vt:lpstr>Areas for expansion (3)</vt:lpstr>
      <vt:lpstr>Explore</vt:lpstr>
      <vt:lpstr>Areas for expansion (4)</vt:lpstr>
      <vt:lpstr>Areas for expansion (5)</vt:lpstr>
      <vt:lpstr>Summarise</vt:lpstr>
      <vt:lpstr>Areas for expansion (6)</vt:lpstr>
      <vt:lpstr>Areas for expansion (7)</vt:lpstr>
      <vt:lpstr>Apply</vt:lpstr>
      <vt:lpstr>Areas for expansion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Areas for expansion – Unit 12 – Lesson 4</dc:title>
  <dc:creator>NSW Department of Education</dc:creator>
  <cp:revision>1</cp:revision>
  <dcterms:created xsi:type="dcterms:W3CDTF">2024-10-11T00:30:49Z</dcterms:created>
  <dcterms:modified xsi:type="dcterms:W3CDTF">2024-10-11T00:31:13Z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2024-10-11T00:31:12Z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5754faa3-ca44-434a-b555-5f50adb1cc2c</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ies>
</file>