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2"/>
  </p:notesMasterIdLst>
  <p:handoutMasterIdLst>
    <p:handoutMasterId r:id="rId33"/>
  </p:handoutMasterIdLst>
  <p:sldIdLst>
    <p:sldId id="26381" r:id="rId2"/>
    <p:sldId id="266" r:id="rId3"/>
    <p:sldId id="26393" r:id="rId4"/>
    <p:sldId id="26383" r:id="rId5"/>
    <p:sldId id="26452" r:id="rId6"/>
    <p:sldId id="289" r:id="rId7"/>
    <p:sldId id="26394" r:id="rId8"/>
    <p:sldId id="271" r:id="rId9"/>
    <p:sldId id="26382" r:id="rId10"/>
    <p:sldId id="26437" r:id="rId11"/>
    <p:sldId id="26458" r:id="rId12"/>
    <p:sldId id="26459" r:id="rId13"/>
    <p:sldId id="26460" r:id="rId14"/>
    <p:sldId id="26461" r:id="rId15"/>
    <p:sldId id="26471" r:id="rId16"/>
    <p:sldId id="26466" r:id="rId17"/>
    <p:sldId id="26462" r:id="rId18"/>
    <p:sldId id="26476" r:id="rId19"/>
    <p:sldId id="26467" r:id="rId20"/>
    <p:sldId id="26463" r:id="rId21"/>
    <p:sldId id="26479" r:id="rId22"/>
    <p:sldId id="26468" r:id="rId23"/>
    <p:sldId id="26464" r:id="rId24"/>
    <p:sldId id="26474" r:id="rId25"/>
    <p:sldId id="26469" r:id="rId26"/>
    <p:sldId id="26465" r:id="rId27"/>
    <p:sldId id="26477" r:id="rId28"/>
    <p:sldId id="26478" r:id="rId29"/>
    <p:sldId id="360" r:id="rId30"/>
    <p:sldId id="361" r:id="rId31"/>
  </p:sldIdLst>
  <p:sldSz cx="12192000" cy="6858000"/>
  <p:notesSz cx="6858000" cy="9144000"/>
  <p:embeddedFontLst>
    <p:embeddedFont>
      <p:font typeface="Public Sans" pitchFamily="2" charset="0"/>
      <p:regular r:id="rId34"/>
      <p:bold r:id="rId35"/>
      <p:italic r:id="rId36"/>
      <p:boldItalic r:id="rId37"/>
    </p:embeddedFont>
    <p:embeddedFont>
      <p:font typeface="Public Sans Light" pitchFamily="2" charset="0"/>
      <p:regular r:id="rId38"/>
      <p:italic r:id="rId39"/>
    </p:embeddedFont>
    <p:embeddedFont>
      <p:font typeface="Segoe UI" panose="020B0502040204020203" pitchFamily="34" charset="0"/>
      <p:regular r:id="rId40"/>
      <p:bold r:id="rId41"/>
      <p:italic r:id="rId42"/>
      <p:boldItalic r:id="rId4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ldId id="26381"/>
          </p14:sldIdLst>
        </p14:section>
        <p14:section name="Slide templates" id="{D5A8010D-981F-43AA-A0D6-182EC53CAA84}">
          <p14:sldIdLst>
            <p14:sldId id="266"/>
            <p14:sldId id="26393"/>
            <p14:sldId id="26383"/>
            <p14:sldId id="26452"/>
            <p14:sldId id="289"/>
            <p14:sldId id="26394"/>
            <p14:sldId id="271"/>
            <p14:sldId id="26382"/>
            <p14:sldId id="26437"/>
            <p14:sldId id="26458"/>
            <p14:sldId id="26459"/>
            <p14:sldId id="26460"/>
            <p14:sldId id="26461"/>
            <p14:sldId id="26471"/>
            <p14:sldId id="26466"/>
            <p14:sldId id="26462"/>
            <p14:sldId id="26476"/>
            <p14:sldId id="26467"/>
            <p14:sldId id="26463"/>
            <p14:sldId id="26479"/>
            <p14:sldId id="26468"/>
            <p14:sldId id="26464"/>
            <p14:sldId id="26474"/>
            <p14:sldId id="26469"/>
            <p14:sldId id="26465"/>
            <p14:sldId id="26477"/>
            <p14:sldId id="26478"/>
          </p14:sldIdLst>
        </p14:section>
        <p14:section name="References &amp; copyright" id="{DBC31484-F5F8-4CB1-8DB4-A562A9780899}">
          <p14:sldIdLst>
            <p14:sldId id="360"/>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A4B0E007-FE83-27A4-0A68-0FD55D2CE9BD}" name="Caitlin Gomez" initials="CG" userId="S::Caitlin.Gomez@det.nsw.edu.au::45b48bc0-dd90-485f-846b-c9880ccc9375" providerId="AD"/>
  <p188:author id="{1CA46B3C-2A1A-4B7A-BD13-88ABBB019EA1}" name="Jessica Stojkovski" initials="JS" userId="S::Jessica.Lumby@det.nsw.edu.au::9f4254ac-716f-4d81-b86f-a9e66eb6a74d" providerId="AD"/>
  <p188:author id="{9E900F56-96F0-A2C5-2EC5-4A5CA6B1A37B}" name="Nadine Cannings" initials="NC" userId="S::Nadine.Cannings@det.nsw.edu.au::edc68fe4-7015-48b6-a6c0-a33df6c27bb6" providerId="AD"/>
  <p188:author id="{A1DD0261-6BC3-09C0-2B1A-2937A9BB617E}" name="Matt Fryer" initials="MF" userId="S::Matthew.Fryer2@det.nsw.edu.au::708ed95d-e293-4d54-aab9-bf51d8fa6c3d" providerId="AD"/>
  <p188:author id="{84BB3EC3-4897-07D0-9088-963639FD7750}" name="Ruby Kilroy" initials="RK" userId="S::Ruby.Kilroy@det.nsw.edu.au::7473b3a5-eb11-4b06-a6bb-162e1e6275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31" autoAdjust="0"/>
    <p:restoredTop sz="73333" autoAdjust="0"/>
  </p:normalViewPr>
  <p:slideViewPr>
    <p:cSldViewPr snapToGrid="0">
      <p:cViewPr varScale="1">
        <p:scale>
          <a:sx n="50" d="100"/>
          <a:sy n="50" d="100"/>
        </p:scale>
        <p:origin x="1716" y="42"/>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10/10/2024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solidFill>
                  <a:srgbClr val="000000"/>
                </a:solidFill>
                <a:effectLst/>
                <a:highlight>
                  <a:srgbClr val="FFB8C2"/>
                </a:highlight>
                <a:latin typeface="Arial" panose="020B0604020202020204" pitchFamily="34" charset="0"/>
                <a:ea typeface="Calibri" panose="020F0502020204030204" pitchFamily="34" charset="0"/>
              </a:rPr>
              <a:t>Access the </a:t>
            </a:r>
            <a:r>
              <a:rPr lang="en-AU" sz="1800" b="1" dirty="0">
                <a:solidFill>
                  <a:srgbClr val="000000"/>
                </a:solidFill>
                <a:effectLst/>
                <a:highlight>
                  <a:srgbClr val="FFB8C2"/>
                </a:highlight>
                <a:latin typeface="Arial" panose="020B0604020202020204" pitchFamily="34" charset="0"/>
                <a:ea typeface="Calibri" panose="020F0502020204030204" pitchFamily="34" charset="0"/>
              </a:rPr>
              <a:t>Year 11 Focus area 2 – biomechanics </a:t>
            </a:r>
            <a:r>
              <a:rPr lang="en-AU" sz="1800" dirty="0">
                <a:solidFill>
                  <a:srgbClr val="000000"/>
                </a:solidFill>
                <a:effectLst/>
                <a:highlight>
                  <a:srgbClr val="FFB8C2"/>
                </a:highlight>
                <a:latin typeface="Arial" panose="020B0604020202020204" pitchFamily="34" charset="0"/>
                <a:ea typeface="Calibri" panose="020F0502020204030204" pitchFamily="34" charset="0"/>
              </a:rPr>
              <a:t>on the </a:t>
            </a:r>
            <a:r>
              <a:rPr lang="en-AU" sz="1800" u="sng" dirty="0">
                <a:solidFill>
                  <a:srgbClr val="000000"/>
                </a:solidFill>
                <a:effectLst/>
                <a:highlight>
                  <a:srgbClr val="FFB8C2"/>
                </a:highlight>
                <a:latin typeface="Arial" panose="020B0604020202020204" pitchFamily="34" charset="0"/>
                <a:ea typeface="Calibri" panose="020F0502020204030204" pitchFamily="34" charset="0"/>
              </a:rPr>
              <a:t>Planning, programming and assessing PDHPE 11–12</a:t>
            </a:r>
            <a:r>
              <a:rPr lang="en-AU" sz="1800" dirty="0">
                <a:solidFill>
                  <a:srgbClr val="000000"/>
                </a:solidFill>
                <a:effectLst/>
                <a:highlight>
                  <a:srgbClr val="FFB8C2"/>
                </a:highlight>
                <a:latin typeface="Arial" panose="020B0604020202020204" pitchFamily="34" charset="0"/>
                <a:ea typeface="Calibri" panose="020F0502020204030204" pitchFamily="34" charset="0"/>
              </a:rPr>
              <a:t> curriculum webpages.</a:t>
            </a:r>
            <a:endParaRPr lang="en-AU" sz="1800" dirty="0">
              <a:effectLst/>
              <a:highlight>
                <a:srgbClr val="FFB8C2"/>
              </a:highligh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1933589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508431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Segoe UI" panose="020B0502040204020203" pitchFamily="34" charset="0"/>
              </a:rPr>
              <a:t>Image licensed under </a:t>
            </a:r>
            <a:r>
              <a:rPr lang="en-AU" sz="1800" dirty="0" err="1">
                <a:effectLst/>
                <a:latin typeface="Segoe UI" panose="020B0502040204020203" pitchFamily="34" charset="0"/>
              </a:rPr>
              <a:t>Unsplash</a:t>
            </a:r>
            <a:r>
              <a:rPr lang="en-AU" sz="1800" dirty="0">
                <a:effectLst/>
                <a:latin typeface="Segoe UI" panose="020B0502040204020203" pitchFamily="34" charset="0"/>
              </a:rPr>
              <a:t> License.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2014838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a:t>
            </a:r>
          </a:p>
          <a:p>
            <a:pPr>
              <a:lnSpc>
                <a:spcPct val="150000"/>
              </a:lnSpc>
              <a:spcBef>
                <a:spcPts val="1200"/>
              </a:spcBef>
              <a:spcAft>
                <a:spcPts val="600"/>
              </a:spcAft>
            </a:pPr>
            <a:r>
              <a:rPr lang="en-AU" sz="1800" dirty="0">
                <a:solidFill>
                  <a:srgbClr val="000000"/>
                </a:solidFill>
                <a:effectLst/>
                <a:highlight>
                  <a:srgbClr val="CCEDFC"/>
                </a:highlight>
                <a:latin typeface="Arial" panose="020B0604020202020204" pitchFamily="34" charset="0"/>
                <a:ea typeface="Calibri" panose="020F0502020204030204" pitchFamily="34" charset="0"/>
              </a:rPr>
              <a:t>An alternate activity to explore this principle could be to use simple throwing techniques, such as throwing:</a:t>
            </a:r>
            <a:endParaRPr lang="en-AU" sz="1800" dirty="0">
              <a:effectLst/>
              <a:highlight>
                <a:srgbClr val="CCEDFC"/>
              </a:highlight>
              <a:latin typeface="Arial" panose="020B0604020202020204" pitchFamily="34" charset="0"/>
              <a:ea typeface="Calibri" panose="020F0502020204030204" pitchFamily="34" charset="0"/>
            </a:endParaRP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without stepping forward</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with stepping forward</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with body rotation.</a:t>
            </a:r>
          </a:p>
          <a:p>
            <a:pPr>
              <a:lnSpc>
                <a:spcPct val="150000"/>
              </a:lnSpc>
              <a:spcBef>
                <a:spcPts val="1200"/>
              </a:spcBef>
              <a:spcAft>
                <a:spcPts val="600"/>
              </a:spcAft>
            </a:pPr>
            <a:endParaRPr lang="en-AU" sz="1800" dirty="0">
              <a:solidFill>
                <a:srgbClr val="000000"/>
              </a:solidFill>
              <a:effectLst/>
              <a:highlight>
                <a:srgbClr val="CCEDFC"/>
              </a:highlight>
              <a:latin typeface="Arial" panose="020B0604020202020204" pitchFamily="34" charset="0"/>
              <a:ea typeface="Calibri" panose="020F0502020204030204" pitchFamily="34" charset="0"/>
            </a:endParaRPr>
          </a:p>
          <a:p>
            <a:pPr>
              <a:lnSpc>
                <a:spcPct val="150000"/>
              </a:lnSpc>
              <a:spcBef>
                <a:spcPts val="1200"/>
              </a:spcBef>
              <a:spcAft>
                <a:spcPts val="600"/>
              </a:spcAft>
            </a:pPr>
            <a:r>
              <a:rPr lang="en-AU" sz="1800" dirty="0">
                <a:solidFill>
                  <a:srgbClr val="000000"/>
                </a:solidFill>
                <a:effectLst/>
                <a:highlight>
                  <a:srgbClr val="CCEDFC"/>
                </a:highlight>
                <a:latin typeface="Arial" panose="020B0604020202020204" pitchFamily="34" charset="0"/>
                <a:ea typeface="Calibri" panose="020F0502020204030204" pitchFamily="34" charset="0"/>
              </a:rPr>
              <a:t>Questions should focus on why more force is generated with a stepping motion or rotation of the body.</a:t>
            </a:r>
            <a:endParaRPr lang="en-AU" sz="1800" dirty="0">
              <a:effectLst/>
              <a:highlight>
                <a:srgbClr val="CCEDFC"/>
              </a:highligh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16</a:t>
            </a:fld>
            <a:endParaRPr lang="en-AU"/>
          </a:p>
        </p:txBody>
      </p:sp>
    </p:spTree>
    <p:extLst>
      <p:ext uri="{BB962C8B-B14F-4D97-AF65-F5344CB8AC3E}">
        <p14:creationId xmlns:p14="http://schemas.microsoft.com/office/powerpoint/2010/main" val="860074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a:p>
        </p:txBody>
      </p:sp>
    </p:spTree>
    <p:extLst>
      <p:ext uri="{BB962C8B-B14F-4D97-AF65-F5344CB8AC3E}">
        <p14:creationId xmlns:p14="http://schemas.microsoft.com/office/powerpoint/2010/main" val="4089689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Sample answer to question 5:</a:t>
            </a:r>
          </a:p>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Arial" panose="020B0604020202020204" pitchFamily="34" charset="0"/>
                <a:ea typeface="Calibri" panose="020F0502020204030204" pitchFamily="34" charset="0"/>
              </a:rPr>
              <a:t>In this position someone is more stable and able to withstand the force because they are moving their line of gravity towards the direction of the force. This allows more movement to occur after the force before their line of gravity is being pushed outside the base of support.</a:t>
            </a: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a:p>
        </p:txBody>
      </p:sp>
    </p:spTree>
    <p:extLst>
      <p:ext uri="{BB962C8B-B14F-4D97-AF65-F5344CB8AC3E}">
        <p14:creationId xmlns:p14="http://schemas.microsoft.com/office/powerpoint/2010/main" val="2097779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21</a:t>
            </a:fld>
            <a:endParaRPr lang="en-AU"/>
          </a:p>
        </p:txBody>
      </p:sp>
    </p:spTree>
    <p:extLst>
      <p:ext uri="{BB962C8B-B14F-4D97-AF65-F5344CB8AC3E}">
        <p14:creationId xmlns:p14="http://schemas.microsoft.com/office/powerpoint/2010/main" val="1291018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22</a:t>
            </a:fld>
            <a:endParaRPr lang="en-AU"/>
          </a:p>
        </p:txBody>
      </p:sp>
    </p:spTree>
    <p:extLst>
      <p:ext uri="{BB962C8B-B14F-4D97-AF65-F5344CB8AC3E}">
        <p14:creationId xmlns:p14="http://schemas.microsoft.com/office/powerpoint/2010/main" val="21262975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23</a:t>
            </a:fld>
            <a:endParaRPr lang="en-AU"/>
          </a:p>
        </p:txBody>
      </p:sp>
    </p:spTree>
    <p:extLst>
      <p:ext uri="{BB962C8B-B14F-4D97-AF65-F5344CB8AC3E}">
        <p14:creationId xmlns:p14="http://schemas.microsoft.com/office/powerpoint/2010/main" val="18014815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24</a:t>
            </a:fld>
            <a:endParaRPr lang="en-AU"/>
          </a:p>
        </p:txBody>
      </p:sp>
    </p:spTree>
    <p:extLst>
      <p:ext uri="{BB962C8B-B14F-4D97-AF65-F5344CB8AC3E}">
        <p14:creationId xmlns:p14="http://schemas.microsoft.com/office/powerpoint/2010/main" val="1002710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600"/>
              </a:spcAft>
            </a:pPr>
            <a:r>
              <a:rPr lang="en-AU" b="1" dirty="0"/>
              <a:t>Question 3 sample answer:</a:t>
            </a:r>
            <a:r>
              <a:rPr lang="en-AU" b="0" dirty="0"/>
              <a:t> </a:t>
            </a:r>
            <a:r>
              <a:rPr lang="en-AU" sz="1800" b="0" dirty="0">
                <a:effectLst/>
                <a:latin typeface="Arial" panose="020B0604020202020204" pitchFamily="34" charset="0"/>
                <a:ea typeface="Calibri" panose="020F0502020204030204" pitchFamily="34" charset="0"/>
              </a:rPr>
              <a:t>f</a:t>
            </a:r>
            <a:r>
              <a:rPr lang="en-AU" sz="1800" dirty="0">
                <a:effectLst/>
                <a:latin typeface="Arial" panose="020B0604020202020204" pitchFamily="34" charset="0"/>
                <a:ea typeface="Calibri" panose="020F0502020204030204" pitchFamily="34" charset="0"/>
              </a:rPr>
              <a:t>or example, there is air trapped in the bucket and air is lighter than water.  </a:t>
            </a:r>
          </a:p>
          <a:p>
            <a:pPr>
              <a:spcBef>
                <a:spcPts val="1200"/>
              </a:spcBef>
              <a:spcAft>
                <a:spcPts val="600"/>
              </a:spcAft>
            </a:pPr>
            <a:endParaRPr lang="en-AU" sz="1800" b="1" dirty="0">
              <a:effectLst/>
              <a:latin typeface="Arial" panose="020B0604020202020204" pitchFamily="34" charset="0"/>
              <a:ea typeface="Calibri" panose="020F0502020204030204" pitchFamily="34" charset="0"/>
            </a:endParaRPr>
          </a:p>
          <a:p>
            <a:pPr marL="0" lvl="0" indent="0">
              <a:lnSpc>
                <a:spcPct val="150000"/>
              </a:lnSpc>
              <a:spcBef>
                <a:spcPts val="1200"/>
              </a:spcBef>
              <a:spcAft>
                <a:spcPts val="600"/>
              </a:spcAft>
              <a:buFont typeface="+mj-lt"/>
              <a:buNone/>
            </a:pPr>
            <a:r>
              <a:rPr lang="en-AU" sz="1800" b="1" dirty="0">
                <a:effectLst/>
                <a:latin typeface="Arial" panose="020B0604020202020204" pitchFamily="34" charset="0"/>
                <a:ea typeface="Calibri" panose="020F0502020204030204" pitchFamily="34" charset="0"/>
              </a:rPr>
              <a:t>Question 4 sample answer: </a:t>
            </a:r>
            <a:r>
              <a:rPr lang="en-AU" sz="1800" b="0" dirty="0">
                <a:effectLst/>
                <a:latin typeface="Arial" panose="020B0604020202020204" pitchFamily="34" charset="0"/>
                <a:ea typeface="Calibri" panose="020F0502020204030204" pitchFamily="34" charset="0"/>
              </a:rPr>
              <a:t>f</a:t>
            </a:r>
            <a:r>
              <a:rPr lang="en-AU" sz="1800" dirty="0">
                <a:effectLst/>
                <a:latin typeface="Arial" panose="020B0604020202020204" pitchFamily="34" charset="0"/>
                <a:ea typeface="Calibri" panose="020F0502020204030204" pitchFamily="34" charset="0"/>
              </a:rPr>
              <a:t>or example, usually in the middle of the lung area.  </a:t>
            </a:r>
          </a:p>
          <a:p>
            <a:pPr>
              <a:spcBef>
                <a:spcPts val="1200"/>
              </a:spcBef>
              <a:spcAft>
                <a:spcPts val="600"/>
              </a:spcAft>
            </a:pPr>
            <a:endParaRPr lang="en-AU" b="1" dirty="0"/>
          </a:p>
          <a:p>
            <a:endParaRPr lang="en-AU" b="1"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249549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Segoe UI" panose="020B0502040204020203" pitchFamily="34" charset="0"/>
              </a:rPr>
              <a:t>Image licensed under </a:t>
            </a:r>
            <a:r>
              <a:rPr lang="en-AU" sz="1800" dirty="0" err="1">
                <a:effectLst/>
                <a:latin typeface="Segoe UI" panose="020B0502040204020203" pitchFamily="34" charset="0"/>
              </a:rPr>
              <a:t>Pixabay</a:t>
            </a:r>
            <a:r>
              <a:rPr lang="en-AU" sz="1800" dirty="0">
                <a:effectLst/>
                <a:latin typeface="Segoe UI" panose="020B0502040204020203" pitchFamily="34" charset="0"/>
              </a:rPr>
              <a:t> Content License.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3682986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2499715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Image licensed under </a:t>
            </a:r>
            <a:r>
              <a:rPr lang="en-AU" sz="1800" dirty="0" err="1">
                <a:effectLst/>
                <a:latin typeface="Segoe UI" panose="020B0502040204020203" pitchFamily="34" charset="0"/>
              </a:rPr>
              <a:t>Unsplash</a:t>
            </a:r>
            <a:r>
              <a:rPr lang="en-AU" sz="1800" dirty="0">
                <a:effectLst/>
                <a:latin typeface="Segoe UI" panose="020B0502040204020203" pitchFamily="34" charset="0"/>
              </a:rPr>
              <a:t> License.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AU" sz="1600" b="1" dirty="0">
              <a:solidFill>
                <a:srgbClr val="000000"/>
              </a:solidFill>
              <a:effectLst/>
              <a:highlight>
                <a:srgbClr val="CCEDFC"/>
              </a:highlight>
              <a:latin typeface="Arial" panose="020B0604020202020204" pitchFamily="34" charset="0"/>
              <a:ea typeface="Calibri" panose="020F050202020403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AU" sz="1600" b="1" dirty="0">
                <a:solidFill>
                  <a:srgbClr val="000000"/>
                </a:solidFill>
                <a:effectLst/>
                <a:highlight>
                  <a:srgbClr val="CCEDFC"/>
                </a:highlight>
                <a:latin typeface="Arial" panose="020B0604020202020204" pitchFamily="34" charset="0"/>
                <a:ea typeface="Calibri" panose="020F0502020204030204" pitchFamily="34" charset="0"/>
              </a:rPr>
              <a:t>Teacher note:</a:t>
            </a:r>
            <a:r>
              <a:rPr lang="en-AU" sz="1600" dirty="0">
                <a:solidFill>
                  <a:srgbClr val="000000"/>
                </a:solidFill>
                <a:effectLst/>
                <a:highlight>
                  <a:srgbClr val="CCEDFC"/>
                </a:highlight>
                <a:latin typeface="Arial" panose="020B0604020202020204" pitchFamily="34" charset="0"/>
                <a:ea typeface="Calibri" panose="020F0502020204030204" pitchFamily="34" charset="0"/>
              </a:rPr>
              <a:t> for question 4, students should consider the impact of technology such as racing swimsuits, designs to boats or kayaks in their answer.</a:t>
            </a:r>
            <a:br>
              <a:rPr lang="en-AU" sz="1600" dirty="0">
                <a:solidFill>
                  <a:srgbClr val="000000"/>
                </a:solidFill>
                <a:effectLst/>
                <a:highlight>
                  <a:srgbClr val="CCEDFC"/>
                </a:highlight>
                <a:latin typeface="Arial" panose="020B0604020202020204" pitchFamily="34" charset="0"/>
                <a:ea typeface="Calibri" panose="020F0502020204030204" pitchFamily="34" charset="0"/>
              </a:rPr>
            </a:br>
            <a:endParaRPr lang="en-AU" sz="1600" dirty="0">
              <a:effectLst/>
              <a:highlight>
                <a:srgbClr val="CCEDFC"/>
              </a:highlight>
              <a:latin typeface="Arial" panose="020B060402020202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28</a:t>
            </a:fld>
            <a:endParaRPr lang="en-AU"/>
          </a:p>
        </p:txBody>
      </p:sp>
    </p:spTree>
    <p:extLst>
      <p:ext uri="{BB962C8B-B14F-4D97-AF65-F5344CB8AC3E}">
        <p14:creationId xmlns:p14="http://schemas.microsoft.com/office/powerpoint/2010/main" val="2113530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endParaRPr lang="en-US" dirty="0"/>
          </a:p>
          <a:p>
            <a:pPr marL="171450" indent="-171450">
              <a:buFont typeface="Arial"/>
              <a:buChar char="•"/>
            </a:pPr>
            <a:r>
              <a:rPr lang="en-AU" dirty="0"/>
              <a:t>Click topic numbers to go to specific topics</a:t>
            </a:r>
          </a:p>
          <a:p>
            <a:pPr marL="171450" indent="-171450">
              <a:buFont typeface="Arial"/>
              <a:buChar char="•"/>
            </a:pPr>
            <a:r>
              <a:rPr lang="en-AU" dirty="0">
                <a:cs typeface="Calibri"/>
              </a:rPr>
              <a:t>Interactive features can be viewed in slide show</a:t>
            </a:r>
          </a:p>
          <a:p>
            <a:pPr marL="171450" indent="-171450">
              <a:buFont typeface="Arial"/>
              <a:buChar char="•"/>
            </a:pP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324276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criteria are best co-constructed with students. Adapt the learning intentions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r>
              <a:rPr lang="en-AU" dirty="0"/>
              <a:t>.</a:t>
            </a:r>
          </a:p>
          <a:p>
            <a:pPr marL="171450" indent="-171450">
              <a:buFont typeface="Arial"/>
              <a:buChar char="•"/>
            </a:pPr>
            <a:r>
              <a:rPr lang="en-AU" dirty="0"/>
              <a:t>LISC is not necessarily presented at the beginning of the lesson. Teacher needs to consider most effectual time to introduce.</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Notes for teachers:</a:t>
            </a:r>
            <a:endParaRPr lang="en-AU" dirty="0"/>
          </a:p>
          <a:p>
            <a:pPr marL="171450" indent="-171450">
              <a:buFont typeface="Arial"/>
              <a:buChar char="•"/>
            </a:pPr>
            <a:r>
              <a:rPr lang="en-AU" dirty="0"/>
              <a:t>Learning intentions and success criteria are best co-constructed with students. Adapt the learning intentions as required and add matching success criteria.</a:t>
            </a:r>
          </a:p>
          <a:p>
            <a:pPr marL="171450" indent="-171450">
              <a:buFont typeface="Arial"/>
              <a:buChar char="•"/>
            </a:pPr>
            <a:r>
              <a:rPr lang="en-AU" dirty="0"/>
              <a:t>For more information see ⁠</a:t>
            </a:r>
            <a:r>
              <a:rPr lang="en-AU" dirty="0">
                <a:hlinkClick r:id="rId3" tooltip="https://www.aitsl.edu.au/docs/default-source/feedback/aitsl-learning-intentions-and-success-criteria-strategy.pdf?sfvrsn=382dec3c_2"/>
              </a:rPr>
              <a:t>AITSL</a:t>
            </a:r>
            <a:r>
              <a:rPr lang="en-AU" dirty="0"/>
              <a:t> or the NSW Department of Education explicit teaching strategies, ⁠</a:t>
            </a:r>
            <a:r>
              <a:rPr lang="en-AU" dirty="0">
                <a:hlinkClick r:id="rId4" tooltip="https://education.nsw.gov.au/teaching-and-learning/curriculum/explicit-teaching/explicit-teaching-strategies/sharing-learning-intentions"/>
              </a:rPr>
              <a:t>Sharing learning intentions</a:t>
            </a:r>
            <a:r>
              <a:rPr lang="en-AU" dirty="0"/>
              <a:t> and ⁠</a:t>
            </a:r>
            <a:r>
              <a:rPr lang="en-AU" dirty="0">
                <a:hlinkClick r:id="rId5" tooltip="https://education.nsw.gov.au/teaching-and-learning/curriculum/explicit-teaching/explicit-teaching-strategies/sharing-success-criteria"/>
              </a:rPr>
              <a:t>Sharing success criteria</a:t>
            </a:r>
            <a:r>
              <a:rPr lang="en-AU" dirty="0"/>
              <a:t>.</a:t>
            </a:r>
          </a:p>
          <a:p>
            <a:pPr marL="171450" indent="-171450">
              <a:buFont typeface="Arial"/>
              <a:buChar char="•"/>
            </a:pPr>
            <a:r>
              <a:rPr lang="en-AU" dirty="0"/>
              <a:t>LISC is not necessarily presented at the beginning of the lesson. Teacher needs to consider most effectual time to introduce.</a:t>
            </a:r>
          </a:p>
          <a:p>
            <a:pPr marL="171450" indent="-171450">
              <a:buFont typeface="Arial"/>
              <a:buChar char="•"/>
            </a:pPr>
            <a:r>
              <a:rPr lang="en-AU" dirty="0"/>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230232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Segoe UI" panose="020B0502040204020203" pitchFamily="34" charset="0"/>
              </a:rPr>
              <a:t>Image licensed under </a:t>
            </a:r>
            <a:r>
              <a:rPr lang="en-AU" sz="1800" dirty="0" err="1">
                <a:effectLst/>
                <a:latin typeface="Segoe UI" panose="020B0502040204020203" pitchFamily="34" charset="0"/>
              </a:rPr>
              <a:t>Pixabay</a:t>
            </a:r>
            <a:r>
              <a:rPr lang="en-AU" sz="1800" dirty="0">
                <a:effectLst/>
                <a:latin typeface="Segoe UI" panose="020B0502040204020203" pitchFamily="34" charset="0"/>
              </a:rPr>
              <a:t> Content License.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279530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93762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Segoe UI" panose="020B0502040204020203" pitchFamily="34" charset="0"/>
              </a:rPr>
              <a:t>Image licensed under </a:t>
            </a:r>
            <a:r>
              <a:rPr lang="en-AU" sz="1800" dirty="0" err="1">
                <a:effectLst/>
                <a:latin typeface="Segoe UI" panose="020B0502040204020203" pitchFamily="34" charset="0"/>
              </a:rPr>
              <a:t>Unsplash</a:t>
            </a:r>
            <a:r>
              <a:rPr lang="en-AU" sz="1800" dirty="0">
                <a:effectLst/>
                <a:latin typeface="Segoe UI" panose="020B0502040204020203" pitchFamily="34" charset="0"/>
              </a:rPr>
              <a:t> License. </a:t>
            </a:r>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342777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08580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3" r:id="rId9"/>
    <p:sldLayoutId id="214748374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ducation.nsw.gov.au/teaching-and-learning/curriculum/pdhpe/planning-programming-and-assessing-pdhpe-k-12/planning-programming-and-assessing-pdhpe-11-12"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educationstandards.nsw.edu.au/" TargetMode="External"/><Relationship Id="rId2" Type="http://schemas.openxmlformats.org/officeDocument/2006/relationships/hyperlink" Target="https://educationstandards.nsw.edu.au/wps/portal/nesa/mini-footer/copyright" TargetMode="External"/><Relationship Id="rId1" Type="http://schemas.openxmlformats.org/officeDocument/2006/relationships/slideLayout" Target="../slideLayouts/slideLayout9.xml"/><Relationship Id="rId5" Type="http://schemas.openxmlformats.org/officeDocument/2006/relationships/hyperlink" Target="https://curriculum.nsw.edu.au/learning-areas/pdhpe/health-and-movement-science-11-12-2023/teaching-and-learning" TargetMode="External"/><Relationship Id="rId4" Type="http://schemas.openxmlformats.org/officeDocument/2006/relationships/hyperlink" Target="https://curriculum.nsw.edu.au/"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slide" Target="slide3.xml"/><Relationship Id="rId7" Type="http://schemas.openxmlformats.org/officeDocument/2006/relationships/slide" Target="slide14.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26.xml"/><Relationship Id="rId5" Type="http://schemas.openxmlformats.org/officeDocument/2006/relationships/slide" Target="slide8.xml"/><Relationship Id="rId10" Type="http://schemas.openxmlformats.org/officeDocument/2006/relationships/slide" Target="slide23.xml"/><Relationship Id="rId4" Type="http://schemas.openxmlformats.org/officeDocument/2006/relationships/slide" Target="slide7.xml"/><Relationship Id="rId9" Type="http://schemas.openxmlformats.org/officeDocument/2006/relationships/slide" Target="slide20.xml"/></Relationships>
</file>

<file path=ppt/slides/_rels/slide3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998069-8808-F7B7-147A-0D45AF051C4E}"/>
              </a:ext>
            </a:extLst>
          </p:cNvPr>
          <p:cNvSpPr>
            <a:spLocks noGrp="1"/>
          </p:cNvSpPr>
          <p:nvPr>
            <p:ph type="title"/>
          </p:nvPr>
        </p:nvSpPr>
        <p:spPr/>
        <p:txBody>
          <a:bodyPr/>
          <a:lstStyle/>
          <a:p>
            <a:r>
              <a:rPr lang="en-AU" dirty="0"/>
              <a:t>Instructions for use</a:t>
            </a:r>
          </a:p>
        </p:txBody>
      </p:sp>
      <p:sp>
        <p:nvSpPr>
          <p:cNvPr id="7" name="Picture Placeholder 6">
            <a:extLst>
              <a:ext uri="{FF2B5EF4-FFF2-40B4-BE49-F238E27FC236}">
                <a16:creationId xmlns:a16="http://schemas.microsoft.com/office/drawing/2014/main" id="{41E659CE-3503-CAAB-868D-643BC7328B29}"/>
              </a:ext>
            </a:extLst>
          </p:cNvPr>
          <p:cNvSpPr>
            <a:spLocks noGrp="1"/>
          </p:cNvSpPr>
          <p:nvPr>
            <p:ph type="pic" sz="quarter" idx="13"/>
          </p:nvPr>
        </p:nvSpPr>
        <p:spPr>
          <a:xfrm>
            <a:off x="354000" y="1931625"/>
            <a:ext cx="11483999" cy="4498641"/>
          </a:xfrm>
        </p:spPr>
        <p:txBody>
          <a:bodyPr/>
          <a:lstStyle/>
          <a:p>
            <a:pPr marL="342900" indent="-342900">
              <a:buFont typeface="Arial"/>
              <a:buChar char="•"/>
            </a:pPr>
            <a:r>
              <a:rPr lang="en-AU" sz="1800" dirty="0">
                <a:latin typeface="Arial"/>
                <a:ea typeface="+mn-lt"/>
                <a:cs typeface="+mn-lt"/>
              </a:rPr>
              <a:t>This resource is not a teaching and learning program. It should be used in conjunction with </a:t>
            </a:r>
            <a:r>
              <a:rPr lang="en-AU" sz="1800" b="1" dirty="0">
                <a:latin typeface="Arial"/>
                <a:ea typeface="+mn-lt"/>
                <a:cs typeface="+mn-lt"/>
              </a:rPr>
              <a:t>11HMS-FA2 – biomechanics </a:t>
            </a:r>
            <a:r>
              <a:rPr lang="en-AU" sz="1800" dirty="0">
                <a:latin typeface="Arial"/>
                <a:ea typeface="+mn-lt"/>
                <a:cs typeface="+mn-lt"/>
              </a:rPr>
              <a:t>learning program </a:t>
            </a:r>
            <a:r>
              <a:rPr lang="en-AU" sz="1800" dirty="0">
                <a:effectLst/>
                <a:ea typeface="Calibri" panose="020F0502020204030204" pitchFamily="34" charset="0"/>
              </a:rPr>
              <a:t>from the </a:t>
            </a:r>
            <a:r>
              <a:rPr lang="en-AU" sz="1800" dirty="0">
                <a:effectLst/>
                <a:ea typeface="Calibri" panose="020F0502020204030204" pitchFamily="34" charset="0"/>
                <a:hlinkClick r:id="rId3"/>
              </a:rPr>
              <a:t>Planning, programming and assessing PDHPE 11–12</a:t>
            </a:r>
            <a:r>
              <a:rPr lang="en-AU" sz="1800" dirty="0">
                <a:effectLst/>
                <a:ea typeface="Calibri" panose="020F0502020204030204" pitchFamily="34" charset="0"/>
              </a:rPr>
              <a:t> webpage</a:t>
            </a:r>
            <a:r>
              <a:rPr lang="en-AU" sz="1800" dirty="0">
                <a:ea typeface="+mn-lt"/>
              </a:rPr>
              <a:t>.</a:t>
            </a:r>
            <a:endParaRPr lang="en-AU" sz="1800" b="1" dirty="0">
              <a:solidFill>
                <a:srgbClr val="22272B"/>
              </a:solidFill>
              <a:latin typeface="Arial"/>
            </a:endParaRPr>
          </a:p>
          <a:p>
            <a:pPr marL="342900" indent="-342900">
              <a:lnSpc>
                <a:spcPct val="150000"/>
              </a:lnSpc>
              <a:buFont typeface="Arial"/>
              <a:buChar char="•"/>
            </a:pPr>
            <a:r>
              <a:rPr lang="en-AU" sz="1800" dirty="0">
                <a:solidFill>
                  <a:srgbClr val="22272B"/>
                </a:solidFill>
                <a:latin typeface="Arial"/>
                <a:cs typeface="Arial"/>
              </a:rPr>
              <a:t>Classroom teachers are encouraged to </a:t>
            </a:r>
            <a:r>
              <a:rPr lang="en-AU" sz="1800" b="1" dirty="0">
                <a:solidFill>
                  <a:srgbClr val="22272B"/>
                </a:solidFill>
                <a:latin typeface="Arial"/>
                <a:cs typeface="Arial"/>
              </a:rPr>
              <a:t>add and adapt</a:t>
            </a:r>
            <a:r>
              <a:rPr lang="en-AU" sz="1800" dirty="0">
                <a:solidFill>
                  <a:srgbClr val="22272B"/>
                </a:solidFill>
                <a:latin typeface="Arial"/>
                <a:cs typeface="Arial"/>
              </a:rPr>
              <a:t> slides as required to meet the needs of their students.</a:t>
            </a:r>
          </a:p>
          <a:p>
            <a:pPr marL="342900" indent="-342900">
              <a:lnSpc>
                <a:spcPct val="150000"/>
              </a:lnSpc>
              <a:buFont typeface="Arial"/>
              <a:buChar char="•"/>
            </a:pPr>
            <a:r>
              <a:rPr lang="en-AU" sz="1800" dirty="0">
                <a:solidFill>
                  <a:srgbClr val="22272B"/>
                </a:solidFill>
                <a:latin typeface="Arial"/>
                <a:cs typeface="Arial"/>
              </a:rPr>
              <a:t>Save a copy of the file to make changes to the slide deck. Go to </a:t>
            </a:r>
            <a:r>
              <a:rPr lang="en-AU" sz="1800" b="1" dirty="0">
                <a:solidFill>
                  <a:srgbClr val="22272B"/>
                </a:solidFill>
                <a:latin typeface="Arial"/>
                <a:cs typeface="Arial"/>
              </a:rPr>
              <a:t>File</a:t>
            </a:r>
            <a:r>
              <a:rPr lang="en-AU" sz="1800" dirty="0">
                <a:solidFill>
                  <a:srgbClr val="22272B"/>
                </a:solidFill>
                <a:latin typeface="Arial"/>
                <a:cs typeface="Arial"/>
              </a:rPr>
              <a:t> &gt; </a:t>
            </a:r>
            <a:r>
              <a:rPr lang="en-AU" sz="1800" b="1" dirty="0">
                <a:solidFill>
                  <a:srgbClr val="22272B"/>
                </a:solidFill>
                <a:latin typeface="Arial"/>
                <a:cs typeface="Arial"/>
              </a:rPr>
              <a:t>Download a Copy </a:t>
            </a:r>
            <a:r>
              <a:rPr lang="en-AU" sz="1800" dirty="0">
                <a:solidFill>
                  <a:srgbClr val="22272B"/>
                </a:solidFill>
                <a:latin typeface="Arial"/>
                <a:cs typeface="Arial"/>
              </a:rPr>
              <a:t>(this downloads a copy to your computer to edit in the PowerPoint app).</a:t>
            </a:r>
          </a:p>
          <a:p>
            <a:pPr marL="342900" indent="-342900">
              <a:lnSpc>
                <a:spcPct val="150000"/>
              </a:lnSpc>
              <a:buFont typeface="Arial"/>
              <a:buChar char="•"/>
            </a:pPr>
            <a:r>
              <a:rPr lang="en-AU" sz="1800" dirty="0">
                <a:solidFill>
                  <a:srgbClr val="22272B"/>
                </a:solidFill>
              </a:rPr>
              <a:t>To convert the PowerPoint to Google Slides:</a:t>
            </a:r>
          </a:p>
          <a:p>
            <a:pPr marL="913765" lvl="1" indent="-457200">
              <a:lnSpc>
                <a:spcPct val="150000"/>
              </a:lnSpc>
              <a:buFont typeface="+mj-lt"/>
              <a:buAutoNum type="arabicPeriod"/>
            </a:pPr>
            <a:r>
              <a:rPr lang="en-AU" dirty="0">
                <a:solidFill>
                  <a:srgbClr val="22272B"/>
                </a:solidFill>
              </a:rPr>
              <a:t>Upload the file into Google Drive and open it.</a:t>
            </a:r>
          </a:p>
          <a:p>
            <a:pPr marL="913765" lvl="1" indent="-457200">
              <a:lnSpc>
                <a:spcPct val="150000"/>
              </a:lnSpc>
              <a:buFont typeface="+mj-lt"/>
              <a:buAutoNum type="arabicPeriod"/>
            </a:pPr>
            <a:r>
              <a:rPr lang="en-AU" dirty="0">
                <a:solidFill>
                  <a:srgbClr val="22272B"/>
                </a:solidFill>
              </a:rPr>
              <a:t>Go to </a:t>
            </a:r>
            <a:r>
              <a:rPr lang="en-AU" b="1" dirty="0">
                <a:solidFill>
                  <a:srgbClr val="22272B"/>
                </a:solidFill>
              </a:rPr>
              <a:t>File</a:t>
            </a:r>
            <a:r>
              <a:rPr lang="en-AU" dirty="0">
                <a:solidFill>
                  <a:srgbClr val="22272B"/>
                </a:solidFill>
              </a:rPr>
              <a:t> &gt; </a:t>
            </a:r>
            <a:r>
              <a:rPr lang="en-AU" b="1" dirty="0">
                <a:solidFill>
                  <a:srgbClr val="22272B"/>
                </a:solidFill>
              </a:rPr>
              <a:t>Save as Google Slides</a:t>
            </a:r>
            <a:r>
              <a:rPr lang="en-AU" dirty="0">
                <a:solidFill>
                  <a:srgbClr val="22272B"/>
                </a:solidFill>
              </a:rPr>
              <a:t>.</a:t>
            </a:r>
          </a:p>
          <a:p>
            <a:pPr marL="456565" lvl="1">
              <a:lnSpc>
                <a:spcPct val="150000"/>
              </a:lnSpc>
            </a:pPr>
            <a:r>
              <a:rPr lang="en-AU" sz="1600" dirty="0">
                <a:solidFill>
                  <a:srgbClr val="22272B"/>
                </a:solidFill>
              </a:rPr>
              <a:t>(Note – conversion may cause formatting changes in the slides.)</a:t>
            </a:r>
          </a:p>
          <a:p>
            <a:endParaRPr lang="en-AU" sz="1800" dirty="0"/>
          </a:p>
        </p:txBody>
      </p:sp>
      <p:sp>
        <p:nvSpPr>
          <p:cNvPr id="2" name="Slide Number Placeholder 1">
            <a:extLst>
              <a:ext uri="{FF2B5EF4-FFF2-40B4-BE49-F238E27FC236}">
                <a16:creationId xmlns:a16="http://schemas.microsoft.com/office/drawing/2014/main" id="{CD087911-6789-4356-F538-4C4ABF1219E6}"/>
              </a:ext>
            </a:extLst>
          </p:cNvPr>
          <p:cNvSpPr>
            <a:spLocks noGrp="1"/>
          </p:cNvSpPr>
          <p:nvPr>
            <p:ph type="sldNum" sz="quarter" idx="12"/>
          </p:nvPr>
        </p:nvSpPr>
        <p:spPr/>
        <p:txBody>
          <a:bodyPr/>
          <a:lstStyle/>
          <a:p>
            <a:fld id="{10A01DC5-1685-4615-8240-15192985C6A2}" type="slidenum">
              <a:rPr lang="en-AU" smtClean="0"/>
              <a:t>1</a:t>
            </a:fld>
            <a:endParaRPr lang="en-AU" dirty="0"/>
          </a:p>
        </p:txBody>
      </p:sp>
    </p:spTree>
    <p:extLst>
      <p:ext uri="{BB962C8B-B14F-4D97-AF65-F5344CB8AC3E}">
        <p14:creationId xmlns:p14="http://schemas.microsoft.com/office/powerpoint/2010/main" val="397706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Summation of force questions</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Questions to check understanding</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2" y="1497013"/>
            <a:ext cx="11226049" cy="4230019"/>
          </a:xfrm>
        </p:spPr>
        <p: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Based on the practical experience: </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What allowed you to jump forward regardless of the technique or posture used?</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What do you notice about the distance that you were able to travel in each jump?</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Why do you think that is?</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What were the differences between the jumps? Explain using your understanding of the principles of force.</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How effective would a high jumper or basketball player be if suspended in mid-air with nothing to push against? Explain your answer.</a:t>
            </a:r>
            <a:endParaRPr lang="en-AU" dirty="0"/>
          </a:p>
          <a:p>
            <a:endParaRPr lang="en-AU" dirty="0"/>
          </a:p>
          <a:p>
            <a:endParaRPr lang="en-AU" dirty="0"/>
          </a:p>
          <a:p>
            <a:endParaRPr lang="en-AU" dirty="0"/>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383652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800681"/>
          </a:xfrm>
        </p:spPr>
        <p:txBody>
          <a:bodyPr vert="horz" lIns="0" tIns="0" rIns="0" bIns="0" rtlCol="0" anchor="b">
            <a:normAutofit fontScale="90000"/>
          </a:bodyPr>
          <a:lstStyle/>
          <a:p>
            <a:r>
              <a:rPr lang="en-US" kern="1200" dirty="0">
                <a:latin typeface="Arial" panose="020B0604020202020204" pitchFamily="34" charset="0"/>
                <a:ea typeface="+mj-ea"/>
                <a:cs typeface="Arial" panose="020B0604020202020204" pitchFamily="34" charset="0"/>
              </a:rPr>
              <a:t>Activity 2 – catching eggs and cricket balls</a:t>
            </a:r>
          </a:p>
        </p:txBody>
      </p:sp>
      <p:sp>
        <p:nvSpPr>
          <p:cNvPr id="2" name="Text Placeholder 10">
            <a:extLst>
              <a:ext uri="{FF2B5EF4-FFF2-40B4-BE49-F238E27FC236}">
                <a16:creationId xmlns:a16="http://schemas.microsoft.com/office/drawing/2014/main" id="{A7938A1A-7ACB-C7CB-879B-DCBE467F4D91}"/>
              </a:ext>
            </a:extLst>
          </p:cNvPr>
          <p:cNvSpPr txBox="1">
            <a:spLocks/>
          </p:cNvSpPr>
          <p:nvPr/>
        </p:nvSpPr>
        <p:spPr>
          <a:xfrm>
            <a:off x="540000" y="4868562"/>
            <a:ext cx="6255977" cy="426611"/>
          </a:xfrm>
          <a:prstGeom prst="rect">
            <a:avLst/>
          </a:prstGeom>
        </p:spPr>
        <p:txBody>
          <a:bodyPr vert="horz" lIns="0" tIns="0" rIns="0" bIns="0" rtlCol="0" anchor="t">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kern="1200" dirty="0">
                <a:solidFill>
                  <a:schemeClr val="accent4"/>
                </a:solidFill>
                <a:latin typeface="Arial" panose="020B0604020202020204" pitchFamily="34" charset="0"/>
                <a:ea typeface="+mn-ea"/>
                <a:cs typeface="Arial" panose="020B0604020202020204" pitchFamily="34" charset="0"/>
              </a:rPr>
              <a:t>Absorbing force</a:t>
            </a:r>
          </a:p>
        </p:txBody>
      </p:sp>
      <p:sp>
        <p:nvSpPr>
          <p:cNvPr id="6" name="Slide Number Placeholder 5" hidden="1">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a:spcAft>
                <a:spcPts val="600"/>
              </a:spcAft>
            </a:pPr>
            <a:fld id="{10A01DC5-1685-4615-8240-15192985C6A2}" type="slidenum">
              <a:rPr lang="en-AU" smtClean="0"/>
              <a:pPr>
                <a:spcAft>
                  <a:spcPts val="600"/>
                </a:spcAft>
              </a:pPr>
              <a:t>11</a:t>
            </a:fld>
            <a:endParaRPr lang="en-AU"/>
          </a:p>
        </p:txBody>
      </p:sp>
    </p:spTree>
    <p:extLst>
      <p:ext uri="{BB962C8B-B14F-4D97-AF65-F5344CB8AC3E}">
        <p14:creationId xmlns:p14="http://schemas.microsoft.com/office/powerpoint/2010/main" val="1665459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dirty="0"/>
              <a:t>Absorbing force activities</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982520"/>
            <a:ext cx="6443999" cy="351065"/>
          </a:xfrm>
        </p:spPr>
        <p:txBody>
          <a:bodyPr/>
          <a:lstStyle/>
          <a:p>
            <a:r>
              <a:rPr lang="en-AU" dirty="0"/>
              <a:t>Group activities</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5400675" y="1800000"/>
            <a:ext cx="6294020" cy="3517958"/>
          </a:xfrm>
        </p:spPr>
        <p: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Undertake the following practical experiences using an underarm throw:</a:t>
            </a:r>
          </a:p>
          <a:p>
            <a:pPr marL="342900" lvl="0" indent="-342900">
              <a:lnSpc>
                <a:spcPct val="150000"/>
              </a:lnSpc>
              <a:spcBef>
                <a:spcPts val="1200"/>
              </a:spcBef>
              <a:spcAft>
                <a:spcPts val="600"/>
              </a:spcAft>
              <a:buFont typeface="Arial" panose="020B0604020202020204" pitchFamily="34" charset="0"/>
              <a:buChar char="•"/>
            </a:pPr>
            <a:r>
              <a:rPr lang="en-AU" sz="1800" dirty="0">
                <a:ea typeface="Calibri" panose="020F0502020204030204" pitchFamily="34" charset="0"/>
              </a:rPr>
              <a:t>c</a:t>
            </a:r>
            <a:r>
              <a:rPr lang="en-AU" sz="1800" dirty="0">
                <a:effectLst/>
                <a:latin typeface="Arial" panose="020B0604020202020204" pitchFamily="34" charset="0"/>
                <a:ea typeface="Calibri" panose="020F0502020204030204" pitchFamily="34" charset="0"/>
              </a:rPr>
              <a:t>atch an egg with a partner </a:t>
            </a:r>
          </a:p>
          <a:p>
            <a:pPr marL="342900" lvl="0" indent="-342900">
              <a:lnSpc>
                <a:spcPct val="150000"/>
              </a:lnSpc>
              <a:spcBef>
                <a:spcPts val="1200"/>
              </a:spcBef>
              <a:spcAft>
                <a:spcPts val="600"/>
              </a:spcAft>
              <a:buFont typeface="Arial" panose="020B0604020202020204" pitchFamily="34" charset="0"/>
              <a:buChar char="•"/>
            </a:pPr>
            <a:r>
              <a:rPr lang="en-AU" sz="1800" dirty="0">
                <a:effectLst/>
                <a:latin typeface="Arial" panose="020B0604020202020204" pitchFamily="34" charset="0"/>
                <a:ea typeface="Calibri" panose="020F0502020204030204" pitchFamily="34" charset="0"/>
              </a:rPr>
              <a:t>gradually increase the distance between throws by stepping back after each catch</a:t>
            </a:r>
          </a:p>
          <a:p>
            <a:pPr marL="342900" lvl="0" indent="-342900">
              <a:lnSpc>
                <a:spcPct val="150000"/>
              </a:lnSpc>
              <a:spcBef>
                <a:spcPts val="1200"/>
              </a:spcBef>
              <a:spcAft>
                <a:spcPts val="600"/>
              </a:spcAft>
              <a:buFont typeface="Arial" panose="020B0604020202020204" pitchFamily="34" charset="0"/>
              <a:buChar char="•"/>
            </a:pPr>
            <a:r>
              <a:rPr lang="en-AU" sz="1800" dirty="0">
                <a:ea typeface="Calibri" panose="020F0502020204030204" pitchFamily="34" charset="0"/>
              </a:rPr>
              <a:t>r</a:t>
            </a:r>
            <a:r>
              <a:rPr lang="en-AU" sz="1800" dirty="0">
                <a:effectLst/>
                <a:latin typeface="Arial" panose="020B0604020202020204" pitchFamily="34" charset="0"/>
                <a:ea typeface="Calibri" panose="020F0502020204030204" pitchFamily="34" charset="0"/>
              </a:rPr>
              <a:t>epeat the same process with a cricket ball.</a:t>
            </a:r>
          </a:p>
        </p:txBody>
      </p:sp>
      <p:pic>
        <p:nvPicPr>
          <p:cNvPr id="6" name="Picture Placeholder 5">
            <a:extLst>
              <a:ext uri="{FF2B5EF4-FFF2-40B4-BE49-F238E27FC236}">
                <a16:creationId xmlns:a16="http://schemas.microsoft.com/office/drawing/2014/main" id="{9993CF24-4843-2CA3-BF5C-F7A6A5215103}"/>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187891" y="0"/>
            <a:ext cx="5040000" cy="6858000"/>
          </a:xfr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417450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Absorbing force questions</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Questions to check understanding</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2" y="1497013"/>
            <a:ext cx="10997449" cy="4879975"/>
          </a:xfrm>
        </p:spPr>
        <p: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Based on the practical experience: </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How did you avoid breaking the egg? Describe the techniques you used.</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How did your techniques change when the distance was increased? What was the successful outcome and why?</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Why do you think the techniques of catching an egg might be applied to catching a hard object, such as a cricket ball?</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Using your knowledge of absorbing force, account for the different techniques used to catch both objects.</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How do you think this can be applied to something like rugby league? Why is technique important to allow a smaller opponent to tackle a larger person? How do they absorb shock or force?</a:t>
            </a:r>
          </a:p>
          <a:p>
            <a:endParaRPr lang="en-AU" dirty="0"/>
          </a:p>
          <a:p>
            <a:endParaRPr lang="en-AU" dirty="0"/>
          </a:p>
          <a:p>
            <a:endParaRPr lang="en-AU" dirty="0"/>
          </a:p>
          <a:p>
            <a:endParaRPr lang="en-AU" dirty="0"/>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110638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800681"/>
          </a:xfrm>
        </p:spPr>
        <p:txBody>
          <a:bodyPr vert="horz" lIns="0" tIns="0" rIns="0" bIns="0" rtlCol="0" anchor="b">
            <a:normAutofit fontScale="90000"/>
          </a:bodyPr>
          <a:lstStyle/>
          <a:p>
            <a:r>
              <a:rPr lang="en-US" kern="1200" dirty="0">
                <a:latin typeface="Arial" panose="020B0604020202020204" pitchFamily="34" charset="0"/>
                <a:ea typeface="+mj-ea"/>
                <a:cs typeface="Arial" panose="020B0604020202020204" pitchFamily="34" charset="0"/>
              </a:rPr>
              <a:t>Activity </a:t>
            </a:r>
            <a:r>
              <a:rPr lang="en-US" dirty="0"/>
              <a:t>3</a:t>
            </a:r>
            <a:r>
              <a:rPr lang="en-US" kern="1200" dirty="0">
                <a:latin typeface="Arial" panose="020B0604020202020204" pitchFamily="34" charset="0"/>
                <a:ea typeface="+mj-ea"/>
                <a:cs typeface="Arial" panose="020B0604020202020204" pitchFamily="34" charset="0"/>
              </a:rPr>
              <a:t> – basketball and tennis ball activity</a:t>
            </a:r>
          </a:p>
        </p:txBody>
      </p:sp>
      <p:sp>
        <p:nvSpPr>
          <p:cNvPr id="2" name="Text Placeholder 10">
            <a:extLst>
              <a:ext uri="{FF2B5EF4-FFF2-40B4-BE49-F238E27FC236}">
                <a16:creationId xmlns:a16="http://schemas.microsoft.com/office/drawing/2014/main" id="{A7938A1A-7ACB-C7CB-879B-DCBE467F4D91}"/>
              </a:ext>
            </a:extLst>
          </p:cNvPr>
          <p:cNvSpPr txBox="1">
            <a:spLocks/>
          </p:cNvSpPr>
          <p:nvPr/>
        </p:nvSpPr>
        <p:spPr>
          <a:xfrm>
            <a:off x="540000" y="4868562"/>
            <a:ext cx="6255977" cy="426611"/>
          </a:xfrm>
          <a:prstGeom prst="rect">
            <a:avLst/>
          </a:prstGeom>
        </p:spPr>
        <p:txBody>
          <a:bodyPr vert="horz" lIns="0" tIns="0" rIns="0" bIns="0" rtlCol="0" anchor="t">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kern="1200" dirty="0">
                <a:solidFill>
                  <a:schemeClr val="accent4"/>
                </a:solidFill>
                <a:latin typeface="Arial" panose="020B0604020202020204" pitchFamily="34" charset="0"/>
                <a:ea typeface="+mn-ea"/>
                <a:cs typeface="Arial" panose="020B0604020202020204" pitchFamily="34" charset="0"/>
              </a:rPr>
              <a:t>Applying force</a:t>
            </a:r>
          </a:p>
        </p:txBody>
      </p:sp>
      <p:sp>
        <p:nvSpPr>
          <p:cNvPr id="6" name="Slide Number Placeholder 5" hidden="1">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a:spcAft>
                <a:spcPts val="600"/>
              </a:spcAft>
            </a:pPr>
            <a:fld id="{10A01DC5-1685-4615-8240-15192985C6A2}" type="slidenum">
              <a:rPr lang="en-AU" smtClean="0"/>
              <a:pPr>
                <a:spcAft>
                  <a:spcPts val="600"/>
                </a:spcAft>
              </a:pPr>
              <a:t>14</a:t>
            </a:fld>
            <a:endParaRPr lang="en-AU"/>
          </a:p>
        </p:txBody>
      </p:sp>
    </p:spTree>
    <p:extLst>
      <p:ext uri="{BB962C8B-B14F-4D97-AF65-F5344CB8AC3E}">
        <p14:creationId xmlns:p14="http://schemas.microsoft.com/office/powerpoint/2010/main" val="68327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dirty="0"/>
              <a:t>Applying force activities</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982520"/>
            <a:ext cx="6443999" cy="351065"/>
          </a:xfrm>
        </p:spPr>
        <p:txBody>
          <a:bodyPr/>
          <a:lstStyle/>
          <a:p>
            <a:r>
              <a:rPr lang="en-AU" dirty="0"/>
              <a:t>Group activities</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p: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Undertake the following practical experiences.</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Place a basketball and a tennis ball on a line.</a:t>
            </a:r>
          </a:p>
          <a:p>
            <a:pPr marL="342900" lvl="0" indent="-342900">
              <a:lnSpc>
                <a:spcPct val="150000"/>
              </a:lnSpc>
              <a:spcBef>
                <a:spcPts val="1200"/>
              </a:spcBef>
              <a:spcAft>
                <a:spcPts val="600"/>
              </a:spcAft>
              <a:buFont typeface="Symbol" panose="05050102010706020507" pitchFamily="18" charset="2"/>
              <a:buChar char=""/>
            </a:pPr>
            <a:r>
              <a:rPr lang="en-AU" sz="1800" dirty="0">
                <a:ea typeface="Calibri" panose="020F0502020204030204" pitchFamily="34" charset="0"/>
              </a:rPr>
              <a:t>P</a:t>
            </a:r>
            <a:r>
              <a:rPr lang="en-AU" sz="1800" dirty="0">
                <a:effectLst/>
                <a:latin typeface="Arial" panose="020B0604020202020204" pitchFamily="34" charset="0"/>
                <a:ea typeface="Calibri" panose="020F0502020204030204" pitchFamily="34" charset="0"/>
              </a:rPr>
              <a:t>ush both balls at the same time using the same force.</a:t>
            </a:r>
          </a:p>
        </p:txBody>
      </p:sp>
      <p:pic>
        <p:nvPicPr>
          <p:cNvPr id="8" name="Picture Placeholder 7">
            <a:extLst>
              <a:ext uri="{FF2B5EF4-FFF2-40B4-BE49-F238E27FC236}">
                <a16:creationId xmlns:a16="http://schemas.microsoft.com/office/drawing/2014/main" id="{7D6B84A4-5296-0839-DDF3-2E526FE62266}"/>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15</a:t>
            </a:fld>
            <a:endParaRPr lang="en-AU"/>
          </a:p>
        </p:txBody>
      </p:sp>
    </p:spTree>
    <p:extLst>
      <p:ext uri="{BB962C8B-B14F-4D97-AF65-F5344CB8AC3E}">
        <p14:creationId xmlns:p14="http://schemas.microsoft.com/office/powerpoint/2010/main" val="4407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Applying force questions</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Questions to check understanding</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2" y="1497013"/>
            <a:ext cx="11100953" cy="4879975"/>
          </a:xfrm>
        </p:spPr>
        <p: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Based on the practical experience answer the following questions: </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Although the same amount of force was used, did one ball move further than the other? Propose why this occurred.</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Explain the difference in distances travelled in terms of application of force to the masses of each ball.</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Explain what you would expect to happen in the following situations and how each situation impacts the amount of force applied to the ball:</a:t>
            </a:r>
          </a:p>
          <a:p>
            <a:pPr marL="702900" lvl="4" indent="-342900">
              <a:spcBef>
                <a:spcPts val="1200"/>
              </a:spcBef>
              <a:buFont typeface="+mj-lt"/>
              <a:buAutoNum type="alphaLcPeriod"/>
            </a:pPr>
            <a:r>
              <a:rPr lang="en-AU" dirty="0">
                <a:effectLst/>
                <a:latin typeface="Arial" panose="020B0604020202020204" pitchFamily="34" charset="0"/>
                <a:ea typeface="Calibri" panose="020F0502020204030204" pitchFamily="34" charset="0"/>
              </a:rPr>
              <a:t>it was raining and the ball became wet</a:t>
            </a:r>
          </a:p>
          <a:p>
            <a:pPr marL="702900" lvl="4" indent="-342900">
              <a:spcBef>
                <a:spcPts val="1200"/>
              </a:spcBef>
              <a:buFont typeface="+mj-lt"/>
              <a:buAutoNum type="alphaLcPeriod"/>
            </a:pPr>
            <a:r>
              <a:rPr lang="en-AU" dirty="0">
                <a:effectLst/>
                <a:latin typeface="Arial" panose="020B0604020202020204" pitchFamily="34" charset="0"/>
                <a:ea typeface="Calibri" panose="020F0502020204030204" pitchFamily="34" charset="0"/>
              </a:rPr>
              <a:t>the basketball was only half inflated.</a:t>
            </a:r>
          </a:p>
          <a:p>
            <a:endParaRPr lang="en-AU" dirty="0"/>
          </a:p>
          <a:p>
            <a:endParaRPr lang="en-AU" dirty="0"/>
          </a:p>
          <a:p>
            <a:endParaRPr lang="en-AU" dirty="0"/>
          </a:p>
          <a:p>
            <a:endParaRPr lang="en-AU" dirty="0"/>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185744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800681"/>
          </a:xfrm>
        </p:spPr>
        <p:txBody>
          <a:bodyPr vert="horz" lIns="0" tIns="0" rIns="0" bIns="0" rtlCol="0" anchor="b">
            <a:normAutofit/>
          </a:bodyPr>
          <a:lstStyle/>
          <a:p>
            <a:r>
              <a:rPr lang="en-US" kern="1200" dirty="0">
                <a:latin typeface="Arial" panose="020B0604020202020204" pitchFamily="34" charset="0"/>
                <a:ea typeface="+mj-ea"/>
                <a:cs typeface="Arial" panose="020B0604020202020204" pitchFamily="34" charset="0"/>
              </a:rPr>
              <a:t>Activity 4 – partner activity</a:t>
            </a:r>
          </a:p>
        </p:txBody>
      </p:sp>
      <p:sp>
        <p:nvSpPr>
          <p:cNvPr id="2" name="Text Placeholder 10">
            <a:extLst>
              <a:ext uri="{FF2B5EF4-FFF2-40B4-BE49-F238E27FC236}">
                <a16:creationId xmlns:a16="http://schemas.microsoft.com/office/drawing/2014/main" id="{A7938A1A-7ACB-C7CB-879B-DCBE467F4D91}"/>
              </a:ext>
            </a:extLst>
          </p:cNvPr>
          <p:cNvSpPr txBox="1">
            <a:spLocks/>
          </p:cNvSpPr>
          <p:nvPr/>
        </p:nvSpPr>
        <p:spPr>
          <a:xfrm>
            <a:off x="540000" y="4868562"/>
            <a:ext cx="6255977" cy="426611"/>
          </a:xfrm>
          <a:prstGeom prst="rect">
            <a:avLst/>
          </a:prstGeom>
        </p:spPr>
        <p:txBody>
          <a:bodyPr vert="horz" lIns="0" tIns="0" rIns="0" bIns="0" rtlCol="0" anchor="t">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kern="1200" dirty="0">
                <a:solidFill>
                  <a:schemeClr val="accent4"/>
                </a:solidFill>
                <a:latin typeface="Arial" panose="020B0604020202020204" pitchFamily="34" charset="0"/>
                <a:ea typeface="+mn-ea"/>
                <a:cs typeface="Arial" panose="020B0604020202020204" pitchFamily="34" charset="0"/>
              </a:rPr>
              <a:t>Base of support</a:t>
            </a:r>
          </a:p>
        </p:txBody>
      </p:sp>
      <p:sp>
        <p:nvSpPr>
          <p:cNvPr id="6" name="Slide Number Placeholder 5" hidden="1">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a:spcAft>
                <a:spcPts val="600"/>
              </a:spcAft>
            </a:pPr>
            <a:fld id="{10A01DC5-1685-4615-8240-15192985C6A2}" type="slidenum">
              <a:rPr lang="en-AU" smtClean="0"/>
              <a:pPr>
                <a:spcAft>
                  <a:spcPts val="600"/>
                </a:spcAft>
              </a:pPr>
              <a:t>17</a:t>
            </a:fld>
            <a:endParaRPr lang="en-AU"/>
          </a:p>
        </p:txBody>
      </p:sp>
    </p:spTree>
    <p:extLst>
      <p:ext uri="{BB962C8B-B14F-4D97-AF65-F5344CB8AC3E}">
        <p14:creationId xmlns:p14="http://schemas.microsoft.com/office/powerpoint/2010/main" val="4028730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t>Base of support activities</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t>Group activities</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59999" y="1581232"/>
            <a:ext cx="10764001" cy="4675189"/>
          </a:xfrm>
        </p:spPr>
        <p:txBody>
          <a:bodyPr/>
          <a:lstStyle/>
          <a:p>
            <a:pPr lvl="0">
              <a:lnSpc>
                <a:spcPct val="125000"/>
              </a:lnSpc>
              <a:spcBef>
                <a:spcPts val="1200"/>
              </a:spcBef>
              <a:spcAft>
                <a:spcPts val="600"/>
              </a:spcAft>
            </a:pPr>
            <a:r>
              <a:rPr lang="en-AU" sz="1800" dirty="0">
                <a:effectLst/>
                <a:latin typeface="Arial" panose="020B0604020202020204" pitchFamily="34" charset="0"/>
                <a:ea typeface="Calibri" panose="020F0502020204030204" pitchFamily="34" charset="0"/>
              </a:rPr>
              <a:t>Undertake the following practical experiences: </a:t>
            </a:r>
          </a:p>
          <a:p>
            <a:pPr marL="342900" lvl="0" indent="-342900">
              <a:lnSpc>
                <a:spcPct val="125000"/>
              </a:lnSpc>
              <a:spcBef>
                <a:spcPts val="6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Stand with feet together. Partner uses chalk to draw around their feet or base of support.</a:t>
            </a:r>
          </a:p>
          <a:p>
            <a:pPr marL="342900" lvl="0" indent="-342900">
              <a:lnSpc>
                <a:spcPct val="125000"/>
              </a:lnSpc>
              <a:spcBef>
                <a:spcPts val="6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While still standing, partner pushes them lightly.</a:t>
            </a:r>
          </a:p>
          <a:p>
            <a:pPr marL="342900" lvl="0" indent="-342900">
              <a:lnSpc>
                <a:spcPct val="125000"/>
              </a:lnSpc>
              <a:spcBef>
                <a:spcPts val="6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Repeat steps 1 and 2 with your partner using the same amount of force, but change the positioning of the feet to change the base of support such as:</a:t>
            </a:r>
          </a:p>
          <a:p>
            <a:pPr marL="702900" lvl="4" indent="-342900">
              <a:lnSpc>
                <a:spcPct val="125000"/>
              </a:lnSpc>
              <a:spcBef>
                <a:spcPts val="600"/>
              </a:spcBef>
              <a:buFont typeface="+mj-lt"/>
              <a:buAutoNum type="alphaLcPeriod"/>
            </a:pPr>
            <a:r>
              <a:rPr lang="en-AU" dirty="0">
                <a:effectLst/>
                <a:latin typeface="Arial" panose="020B0604020202020204" pitchFamily="34" charset="0"/>
                <a:ea typeface="Calibri" panose="020F0502020204030204" pitchFamily="34" charset="0"/>
                <a:cs typeface="Times New Roman" panose="02020603050405020304" pitchFamily="18" charset="0"/>
              </a:rPr>
              <a:t>standing on one leg</a:t>
            </a:r>
          </a:p>
          <a:p>
            <a:pPr marL="702900" lvl="4" indent="-342900">
              <a:lnSpc>
                <a:spcPct val="125000"/>
              </a:lnSpc>
              <a:spcBef>
                <a:spcPts val="600"/>
              </a:spcBef>
              <a:buFont typeface="+mj-lt"/>
              <a:buAutoNum type="alphaLcPeriod"/>
            </a:pPr>
            <a:r>
              <a:rPr lang="en-AU" dirty="0">
                <a:effectLst/>
                <a:latin typeface="Arial" panose="020B0604020202020204" pitchFamily="34" charset="0"/>
                <a:ea typeface="Calibri" panose="020F0502020204030204" pitchFamily="34" charset="0"/>
                <a:cs typeface="Times New Roman" panose="02020603050405020304" pitchFamily="18" charset="0"/>
              </a:rPr>
              <a:t>widening the stance on both feet</a:t>
            </a:r>
          </a:p>
          <a:p>
            <a:pPr marL="702900" lvl="4" indent="-342900">
              <a:lnSpc>
                <a:spcPct val="125000"/>
              </a:lnSpc>
              <a:spcBef>
                <a:spcPts val="600"/>
              </a:spcBef>
              <a:buFont typeface="+mj-lt"/>
              <a:buAutoNum type="alphaLcPeriod"/>
            </a:pPr>
            <a:r>
              <a:rPr lang="en-AU" dirty="0">
                <a:effectLst/>
                <a:latin typeface="Arial" panose="020B0604020202020204" pitchFamily="34" charset="0"/>
                <a:ea typeface="Calibri" panose="020F0502020204030204" pitchFamily="34" charset="0"/>
                <a:cs typeface="Times New Roman" panose="02020603050405020304" pitchFamily="18" charset="0"/>
              </a:rPr>
              <a:t>kneeling on hands and knees.</a:t>
            </a:r>
          </a:p>
          <a:p>
            <a:pPr marL="342900" lvl="0" indent="-342900">
              <a:lnSpc>
                <a:spcPct val="125000"/>
              </a:lnSpc>
              <a:spcBef>
                <a:spcPts val="6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Introduce line of gravity by using a wide base of support with a sideways lean or movement towards the force before it makes contact.</a:t>
            </a:r>
            <a:endParaRPr lang="en-AU" dirty="0"/>
          </a:p>
          <a:p>
            <a:endParaRPr lang="en-AU" dirty="0"/>
          </a:p>
          <a:p>
            <a:endParaRPr lang="en-AU" dirty="0"/>
          </a:p>
          <a:p>
            <a:endParaRPr lang="en-AU" dirty="0"/>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384317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Base of support questions</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Questions to check understanding</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2" y="1677013"/>
            <a:ext cx="11483636" cy="4585645"/>
          </a:xfrm>
        </p:spPr>
        <p:txBody>
          <a:bodyPr/>
          <a:lstStyle/>
          <a:p>
            <a:pPr marL="342900" lvl="0" indent="-342900">
              <a:lnSpc>
                <a:spcPct val="150000"/>
              </a:lnSpc>
              <a:spcBef>
                <a:spcPts val="6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What did you notice as the base of support becomes bigger?</a:t>
            </a:r>
          </a:p>
          <a:p>
            <a:pPr marL="342900" lvl="0" indent="-342900">
              <a:lnSpc>
                <a:spcPct val="150000"/>
              </a:lnSpc>
              <a:spcBef>
                <a:spcPts val="6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How does a person’s base of support affect their stability?</a:t>
            </a:r>
          </a:p>
          <a:p>
            <a:pPr marL="342900" lvl="0" indent="-342900">
              <a:lnSpc>
                <a:spcPct val="150000"/>
              </a:lnSpc>
              <a:spcBef>
                <a:spcPts val="6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Account for reasons why an improved or greater base of support improves stability in relation to centre of gravity and line of gravity.</a:t>
            </a:r>
          </a:p>
          <a:p>
            <a:pPr marL="342900" lvl="0" indent="-342900">
              <a:lnSpc>
                <a:spcPct val="150000"/>
              </a:lnSpc>
              <a:spcBef>
                <a:spcPts val="6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Identify 2 examples of when a wide base of support is needed in a sporting situation and explain why.</a:t>
            </a:r>
          </a:p>
          <a:p>
            <a:pPr marL="342900" lvl="0" indent="-342900">
              <a:lnSpc>
                <a:spcPct val="150000"/>
              </a:lnSpc>
              <a:spcBef>
                <a:spcPts val="6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What did you notice when you had a wide base of support and moved towards the force before contact? Why do you think this is the case?</a:t>
            </a:r>
          </a:p>
          <a:p>
            <a:pPr marL="342900" indent="-342900">
              <a:spcBef>
                <a:spcPts val="6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Describe how athletes who perform skills with a narrow base of support control their upper body movement to assist in maintaining balance.</a:t>
            </a:r>
          </a:p>
          <a:p>
            <a:endParaRPr lang="en-AU" dirty="0"/>
          </a:p>
          <a:p>
            <a:endParaRPr lang="en-AU" dirty="0"/>
          </a:p>
          <a:p>
            <a:endParaRPr lang="en-AU" dirty="0"/>
          </a:p>
          <a:p>
            <a:endParaRPr lang="en-AU" dirty="0"/>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dirty="0"/>
          </a:p>
        </p:txBody>
      </p:sp>
    </p:spTree>
    <p:extLst>
      <p:ext uri="{BB962C8B-B14F-4D97-AF65-F5344CB8AC3E}">
        <p14:creationId xmlns:p14="http://schemas.microsoft.com/office/powerpoint/2010/main" val="24059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5338287" cy="2033997"/>
          </a:xfrm>
        </p:spPr>
        <p:txBody>
          <a:bodyPr/>
          <a:lstStyle/>
          <a:p>
            <a:r>
              <a:rPr lang="en-AU" dirty="0">
                <a:effectLst/>
                <a:ea typeface="Times New Roman" panose="02020603050405020304" pitchFamily="18" charset="0"/>
              </a:rPr>
              <a:t>Biomechanics</a:t>
            </a:r>
            <a:endParaRPr lang="en-AU"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Year 11 </a:t>
            </a:r>
            <a:r>
              <a:rPr lang="en-AU" sz="2000" dirty="0">
                <a:latin typeface="Arial"/>
                <a:ea typeface="+mn-lt"/>
                <a:cs typeface="+mn-lt"/>
              </a:rPr>
              <a:t>–</a:t>
            </a:r>
            <a:r>
              <a:rPr lang="en-AU" dirty="0"/>
              <a:t> Focus area 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The body and mind in motion</a:t>
            </a:r>
          </a:p>
        </p:txBody>
      </p:sp>
      <p:pic>
        <p:nvPicPr>
          <p:cNvPr id="12" name="Picture Placeholder 11">
            <a:extLst>
              <a:ext uri="{FF2B5EF4-FFF2-40B4-BE49-F238E27FC236}">
                <a16:creationId xmlns:a16="http://schemas.microsoft.com/office/drawing/2014/main" id="{FB7AD539-93F4-0583-0647-9602E06C105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800681"/>
          </a:xfrm>
        </p:spPr>
        <p:txBody>
          <a:bodyPr vert="horz" lIns="0" tIns="0" rIns="0" bIns="0" rtlCol="0" anchor="b">
            <a:normAutofit/>
          </a:bodyPr>
          <a:lstStyle/>
          <a:p>
            <a:r>
              <a:rPr lang="en-US" kern="1200" dirty="0">
                <a:latin typeface="Arial" panose="020B0604020202020204" pitchFamily="34" charset="0"/>
                <a:ea typeface="+mj-ea"/>
                <a:cs typeface="Arial" panose="020B0604020202020204" pitchFamily="34" charset="0"/>
              </a:rPr>
              <a:t>Activity 5 – sprint position stability</a:t>
            </a:r>
          </a:p>
        </p:txBody>
      </p:sp>
      <p:sp>
        <p:nvSpPr>
          <p:cNvPr id="2" name="Text Placeholder 10">
            <a:extLst>
              <a:ext uri="{FF2B5EF4-FFF2-40B4-BE49-F238E27FC236}">
                <a16:creationId xmlns:a16="http://schemas.microsoft.com/office/drawing/2014/main" id="{A7938A1A-7ACB-C7CB-879B-DCBE467F4D91}"/>
              </a:ext>
            </a:extLst>
          </p:cNvPr>
          <p:cNvSpPr txBox="1">
            <a:spLocks/>
          </p:cNvSpPr>
          <p:nvPr/>
        </p:nvSpPr>
        <p:spPr>
          <a:xfrm>
            <a:off x="540000" y="4868562"/>
            <a:ext cx="6255977" cy="426611"/>
          </a:xfrm>
          <a:prstGeom prst="rect">
            <a:avLst/>
          </a:prstGeom>
        </p:spPr>
        <p:txBody>
          <a:bodyPr vert="horz" lIns="0" tIns="0" rIns="0" bIns="0" rtlCol="0" anchor="t">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kern="1200" dirty="0">
                <a:solidFill>
                  <a:schemeClr val="accent4"/>
                </a:solidFill>
                <a:latin typeface="Arial" panose="020B0604020202020204" pitchFamily="34" charset="0"/>
                <a:ea typeface="+mn-ea"/>
                <a:cs typeface="Arial" panose="020B0604020202020204" pitchFamily="34" charset="0"/>
              </a:rPr>
              <a:t>Centre of gravity and base of support</a:t>
            </a:r>
          </a:p>
        </p:txBody>
      </p:sp>
      <p:sp>
        <p:nvSpPr>
          <p:cNvPr id="6" name="Slide Number Placeholder 5" hidden="1">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a:spcAft>
                <a:spcPts val="600"/>
              </a:spcAft>
            </a:pPr>
            <a:fld id="{10A01DC5-1685-4615-8240-15192985C6A2}" type="slidenum">
              <a:rPr lang="en-AU" smtClean="0"/>
              <a:pPr>
                <a:spcAft>
                  <a:spcPts val="600"/>
                </a:spcAft>
              </a:pPr>
              <a:t>20</a:t>
            </a:fld>
            <a:endParaRPr lang="en-AU"/>
          </a:p>
        </p:txBody>
      </p:sp>
    </p:spTree>
    <p:extLst>
      <p:ext uri="{BB962C8B-B14F-4D97-AF65-F5344CB8AC3E}">
        <p14:creationId xmlns:p14="http://schemas.microsoft.com/office/powerpoint/2010/main" val="19059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p:txBody>
          <a:bodyPr/>
          <a:lstStyle/>
          <a:p>
            <a:r>
              <a:rPr lang="en-AU" dirty="0"/>
              <a:t>Centre of gravity and base of support activities</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p:txBody>
          <a:bodyPr/>
          <a:lstStyle/>
          <a:p>
            <a:r>
              <a:rPr lang="en-AU" dirty="0"/>
              <a:t>Group activities</a:t>
            </a:r>
          </a:p>
        </p:txBody>
      </p:sp>
      <p:sp>
        <p:nvSpPr>
          <p:cNvPr id="7" name="Text Placeholder 8">
            <a:extLst>
              <a:ext uri="{FF2B5EF4-FFF2-40B4-BE49-F238E27FC236}">
                <a16:creationId xmlns:a16="http://schemas.microsoft.com/office/drawing/2014/main" id="{DD22207A-4326-774C-2AD3-CF1DD36F352F}"/>
              </a:ext>
            </a:extLst>
          </p:cNvPr>
          <p:cNvSpPr txBox="1">
            <a:spLocks/>
          </p:cNvSpPr>
          <p:nvPr/>
        </p:nvSpPr>
        <p:spPr>
          <a:xfrm>
            <a:off x="326895" y="1634079"/>
            <a:ext cx="6132132" cy="4540377"/>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AU" sz="1800" dirty="0">
                <a:ea typeface="Calibri" panose="020F0502020204030204" pitchFamily="34" charset="0"/>
              </a:rPr>
              <a:t>Undertake the following practical experiences.</a:t>
            </a:r>
          </a:p>
          <a:p>
            <a:pPr marL="342900" indent="-342900">
              <a:spcBef>
                <a:spcPts val="600"/>
              </a:spcBef>
              <a:spcAft>
                <a:spcPts val="600"/>
              </a:spcAft>
              <a:buFont typeface="+mj-lt"/>
              <a:buAutoNum type="arabicPeriod"/>
            </a:pPr>
            <a:r>
              <a:rPr lang="en-AU" sz="1800" dirty="0">
                <a:ea typeface="Calibri" panose="020F0502020204030204" pitchFamily="34" charset="0"/>
              </a:rPr>
              <a:t>With a partner, complete a 10-metre sprint from the following positions:</a:t>
            </a:r>
          </a:p>
          <a:p>
            <a:pPr marL="952485" lvl="1" indent="-342900">
              <a:spcBef>
                <a:spcPts val="600"/>
              </a:spcBef>
              <a:buFont typeface="+mj-lt"/>
              <a:buAutoNum type="alphaLcPeriod"/>
            </a:pPr>
            <a:r>
              <a:rPr lang="en-AU" dirty="0">
                <a:ea typeface="Calibri" panose="020F0502020204030204" pitchFamily="34" charset="0"/>
                <a:cs typeface="Times New Roman" panose="02020603050405020304" pitchFamily="18" charset="0"/>
              </a:rPr>
              <a:t>standing straight with arms by their side</a:t>
            </a:r>
          </a:p>
          <a:p>
            <a:pPr marL="952485" lvl="1" indent="-342900">
              <a:spcBef>
                <a:spcPts val="600"/>
              </a:spcBef>
              <a:buFont typeface="+mj-lt"/>
              <a:buAutoNum type="alphaLcPeriod"/>
            </a:pPr>
            <a:r>
              <a:rPr lang="en-AU" dirty="0">
                <a:ea typeface="Calibri" panose="020F0502020204030204" pitchFamily="34" charset="0"/>
                <a:cs typeface="Times New Roman" panose="02020603050405020304" pitchFamily="18" charset="0"/>
              </a:rPr>
              <a:t>feet apart with a slight forward lean and arms in the ready positions (standing start)</a:t>
            </a:r>
          </a:p>
          <a:p>
            <a:pPr marL="952485" lvl="1" indent="-342900">
              <a:spcBef>
                <a:spcPts val="600"/>
              </a:spcBef>
              <a:buFont typeface="+mj-lt"/>
              <a:buAutoNum type="alphaLcPeriod"/>
            </a:pPr>
            <a:r>
              <a:rPr lang="en-AU" dirty="0">
                <a:ea typeface="Calibri" panose="020F0502020204030204" pitchFamily="34" charset="0"/>
                <a:cs typeface="Times New Roman" panose="02020603050405020304" pitchFamily="18" charset="0"/>
              </a:rPr>
              <a:t>crouch start with hands on the floor and using blocks if possible.</a:t>
            </a:r>
          </a:p>
          <a:p>
            <a:pPr marL="342900" indent="-342900">
              <a:spcBef>
                <a:spcPts val="600"/>
              </a:spcBef>
              <a:spcAft>
                <a:spcPts val="600"/>
              </a:spcAft>
              <a:buFont typeface="+mj-lt"/>
              <a:buAutoNum type="arabicPeriod"/>
            </a:pPr>
            <a:r>
              <a:rPr lang="en-AU" sz="1800" dirty="0">
                <a:ea typeface="Calibri" panose="020F0502020204030204" pitchFamily="34" charset="0"/>
              </a:rPr>
              <a:t>Partners record each sprint time in the table.</a:t>
            </a:r>
          </a:p>
        </p:txBody>
      </p:sp>
      <p:graphicFrame>
        <p:nvGraphicFramePr>
          <p:cNvPr id="10" name="Content Placeholder 9" descr="Student recording table for a 10-metre sprint.">
            <a:extLst>
              <a:ext uri="{FF2B5EF4-FFF2-40B4-BE49-F238E27FC236}">
                <a16:creationId xmlns:a16="http://schemas.microsoft.com/office/drawing/2014/main" id="{69B3034A-02A2-89CC-36AD-CB756145D280}"/>
              </a:ext>
            </a:extLst>
          </p:cNvPr>
          <p:cNvGraphicFramePr>
            <a:graphicFrameLocks noGrp="1"/>
          </p:cNvGraphicFramePr>
          <p:nvPr>
            <p:ph sz="quarter" idx="19"/>
            <p:extLst>
              <p:ext uri="{D42A27DB-BD31-4B8C-83A1-F6EECF244321}">
                <p14:modId xmlns:p14="http://schemas.microsoft.com/office/powerpoint/2010/main" val="1638111850"/>
              </p:ext>
            </p:extLst>
          </p:nvPr>
        </p:nvGraphicFramePr>
        <p:xfrm>
          <a:off x="6882724" y="2726367"/>
          <a:ext cx="4757130" cy="1581932"/>
        </p:xfrm>
        <a:graphic>
          <a:graphicData uri="http://schemas.openxmlformats.org/drawingml/2006/table">
            <a:tbl>
              <a:tblPr firstRow="1" bandRow="1">
                <a:tableStyleId>{69012ECD-51FC-41F1-AA8D-1B2483CD663E}</a:tableStyleId>
              </a:tblPr>
              <a:tblGrid>
                <a:gridCol w="2378565">
                  <a:extLst>
                    <a:ext uri="{9D8B030D-6E8A-4147-A177-3AD203B41FA5}">
                      <a16:colId xmlns:a16="http://schemas.microsoft.com/office/drawing/2014/main" val="169699752"/>
                    </a:ext>
                  </a:extLst>
                </a:gridCol>
                <a:gridCol w="2378565">
                  <a:extLst>
                    <a:ext uri="{9D8B030D-6E8A-4147-A177-3AD203B41FA5}">
                      <a16:colId xmlns:a16="http://schemas.microsoft.com/office/drawing/2014/main" val="2207195592"/>
                    </a:ext>
                  </a:extLst>
                </a:gridCol>
              </a:tblGrid>
              <a:tr h="395483">
                <a:tc>
                  <a:txBody>
                    <a:bodyPr/>
                    <a:lstStyle/>
                    <a:p>
                      <a:r>
                        <a:rPr lang="en-AU" b="0" i="0" dirty="0">
                          <a:latin typeface="Arial" panose="020B0604020202020204" pitchFamily="34" charset="0"/>
                          <a:cs typeface="Arial" panose="020B0604020202020204" pitchFamily="34" charset="0"/>
                        </a:rPr>
                        <a:t>Starting position</a:t>
                      </a:r>
                    </a:p>
                  </a:txBody>
                  <a:tcPr/>
                </a:tc>
                <a:tc>
                  <a:txBody>
                    <a:bodyPr/>
                    <a:lstStyle/>
                    <a:p>
                      <a:r>
                        <a:rPr lang="en-AU" b="0" i="0" dirty="0">
                          <a:latin typeface="Arial" panose="020B0604020202020204" pitchFamily="34" charset="0"/>
                          <a:cs typeface="Arial" panose="020B0604020202020204" pitchFamily="34" charset="0"/>
                        </a:rPr>
                        <a:t>Time</a:t>
                      </a:r>
                    </a:p>
                  </a:txBody>
                  <a:tcPr/>
                </a:tc>
                <a:extLst>
                  <a:ext uri="{0D108BD9-81ED-4DB2-BD59-A6C34878D82A}">
                    <a16:rowId xmlns:a16="http://schemas.microsoft.com/office/drawing/2014/main" val="391692272"/>
                  </a:ext>
                </a:extLst>
              </a:tr>
              <a:tr h="395483">
                <a:tc>
                  <a:txBody>
                    <a:bodyPr/>
                    <a:lstStyle/>
                    <a:p>
                      <a:r>
                        <a:rPr lang="en-AU" b="0" i="0" dirty="0">
                          <a:latin typeface="Arial" panose="020B0604020202020204" pitchFamily="34" charset="0"/>
                          <a:cs typeface="Arial" panose="020B0604020202020204" pitchFamily="34" charset="0"/>
                        </a:rPr>
                        <a:t>A</a:t>
                      </a:r>
                    </a:p>
                  </a:txBody>
                  <a:tcPr/>
                </a:tc>
                <a:tc>
                  <a:txBody>
                    <a:bodyPr/>
                    <a:lstStyle/>
                    <a:p>
                      <a:endParaRPr lang="en-AU"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3727181"/>
                  </a:ext>
                </a:extLst>
              </a:tr>
              <a:tr h="395483">
                <a:tc>
                  <a:txBody>
                    <a:bodyPr/>
                    <a:lstStyle/>
                    <a:p>
                      <a:r>
                        <a:rPr lang="en-AU" b="0" i="0" dirty="0">
                          <a:latin typeface="Arial" panose="020B0604020202020204" pitchFamily="34" charset="0"/>
                          <a:cs typeface="Arial" panose="020B0604020202020204" pitchFamily="34" charset="0"/>
                        </a:rPr>
                        <a:t>B</a:t>
                      </a:r>
                    </a:p>
                  </a:txBody>
                  <a:tcPr/>
                </a:tc>
                <a:tc>
                  <a:txBody>
                    <a:bodyPr/>
                    <a:lstStyle/>
                    <a:p>
                      <a:endParaRPr lang="en-AU" b="0" i="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88881316"/>
                  </a:ext>
                </a:extLst>
              </a:tr>
              <a:tr h="395483">
                <a:tc>
                  <a:txBody>
                    <a:bodyPr/>
                    <a:lstStyle/>
                    <a:p>
                      <a:r>
                        <a:rPr lang="en-AU" b="0" i="0" dirty="0">
                          <a:latin typeface="Arial" panose="020B0604020202020204" pitchFamily="34" charset="0"/>
                          <a:cs typeface="Arial" panose="020B0604020202020204" pitchFamily="34" charset="0"/>
                        </a:rPr>
                        <a:t>C</a:t>
                      </a:r>
                    </a:p>
                  </a:txBody>
                  <a:tcPr/>
                </a:tc>
                <a:tc>
                  <a:txBody>
                    <a:bodyPr/>
                    <a:lstStyle/>
                    <a:p>
                      <a:endParaRPr lang="en-AU" b="0" i="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22423650"/>
                  </a:ext>
                </a:extLst>
              </a:tr>
            </a:tbl>
          </a:graphicData>
        </a:graphic>
      </p:graphicFrame>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21</a:t>
            </a:fld>
            <a:endParaRPr lang="en-AU"/>
          </a:p>
        </p:txBody>
      </p:sp>
    </p:spTree>
    <p:extLst>
      <p:ext uri="{BB962C8B-B14F-4D97-AF65-F5344CB8AC3E}">
        <p14:creationId xmlns:p14="http://schemas.microsoft.com/office/powerpoint/2010/main" val="205847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Centre of gravity and base of support questions</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Questions to check understanding</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2" y="1684422"/>
            <a:ext cx="10161501" cy="3537284"/>
          </a:xfrm>
        </p:spPr>
        <p: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Based on the practical experience: </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Describe the effect of the height of the centre of gravity on balance and stability.</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Explain the impact of the area of base of support on balance and stability.</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Which starting position was the fastest and why?</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Are there other biomechanical principles, such as force, that play a part in influencing the times? What is happening and why?</a:t>
            </a:r>
            <a:endParaRPr lang="en-AU" dirty="0"/>
          </a:p>
          <a:p>
            <a:endParaRPr lang="en-AU" dirty="0"/>
          </a:p>
          <a:p>
            <a:endParaRPr lang="en-AU" dirty="0"/>
          </a:p>
          <a:p>
            <a:endParaRPr lang="en-AU" dirty="0"/>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22</a:t>
            </a:fld>
            <a:endParaRPr lang="en-AU"/>
          </a:p>
        </p:txBody>
      </p:sp>
    </p:spTree>
    <p:extLst>
      <p:ext uri="{BB962C8B-B14F-4D97-AF65-F5344CB8AC3E}">
        <p14:creationId xmlns:p14="http://schemas.microsoft.com/office/powerpoint/2010/main" val="51388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800681"/>
          </a:xfrm>
        </p:spPr>
        <p:txBody>
          <a:bodyPr vert="horz" lIns="0" tIns="0" rIns="0" bIns="0" rtlCol="0" anchor="b">
            <a:normAutofit/>
          </a:bodyPr>
          <a:lstStyle/>
          <a:p>
            <a:r>
              <a:rPr lang="en-US" kern="1200" dirty="0">
                <a:latin typeface="Arial" panose="020B0604020202020204" pitchFamily="34" charset="0"/>
                <a:ea typeface="+mj-ea"/>
                <a:cs typeface="Arial" panose="020B0604020202020204" pitchFamily="34" charset="0"/>
              </a:rPr>
              <a:t>Activity 6 – swimming</a:t>
            </a:r>
          </a:p>
        </p:txBody>
      </p:sp>
      <p:sp>
        <p:nvSpPr>
          <p:cNvPr id="2" name="Text Placeholder 10">
            <a:extLst>
              <a:ext uri="{FF2B5EF4-FFF2-40B4-BE49-F238E27FC236}">
                <a16:creationId xmlns:a16="http://schemas.microsoft.com/office/drawing/2014/main" id="{A7938A1A-7ACB-C7CB-879B-DCBE467F4D91}"/>
              </a:ext>
            </a:extLst>
          </p:cNvPr>
          <p:cNvSpPr txBox="1">
            <a:spLocks/>
          </p:cNvSpPr>
          <p:nvPr/>
        </p:nvSpPr>
        <p:spPr>
          <a:xfrm>
            <a:off x="540000" y="4868562"/>
            <a:ext cx="6255977" cy="426611"/>
          </a:xfrm>
          <a:prstGeom prst="rect">
            <a:avLst/>
          </a:prstGeom>
        </p:spPr>
        <p:txBody>
          <a:bodyPr vert="horz" lIns="0" tIns="0" rIns="0" bIns="0" rtlCol="0" anchor="t">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kern="1200" dirty="0">
                <a:solidFill>
                  <a:schemeClr val="accent4"/>
                </a:solidFill>
                <a:latin typeface="Arial" panose="020B0604020202020204" pitchFamily="34" charset="0"/>
                <a:ea typeface="+mn-ea"/>
                <a:cs typeface="Arial" panose="020B0604020202020204" pitchFamily="34" charset="0"/>
              </a:rPr>
              <a:t>Fluid mechanics</a:t>
            </a:r>
          </a:p>
        </p:txBody>
      </p:sp>
      <p:sp>
        <p:nvSpPr>
          <p:cNvPr id="6" name="Slide Number Placeholder 5" hidden="1">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a:spcAft>
                <a:spcPts val="600"/>
              </a:spcAft>
            </a:pPr>
            <a:fld id="{10A01DC5-1685-4615-8240-15192985C6A2}" type="slidenum">
              <a:rPr lang="en-AU" smtClean="0"/>
              <a:pPr>
                <a:spcAft>
                  <a:spcPts val="600"/>
                </a:spcAft>
              </a:pPr>
              <a:t>23</a:t>
            </a:fld>
            <a:endParaRPr lang="en-AU"/>
          </a:p>
        </p:txBody>
      </p:sp>
    </p:spTree>
    <p:extLst>
      <p:ext uri="{BB962C8B-B14F-4D97-AF65-F5344CB8AC3E}">
        <p14:creationId xmlns:p14="http://schemas.microsoft.com/office/powerpoint/2010/main" val="122290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360000" y="360000"/>
            <a:ext cx="6032448" cy="545601"/>
          </a:xfrm>
        </p:spPr>
        <p:txBody>
          <a:bodyPr/>
          <a:lstStyle/>
          <a:p>
            <a:r>
              <a:rPr lang="en-AU" dirty="0"/>
              <a:t>Fluid mechanics activities</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360000" y="982520"/>
            <a:ext cx="4888406" cy="310015"/>
          </a:xfrm>
        </p:spPr>
        <p:txBody>
          <a:bodyPr/>
          <a:lstStyle/>
          <a:p>
            <a:r>
              <a:rPr lang="en-AU" dirty="0"/>
              <a:t>Group activities</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360000" y="1567087"/>
            <a:ext cx="4982021" cy="4039630"/>
          </a:xfrm>
        </p:spPr>
        <p: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Undertake the following practical experiences with a partner:</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One person in the water performing a variety of float positions for 10 to 15 seconds each. </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The other person is outside of the pool recording what they observe, including what happens to their partner’s arms, legs, trunk and hips.</a:t>
            </a:r>
          </a:p>
        </p:txBody>
      </p:sp>
      <p:sp>
        <p:nvSpPr>
          <p:cNvPr id="5" name="Rectangle: Rounded Corners 4">
            <a:extLst>
              <a:ext uri="{FF2B5EF4-FFF2-40B4-BE49-F238E27FC236}">
                <a16:creationId xmlns:a16="http://schemas.microsoft.com/office/drawing/2014/main" id="{48D52766-2156-A157-55A8-84A24B14B33D}"/>
              </a:ext>
            </a:extLst>
          </p:cNvPr>
          <p:cNvSpPr/>
          <p:nvPr/>
        </p:nvSpPr>
        <p:spPr>
          <a:xfrm>
            <a:off x="5607044" y="1343637"/>
            <a:ext cx="6032448" cy="4931132"/>
          </a:xfrm>
          <a:prstGeom prst="roundRect">
            <a:avLst>
              <a:gd name="adj" fmla="val 868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spcAft>
                <a:spcPts val="600"/>
              </a:spcAft>
            </a:pPr>
            <a:r>
              <a:rPr lang="en-AU" sz="1800" b="1" dirty="0">
                <a:latin typeface="Arial" panose="020B0604020202020204" pitchFamily="34" charset="0"/>
                <a:cs typeface="Arial" panose="020B0604020202020204" pitchFamily="34" charset="0"/>
              </a:rPr>
              <a:t>Float positions:</a:t>
            </a:r>
          </a:p>
          <a:p>
            <a:pPr marL="342900" lvl="0" indent="-342900">
              <a:lnSpc>
                <a:spcPct val="120000"/>
              </a:lnSpc>
              <a:spcBef>
                <a:spcPts val="6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Arial" panose="020B0604020202020204" pitchFamily="34" charset="0"/>
              </a:rPr>
              <a:t>floating on back</a:t>
            </a:r>
          </a:p>
          <a:p>
            <a:pPr marL="342900" lvl="0" indent="-342900">
              <a:lnSpc>
                <a:spcPct val="120000"/>
              </a:lnSpc>
              <a:spcBef>
                <a:spcPts val="6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Arial" panose="020B0604020202020204" pitchFamily="34" charset="0"/>
              </a:rPr>
              <a:t>floating on back with head held out of water</a:t>
            </a:r>
          </a:p>
          <a:p>
            <a:pPr marL="342900" lvl="0" indent="-342900">
              <a:lnSpc>
                <a:spcPct val="120000"/>
              </a:lnSpc>
              <a:spcBef>
                <a:spcPts val="6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Arial" panose="020B0604020202020204" pitchFamily="34" charset="0"/>
              </a:rPr>
              <a:t>prone float (floating face down) with arms by side and legs together</a:t>
            </a:r>
          </a:p>
          <a:p>
            <a:pPr marL="342900" lvl="0" indent="-342900">
              <a:lnSpc>
                <a:spcPct val="120000"/>
              </a:lnSpc>
              <a:spcBef>
                <a:spcPts val="6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Arial" panose="020B0604020202020204" pitchFamily="34" charset="0"/>
              </a:rPr>
              <a:t>prone float with arms and legs spread</a:t>
            </a:r>
          </a:p>
          <a:p>
            <a:pPr marL="342900" lvl="0" indent="-342900">
              <a:lnSpc>
                <a:spcPct val="120000"/>
              </a:lnSpc>
              <a:spcBef>
                <a:spcPts val="6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Arial" panose="020B0604020202020204" pitchFamily="34" charset="0"/>
              </a:rPr>
              <a:t>prone float while breathing out</a:t>
            </a:r>
          </a:p>
          <a:p>
            <a:pPr marL="342900" lvl="0" indent="-342900">
              <a:lnSpc>
                <a:spcPct val="120000"/>
              </a:lnSpc>
              <a:spcBef>
                <a:spcPts val="6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Arial" panose="020B0604020202020204" pitchFamily="34" charset="0"/>
              </a:rPr>
              <a:t>deep inhalation and then prone float, holding breath</a:t>
            </a:r>
          </a:p>
          <a:p>
            <a:pPr marL="342900" lvl="0" indent="-342900">
              <a:lnSpc>
                <a:spcPct val="120000"/>
              </a:lnSpc>
              <a:spcBef>
                <a:spcPts val="6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Arial" panose="020B0604020202020204" pitchFamily="34" charset="0"/>
              </a:rPr>
              <a:t>back sculling</a:t>
            </a:r>
          </a:p>
          <a:p>
            <a:pPr marL="342900" lvl="0" indent="-342900">
              <a:lnSpc>
                <a:spcPct val="120000"/>
              </a:lnSpc>
              <a:spcBef>
                <a:spcPts val="6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Arial" panose="020B0604020202020204" pitchFamily="34" charset="0"/>
              </a:rPr>
              <a:t>floating while holding knees to chest.</a:t>
            </a:r>
            <a:endParaRPr lang="en-AU" sz="1800" b="1" dirty="0"/>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24</a:t>
            </a:fld>
            <a:endParaRPr lang="en-AU"/>
          </a:p>
        </p:txBody>
      </p:sp>
    </p:spTree>
    <p:extLst>
      <p:ext uri="{BB962C8B-B14F-4D97-AF65-F5344CB8AC3E}">
        <p14:creationId xmlns:p14="http://schemas.microsoft.com/office/powerpoint/2010/main" val="99546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Fluid mechanics questions</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Questions to check understanding</a:t>
            </a:r>
          </a:p>
        </p:txBody>
      </p:sp>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000" y="1634683"/>
            <a:ext cx="11100953" cy="4879975"/>
          </a:xfrm>
        </p:spPr>
        <p:txBody>
          <a:bodyPr/>
          <a:lstStyle/>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What did you observe with the different floats performed by your partner? How did shifting different body parts (together, tucked, spread, out of water) impact the float?</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Which body position resulted in the most effective float position for the time? Explain why.</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If you were to turn an empty bucket upside down and push down on it, would it float? Why or why not? </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Where is the centre of buoyancy located in the body? What is the similarity between the bucket of air and the centre of buoyancy? </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Why would holding your breath support floating?</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Why does the centre of buoyancy keep changing with the different floats?</a:t>
            </a:r>
          </a:p>
          <a:p>
            <a:endParaRPr lang="en-AU" dirty="0"/>
          </a:p>
          <a:p>
            <a:endParaRPr lang="en-AU" dirty="0"/>
          </a:p>
          <a:p>
            <a:endParaRPr lang="en-AU" dirty="0"/>
          </a:p>
          <a:p>
            <a:endParaRPr lang="en-AU" dirty="0"/>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25</a:t>
            </a:fld>
            <a:endParaRPr lang="en-AU"/>
          </a:p>
        </p:txBody>
      </p:sp>
    </p:spTree>
    <p:extLst>
      <p:ext uri="{BB962C8B-B14F-4D97-AF65-F5344CB8AC3E}">
        <p14:creationId xmlns:p14="http://schemas.microsoft.com/office/powerpoint/2010/main" val="417120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800681"/>
          </a:xfrm>
        </p:spPr>
        <p:txBody>
          <a:bodyPr vert="horz" lIns="0" tIns="0" rIns="0" bIns="0" rtlCol="0" anchor="b">
            <a:normAutofit/>
          </a:bodyPr>
          <a:lstStyle/>
          <a:p>
            <a:r>
              <a:rPr lang="en-US" kern="1200" dirty="0">
                <a:latin typeface="Arial" panose="020B0604020202020204" pitchFamily="34" charset="0"/>
                <a:ea typeface="+mj-ea"/>
                <a:cs typeface="Arial" panose="020B0604020202020204" pitchFamily="34" charset="0"/>
              </a:rPr>
              <a:t>Activity 7 – swimming</a:t>
            </a:r>
          </a:p>
        </p:txBody>
      </p:sp>
      <p:sp>
        <p:nvSpPr>
          <p:cNvPr id="2" name="Text Placeholder 10">
            <a:extLst>
              <a:ext uri="{FF2B5EF4-FFF2-40B4-BE49-F238E27FC236}">
                <a16:creationId xmlns:a16="http://schemas.microsoft.com/office/drawing/2014/main" id="{A7938A1A-7ACB-C7CB-879B-DCBE467F4D91}"/>
              </a:ext>
            </a:extLst>
          </p:cNvPr>
          <p:cNvSpPr txBox="1">
            <a:spLocks/>
          </p:cNvSpPr>
          <p:nvPr/>
        </p:nvSpPr>
        <p:spPr>
          <a:xfrm>
            <a:off x="540000" y="4868562"/>
            <a:ext cx="6255977" cy="426611"/>
          </a:xfrm>
          <a:prstGeom prst="rect">
            <a:avLst/>
          </a:prstGeom>
        </p:spPr>
        <p:txBody>
          <a:bodyPr vert="horz" lIns="0" tIns="0" rIns="0" bIns="0" rtlCol="0" anchor="t">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kern="1200" dirty="0">
                <a:solidFill>
                  <a:schemeClr val="accent4"/>
                </a:solidFill>
                <a:latin typeface="Arial" panose="020B0604020202020204" pitchFamily="34" charset="0"/>
                <a:ea typeface="+mn-ea"/>
                <a:cs typeface="Arial" panose="020B0604020202020204" pitchFamily="34" charset="0"/>
              </a:rPr>
              <a:t>Linear motion</a:t>
            </a:r>
          </a:p>
        </p:txBody>
      </p:sp>
      <p:sp>
        <p:nvSpPr>
          <p:cNvPr id="6" name="Slide Number Placeholder 5" hidden="1">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a:spcAft>
                <a:spcPts val="600"/>
              </a:spcAft>
            </a:pPr>
            <a:fld id="{10A01DC5-1685-4615-8240-15192985C6A2}" type="slidenum">
              <a:rPr lang="en-AU" smtClean="0"/>
              <a:pPr>
                <a:spcAft>
                  <a:spcPts val="600"/>
                </a:spcAft>
              </a:pPr>
              <a:t>26</a:t>
            </a:fld>
            <a:endParaRPr lang="en-AU"/>
          </a:p>
        </p:txBody>
      </p:sp>
    </p:spTree>
    <p:extLst>
      <p:ext uri="{BB962C8B-B14F-4D97-AF65-F5344CB8AC3E}">
        <p14:creationId xmlns:p14="http://schemas.microsoft.com/office/powerpoint/2010/main" val="1703545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360000" y="360000"/>
            <a:ext cx="5222653" cy="545601"/>
          </a:xfrm>
        </p:spPr>
        <p:txBody>
          <a:bodyPr/>
          <a:lstStyle/>
          <a:p>
            <a:r>
              <a:rPr lang="en-AU" dirty="0"/>
              <a:t>Linear motion activities</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p:txBody>
          <a:bodyPr/>
          <a:lstStyle/>
          <a:p>
            <a:r>
              <a:rPr lang="en-AU" dirty="0"/>
              <a:t>Group activities</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360000" y="1567086"/>
            <a:ext cx="4888405" cy="4807835"/>
          </a:xfrm>
        </p:spPr>
        <p: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Undertake the following practical experiences with a partner:</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One person in the water performing a variety of swim and stroke techniques for 10 to 15 seconds each. </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The other person is outside of the pool recording what they observe, including the effect that the variations in swimming techniques have on linear motion and smooth, efficient motion through the water.</a:t>
            </a:r>
          </a:p>
        </p:txBody>
      </p:sp>
      <p:sp>
        <p:nvSpPr>
          <p:cNvPr id="5" name="Rectangle: Rounded Corners 4">
            <a:extLst>
              <a:ext uri="{FF2B5EF4-FFF2-40B4-BE49-F238E27FC236}">
                <a16:creationId xmlns:a16="http://schemas.microsoft.com/office/drawing/2014/main" id="{48D52766-2156-A157-55A8-84A24B14B33D}"/>
              </a:ext>
            </a:extLst>
          </p:cNvPr>
          <p:cNvSpPr/>
          <p:nvPr/>
        </p:nvSpPr>
        <p:spPr>
          <a:xfrm>
            <a:off x="5690941" y="1314418"/>
            <a:ext cx="5955631" cy="4882785"/>
          </a:xfrm>
          <a:prstGeom prst="roundRect">
            <a:avLst>
              <a:gd name="adj" fmla="val 849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Bef>
                <a:spcPts val="600"/>
              </a:spcBef>
              <a:spcAft>
                <a:spcPts val="600"/>
              </a:spcAft>
            </a:pPr>
            <a:r>
              <a:rPr lang="en-AU" sz="1800" b="1" dirty="0">
                <a:latin typeface="Arial" panose="020B0604020202020204" pitchFamily="34" charset="0"/>
                <a:cs typeface="Arial" panose="020B0604020202020204" pitchFamily="34" charset="0"/>
              </a:rPr>
              <a:t>Swim and stroke techniques:</a:t>
            </a:r>
          </a:p>
          <a:p>
            <a:pPr marL="342900" lvl="0" indent="-342900">
              <a:lnSpc>
                <a:spcPct val="120000"/>
              </a:lnSpc>
              <a:spcBef>
                <a:spcPts val="600"/>
              </a:spcBef>
              <a:spcAft>
                <a:spcPts val="5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dog paddle</a:t>
            </a:r>
          </a:p>
          <a:p>
            <a:pPr marL="342900" lvl="0" indent="-342900">
              <a:lnSpc>
                <a:spcPct val="120000"/>
              </a:lnSpc>
              <a:spcBef>
                <a:spcPts val="600"/>
              </a:spcBef>
              <a:spcAft>
                <a:spcPts val="5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freestyle with head out of water while swimming</a:t>
            </a:r>
          </a:p>
          <a:p>
            <a:pPr marL="342900" lvl="0" indent="-342900">
              <a:lnSpc>
                <a:spcPct val="120000"/>
              </a:lnSpc>
              <a:spcBef>
                <a:spcPts val="600"/>
              </a:spcBef>
              <a:spcAft>
                <a:spcPts val="5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freestyle, lifting head up out of water to breathe</a:t>
            </a:r>
          </a:p>
          <a:p>
            <a:pPr marL="342900" lvl="0" indent="-342900">
              <a:lnSpc>
                <a:spcPct val="120000"/>
              </a:lnSpc>
              <a:spcBef>
                <a:spcPts val="600"/>
              </a:spcBef>
              <a:spcAft>
                <a:spcPts val="5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freestyle with no leg kick</a:t>
            </a:r>
          </a:p>
          <a:p>
            <a:pPr marL="342900" lvl="0" indent="-342900">
              <a:lnSpc>
                <a:spcPct val="120000"/>
              </a:lnSpc>
              <a:spcBef>
                <a:spcPts val="600"/>
              </a:spcBef>
              <a:spcAft>
                <a:spcPts val="5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freestyle with breath taken by rolling whole body onto side</a:t>
            </a:r>
          </a:p>
          <a:p>
            <a:pPr marL="342900" lvl="0" indent="-342900">
              <a:lnSpc>
                <a:spcPct val="120000"/>
              </a:lnSpc>
              <a:spcBef>
                <a:spcPts val="600"/>
              </a:spcBef>
              <a:spcAft>
                <a:spcPts val="5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freestyle with hand slapping the water on entry</a:t>
            </a:r>
          </a:p>
          <a:p>
            <a:pPr marL="342900" lvl="0" indent="-342900">
              <a:lnSpc>
                <a:spcPct val="120000"/>
              </a:lnSpc>
              <a:spcBef>
                <a:spcPts val="600"/>
              </a:spcBef>
              <a:spcAft>
                <a:spcPts val="5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identify any other technique faults that would affect linear motion and make movements less smooth.</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27</a:t>
            </a:fld>
            <a:endParaRPr lang="en-AU" dirty="0"/>
          </a:p>
        </p:txBody>
      </p:sp>
    </p:spTree>
    <p:extLst>
      <p:ext uri="{BB962C8B-B14F-4D97-AF65-F5344CB8AC3E}">
        <p14:creationId xmlns:p14="http://schemas.microsoft.com/office/powerpoint/2010/main" val="233243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400000" y="360000"/>
            <a:ext cx="6444000" cy="554400"/>
          </a:xfrm>
        </p:spPr>
        <p:txBody>
          <a:bodyPr/>
          <a:lstStyle/>
          <a:p>
            <a:r>
              <a:rPr lang="en-AU" dirty="0"/>
              <a:t>Linear motion questions</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982520"/>
            <a:ext cx="6443999" cy="351065"/>
          </a:xfrm>
        </p:spPr>
        <p:txBody>
          <a:bodyPr/>
          <a:lstStyle/>
          <a:p>
            <a:r>
              <a:rPr lang="en-AU" dirty="0"/>
              <a:t>Questions to check understanding</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5399997" y="1656792"/>
            <a:ext cx="6162350" cy="4536000"/>
          </a:xfrm>
        </p:spPr>
        <p: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Based on the practical experience: </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What did you notice about the variations in swim and stroke techniques? Account for why this occurs.</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Why does being streamlined create a smooth efficient motion through the water? </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How can we create less drag?</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Outside of swim or stroke techniques, what other options are available to reduce drag and increase efficiency in the water? </a:t>
            </a:r>
          </a:p>
        </p:txBody>
      </p:sp>
      <p:pic>
        <p:nvPicPr>
          <p:cNvPr id="5" name="Picture Placeholder 4">
            <a:extLst>
              <a:ext uri="{FF2B5EF4-FFF2-40B4-BE49-F238E27FC236}">
                <a16:creationId xmlns:a16="http://schemas.microsoft.com/office/drawing/2014/main" id="{047A2748-1F3A-73AA-548A-1D8E203861BB}"/>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0"/>
            <a:ext cx="5040000" cy="6858000"/>
          </a:xfr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28</a:t>
            </a:fld>
            <a:endParaRPr lang="en-AU"/>
          </a:p>
        </p:txBody>
      </p:sp>
    </p:spTree>
    <p:extLst>
      <p:ext uri="{BB962C8B-B14F-4D97-AF65-F5344CB8AC3E}">
        <p14:creationId xmlns:p14="http://schemas.microsoft.com/office/powerpoint/2010/main" val="274808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NESA holds the only official and up-to-date versions of the NSW Curriculum and syllabus documents. Please visit the NSW Education Standards Authority (NESA) website </a:t>
            </a:r>
            <a:r>
              <a:rPr lang="en-AU" sz="1200" dirty="0">
                <a:solidFill>
                  <a:schemeClr val="accent4"/>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https://educationstandards.nsw.edu.au/</a:t>
            </a:r>
            <a:r>
              <a:rPr kumimoji="0" lang="en-AU" sz="1200" b="0" i="0" u="none" strike="noStrike" kern="1200" cap="none" spc="0" normalizeH="0" baseline="0" noProof="0" dirty="0">
                <a:ln>
                  <a:noFill/>
                </a:ln>
                <a:solidFill>
                  <a:schemeClr val="accent4"/>
                </a:solidFill>
                <a:effectLst/>
                <a:uLnTx/>
                <a:uFillTx/>
                <a:latin typeface="Arial" panose="020B0604020202020204" pitchFamily="34" charset="0"/>
                <a:cs typeface="Arial" panose="020B0604020202020204" pitchFamily="34" charset="0"/>
              </a:rPr>
              <a:t> </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and the NSW Curriculum website </a:t>
            </a:r>
            <a:r>
              <a:rPr kumimoji="0" lang="en-AU" sz="1200" b="0" i="0" u="none" strike="noStrike" kern="1200" cap="none" spc="0" normalizeH="0" baseline="0" noProof="0" dirty="0">
                <a:ln>
                  <a:noFill/>
                </a:ln>
                <a:solidFill>
                  <a:srgbClr val="CBEDFD"/>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a:xfrm>
            <a:off x="360000" y="3428999"/>
            <a:ext cx="11635484" cy="2927351"/>
          </a:xfrm>
        </p:spPr>
        <p:txBody>
          <a:bodyPr/>
          <a:lstStyle/>
          <a:p>
            <a:r>
              <a:rPr lang="en-AU" dirty="0">
                <a:hlinkClick r:id="rId5"/>
              </a:rPr>
              <a:t>Heath and Movement Science 11–12 Syllabus</a:t>
            </a:r>
            <a:r>
              <a:rPr lang="en-AU" dirty="0"/>
              <a:t> </a:t>
            </a:r>
            <a:r>
              <a:rPr lang="en-AU" dirty="0">
                <a:latin typeface="Public Sans Light" pitchFamily="2" charset="0"/>
              </a:rPr>
              <a:t>© </a:t>
            </a:r>
            <a:r>
              <a:rPr lang="en-AU" dirty="0"/>
              <a:t>NSW Education Standards Authority (NESA) for and on behalf of the Crown in right of the State of New South Wales, 2023.</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B95D0D-4DB2-95D7-03B3-689505E4E1B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p:sp>
        <p:nvSpPr>
          <p:cNvPr id="4" name="Title 3">
            <a:extLst>
              <a:ext uri="{FF2B5EF4-FFF2-40B4-BE49-F238E27FC236}">
                <a16:creationId xmlns:a16="http://schemas.microsoft.com/office/drawing/2014/main" id="{67346830-A0C7-9D95-31DC-A77B445F770B}"/>
              </a:ext>
            </a:extLst>
          </p:cNvPr>
          <p:cNvSpPr>
            <a:spLocks noGrp="1"/>
          </p:cNvSpPr>
          <p:nvPr>
            <p:ph type="title"/>
          </p:nvPr>
        </p:nvSpPr>
        <p:spPr/>
        <p:txBody>
          <a:bodyPr/>
          <a:lstStyle/>
          <a:p>
            <a:r>
              <a:rPr lang="en-GB" dirty="0"/>
              <a:t>Topics</a:t>
            </a:r>
          </a:p>
        </p:txBody>
      </p:sp>
      <p:grpSp>
        <p:nvGrpSpPr>
          <p:cNvPr id="14" name="Group 13">
            <a:extLst>
              <a:ext uri="{FF2B5EF4-FFF2-40B4-BE49-F238E27FC236}">
                <a16:creationId xmlns:a16="http://schemas.microsoft.com/office/drawing/2014/main" id="{49C265CA-2527-36DC-C7E8-5E73F9D3B44A}"/>
              </a:ext>
              <a:ext uri="{C183D7F6-B498-43B3-948B-1728B52AA6E4}">
                <adec:decorative xmlns:adec="http://schemas.microsoft.com/office/drawing/2017/decorative" val="0"/>
              </a:ext>
            </a:extLst>
          </p:cNvPr>
          <p:cNvGrpSpPr/>
          <p:nvPr/>
        </p:nvGrpSpPr>
        <p:grpSpPr>
          <a:xfrm>
            <a:off x="1150236" y="1551498"/>
            <a:ext cx="4684918" cy="946917"/>
            <a:chOff x="1150236" y="1274762"/>
            <a:chExt cx="4684918" cy="946917"/>
          </a:xfrm>
        </p:grpSpPr>
        <p:sp>
          <p:nvSpPr>
            <p:cNvPr id="2" name="Rectangle: Rounded Corners 1">
              <a:extLst>
                <a:ext uri="{FF2B5EF4-FFF2-40B4-BE49-F238E27FC236}">
                  <a16:creationId xmlns:a16="http://schemas.microsoft.com/office/drawing/2014/main" id="{935D5059-5790-C707-5987-84856AF04ADB}"/>
                </a:ext>
                <a:ext uri="{C183D7F6-B498-43B3-948B-1728B52AA6E4}">
                  <adec:decorative xmlns:adec="http://schemas.microsoft.com/office/drawing/2017/decorative" val="1"/>
                </a:ext>
              </a:extLst>
            </p:cNvPr>
            <p:cNvSpPr/>
            <p:nvPr/>
          </p:nvSpPr>
          <p:spPr>
            <a:xfrm>
              <a:off x="1737298" y="1274762"/>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5" name="Oval 4">
              <a:hlinkClick r:id="rId3" action="ppaction://hlinksldjump"/>
              <a:extLst>
                <a:ext uri="{FF2B5EF4-FFF2-40B4-BE49-F238E27FC236}">
                  <a16:creationId xmlns:a16="http://schemas.microsoft.com/office/drawing/2014/main" id="{56ACB92F-8289-CC4B-BE5A-A661A0C94E17}"/>
                </a:ext>
                <a:ext uri="{C183D7F6-B498-43B3-948B-1728B52AA6E4}">
                  <adec:decorative xmlns:adec="http://schemas.microsoft.com/office/drawing/2017/decorative" val="1"/>
                </a:ext>
              </a:extLst>
            </p:cNvPr>
            <p:cNvSpPr/>
            <p:nvPr/>
          </p:nvSpPr>
          <p:spPr>
            <a:xfrm>
              <a:off x="1150236" y="1357679"/>
              <a:ext cx="864000" cy="864000"/>
            </a:xfrm>
            <a:prstGeom prst="ellipse">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4" action="ppaction://hlinksldjump"/>
                </a:rPr>
                <a:t>1</a:t>
              </a:r>
              <a:endParaRPr lang="en-AU" sz="3000" b="1" dirty="0">
                <a:solidFill>
                  <a:schemeClr val="bg1"/>
                </a:solidFill>
                <a:latin typeface="Arial" panose="020B0604020202020204" pitchFamily="34" charset="0"/>
                <a:cs typeface="Arial" panose="020B0604020202020204" pitchFamily="34" charset="0"/>
              </a:endParaRPr>
            </a:p>
          </p:txBody>
        </p:sp>
        <p:sp>
          <p:nvSpPr>
            <p:cNvPr id="7" name="TextBox 25">
              <a:extLst>
                <a:ext uri="{FF2B5EF4-FFF2-40B4-BE49-F238E27FC236}">
                  <a16:creationId xmlns:a16="http://schemas.microsoft.com/office/drawing/2014/main" id="{B8766759-8445-A95E-E4CE-416F8EB15D94}"/>
                </a:ext>
              </a:extLst>
            </p:cNvPr>
            <p:cNvSpPr txBox="1"/>
            <p:nvPr/>
          </p:nvSpPr>
          <p:spPr>
            <a:xfrm>
              <a:off x="2263059" y="1531705"/>
              <a:ext cx="3323272" cy="36420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Arial" panose="020B0604020202020204" pitchFamily="34" charset="0"/>
                  <a:cs typeface="Arial" panose="020B0604020202020204" pitchFamily="34" charset="0"/>
                </a:rPr>
                <a:t>Biomechanical principles</a:t>
              </a:r>
            </a:p>
          </p:txBody>
        </p:sp>
      </p:grpSp>
      <p:grpSp>
        <p:nvGrpSpPr>
          <p:cNvPr id="11" name="Group 10">
            <a:extLst>
              <a:ext uri="{FF2B5EF4-FFF2-40B4-BE49-F238E27FC236}">
                <a16:creationId xmlns:a16="http://schemas.microsoft.com/office/drawing/2014/main" id="{59A72E80-C15B-E495-D4BD-8E8055230D80}"/>
              </a:ext>
            </a:extLst>
          </p:cNvPr>
          <p:cNvGrpSpPr/>
          <p:nvPr/>
        </p:nvGrpSpPr>
        <p:grpSpPr>
          <a:xfrm>
            <a:off x="1164623" y="2723358"/>
            <a:ext cx="4684918" cy="946917"/>
            <a:chOff x="1164623" y="2268446"/>
            <a:chExt cx="4684918" cy="946917"/>
          </a:xfrm>
        </p:grpSpPr>
        <p:sp>
          <p:nvSpPr>
            <p:cNvPr id="20" name="Rectangle: Rounded Corners 19">
              <a:extLst>
                <a:ext uri="{FF2B5EF4-FFF2-40B4-BE49-F238E27FC236}">
                  <a16:creationId xmlns:a16="http://schemas.microsoft.com/office/drawing/2014/main" id="{C3D97F66-221B-C853-0EA8-66E5F684D86A}"/>
                </a:ext>
                <a:ext uri="{C183D7F6-B498-43B3-948B-1728B52AA6E4}">
                  <adec:decorative xmlns:adec="http://schemas.microsoft.com/office/drawing/2017/decorative" val="1"/>
                </a:ext>
              </a:extLst>
            </p:cNvPr>
            <p:cNvSpPr/>
            <p:nvPr/>
          </p:nvSpPr>
          <p:spPr>
            <a:xfrm>
              <a:off x="1751685" y="2268446"/>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1" name="Oval 20">
              <a:hlinkClick r:id="rId3" action="ppaction://hlinksldjump"/>
              <a:extLst>
                <a:ext uri="{FF2B5EF4-FFF2-40B4-BE49-F238E27FC236}">
                  <a16:creationId xmlns:a16="http://schemas.microsoft.com/office/drawing/2014/main" id="{D0A190BE-2B0B-2729-4549-D63712793CC2}"/>
                </a:ext>
                <a:ext uri="{C183D7F6-B498-43B3-948B-1728B52AA6E4}">
                  <adec:decorative xmlns:adec="http://schemas.microsoft.com/office/drawing/2017/decorative" val="1"/>
                </a:ext>
              </a:extLst>
            </p:cNvPr>
            <p:cNvSpPr/>
            <p:nvPr/>
          </p:nvSpPr>
          <p:spPr>
            <a:xfrm>
              <a:off x="1164623" y="2351363"/>
              <a:ext cx="864000" cy="864000"/>
            </a:xfrm>
            <a:prstGeom prst="ellipse">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5" action="ppaction://hlinksldjump"/>
                </a:rPr>
                <a:t>2</a:t>
              </a:r>
              <a:endParaRPr lang="en-AU" sz="3000" b="1" dirty="0">
                <a:solidFill>
                  <a:schemeClr val="bg1"/>
                </a:solidFill>
                <a:latin typeface="Arial" panose="020B0604020202020204" pitchFamily="34" charset="0"/>
                <a:cs typeface="Arial" panose="020B0604020202020204" pitchFamily="34" charset="0"/>
              </a:endParaRPr>
            </a:p>
          </p:txBody>
        </p:sp>
        <p:sp>
          <p:nvSpPr>
            <p:cNvPr id="22" name="TextBox 25">
              <a:extLst>
                <a:ext uri="{FF2B5EF4-FFF2-40B4-BE49-F238E27FC236}">
                  <a16:creationId xmlns:a16="http://schemas.microsoft.com/office/drawing/2014/main" id="{B4A4C41F-6099-2469-B443-6D6E65FB27C7}"/>
                </a:ext>
              </a:extLst>
            </p:cNvPr>
            <p:cNvSpPr txBox="1"/>
            <p:nvPr/>
          </p:nvSpPr>
          <p:spPr>
            <a:xfrm>
              <a:off x="2219356" y="2492538"/>
              <a:ext cx="3454934" cy="36420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Arial" panose="020B0604020202020204" pitchFamily="34" charset="0"/>
                  <a:cs typeface="Arial" panose="020B0604020202020204" pitchFamily="34" charset="0"/>
                </a:rPr>
                <a:t>Activity 1 – summation of force</a:t>
              </a:r>
            </a:p>
          </p:txBody>
        </p:sp>
      </p:grpSp>
      <p:grpSp>
        <p:nvGrpSpPr>
          <p:cNvPr id="8" name="Group 7">
            <a:extLst>
              <a:ext uri="{FF2B5EF4-FFF2-40B4-BE49-F238E27FC236}">
                <a16:creationId xmlns:a16="http://schemas.microsoft.com/office/drawing/2014/main" id="{72E4DBC9-4B01-8B78-8F2C-317AB411A0C9}"/>
              </a:ext>
            </a:extLst>
          </p:cNvPr>
          <p:cNvGrpSpPr/>
          <p:nvPr/>
        </p:nvGrpSpPr>
        <p:grpSpPr>
          <a:xfrm>
            <a:off x="1164623" y="3848160"/>
            <a:ext cx="4684918" cy="946917"/>
            <a:chOff x="1164623" y="3256548"/>
            <a:chExt cx="4684918" cy="946917"/>
          </a:xfrm>
        </p:grpSpPr>
        <p:grpSp>
          <p:nvGrpSpPr>
            <p:cNvPr id="6" name="Group 5">
              <a:extLst>
                <a:ext uri="{FF2B5EF4-FFF2-40B4-BE49-F238E27FC236}">
                  <a16:creationId xmlns:a16="http://schemas.microsoft.com/office/drawing/2014/main" id="{7471D540-26B7-37B3-2D3F-E88B11AF8542}"/>
                </a:ext>
              </a:extLst>
            </p:cNvPr>
            <p:cNvGrpSpPr/>
            <p:nvPr/>
          </p:nvGrpSpPr>
          <p:grpSpPr>
            <a:xfrm>
              <a:off x="1164623" y="3256548"/>
              <a:ext cx="4684918" cy="946917"/>
              <a:chOff x="1164623" y="3256548"/>
              <a:chExt cx="4684918" cy="946917"/>
            </a:xfrm>
          </p:grpSpPr>
          <p:sp>
            <p:nvSpPr>
              <p:cNvPr id="23" name="Rectangle: Rounded Corners 22">
                <a:extLst>
                  <a:ext uri="{FF2B5EF4-FFF2-40B4-BE49-F238E27FC236}">
                    <a16:creationId xmlns:a16="http://schemas.microsoft.com/office/drawing/2014/main" id="{8EDEF762-D4E6-C43E-E98A-95D6A0AE4FC9}"/>
                  </a:ext>
                  <a:ext uri="{C183D7F6-B498-43B3-948B-1728B52AA6E4}">
                    <adec:decorative xmlns:adec="http://schemas.microsoft.com/office/drawing/2017/decorative" val="1"/>
                  </a:ext>
                </a:extLst>
              </p:cNvPr>
              <p:cNvSpPr/>
              <p:nvPr/>
            </p:nvSpPr>
            <p:spPr>
              <a:xfrm>
                <a:off x="1751685" y="3256548"/>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24" name="Oval 23">
                <a:hlinkClick r:id="rId3" action="ppaction://hlinksldjump"/>
                <a:extLst>
                  <a:ext uri="{FF2B5EF4-FFF2-40B4-BE49-F238E27FC236}">
                    <a16:creationId xmlns:a16="http://schemas.microsoft.com/office/drawing/2014/main" id="{A6DDAD40-805E-049F-39FC-55094C6BA103}"/>
                  </a:ext>
                  <a:ext uri="{C183D7F6-B498-43B3-948B-1728B52AA6E4}">
                    <adec:decorative xmlns:adec="http://schemas.microsoft.com/office/drawing/2017/decorative" val="1"/>
                  </a:ext>
                </a:extLst>
              </p:cNvPr>
              <p:cNvSpPr/>
              <p:nvPr/>
            </p:nvSpPr>
            <p:spPr>
              <a:xfrm>
                <a:off x="1164623" y="3339465"/>
                <a:ext cx="864000" cy="864000"/>
              </a:xfrm>
              <a:prstGeom prst="ellipse">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6" action="ppaction://hlinksldjump"/>
                  </a:rPr>
                  <a:t>3</a:t>
                </a:r>
                <a:endParaRPr lang="en-AU" sz="3000" b="1" dirty="0">
                  <a:solidFill>
                    <a:schemeClr val="bg1"/>
                  </a:solidFill>
                  <a:latin typeface="Arial" panose="020B0604020202020204" pitchFamily="34" charset="0"/>
                  <a:cs typeface="Arial" panose="020B0604020202020204" pitchFamily="34" charset="0"/>
                </a:endParaRPr>
              </a:p>
            </p:txBody>
          </p:sp>
        </p:grpSp>
        <p:sp>
          <p:nvSpPr>
            <p:cNvPr id="25" name="TextBox 25">
              <a:extLst>
                <a:ext uri="{FF2B5EF4-FFF2-40B4-BE49-F238E27FC236}">
                  <a16:creationId xmlns:a16="http://schemas.microsoft.com/office/drawing/2014/main" id="{39581D8B-20B3-87D8-C1F2-A22C58CE7F43}"/>
                </a:ext>
              </a:extLst>
            </p:cNvPr>
            <p:cNvSpPr txBox="1"/>
            <p:nvPr/>
          </p:nvSpPr>
          <p:spPr>
            <a:xfrm>
              <a:off x="2233743" y="3499679"/>
              <a:ext cx="3323272" cy="36465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Arial" panose="020B0604020202020204" pitchFamily="34" charset="0"/>
                  <a:cs typeface="Arial" panose="020B0604020202020204" pitchFamily="34" charset="0"/>
                </a:rPr>
                <a:t>Activity 2 – absorbing force</a:t>
              </a:r>
            </a:p>
          </p:txBody>
        </p:sp>
      </p:grpSp>
      <p:grpSp>
        <p:nvGrpSpPr>
          <p:cNvPr id="12" name="Group 11">
            <a:extLst>
              <a:ext uri="{FF2B5EF4-FFF2-40B4-BE49-F238E27FC236}">
                <a16:creationId xmlns:a16="http://schemas.microsoft.com/office/drawing/2014/main" id="{C6578C56-D4F7-A250-4170-DA3D2C928C17}"/>
              </a:ext>
            </a:extLst>
          </p:cNvPr>
          <p:cNvGrpSpPr/>
          <p:nvPr/>
        </p:nvGrpSpPr>
        <p:grpSpPr>
          <a:xfrm>
            <a:off x="1150236" y="4976545"/>
            <a:ext cx="4684918" cy="946918"/>
            <a:chOff x="6296558" y="1274761"/>
            <a:chExt cx="4684918" cy="946918"/>
          </a:xfrm>
        </p:grpSpPr>
        <p:sp>
          <p:nvSpPr>
            <p:cNvPr id="44" name="Rectangle: Rounded Corners 43">
              <a:extLst>
                <a:ext uri="{FF2B5EF4-FFF2-40B4-BE49-F238E27FC236}">
                  <a16:creationId xmlns:a16="http://schemas.microsoft.com/office/drawing/2014/main" id="{872B6A74-D5FE-A9C3-5036-DA39A3F3AAA9}"/>
                </a:ext>
                <a:ext uri="{C183D7F6-B498-43B3-948B-1728B52AA6E4}">
                  <adec:decorative xmlns:adec="http://schemas.microsoft.com/office/drawing/2017/decorative" val="1"/>
                </a:ext>
              </a:extLst>
            </p:cNvPr>
            <p:cNvSpPr/>
            <p:nvPr/>
          </p:nvSpPr>
          <p:spPr>
            <a:xfrm>
              <a:off x="6883620" y="1274761"/>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45" name="Oval 44">
              <a:hlinkClick r:id="rId3" action="ppaction://hlinksldjump"/>
              <a:extLst>
                <a:ext uri="{FF2B5EF4-FFF2-40B4-BE49-F238E27FC236}">
                  <a16:creationId xmlns:a16="http://schemas.microsoft.com/office/drawing/2014/main" id="{440E2C2A-513E-2146-E110-A5C05774C27F}"/>
                </a:ext>
                <a:ext uri="{C183D7F6-B498-43B3-948B-1728B52AA6E4}">
                  <adec:decorative xmlns:adec="http://schemas.microsoft.com/office/drawing/2017/decorative" val="1"/>
                </a:ext>
              </a:extLst>
            </p:cNvPr>
            <p:cNvSpPr/>
            <p:nvPr/>
          </p:nvSpPr>
          <p:spPr>
            <a:xfrm>
              <a:off x="6296558" y="1357679"/>
              <a:ext cx="864000" cy="864000"/>
            </a:xfrm>
            <a:prstGeom prst="ellipse">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7" action="ppaction://hlinksldjump"/>
                </a:rPr>
                <a:t>4</a:t>
              </a:r>
              <a:endParaRPr lang="en-AU" sz="3000" b="1" dirty="0">
                <a:solidFill>
                  <a:schemeClr val="bg1"/>
                </a:solidFill>
                <a:latin typeface="Arial" panose="020B0604020202020204" pitchFamily="34" charset="0"/>
                <a:cs typeface="Arial" panose="020B0604020202020204" pitchFamily="34" charset="0"/>
              </a:endParaRPr>
            </a:p>
          </p:txBody>
        </p:sp>
        <p:sp>
          <p:nvSpPr>
            <p:cNvPr id="46" name="TextBox 25">
              <a:extLst>
                <a:ext uri="{FF2B5EF4-FFF2-40B4-BE49-F238E27FC236}">
                  <a16:creationId xmlns:a16="http://schemas.microsoft.com/office/drawing/2014/main" id="{D02490FE-53ED-8487-0BD7-E87F24833020}"/>
                </a:ext>
              </a:extLst>
            </p:cNvPr>
            <p:cNvSpPr txBox="1"/>
            <p:nvPr/>
          </p:nvSpPr>
          <p:spPr>
            <a:xfrm>
              <a:off x="7365678" y="1517893"/>
              <a:ext cx="3323272" cy="36420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Arial" panose="020B0604020202020204" pitchFamily="34" charset="0"/>
                  <a:cs typeface="Arial" panose="020B0604020202020204" pitchFamily="34" charset="0"/>
                </a:rPr>
                <a:t>Activity 3 – applying force</a:t>
              </a:r>
            </a:p>
          </p:txBody>
        </p:sp>
      </p:grpSp>
      <p:grpSp>
        <p:nvGrpSpPr>
          <p:cNvPr id="10" name="Group 9">
            <a:extLst>
              <a:ext uri="{FF2B5EF4-FFF2-40B4-BE49-F238E27FC236}">
                <a16:creationId xmlns:a16="http://schemas.microsoft.com/office/drawing/2014/main" id="{7142E818-B4CB-D25C-2B20-1F053346A2B5}"/>
              </a:ext>
            </a:extLst>
          </p:cNvPr>
          <p:cNvGrpSpPr/>
          <p:nvPr/>
        </p:nvGrpSpPr>
        <p:grpSpPr>
          <a:xfrm>
            <a:off x="6296558" y="1548768"/>
            <a:ext cx="4684918" cy="946917"/>
            <a:chOff x="6296558" y="2249407"/>
            <a:chExt cx="4684918" cy="946917"/>
          </a:xfrm>
        </p:grpSpPr>
        <p:sp>
          <p:nvSpPr>
            <p:cNvPr id="41" name="Rectangle: Rounded Corners 40">
              <a:extLst>
                <a:ext uri="{FF2B5EF4-FFF2-40B4-BE49-F238E27FC236}">
                  <a16:creationId xmlns:a16="http://schemas.microsoft.com/office/drawing/2014/main" id="{D868B1C9-B182-2727-4865-6D5AC1780BED}"/>
                </a:ext>
                <a:ext uri="{C183D7F6-B498-43B3-948B-1728B52AA6E4}">
                  <adec:decorative xmlns:adec="http://schemas.microsoft.com/office/drawing/2017/decorative" val="1"/>
                </a:ext>
              </a:extLst>
            </p:cNvPr>
            <p:cNvSpPr/>
            <p:nvPr/>
          </p:nvSpPr>
          <p:spPr>
            <a:xfrm>
              <a:off x="6883620" y="2249407"/>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42" name="Oval 41">
              <a:hlinkClick r:id="rId8" action="ppaction://hlinksldjump"/>
              <a:extLst>
                <a:ext uri="{FF2B5EF4-FFF2-40B4-BE49-F238E27FC236}">
                  <a16:creationId xmlns:a16="http://schemas.microsoft.com/office/drawing/2014/main" id="{193FCBC3-0E7A-2B7F-C738-F5F9ECEE27FE}"/>
                </a:ext>
                <a:ext uri="{C183D7F6-B498-43B3-948B-1728B52AA6E4}">
                  <adec:decorative xmlns:adec="http://schemas.microsoft.com/office/drawing/2017/decorative" val="1"/>
                </a:ext>
              </a:extLst>
            </p:cNvPr>
            <p:cNvSpPr/>
            <p:nvPr/>
          </p:nvSpPr>
          <p:spPr>
            <a:xfrm>
              <a:off x="6296558" y="2332324"/>
              <a:ext cx="864000" cy="864000"/>
            </a:xfrm>
            <a:prstGeom prst="ellipse">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8" action="ppaction://hlinksldjump"/>
                </a:rPr>
                <a:t>5</a:t>
              </a:r>
              <a:endParaRPr lang="en-AU" sz="3000" b="1" dirty="0">
                <a:solidFill>
                  <a:schemeClr val="bg1"/>
                </a:solidFill>
                <a:latin typeface="Arial" panose="020B0604020202020204" pitchFamily="34" charset="0"/>
                <a:cs typeface="Arial" panose="020B0604020202020204" pitchFamily="34" charset="0"/>
              </a:endParaRPr>
            </a:p>
          </p:txBody>
        </p:sp>
        <p:sp>
          <p:nvSpPr>
            <p:cNvPr id="43" name="TextBox 25">
              <a:extLst>
                <a:ext uri="{FF2B5EF4-FFF2-40B4-BE49-F238E27FC236}">
                  <a16:creationId xmlns:a16="http://schemas.microsoft.com/office/drawing/2014/main" id="{01B14D85-E240-E3C6-279C-4A1257278E12}"/>
                </a:ext>
              </a:extLst>
            </p:cNvPr>
            <p:cNvSpPr txBox="1"/>
            <p:nvPr/>
          </p:nvSpPr>
          <p:spPr>
            <a:xfrm>
              <a:off x="7365678" y="2521112"/>
              <a:ext cx="3323272" cy="36420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Arial" panose="020B0604020202020204" pitchFamily="34" charset="0"/>
                  <a:cs typeface="Arial" panose="020B0604020202020204" pitchFamily="34" charset="0"/>
                </a:rPr>
                <a:t>Activity 4 – base of support</a:t>
              </a:r>
            </a:p>
          </p:txBody>
        </p:sp>
      </p:grpSp>
      <p:grpSp>
        <p:nvGrpSpPr>
          <p:cNvPr id="9" name="Group 8">
            <a:extLst>
              <a:ext uri="{FF2B5EF4-FFF2-40B4-BE49-F238E27FC236}">
                <a16:creationId xmlns:a16="http://schemas.microsoft.com/office/drawing/2014/main" id="{5A530F94-43DC-EF82-5D9C-3211124FC4C7}"/>
              </a:ext>
            </a:extLst>
          </p:cNvPr>
          <p:cNvGrpSpPr/>
          <p:nvPr/>
        </p:nvGrpSpPr>
        <p:grpSpPr>
          <a:xfrm>
            <a:off x="6296558" y="2708596"/>
            <a:ext cx="4684918" cy="946917"/>
            <a:chOff x="6296558" y="3249718"/>
            <a:chExt cx="4684918" cy="946917"/>
          </a:xfrm>
        </p:grpSpPr>
        <p:sp>
          <p:nvSpPr>
            <p:cNvPr id="38" name="Rectangle: Rounded Corners 37">
              <a:extLst>
                <a:ext uri="{FF2B5EF4-FFF2-40B4-BE49-F238E27FC236}">
                  <a16:creationId xmlns:a16="http://schemas.microsoft.com/office/drawing/2014/main" id="{22AE8CE5-94FD-CF39-4100-9EA79119BE34}"/>
                </a:ext>
                <a:ext uri="{C183D7F6-B498-43B3-948B-1728B52AA6E4}">
                  <adec:decorative xmlns:adec="http://schemas.microsoft.com/office/drawing/2017/decorative" val="1"/>
                </a:ext>
              </a:extLst>
            </p:cNvPr>
            <p:cNvSpPr/>
            <p:nvPr/>
          </p:nvSpPr>
          <p:spPr>
            <a:xfrm>
              <a:off x="6883620" y="3249718"/>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39" name="Oval 38">
              <a:hlinkClick r:id="rId3" action="ppaction://hlinksldjump"/>
              <a:extLst>
                <a:ext uri="{FF2B5EF4-FFF2-40B4-BE49-F238E27FC236}">
                  <a16:creationId xmlns:a16="http://schemas.microsoft.com/office/drawing/2014/main" id="{EF49910F-1BBC-C179-B3E7-5FA3AE36CDDD}"/>
                </a:ext>
                <a:ext uri="{C183D7F6-B498-43B3-948B-1728B52AA6E4}">
                  <adec:decorative xmlns:adec="http://schemas.microsoft.com/office/drawing/2017/decorative" val="1"/>
                </a:ext>
              </a:extLst>
            </p:cNvPr>
            <p:cNvSpPr/>
            <p:nvPr/>
          </p:nvSpPr>
          <p:spPr>
            <a:xfrm>
              <a:off x="6296558" y="3332635"/>
              <a:ext cx="864000" cy="864000"/>
            </a:xfrm>
            <a:prstGeom prst="ellipse">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9" action="ppaction://hlinksldjump"/>
                </a:rPr>
                <a:t>6</a:t>
              </a:r>
              <a:endParaRPr lang="en-AU" sz="3000" b="1" dirty="0">
                <a:solidFill>
                  <a:schemeClr val="bg1"/>
                </a:solidFill>
                <a:latin typeface="Arial" panose="020B0604020202020204" pitchFamily="34" charset="0"/>
                <a:cs typeface="Arial" panose="020B0604020202020204" pitchFamily="34" charset="0"/>
              </a:endParaRPr>
            </a:p>
          </p:txBody>
        </p:sp>
        <p:sp>
          <p:nvSpPr>
            <p:cNvPr id="40" name="TextBox 25">
              <a:extLst>
                <a:ext uri="{FF2B5EF4-FFF2-40B4-BE49-F238E27FC236}">
                  <a16:creationId xmlns:a16="http://schemas.microsoft.com/office/drawing/2014/main" id="{88968FF3-2444-A530-5DD8-187BB12DE936}"/>
                </a:ext>
              </a:extLst>
            </p:cNvPr>
            <p:cNvSpPr txBox="1"/>
            <p:nvPr/>
          </p:nvSpPr>
          <p:spPr>
            <a:xfrm>
              <a:off x="7365678" y="3431621"/>
              <a:ext cx="3323272" cy="553998"/>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en-GB" sz="1800" b="1" dirty="0">
                  <a:latin typeface="Arial" panose="020B0604020202020204" pitchFamily="34" charset="0"/>
                  <a:cs typeface="Arial" panose="020B0604020202020204" pitchFamily="34" charset="0"/>
                </a:rPr>
                <a:t>Activity 5 – centre of gravity and base of support</a:t>
              </a:r>
            </a:p>
          </p:txBody>
        </p:sp>
      </p:grpSp>
      <p:grpSp>
        <p:nvGrpSpPr>
          <p:cNvPr id="19" name="Group 18">
            <a:extLst>
              <a:ext uri="{FF2B5EF4-FFF2-40B4-BE49-F238E27FC236}">
                <a16:creationId xmlns:a16="http://schemas.microsoft.com/office/drawing/2014/main" id="{1E0E634E-6CC0-F546-2D04-2743D05DC47B}"/>
              </a:ext>
            </a:extLst>
          </p:cNvPr>
          <p:cNvGrpSpPr/>
          <p:nvPr/>
        </p:nvGrpSpPr>
        <p:grpSpPr>
          <a:xfrm>
            <a:off x="6296558" y="3798191"/>
            <a:ext cx="4684918" cy="946917"/>
            <a:chOff x="6296558" y="3249718"/>
            <a:chExt cx="4684918" cy="946917"/>
          </a:xfrm>
        </p:grpSpPr>
        <p:sp>
          <p:nvSpPr>
            <p:cNvPr id="47" name="Rectangle: Rounded Corners 46">
              <a:extLst>
                <a:ext uri="{FF2B5EF4-FFF2-40B4-BE49-F238E27FC236}">
                  <a16:creationId xmlns:a16="http://schemas.microsoft.com/office/drawing/2014/main" id="{E52F1A87-F5F2-E5A5-8D09-6AEADA7695E1}"/>
                </a:ext>
                <a:ext uri="{C183D7F6-B498-43B3-948B-1728B52AA6E4}">
                  <adec:decorative xmlns:adec="http://schemas.microsoft.com/office/drawing/2017/decorative" val="1"/>
                </a:ext>
              </a:extLst>
            </p:cNvPr>
            <p:cNvSpPr/>
            <p:nvPr/>
          </p:nvSpPr>
          <p:spPr>
            <a:xfrm>
              <a:off x="6883620" y="3249718"/>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48" name="Oval 47">
              <a:hlinkClick r:id="rId3" action="ppaction://hlinksldjump"/>
              <a:extLst>
                <a:ext uri="{FF2B5EF4-FFF2-40B4-BE49-F238E27FC236}">
                  <a16:creationId xmlns:a16="http://schemas.microsoft.com/office/drawing/2014/main" id="{1A3CE28D-7DA9-0282-11C0-12EEB2A8B545}"/>
                </a:ext>
                <a:ext uri="{C183D7F6-B498-43B3-948B-1728B52AA6E4}">
                  <adec:decorative xmlns:adec="http://schemas.microsoft.com/office/drawing/2017/decorative" val="1"/>
                </a:ext>
              </a:extLst>
            </p:cNvPr>
            <p:cNvSpPr/>
            <p:nvPr/>
          </p:nvSpPr>
          <p:spPr>
            <a:xfrm>
              <a:off x="6296558" y="3332635"/>
              <a:ext cx="864000" cy="864000"/>
            </a:xfrm>
            <a:prstGeom prst="ellipse">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Arial" panose="020B0604020202020204" pitchFamily="34" charset="0"/>
                  <a:cs typeface="Arial" panose="020B0604020202020204" pitchFamily="34" charset="0"/>
                  <a:hlinkClick r:id="rId10" action="ppaction://hlinksldjump"/>
                </a:rPr>
                <a:t>7</a:t>
              </a:r>
              <a:endParaRPr lang="en-AU" sz="3000" b="1" dirty="0">
                <a:solidFill>
                  <a:schemeClr val="bg1"/>
                </a:solidFill>
                <a:latin typeface="Arial" panose="020B0604020202020204" pitchFamily="34" charset="0"/>
                <a:cs typeface="Arial" panose="020B0604020202020204" pitchFamily="34" charset="0"/>
              </a:endParaRPr>
            </a:p>
          </p:txBody>
        </p:sp>
        <p:sp>
          <p:nvSpPr>
            <p:cNvPr id="49" name="TextBox 25">
              <a:extLst>
                <a:ext uri="{FF2B5EF4-FFF2-40B4-BE49-F238E27FC236}">
                  <a16:creationId xmlns:a16="http://schemas.microsoft.com/office/drawing/2014/main" id="{F01C7CCC-C071-735A-E604-EC00ADB23D41}"/>
                </a:ext>
              </a:extLst>
            </p:cNvPr>
            <p:cNvSpPr txBox="1"/>
            <p:nvPr/>
          </p:nvSpPr>
          <p:spPr>
            <a:xfrm>
              <a:off x="7365678" y="3492849"/>
              <a:ext cx="3323272" cy="36420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Arial" panose="020B0604020202020204" pitchFamily="34" charset="0"/>
                  <a:cs typeface="Arial" panose="020B0604020202020204" pitchFamily="34" charset="0"/>
                </a:rPr>
                <a:t>Activity 6 – fluid mechanics</a:t>
              </a:r>
            </a:p>
          </p:txBody>
        </p:sp>
      </p:grpSp>
      <p:grpSp>
        <p:nvGrpSpPr>
          <p:cNvPr id="17" name="Group 16">
            <a:extLst>
              <a:ext uri="{FF2B5EF4-FFF2-40B4-BE49-F238E27FC236}">
                <a16:creationId xmlns:a16="http://schemas.microsoft.com/office/drawing/2014/main" id="{7F322555-A6AC-A460-B5EB-258335D8F5EF}"/>
              </a:ext>
            </a:extLst>
          </p:cNvPr>
          <p:cNvGrpSpPr/>
          <p:nvPr/>
        </p:nvGrpSpPr>
        <p:grpSpPr>
          <a:xfrm>
            <a:off x="6296558" y="4881587"/>
            <a:ext cx="4684918" cy="923593"/>
            <a:chOff x="6296558" y="4881587"/>
            <a:chExt cx="4684918" cy="923593"/>
          </a:xfrm>
        </p:grpSpPr>
        <p:sp>
          <p:nvSpPr>
            <p:cNvPr id="13" name="Rectangle: Rounded Corners 12">
              <a:extLst>
                <a:ext uri="{FF2B5EF4-FFF2-40B4-BE49-F238E27FC236}">
                  <a16:creationId xmlns:a16="http://schemas.microsoft.com/office/drawing/2014/main" id="{03A0697E-C149-88CA-3C27-354E43A22677}"/>
                </a:ext>
                <a:ext uri="{C183D7F6-B498-43B3-948B-1728B52AA6E4}">
                  <adec:decorative xmlns:adec="http://schemas.microsoft.com/office/drawing/2017/decorative" val="1"/>
                </a:ext>
              </a:extLst>
            </p:cNvPr>
            <p:cNvSpPr/>
            <p:nvPr/>
          </p:nvSpPr>
          <p:spPr>
            <a:xfrm>
              <a:off x="6883620" y="4881587"/>
              <a:ext cx="4097856" cy="917394"/>
            </a:xfrm>
            <a:prstGeom prst="roundRect">
              <a:avLst>
                <a:gd name="adj" fmla="val 1725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endParaRPr lang="en-AU">
                <a:solidFill>
                  <a:schemeClr val="accent4"/>
                </a:solidFill>
              </a:endParaRPr>
            </a:p>
          </p:txBody>
        </p:sp>
        <p:sp>
          <p:nvSpPr>
            <p:cNvPr id="15" name="Oval 14">
              <a:hlinkClick r:id="rId3" action="ppaction://hlinksldjump"/>
              <a:extLst>
                <a:ext uri="{FF2B5EF4-FFF2-40B4-BE49-F238E27FC236}">
                  <a16:creationId xmlns:a16="http://schemas.microsoft.com/office/drawing/2014/main" id="{8386694B-B6AE-7406-503F-DC05FD821D42}"/>
                </a:ext>
                <a:ext uri="{C183D7F6-B498-43B3-948B-1728B52AA6E4}">
                  <adec:decorative xmlns:adec="http://schemas.microsoft.com/office/drawing/2017/decorative" val="1"/>
                </a:ext>
              </a:extLst>
            </p:cNvPr>
            <p:cNvSpPr/>
            <p:nvPr/>
          </p:nvSpPr>
          <p:spPr>
            <a:xfrm>
              <a:off x="6296558" y="4941180"/>
              <a:ext cx="864000" cy="864000"/>
            </a:xfrm>
            <a:prstGeom prst="ellipse">
              <a:avLst/>
            </a:prstGeom>
            <a:solidFill>
              <a:schemeClr val="bg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lt1"/>
                  </a:solidFill>
                  <a:latin typeface="+mn-lt"/>
                  <a:ea typeface="+mn-ea"/>
                  <a:cs typeface="+mn-cs"/>
                </a:defRPr>
              </a:lvl1pPr>
              <a:lvl2pPr marL="609585" algn="l" defTabSz="609585" rtl="0" eaLnBrk="1" latinLnBrk="0" hangingPunct="1">
                <a:defRPr sz="2400" kern="1200">
                  <a:solidFill>
                    <a:schemeClr val="lt1"/>
                  </a:solidFill>
                  <a:latin typeface="+mn-lt"/>
                  <a:ea typeface="+mn-ea"/>
                  <a:cs typeface="+mn-cs"/>
                </a:defRPr>
              </a:lvl2pPr>
              <a:lvl3pPr marL="1219170" algn="l" defTabSz="609585" rtl="0" eaLnBrk="1" latinLnBrk="0" hangingPunct="1">
                <a:defRPr sz="2400" kern="1200">
                  <a:solidFill>
                    <a:schemeClr val="lt1"/>
                  </a:solidFill>
                  <a:latin typeface="+mn-lt"/>
                  <a:ea typeface="+mn-ea"/>
                  <a:cs typeface="+mn-cs"/>
                </a:defRPr>
              </a:lvl3pPr>
              <a:lvl4pPr marL="1828754" algn="l" defTabSz="609585" rtl="0" eaLnBrk="1" latinLnBrk="0" hangingPunct="1">
                <a:defRPr sz="2400" kern="1200">
                  <a:solidFill>
                    <a:schemeClr val="lt1"/>
                  </a:solidFill>
                  <a:latin typeface="+mn-lt"/>
                  <a:ea typeface="+mn-ea"/>
                  <a:cs typeface="+mn-cs"/>
                </a:defRPr>
              </a:lvl4pPr>
              <a:lvl5pPr marL="2438339" algn="l" defTabSz="609585" rtl="0" eaLnBrk="1" latinLnBrk="0" hangingPunct="1">
                <a:defRPr sz="2400" kern="1200">
                  <a:solidFill>
                    <a:schemeClr val="lt1"/>
                  </a:solidFill>
                  <a:latin typeface="+mn-lt"/>
                  <a:ea typeface="+mn-ea"/>
                  <a:cs typeface="+mn-cs"/>
                </a:defRPr>
              </a:lvl5pPr>
              <a:lvl6pPr marL="3047924" algn="l" defTabSz="609585" rtl="0" eaLnBrk="1" latinLnBrk="0" hangingPunct="1">
                <a:defRPr sz="2400" kern="1200">
                  <a:solidFill>
                    <a:schemeClr val="lt1"/>
                  </a:solidFill>
                  <a:latin typeface="+mn-lt"/>
                  <a:ea typeface="+mn-ea"/>
                  <a:cs typeface="+mn-cs"/>
                </a:defRPr>
              </a:lvl6pPr>
              <a:lvl7pPr marL="3657509" algn="l" defTabSz="609585" rtl="0" eaLnBrk="1" latinLnBrk="0" hangingPunct="1">
                <a:defRPr sz="2400" kern="1200">
                  <a:solidFill>
                    <a:schemeClr val="lt1"/>
                  </a:solidFill>
                  <a:latin typeface="+mn-lt"/>
                  <a:ea typeface="+mn-ea"/>
                  <a:cs typeface="+mn-cs"/>
                </a:defRPr>
              </a:lvl7pPr>
              <a:lvl8pPr marL="4267093" algn="l" defTabSz="609585" rtl="0" eaLnBrk="1" latinLnBrk="0" hangingPunct="1">
                <a:defRPr sz="2400" kern="1200">
                  <a:solidFill>
                    <a:schemeClr val="lt1"/>
                  </a:solidFill>
                  <a:latin typeface="+mn-lt"/>
                  <a:ea typeface="+mn-ea"/>
                  <a:cs typeface="+mn-cs"/>
                </a:defRPr>
              </a:lvl8pPr>
              <a:lvl9pPr marL="4876678" algn="l" defTabSz="609585" rtl="0" eaLnBrk="1" latinLnBrk="0" hangingPunct="1">
                <a:defRPr sz="2400" kern="1200">
                  <a:solidFill>
                    <a:schemeClr val="lt1"/>
                  </a:solidFill>
                  <a:latin typeface="+mn-lt"/>
                  <a:ea typeface="+mn-ea"/>
                  <a:cs typeface="+mn-cs"/>
                </a:defRPr>
              </a:lvl9pPr>
            </a:lstStyle>
            <a:p>
              <a:pPr algn="ctr"/>
              <a:r>
                <a:rPr lang="en-AU" sz="3000" b="1" dirty="0">
                  <a:solidFill>
                    <a:schemeClr val="bg1"/>
                  </a:solidFill>
                  <a:latin typeface="+mj-lt"/>
                  <a:cs typeface="Arial" panose="020B0604020202020204" pitchFamily="34" charset="0"/>
                  <a:hlinkClick r:id="rId11" action="ppaction://hlinksldjump"/>
                </a:rPr>
                <a:t>8</a:t>
              </a:r>
              <a:endParaRPr lang="en-AU" sz="3000" b="1" dirty="0">
                <a:solidFill>
                  <a:schemeClr val="bg1"/>
                </a:solidFill>
                <a:latin typeface="+mj-lt"/>
                <a:cs typeface="Arial" panose="020B0604020202020204" pitchFamily="34" charset="0"/>
              </a:endParaRPr>
            </a:p>
          </p:txBody>
        </p:sp>
        <p:sp>
          <p:nvSpPr>
            <p:cNvPr id="16" name="TextBox 25">
              <a:extLst>
                <a:ext uri="{FF2B5EF4-FFF2-40B4-BE49-F238E27FC236}">
                  <a16:creationId xmlns:a16="http://schemas.microsoft.com/office/drawing/2014/main" id="{89B12AF5-6BE7-2E8E-C563-09B905F0EA8C}"/>
                </a:ext>
              </a:extLst>
            </p:cNvPr>
            <p:cNvSpPr txBox="1"/>
            <p:nvPr/>
          </p:nvSpPr>
          <p:spPr>
            <a:xfrm>
              <a:off x="7365678" y="5158183"/>
              <a:ext cx="3323272" cy="364202"/>
            </a:xfrm>
            <a:prstGeom prst="rect">
              <a:avLst/>
            </a:prstGeom>
            <a:solidFill>
              <a:schemeClr val="accent4"/>
            </a:solidFill>
            <a:ln>
              <a:noFill/>
            </a:ln>
          </p:spPr>
          <p:txBody>
            <a:bodyPr wrap="square" lIns="0" tIns="0" rIns="0" bIns="0"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nSpc>
                  <a:spcPct val="150000"/>
                </a:lnSpc>
              </a:pPr>
              <a:r>
                <a:rPr lang="en-GB" sz="1800" b="1" dirty="0">
                  <a:latin typeface="Arial" panose="020B0604020202020204" pitchFamily="34" charset="0"/>
                  <a:cs typeface="Arial" panose="020B0604020202020204" pitchFamily="34" charset="0"/>
                </a:rPr>
                <a:t>Activity 7 – linear motion</a:t>
              </a:r>
            </a:p>
          </p:txBody>
        </p:sp>
      </p:grpSp>
    </p:spTree>
    <p:extLst>
      <p:ext uri="{BB962C8B-B14F-4D97-AF65-F5344CB8AC3E}">
        <p14:creationId xmlns:p14="http://schemas.microsoft.com/office/powerpoint/2010/main" val="89850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rPr>
              <a:t>© </a:t>
            </a:r>
            <a:r>
              <a:rPr lang="en-AU" dirty="0"/>
              <a:t>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The copyright material published in this resource is subject to the </a:t>
            </a:r>
            <a:r>
              <a:rPr lang="en-AU" sz="1200" i="1" dirty="0">
                <a:solidFill>
                  <a:schemeClr val="bg1"/>
                </a:solidFill>
                <a:latin typeface="Arial" panose="020B0604020202020204" pitchFamily="34" charset="0"/>
                <a:cs typeface="Arial" panose="020B0604020202020204" pitchFamily="34" charset="0"/>
              </a:rPr>
              <a:t>Copyright Act 1968</a:t>
            </a:r>
            <a:r>
              <a:rPr lang="en-AU" sz="1200" dirty="0">
                <a:solidFill>
                  <a:schemeClr val="bg1"/>
                </a:solidFill>
                <a:latin typeface="Arial" panose="020B0604020202020204" pitchFamily="34" charset="0"/>
                <a:cs typeface="Arial" panose="020B0604020202020204" pitchFamily="34" charset="0"/>
              </a:rPr>
              <a:t> (</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latin typeface="Arial" panose="020B0604020202020204" pitchFamily="34" charset="0"/>
                <a:cs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This license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cs typeface="Arial" panose="020B0604020202020204" pitchFamily="34" charset="0"/>
              </a:rPr>
              <a:t>Attribution should be given to © State of New South Wales (Department of Education), 2024.</a:t>
            </a:r>
          </a:p>
          <a:p>
            <a:pPr algn="l">
              <a:lnSpc>
                <a:spcPct val="150000"/>
              </a:lnSpc>
            </a:pPr>
            <a:r>
              <a:rPr lang="en-AU" sz="1200" dirty="0">
                <a:solidFill>
                  <a:schemeClr val="bg1"/>
                </a:solidFill>
                <a:latin typeface="Arial" panose="020B0604020202020204" pitchFamily="34" charset="0"/>
                <a:cs typeface="Arial" panose="020B0604020202020204" pitchFamily="34" charset="0"/>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panose="020B0604020202020204" pitchFamily="34" charset="0"/>
                <a:cs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cs typeface="Arial" panose="020B0604020202020204" pitchFamily="34" charset="0"/>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Arial" panose="020B0604020202020204" pitchFamily="34" charset="0"/>
                <a:cs typeface="Arial" panose="020B0604020202020204" pitchFamily="34" charset="0"/>
              </a:rPr>
              <a:t>Copyright Act 1968 </a:t>
            </a:r>
            <a:r>
              <a:rPr lang="en-AU" sz="1200" dirty="0">
                <a:solidFill>
                  <a:schemeClr val="bg1"/>
                </a:solidFill>
                <a:latin typeface="Arial" panose="020B0604020202020204" pitchFamily="34" charset="0"/>
                <a:cs typeface="Arial" panose="020B0604020202020204" pitchFamily="34" charset="0"/>
              </a:rPr>
              <a:t>(</a:t>
            </a:r>
            <a:r>
              <a:rPr lang="en-AU" sz="1200" dirty="0" err="1">
                <a:solidFill>
                  <a:schemeClr val="bg1"/>
                </a:solidFill>
                <a:latin typeface="Arial" panose="020B0604020202020204" pitchFamily="34" charset="0"/>
                <a:cs typeface="Arial" panose="020B0604020202020204" pitchFamily="34" charset="0"/>
              </a:rPr>
              <a:t>Cth</a:t>
            </a:r>
            <a:r>
              <a:rPr lang="en-AU" sz="1200" dirty="0">
                <a:solidFill>
                  <a:schemeClr val="bg1"/>
                </a:solidFill>
                <a:latin typeface="Arial" panose="020B0604020202020204" pitchFamily="34" charset="0"/>
                <a:cs typeface="Arial" panose="020B0604020202020204" pitchFamily="34" charset="0"/>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30</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r>
              <a:rPr lang="en-AU" dirty="0">
                <a:solidFill>
                  <a:schemeClr val="bg1"/>
                </a:solidFill>
              </a:rPr>
              <a:t> (1)</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98051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are learning to</a:t>
            </a:r>
            <a:r>
              <a:rPr lang="en-AU" sz="2000" b="1" dirty="0">
                <a:solidFill>
                  <a:schemeClr val="accent1"/>
                </a:solidFill>
                <a:latin typeface="Arial" panose="020B0604020202020204" pitchFamily="34" charset="0"/>
                <a:ea typeface="+mn-lt"/>
                <a:cs typeface="Arial" panose="020B0604020202020204" pitchFamily="34" charset="0"/>
              </a:rPr>
              <a:t>:</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develop an understanding of the biomechanical principles of motion, balance and stability, fluid mechanics and force and how they affect movement through analysing a range of sporting examples</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define and understand the terms ‘safe movement’ and ‘movement efficiency’</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make predictions about the impact of a biomechanical principle on the outcome of a practical application</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justify their observations through applying their understanding of biomechanical principles</a:t>
            </a:r>
          </a:p>
          <a:p>
            <a:pPr marL="342900" lvl="0" indent="-342900">
              <a:lnSpc>
                <a:spcPct val="150000"/>
              </a:lnSpc>
              <a:spcBef>
                <a:spcPts val="1200"/>
              </a:spcBef>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rPr>
              <a:t>work collaboratively with peers.</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3648967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t>Learning intentions and success criteria</a:t>
            </a:r>
            <a:r>
              <a:rPr lang="en-AU" dirty="0">
                <a:solidFill>
                  <a:schemeClr val="bg1"/>
                </a:solidFill>
              </a:rPr>
              <a:t> (2)</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178965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pPr>
            <a:r>
              <a:rPr lang="en-AU" sz="2000" b="1" dirty="0">
                <a:solidFill>
                  <a:schemeClr val="accent1"/>
                </a:solidFill>
                <a:latin typeface="Arial" panose="020B0604020202020204" pitchFamily="34" charset="0"/>
                <a:cs typeface="Arial" panose="020B0604020202020204" pitchFamily="34" charset="0"/>
              </a:rPr>
              <a:t>We can:</a:t>
            </a:r>
            <a:endParaRPr lang="en-US" sz="2000" dirty="0">
              <a:solidFill>
                <a:schemeClr val="accent1"/>
              </a:solidFill>
              <a:latin typeface="Arial" panose="020B0604020202020204" pitchFamily="34" charset="0"/>
              <a:cs typeface="Arial" panose="020B0604020202020204" pitchFamily="34" charset="0"/>
            </a:endParaRPr>
          </a:p>
          <a:p>
            <a:pPr marL="342900" indent="-342900">
              <a:lnSpc>
                <a:spcPct val="150000"/>
              </a:lnSpc>
              <a:buFont typeface="Arial"/>
              <a:buChar char="•"/>
            </a:pPr>
            <a:r>
              <a:rPr lang="en-AU" sz="2000" dirty="0">
                <a:latin typeface="Arial" panose="020B0604020202020204" pitchFamily="34" charset="0"/>
                <a:ea typeface="+mn-lt"/>
                <a:cs typeface="Arial" panose="020B0604020202020204" pitchFamily="34" charset="0"/>
              </a:rPr>
              <a:t>[classroom teacher to insert co-constructed success criteria]</a:t>
            </a:r>
            <a:endParaRPr lang="en-US" sz="2000" dirty="0">
              <a:latin typeface="Arial" panose="020B0604020202020204" pitchFamily="34" charset="0"/>
              <a:ea typeface="+mn-lt"/>
              <a:cs typeface="Arial" panose="020B0604020202020204" pitchFamily="34" charset="0"/>
            </a:endParaRPr>
          </a:p>
          <a:p>
            <a:pPr marL="342900" indent="-342900">
              <a:lnSpc>
                <a:spcPct val="150000"/>
              </a:lnSpc>
              <a:buFont typeface="Arial"/>
              <a:buChar char="•"/>
            </a:pPr>
            <a:r>
              <a:rPr lang="en-AU" sz="2000" dirty="0">
                <a:latin typeface="Arial" panose="020B0604020202020204" pitchFamily="34" charset="0"/>
                <a:ea typeface="+mn-lt"/>
                <a:cs typeface="Arial" panose="020B0604020202020204" pitchFamily="34" charset="0"/>
              </a:rPr>
              <a:t>[classroom teacher to insert co-constructed success criteria]</a:t>
            </a:r>
            <a:endParaRPr lang="en-US" sz="2000" dirty="0">
              <a:latin typeface="Arial" panose="020B0604020202020204" pitchFamily="34" charset="0"/>
              <a:ea typeface="+mn-lt"/>
              <a:cs typeface="Arial" panose="020B0604020202020204" pitchFamily="34" charset="0"/>
            </a:endParaRPr>
          </a:p>
          <a:p>
            <a:pPr marL="342900" indent="-342900">
              <a:lnSpc>
                <a:spcPct val="150000"/>
              </a:lnSpc>
              <a:buFont typeface="Arial"/>
              <a:buChar char="•"/>
            </a:pPr>
            <a:r>
              <a:rPr lang="en-AU" sz="2000" dirty="0">
                <a:latin typeface="Arial" panose="020B0604020202020204" pitchFamily="34" charset="0"/>
                <a:ea typeface="+mn-lt"/>
                <a:cs typeface="Arial" panose="020B0604020202020204" pitchFamily="34" charset="0"/>
              </a:rPr>
              <a:t>[classroom teacher to insert co-constructed success criteria].</a:t>
            </a:r>
            <a:endParaRPr lang="en-AU"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1666442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Understanding terminology and biomechanical principles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What is biomechanics?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59999" y="2040988"/>
            <a:ext cx="11142190" cy="2030065"/>
          </a:xfrm>
        </p:spPr>
        <p:txBody>
          <a:bodyPr/>
          <a:lstStyle/>
          <a:p>
            <a:pPr>
              <a:lnSpc>
                <a:spcPct val="150000"/>
              </a:lnSpc>
              <a:spcBef>
                <a:spcPts val="1200"/>
              </a:spcBef>
              <a:spcAft>
                <a:spcPts val="600"/>
              </a:spcAft>
            </a:pPr>
            <a:r>
              <a:rPr lang="en-AU" dirty="0">
                <a:effectLst/>
                <a:latin typeface="Arial" panose="020B0604020202020204" pitchFamily="34" charset="0"/>
                <a:ea typeface="Calibri" panose="020F0502020204030204" pitchFamily="34" charset="0"/>
              </a:rPr>
              <a:t>Biomechanics is the science of how and why the human body moves the way it does. This includes how muscles, bones and joints work together to produce movement. When used in sport, it can help to minimise the potential risk of injury and allow an athlete to pursue their potential, be more efficient and hence improve sport performance.</a:t>
            </a:r>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US" dirty="0"/>
              <a:t>Biomechanical principles</a:t>
            </a:r>
            <a:endParaRPr lang="en-AU" dirty="0"/>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Definitions</a:t>
            </a:r>
          </a:p>
        </p:txBody>
      </p:sp>
      <p:sp>
        <p:nvSpPr>
          <p:cNvPr id="6" name="TextBox 5">
            <a:extLst>
              <a:ext uri="{FF2B5EF4-FFF2-40B4-BE49-F238E27FC236}">
                <a16:creationId xmlns:a16="http://schemas.microsoft.com/office/drawing/2014/main" id="{2EA399A1-C3FD-576D-117E-8A3D57178D42}"/>
              </a:ext>
            </a:extLst>
          </p:cNvPr>
          <p:cNvSpPr txBox="1"/>
          <p:nvPr/>
        </p:nvSpPr>
        <p:spPr>
          <a:xfrm>
            <a:off x="359999" y="1620000"/>
            <a:ext cx="10548482" cy="4057521"/>
          </a:xfrm>
          <a:prstGeom prst="rect">
            <a:avLst/>
          </a:prstGeom>
          <a:noFill/>
        </p:spPr>
        <p:txBody>
          <a:bodyPr wrap="square">
            <a:spAutoFit/>
          </a:bodyPr>
          <a:lstStyle/>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Motion </a:t>
            </a:r>
            <a:r>
              <a:rPr lang="en-AU" sz="1800" dirty="0">
                <a:effectLst/>
                <a:latin typeface="Arial" panose="020B0604020202020204" pitchFamily="34" charset="0"/>
                <a:ea typeface="Calibri" panose="020F0502020204030204" pitchFamily="34" charset="0"/>
              </a:rPr>
              <a:t>– is the movement of the body or an object through space. Speed, acceleration and momentum are important parts of motion.</a:t>
            </a:r>
          </a:p>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Balance and stability </a:t>
            </a:r>
            <a:r>
              <a:rPr lang="en-AU" sz="1800" dirty="0">
                <a:effectLst/>
                <a:latin typeface="Arial" panose="020B0604020202020204" pitchFamily="34" charset="0"/>
                <a:ea typeface="Calibri" panose="020F0502020204030204" pitchFamily="34" charset="0"/>
              </a:rPr>
              <a:t>– are the alignment of the body’s centre of gravity over the base of support. This includes centre of gravity, line of gravity and base of support.</a:t>
            </a:r>
          </a:p>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Fluid mechanics </a:t>
            </a:r>
            <a:r>
              <a:rPr lang="en-AU" sz="1800" dirty="0">
                <a:effectLst/>
                <a:latin typeface="Arial" panose="020B0604020202020204" pitchFamily="34" charset="0"/>
                <a:ea typeface="Calibri" panose="020F0502020204030204" pitchFamily="34" charset="0"/>
              </a:rPr>
              <a:t>– is the study of forces and flows through fluid. This includes flotation, centre of buoyancy and fluid resistance.</a:t>
            </a:r>
          </a:p>
          <a:p>
            <a:pPr>
              <a:lnSpc>
                <a:spcPct val="150000"/>
              </a:lnSpc>
              <a:spcBef>
                <a:spcPts val="1200"/>
              </a:spcBef>
              <a:spcAft>
                <a:spcPts val="600"/>
              </a:spcAft>
            </a:pPr>
            <a:r>
              <a:rPr lang="en-AU" sz="1800" b="1" dirty="0">
                <a:effectLst/>
                <a:latin typeface="Arial" panose="020B0604020202020204" pitchFamily="34" charset="0"/>
                <a:ea typeface="Calibri" panose="020F0502020204030204" pitchFamily="34" charset="0"/>
              </a:rPr>
              <a:t>Force </a:t>
            </a:r>
            <a:r>
              <a:rPr lang="en-AU" sz="1800" dirty="0">
                <a:effectLst/>
                <a:latin typeface="Arial" panose="020B0604020202020204" pitchFamily="34" charset="0"/>
                <a:ea typeface="Calibri" panose="020F0502020204030204" pitchFamily="34" charset="0"/>
              </a:rPr>
              <a:t>– is a push or pull that causes a person or object to speed up, slow down, stop or change direction. The body applies force, the body absorbs force, the body can apply force to an object. </a:t>
            </a:r>
          </a:p>
        </p:txBody>
      </p:sp>
    </p:spTree>
    <p:extLst>
      <p:ext uri="{BB962C8B-B14F-4D97-AF65-F5344CB8AC3E}">
        <p14:creationId xmlns:p14="http://schemas.microsoft.com/office/powerpoint/2010/main" val="22532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a:xfrm>
            <a:off x="540000" y="4067881"/>
            <a:ext cx="11291998" cy="800681"/>
          </a:xfrm>
        </p:spPr>
        <p:txBody>
          <a:bodyPr vert="horz" lIns="0" tIns="0" rIns="0" bIns="0" rtlCol="0" anchor="b">
            <a:normAutofit/>
          </a:bodyPr>
          <a:lstStyle/>
          <a:p>
            <a:r>
              <a:rPr lang="en-US" kern="1200" dirty="0">
                <a:latin typeface="Arial" panose="020B0604020202020204" pitchFamily="34" charset="0"/>
                <a:ea typeface="+mj-ea"/>
                <a:cs typeface="Arial" panose="020B0604020202020204" pitchFamily="34" charset="0"/>
              </a:rPr>
              <a:t>Activity 1 – standing long jump</a:t>
            </a:r>
          </a:p>
        </p:txBody>
      </p:sp>
      <p:sp>
        <p:nvSpPr>
          <p:cNvPr id="2" name="Text Placeholder 10">
            <a:extLst>
              <a:ext uri="{FF2B5EF4-FFF2-40B4-BE49-F238E27FC236}">
                <a16:creationId xmlns:a16="http://schemas.microsoft.com/office/drawing/2014/main" id="{A7938A1A-7ACB-C7CB-879B-DCBE467F4D91}"/>
              </a:ext>
            </a:extLst>
          </p:cNvPr>
          <p:cNvSpPr txBox="1">
            <a:spLocks/>
          </p:cNvSpPr>
          <p:nvPr/>
        </p:nvSpPr>
        <p:spPr>
          <a:xfrm>
            <a:off x="540000" y="4868562"/>
            <a:ext cx="6255977" cy="426611"/>
          </a:xfrm>
          <a:prstGeom prst="rect">
            <a:avLst/>
          </a:prstGeom>
        </p:spPr>
        <p:txBody>
          <a:bodyPr vert="horz" lIns="0" tIns="0" rIns="0" bIns="0" rtlCol="0" anchor="t">
            <a:norm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kern="1200" dirty="0">
                <a:solidFill>
                  <a:schemeClr val="accent4"/>
                </a:solidFill>
                <a:latin typeface="Arial" panose="020B0604020202020204" pitchFamily="34" charset="0"/>
                <a:ea typeface="+mn-ea"/>
                <a:cs typeface="Arial" panose="020B0604020202020204" pitchFamily="34" charset="0"/>
              </a:rPr>
              <a:t>Summation of force</a:t>
            </a:r>
          </a:p>
        </p:txBody>
      </p:sp>
      <p:sp>
        <p:nvSpPr>
          <p:cNvPr id="6" name="Slide Number Placeholder 5" hidden="1">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pPr>
              <a:spcAft>
                <a:spcPts val="600"/>
              </a:spcAft>
            </a:pPr>
            <a:fld id="{10A01DC5-1685-4615-8240-15192985C6A2}" type="slidenum">
              <a:rPr lang="en-AU" smtClean="0"/>
              <a:pPr>
                <a:spcAft>
                  <a:spcPts val="600"/>
                </a:spcAft>
              </a:pPr>
              <a:t>8</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507211-8984-DE4D-A84A-92EF9009F063}"/>
              </a:ext>
            </a:extLst>
          </p:cNvPr>
          <p:cNvSpPr>
            <a:spLocks noGrp="1"/>
          </p:cNvSpPr>
          <p:nvPr>
            <p:ph type="title"/>
          </p:nvPr>
        </p:nvSpPr>
        <p:spPr>
          <a:xfrm>
            <a:off x="5399999" y="360000"/>
            <a:ext cx="6571421" cy="554400"/>
          </a:xfrm>
        </p:spPr>
        <p:txBody>
          <a:bodyPr/>
          <a:lstStyle/>
          <a:p>
            <a:r>
              <a:rPr lang="en-AU" dirty="0"/>
              <a:t>Summation of force activities</a:t>
            </a:r>
          </a:p>
        </p:txBody>
      </p:sp>
      <p:sp>
        <p:nvSpPr>
          <p:cNvPr id="10" name="Text Placeholder 9">
            <a:extLst>
              <a:ext uri="{FF2B5EF4-FFF2-40B4-BE49-F238E27FC236}">
                <a16:creationId xmlns:a16="http://schemas.microsoft.com/office/drawing/2014/main" id="{85EAFE00-5612-FFC7-5AE0-F68E515AB5F1}"/>
              </a:ext>
            </a:extLst>
          </p:cNvPr>
          <p:cNvSpPr>
            <a:spLocks noGrp="1"/>
          </p:cNvSpPr>
          <p:nvPr>
            <p:ph type="body" sz="quarter" idx="18"/>
          </p:nvPr>
        </p:nvSpPr>
        <p:spPr>
          <a:xfrm>
            <a:off x="5399997" y="982520"/>
            <a:ext cx="6443999" cy="351065"/>
          </a:xfrm>
        </p:spPr>
        <p:txBody>
          <a:bodyPr/>
          <a:lstStyle/>
          <a:p>
            <a:r>
              <a:rPr lang="en-AU" dirty="0"/>
              <a:t>Group activities</a:t>
            </a:r>
          </a:p>
        </p:txBody>
      </p:sp>
      <p:sp>
        <p:nvSpPr>
          <p:cNvPr id="9" name="Text Placeholder 8">
            <a:extLst>
              <a:ext uri="{FF2B5EF4-FFF2-40B4-BE49-F238E27FC236}">
                <a16:creationId xmlns:a16="http://schemas.microsoft.com/office/drawing/2014/main" id="{6CD3E6A7-2FB8-5956-FBB7-69D845C6A4B8}"/>
              </a:ext>
            </a:extLst>
          </p:cNvPr>
          <p:cNvSpPr>
            <a:spLocks noGrp="1"/>
          </p:cNvSpPr>
          <p:nvPr>
            <p:ph type="body" sz="quarter" idx="17"/>
          </p:nvPr>
        </p:nvSpPr>
        <p:spPr>
          <a:xfrm>
            <a:off x="5400675" y="1800000"/>
            <a:ext cx="6407150" cy="3529989"/>
          </a:xfrm>
        </p:spPr>
        <p:txBody>
          <a:bodyPr/>
          <a:lstStyle/>
          <a:p>
            <a:pPr>
              <a:lnSpc>
                <a:spcPct val="150000"/>
              </a:lnSpc>
              <a:spcBef>
                <a:spcPts val="1200"/>
              </a:spcBef>
              <a:spcAft>
                <a:spcPts val="600"/>
              </a:spcAft>
            </a:pPr>
            <a:r>
              <a:rPr lang="en-AU" sz="1800" dirty="0">
                <a:effectLst/>
                <a:latin typeface="Arial" panose="020B0604020202020204" pitchFamily="34" charset="0"/>
                <a:ea typeface="Calibri" panose="020F0502020204030204" pitchFamily="34" charset="0"/>
              </a:rPr>
              <a:t>Undertake the following practical experiences:</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Hop off one leg without using your arms.</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Jump off 2 legs without using your arms.</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Jump off 2 legs while using both arms.</a:t>
            </a:r>
          </a:p>
          <a:p>
            <a:pPr marL="342900" lvl="0" indent="-342900">
              <a:lnSpc>
                <a:spcPct val="150000"/>
              </a:lnSpc>
              <a:spcBef>
                <a:spcPts val="1200"/>
              </a:spcBef>
              <a:spcAft>
                <a:spcPts val="600"/>
              </a:spcAft>
              <a:buFont typeface="+mj-lt"/>
              <a:buAutoNum type="arabicPeriod"/>
            </a:pPr>
            <a:r>
              <a:rPr lang="en-AU" sz="1800" dirty="0">
                <a:effectLst/>
                <a:latin typeface="Arial" panose="020B0604020202020204" pitchFamily="34" charset="0"/>
                <a:ea typeface="Calibri" panose="020F0502020204030204" pitchFamily="34" charset="0"/>
              </a:rPr>
              <a:t>Run up, jump off 2 legs and use both arms.</a:t>
            </a:r>
          </a:p>
        </p:txBody>
      </p:sp>
      <p:pic>
        <p:nvPicPr>
          <p:cNvPr id="16" name="Picture Placeholder 12">
            <a:extLst>
              <a:ext uri="{FF2B5EF4-FFF2-40B4-BE49-F238E27FC236}">
                <a16:creationId xmlns:a16="http://schemas.microsoft.com/office/drawing/2014/main" id="{6D27863E-1F95-A44D-8AD6-7E5F82B950BD}"/>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0"/>
            <a:ext cx="5040313" cy="6858000"/>
          </a:xfr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6"/>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272978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C Student template 2025.potx  -  Last saved by user" id="{C1EB4067-0898-43DE-90EC-73FD959F61F0}" vid="{894E5768-2847-41B1-932C-1B6B7A26BE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classroom slide deck template</Template>
  <TotalTime>5239</TotalTime>
  <Words>2861</Words>
  <Application>Microsoft Office PowerPoint</Application>
  <PresentationFormat>Widescreen</PresentationFormat>
  <Paragraphs>298</Paragraphs>
  <Slides>30</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Symbol</vt:lpstr>
      <vt:lpstr>Public Sans</vt:lpstr>
      <vt:lpstr>Public Sans Light</vt:lpstr>
      <vt:lpstr>Arial</vt:lpstr>
      <vt:lpstr>Calibri</vt:lpstr>
      <vt:lpstr>Segoe UI</vt:lpstr>
      <vt:lpstr>Times New Roman</vt:lpstr>
      <vt:lpstr>NSWG Corporate</vt:lpstr>
      <vt:lpstr>Instructions for use</vt:lpstr>
      <vt:lpstr>Biomechanics</vt:lpstr>
      <vt:lpstr>Topics</vt:lpstr>
      <vt:lpstr>Learning intentions and success criteria (1)</vt:lpstr>
      <vt:lpstr>Learning intentions and success criteria (2)</vt:lpstr>
      <vt:lpstr>Understanding terminology and biomechanical principles</vt:lpstr>
      <vt:lpstr>Biomechanical principles</vt:lpstr>
      <vt:lpstr>Activity 1 – standing long jump</vt:lpstr>
      <vt:lpstr>Summation of force activities</vt:lpstr>
      <vt:lpstr>Summation of force questions</vt:lpstr>
      <vt:lpstr>Activity 2 – catching eggs and cricket balls</vt:lpstr>
      <vt:lpstr>Absorbing force activities</vt:lpstr>
      <vt:lpstr>Absorbing force questions</vt:lpstr>
      <vt:lpstr>Activity 3 – basketball and tennis ball activity</vt:lpstr>
      <vt:lpstr>Applying force activities</vt:lpstr>
      <vt:lpstr>Applying force questions</vt:lpstr>
      <vt:lpstr>Activity 4 – partner activity</vt:lpstr>
      <vt:lpstr>Base of support activities</vt:lpstr>
      <vt:lpstr>Base of support questions</vt:lpstr>
      <vt:lpstr>Activity 5 – sprint position stability</vt:lpstr>
      <vt:lpstr>Centre of gravity and base of support activities</vt:lpstr>
      <vt:lpstr>Centre of gravity and base of support questions</vt:lpstr>
      <vt:lpstr>Activity 6 – swimming</vt:lpstr>
      <vt:lpstr>Fluid mechanics activities</vt:lpstr>
      <vt:lpstr>Fluid mechanics questions</vt:lpstr>
      <vt:lpstr>Activity 7 – swimming</vt:lpstr>
      <vt:lpstr>Linear motion activities</vt:lpstr>
      <vt:lpstr>Linear motion questions</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Biomechanics – slide deck – 11HMS – FA2</dc:title>
  <dc:creator>NSW Department of Education</dc:creator>
  <cp:revision>1</cp:revision>
  <dcterms:created xsi:type="dcterms:W3CDTF">2024-07-23T00:51:52Z</dcterms:created>
  <dcterms:modified xsi:type="dcterms:W3CDTF">2024-10-09T21:55:34Z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0x01010028550904603AA64982DCAA86C5CFC06E</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xd_Signature">
    <vt:lpwstr/>
  </property>
  <property fmtid="{D5CDD505-2E9C-101B-9397-08002B2CF9AE}" pid="16" name="TriggerFlowInfo">
    <vt:lpwstr/>
  </property>
</Properties>
</file>