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9"/>
  </p:notesMasterIdLst>
  <p:handoutMasterIdLst>
    <p:handoutMasterId r:id="rId40"/>
  </p:handoutMasterIdLst>
  <p:sldIdLst>
    <p:sldId id="26381" r:id="rId2"/>
    <p:sldId id="266" r:id="rId3"/>
    <p:sldId id="26393" r:id="rId4"/>
    <p:sldId id="26383" r:id="rId5"/>
    <p:sldId id="26407" r:id="rId6"/>
    <p:sldId id="26427" r:id="rId7"/>
    <p:sldId id="26410" r:id="rId8"/>
    <p:sldId id="26411" r:id="rId9"/>
    <p:sldId id="26412" r:id="rId10"/>
    <p:sldId id="271" r:id="rId11"/>
    <p:sldId id="289" r:id="rId12"/>
    <p:sldId id="26395" r:id="rId13"/>
    <p:sldId id="26396" r:id="rId14"/>
    <p:sldId id="26398" r:id="rId15"/>
    <p:sldId id="26375" r:id="rId16"/>
    <p:sldId id="26405" r:id="rId17"/>
    <p:sldId id="26399" r:id="rId18"/>
    <p:sldId id="26406" r:id="rId19"/>
    <p:sldId id="26401" r:id="rId20"/>
    <p:sldId id="26400" r:id="rId21"/>
    <p:sldId id="26402" r:id="rId22"/>
    <p:sldId id="26404" r:id="rId23"/>
    <p:sldId id="26413" r:id="rId24"/>
    <p:sldId id="26414" r:id="rId25"/>
    <p:sldId id="26415" r:id="rId26"/>
    <p:sldId id="26416" r:id="rId27"/>
    <p:sldId id="26417" r:id="rId28"/>
    <p:sldId id="26418" r:id="rId29"/>
    <p:sldId id="26419" r:id="rId30"/>
    <p:sldId id="26420" r:id="rId31"/>
    <p:sldId id="26421" r:id="rId32"/>
    <p:sldId id="26424" r:id="rId33"/>
    <p:sldId id="26428" r:id="rId34"/>
    <p:sldId id="26426" r:id="rId35"/>
    <p:sldId id="26423" r:id="rId36"/>
    <p:sldId id="360" r:id="rId37"/>
    <p:sldId id="361" r:id="rId38"/>
  </p:sldIdLst>
  <p:sldSz cx="12192000" cy="6858000"/>
  <p:notesSz cx="6858000" cy="9144000"/>
  <p:embeddedFontLst>
    <p:embeddedFont>
      <p:font typeface="DengXian" panose="02010600030101010101" pitchFamily="2" charset="-122"/>
      <p:regular r:id="rId41"/>
      <p:bold r:id="rId42"/>
    </p:embeddedFont>
    <p:embeddedFont>
      <p:font typeface="Public Sans" pitchFamily="2" charset="0"/>
      <p:regular r:id="rId43"/>
      <p:bold r:id="rId44"/>
      <p:italic r:id="rId45"/>
      <p:boldItalic r:id="rId4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Content" id="{D5A8010D-981F-43AA-A0D6-182EC53CAA84}">
          <p14:sldIdLst>
            <p14:sldId id="266"/>
            <p14:sldId id="26393"/>
            <p14:sldId id="26383"/>
            <p14:sldId id="26407"/>
            <p14:sldId id="26427"/>
            <p14:sldId id="26410"/>
            <p14:sldId id="26411"/>
            <p14:sldId id="26412"/>
            <p14:sldId id="271"/>
            <p14:sldId id="289"/>
            <p14:sldId id="26395"/>
            <p14:sldId id="26396"/>
            <p14:sldId id="26398"/>
            <p14:sldId id="26375"/>
            <p14:sldId id="26405"/>
            <p14:sldId id="26399"/>
            <p14:sldId id="26406"/>
            <p14:sldId id="26401"/>
            <p14:sldId id="26400"/>
            <p14:sldId id="26402"/>
            <p14:sldId id="26404"/>
            <p14:sldId id="26413"/>
            <p14:sldId id="26414"/>
            <p14:sldId id="26415"/>
            <p14:sldId id="26416"/>
            <p14:sldId id="26417"/>
            <p14:sldId id="26418"/>
            <p14:sldId id="26419"/>
            <p14:sldId id="26420"/>
            <p14:sldId id="26421"/>
            <p14:sldId id="26424"/>
            <p14:sldId id="26428"/>
            <p14:sldId id="26426"/>
            <p14:sldId id="26423"/>
          </p14:sldIdLst>
        </p14:section>
        <p14:section name="References &amp; copyright" id="{DBC31484-F5F8-4CB1-8DB4-A562A9780899}">
          <p14:sldIdLst>
            <p14:sldId id="360"/>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E348EF-F843-4A90-B546-908052A6BD8B}" v="2" dt="2024-11-21T02:55:14.793"/>
    <p1510:client id="{FCDE429A-A1FD-4C07-9A30-03E0720936A6}" v="3" dt="2024-11-21T02:57:10.22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69027" autoAdjust="0"/>
  </p:normalViewPr>
  <p:slideViewPr>
    <p:cSldViewPr snapToGrid="0">
      <p:cViewPr varScale="1">
        <p:scale>
          <a:sx n="69" d="100"/>
          <a:sy n="69" d="100"/>
        </p:scale>
        <p:origin x="2097" y="33"/>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21/11/2024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21/11/2024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The 400-metre sprint is a long sprint test, and a test of anaerobic capacity which is an important fitness attribute for performing short intense bursts of effort.</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Introduce the 400-metre sprint as a test of anaerobic capacity, which relies heavily on the glycolytic energy system.</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Emphasise the importance of understanding the physiological responses during this intense physical activity through practical participation.</a:t>
            </a:r>
          </a:p>
          <a:p>
            <a:pPr>
              <a:lnSpc>
                <a:spcPct val="115000"/>
              </a:lnSpc>
              <a:spcAft>
                <a:spcPts val="800"/>
              </a:spcAft>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t>Image </a:t>
            </a:r>
            <a:r>
              <a:rPr lang="en-AU" sz="1800" dirty="0">
                <a:effectLst/>
              </a:rPr>
              <a:t>© 2024 iStockphoto LP.</a:t>
            </a:r>
            <a:endParaRPr lang="en-AU" sz="1800" dirty="0"/>
          </a:p>
          <a:p>
            <a:pPr>
              <a:lnSpc>
                <a:spcPct val="115000"/>
              </a:lnSpc>
              <a:spcAft>
                <a:spcPts val="800"/>
              </a:spcAft>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961419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Explain the importance of each piece of equipment and the roles of students during the practical session.</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Highlight the significance of accurate measurements for heart rate and sprint time.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Image </a:t>
            </a:r>
            <a:r>
              <a:rPr lang="en-AU" sz="1600" dirty="0">
                <a:effectLst/>
              </a:rPr>
              <a:t>© 2024 iStockphoto LP.</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087482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Walk students through the procedure, ensuring they understand each step, especially the importance of recording their observations and data.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solidFill>
                  <a:srgbClr val="000000"/>
                </a:solidFill>
                <a:effectLst/>
                <a:highlight>
                  <a:srgbClr val="CCEDFC"/>
                </a:highlight>
                <a:latin typeface="Arial" panose="020B0604020202020204" pitchFamily="34" charset="0"/>
                <a:ea typeface="Calibri" panose="020F0502020204030204" pitchFamily="34" charset="0"/>
              </a:rPr>
              <a:t>Note:</a:t>
            </a:r>
            <a:r>
              <a:rPr lang="en-AU" sz="1800" dirty="0">
                <a:solidFill>
                  <a:srgbClr val="000000"/>
                </a:solidFill>
                <a:effectLst/>
                <a:highlight>
                  <a:srgbClr val="CCEDFC"/>
                </a:highlight>
                <a:latin typeface="Arial" panose="020B0604020202020204" pitchFamily="34" charset="0"/>
                <a:ea typeface="Calibri" panose="020F0502020204030204" pitchFamily="34" charset="0"/>
              </a:rPr>
              <a:t> students should complete a thorough warm up before undertaking any of the practical experiences in each lesson. On conclusion of the practical, students should participate in a cool down to restore their body to pre-exercise state.</a:t>
            </a:r>
            <a:endParaRPr lang="en-AU" sz="1800" dirty="0">
              <a:effectLst/>
              <a:highlight>
                <a:srgbClr val="CCEDFC"/>
              </a:highligh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Students work in pairs. One student adopts the role of runner and the other adopts the role of timekeeper and recorder.</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Record resting heart rate (RHR) and breathing rate (rate and depth) prior to any physical activity taking place.</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Record heart rate every minute for 5 minutes prior to sprinting.</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Record thoughts, emotions and physical feelings about completing this activity such as motivation levels, feelings in legs and overall body.</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Make predictions about how your body may feel at the end of the 400-metre sprint and record.</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Timekeepers and recorders stand at the 400 metre or finish line but must be able to observe their partner at all times.</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Runners begin at the zero metre or start line.</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Runners sprint or run at maximal effort for 400 metres. Encourage participants to complete the 400 metres even if they have to jog or walk. The recorded time is necessary data for the task.</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Recorders should record their observations as their partner runs. For example, do they stop, where do they speed up, where do they slow down, what is their body language or posture?</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At the immediate end of the 400-metre sprint, record heart rate (HR). Then continue to record HR every minute after completing the sprint for a total of 7 minutes.</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Record personal observations about breathing rate and depth, feelings in legs and overall body after completing the run.</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Runners and recorders then reverse roles.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Image </a:t>
            </a:r>
            <a:r>
              <a:rPr lang="en-AU" sz="1600" dirty="0">
                <a:effectLst/>
              </a:rPr>
              <a:t>© 2024 iStockphoto LP.</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806294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Discuss what students should be observing during the sprint, such as changes in speed, body posture and signs of fatigue.</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Encourage students to be detailed in their observations.</a:t>
            </a:r>
          </a:p>
          <a:p>
            <a:endParaRPr lang="en-AU" dirty="0"/>
          </a:p>
          <a:p>
            <a:pPr marL="342900" lvl="0" indent="-342900">
              <a:lnSpc>
                <a:spcPct val="150000"/>
              </a:lnSpc>
              <a:spcBef>
                <a:spcPts val="1200"/>
              </a:spcBef>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Recorded time at the conclusion of the sprint.</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Recorded HR at the immediate end of the 400-metre sprint.</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Recorded HR for each minute after the sprint up to 7 minutes.</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Graph the heart rate response for pre, during and post 400-metre sprint.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ptos" panose="020B0004020202020204" pitchFamily="34" charset="0"/>
              <a:ea typeface="DengXian" panose="02010600030101010101" pitchFamily="2" charset="-122"/>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t>Image </a:t>
            </a:r>
            <a:r>
              <a:rPr lang="en-AU" sz="1800" dirty="0">
                <a:effectLst/>
              </a:rPr>
              <a:t>© 2024 iStockphoto LP.</a:t>
            </a:r>
            <a:endParaRPr lang="en-AU" sz="18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40932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15000"/>
              </a:lnSpc>
              <a:spcBef>
                <a:spcPts val="0"/>
              </a:spcBef>
              <a:spcAft>
                <a:spcPts val="800"/>
              </a:spcAft>
              <a:buClrTx/>
              <a:buSzTx/>
              <a:buFontTx/>
              <a:buNone/>
              <a:tabLst/>
              <a:defRPr/>
            </a:pPr>
            <a:r>
              <a:rPr lang="en-AU" sz="1800" dirty="0">
                <a:effectLst/>
                <a:latin typeface="Arial" panose="020B0604020202020204" pitchFamily="34" charset="0"/>
                <a:ea typeface="Calibri" panose="020F0502020204030204" pitchFamily="34" charset="0"/>
              </a:rPr>
              <a:t>Use a whole class debrief or check-in after each practical experience to discuss results, answer the related questions and consolidate the content and its application.</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Guide students on how to properly record their results and the importance of consistency in data collection.</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Explain how to graph their results and what trends to look for.</a:t>
            </a:r>
          </a:p>
          <a:p>
            <a:pPr>
              <a:lnSpc>
                <a:spcPct val="115000"/>
              </a:lnSpc>
              <a:spcAft>
                <a:spcPts val="800"/>
              </a:spcAft>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a:lnSpc>
                <a:spcPct val="150000"/>
              </a:lnSpc>
              <a:spcBef>
                <a:spcPts val="1200"/>
              </a:spcBef>
            </a:pPr>
            <a:r>
              <a:rPr lang="en-AU" sz="1800" b="1" dirty="0">
                <a:effectLst/>
                <a:latin typeface="Arial" panose="020B0604020202020204" pitchFamily="34" charset="0"/>
                <a:ea typeface="Calibri" panose="020F0502020204030204" pitchFamily="34" charset="0"/>
              </a:rPr>
              <a:t>Formative assessment opportunity</a:t>
            </a:r>
            <a:r>
              <a:rPr lang="en-AU" sz="1800" dirty="0">
                <a:effectLst/>
                <a:latin typeface="Arial" panose="020B0604020202020204" pitchFamily="34" charset="0"/>
                <a:ea typeface="Calibri" panose="020F0502020204030204" pitchFamily="34" charset="0"/>
              </a:rPr>
              <a:t>:</a:t>
            </a:r>
          </a:p>
          <a:p>
            <a:r>
              <a:rPr lang="en-AU" sz="1800" dirty="0">
                <a:effectLst/>
                <a:latin typeface="Arial" panose="020B0604020202020204" pitchFamily="34" charset="0"/>
                <a:ea typeface="Calibri" panose="020F0502020204030204" pitchFamily="34" charset="0"/>
              </a:rPr>
              <a:t>Gather evidence of learning from the questions at the completion of each practical experience.</a:t>
            </a: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endParaRPr lang="en-AU" dirty="0"/>
          </a:p>
          <a:p>
            <a:pPr marL="342900" lvl="0" indent="-342900">
              <a:lnSpc>
                <a:spcPct val="150000"/>
              </a:lnSpc>
              <a:spcBef>
                <a:spcPts val="1200"/>
              </a:spcBef>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What was the predominant energy system being used for this activity? Give reasons for your answer.</a:t>
            </a:r>
          </a:p>
          <a:p>
            <a:pPr marL="342900" lvl="0" indent="-342900">
              <a:lnSpc>
                <a:spcPct val="150000"/>
              </a:lnSpc>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What other energy system(s) contributed to this activity? Provide a brief explanation of their role in the 400-metre sprint.</a:t>
            </a:r>
          </a:p>
          <a:p>
            <a:pPr marL="342900" lvl="0" indent="-342900">
              <a:lnSpc>
                <a:spcPct val="150000"/>
              </a:lnSpc>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Describe how your body responded from the start line to the finish line during the 400-metre sprint. What did your partner notice about your sprint and body response? Compare that with others in the class.</a:t>
            </a:r>
          </a:p>
          <a:p>
            <a:pPr marL="342900" lvl="0" indent="-342900">
              <a:lnSpc>
                <a:spcPct val="150000"/>
              </a:lnSpc>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When performing the 400-metre sprint, did you experience muscle fatigue? How do you know this?</a:t>
            </a:r>
          </a:p>
          <a:p>
            <a:pPr marL="342900" lvl="0" indent="-342900">
              <a:lnSpc>
                <a:spcPct val="150000"/>
              </a:lnSpc>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Explain what the body’s response tells you about the energy system(s) being used.</a:t>
            </a:r>
          </a:p>
          <a:p>
            <a:pPr marL="342900" lvl="0" indent="-342900">
              <a:lnSpc>
                <a:spcPct val="150000"/>
              </a:lnSpc>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Outline any factors that may have positively impacted on your performance such as motivation levels, previous training, rest.</a:t>
            </a:r>
          </a:p>
          <a:p>
            <a:pPr marL="342900" lvl="0" indent="-342900">
              <a:lnSpc>
                <a:spcPct val="150000"/>
              </a:lnSpc>
              <a:spcBef>
                <a:spcPts val="1200"/>
              </a:spcBef>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Outline any factors that may have had a negative impact on your performance such as fatigue, dehydration, training the previous day, illness, injury, lack of motivation.</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t>Image </a:t>
            </a:r>
            <a:r>
              <a:rPr lang="en-AU" sz="1800" dirty="0">
                <a:effectLst/>
              </a:rPr>
              <a:t>© 2024 iStockphoto LP.</a:t>
            </a:r>
            <a:endParaRPr lang="en-AU" sz="18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181643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Image </a:t>
            </a:r>
            <a:r>
              <a:rPr lang="en-AU" sz="1600" dirty="0">
                <a:effectLst/>
              </a:rPr>
              <a:t>© 2024 iStockphoto LP.</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320273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Using your knowledge of maximum heart rate, calculate your upper and lower target heart rate (THR) zones and mark this on Figure 1.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For this activity, we are assuming all participants are the same age and therefore have the same maximum and target heart rate zones.</a:t>
            </a:r>
          </a:p>
          <a:p>
            <a:pPr marL="0" lvl="0" indent="0">
              <a:lnSpc>
                <a:spcPct val="150000"/>
              </a:lnSpc>
              <a:buFont typeface="Arial" panose="020B0604020202020204" pitchFamily="34" charset="0"/>
              <a:buNone/>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0" dirty="0">
                <a:solidFill>
                  <a:srgbClr val="000000"/>
                </a:solidFill>
                <a:effectLst/>
                <a:highlight>
                  <a:srgbClr val="CCEDFC"/>
                </a:highlight>
                <a:latin typeface="Arial" panose="020B0604020202020204" pitchFamily="34" charset="0"/>
                <a:ea typeface="Calibri" panose="020F0502020204030204" pitchFamily="34" charset="0"/>
              </a:rPr>
              <a:t>S</a:t>
            </a:r>
            <a:r>
              <a:rPr lang="en-AU" sz="1800" dirty="0">
                <a:solidFill>
                  <a:srgbClr val="000000"/>
                </a:solidFill>
                <a:effectLst/>
                <a:highlight>
                  <a:srgbClr val="CCEDFC"/>
                </a:highlight>
                <a:latin typeface="Arial" panose="020B0604020202020204" pitchFamily="34" charset="0"/>
                <a:ea typeface="Calibri" panose="020F0502020204030204" pitchFamily="34" charset="0"/>
              </a:rPr>
              <a:t>tudents will need to have graphed their own heart rate responses for the 400-metre sprint to complete the following task.</a:t>
            </a:r>
            <a:endParaRPr lang="en-AU" sz="1800" dirty="0">
              <a:effectLst/>
              <a:highlight>
                <a:srgbClr val="CCEDFC"/>
              </a:highlight>
              <a:latin typeface="Arial" panose="020B0604020202020204" pitchFamily="34" charset="0"/>
              <a:ea typeface="Calibri" panose="020F0502020204030204" pitchFamily="34" charset="0"/>
            </a:endParaRPr>
          </a:p>
          <a:p>
            <a:endParaRPr lang="en-AU" dirty="0"/>
          </a:p>
          <a:p>
            <a:pPr>
              <a:lnSpc>
                <a:spcPct val="150000"/>
              </a:lnSpc>
              <a:spcBef>
                <a:spcPts val="1200"/>
              </a:spcBef>
            </a:pPr>
            <a:r>
              <a:rPr lang="en-AU" sz="1800" dirty="0">
                <a:effectLst/>
                <a:latin typeface="Arial" panose="020B0604020202020204" pitchFamily="34" charset="0"/>
                <a:ea typeface="Calibri" panose="020F0502020204030204" pitchFamily="34" charset="0"/>
              </a:rPr>
              <a:t>Figure 1 represents the heart rate of a 17-year-old trained female athlete. This data was collected from a recent 400-metre sprint she completed mid-way through her normal 2-hour training session. Her resting heart rate is 60 beats per minute. </a:t>
            </a:r>
          </a:p>
          <a:p>
            <a:pPr>
              <a:lnSpc>
                <a:spcPct val="150000"/>
              </a:lnSpc>
              <a:spcBef>
                <a:spcPts val="1200"/>
              </a:spcBef>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pPr>
            <a:r>
              <a:rPr lang="en-AU" sz="1800" dirty="0">
                <a:effectLst/>
                <a:latin typeface="Arial" panose="020B0604020202020204" pitchFamily="34" charset="0"/>
                <a:ea typeface="Calibri" panose="020F0502020204030204" pitchFamily="34" charset="0"/>
              </a:rPr>
              <a:t>Using the results on the graph and your own results that you have added, answer the following questions.</a:t>
            </a:r>
          </a:p>
          <a:p>
            <a:pPr marL="342900" lvl="0" indent="-342900">
              <a:lnSpc>
                <a:spcPct val="150000"/>
              </a:lnSpc>
              <a:spcBef>
                <a:spcPts val="1200"/>
              </a:spcBef>
              <a:buFont typeface="+mj-lt"/>
              <a:buAutoNum type="arabicPeriod"/>
            </a:pPr>
            <a:r>
              <a:rPr lang="en-AU" sz="1800" dirty="0">
                <a:effectLst/>
                <a:latin typeface="Arial" panose="020B0604020202020204" pitchFamily="34" charset="0"/>
                <a:ea typeface="Calibri" panose="020F0502020204030204" pitchFamily="34" charset="0"/>
              </a:rPr>
              <a:t>Look at the graph. What are 3 things you notice?</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At the start of the 400-metre sprint, why are your results similar to that of the trained athlete?</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What similarities and differences do you see between the 2 sets of data?</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Identify possible reasons for the similarities and differences paying attention to pre, during and post 400-metre sprint.</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Imagine that at the 375-metre mark of the 400-metre sprint, you and the other runner represented in Figure 1 are tied. You both give a maximal effort to win the race. Predict which participant would win the race and why?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118704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will need to have graphed their own ventilation or breathing rate responses for the 400-metre sprint on Figure 2 to complete the following task.</a:t>
            </a:r>
          </a:p>
          <a:p>
            <a:endParaRPr lang="en-AU" dirty="0"/>
          </a:p>
          <a:p>
            <a:pPr>
              <a:lnSpc>
                <a:spcPct val="150000"/>
              </a:lnSpc>
              <a:spcBef>
                <a:spcPts val="1200"/>
              </a:spcBef>
            </a:pPr>
            <a:r>
              <a:rPr lang="en-AU" sz="1800" dirty="0">
                <a:effectLst/>
                <a:latin typeface="Arial" panose="020B0604020202020204" pitchFamily="34" charset="0"/>
                <a:ea typeface="Calibri" panose="020F0502020204030204" pitchFamily="34" charset="0"/>
              </a:rPr>
              <a:t>Figure 2 represents the ventilation rate of a 17-year-old trained female athlete. This data was collected from a recent 400-metre sprint she completed mid-way through her normal 2-hour training session. Using the results on the graph and your own results that you have added, answer the following questions.</a:t>
            </a:r>
          </a:p>
          <a:p>
            <a:pPr marL="342900" lvl="0" indent="-342900">
              <a:lnSpc>
                <a:spcPct val="150000"/>
              </a:lnSpc>
              <a:spcBef>
                <a:spcPts val="1200"/>
              </a:spcBef>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Look at the graph. What are 3 things you notice?</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Compare your own results to the runner. Describe the difference between ventilation rates.</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assumptions can be made about the fitness level of the runner that was initially on the graph based on ventilation rates?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503847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Discuss the glycolytic energy system in detail, explaining how it provides energy during the 400-metre sprint.</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Mention the role of the ATP-PC system at the start and the aerobic system in recovery.</a:t>
            </a:r>
          </a:p>
          <a:p>
            <a:endParaRPr lang="en-AU" dirty="0"/>
          </a:p>
          <a:p>
            <a:pPr>
              <a:lnSpc>
                <a:spcPct val="150000"/>
              </a:lnSpc>
              <a:spcBef>
                <a:spcPts val="1200"/>
              </a:spcBef>
            </a:pPr>
            <a:r>
              <a:rPr lang="en-AU" sz="1600" dirty="0">
                <a:effectLst/>
                <a:latin typeface="Arial" panose="020B0604020202020204" pitchFamily="34" charset="0"/>
                <a:ea typeface="Calibri" panose="020F0502020204030204" pitchFamily="34" charset="0"/>
              </a:rPr>
              <a:t>Using the results on Fig 1 and your own results that you have added, answer the following questions.</a:t>
            </a:r>
          </a:p>
          <a:p>
            <a:pPr marL="342900" lvl="0" indent="-342900">
              <a:lnSpc>
                <a:spcPct val="150000"/>
              </a:lnSpc>
              <a:buFont typeface="+mj-lt"/>
              <a:buAutoNum type="arabicPeriod"/>
            </a:pPr>
            <a:r>
              <a:rPr lang="en-AU" sz="1600" dirty="0">
                <a:effectLst/>
                <a:latin typeface="Arial" panose="020B0604020202020204" pitchFamily="34" charset="0"/>
                <a:ea typeface="Calibri" panose="020F0502020204030204" pitchFamily="34" charset="0"/>
              </a:rPr>
              <a:t>Consider the energy system used for this activity. How do you know this?</a:t>
            </a:r>
          </a:p>
          <a:p>
            <a:pPr marL="342900" lvl="0" indent="-342900">
              <a:lnSpc>
                <a:spcPct val="150000"/>
              </a:lnSpc>
              <a:buFont typeface="+mj-lt"/>
              <a:buAutoNum type="arabicPeriod"/>
            </a:pPr>
            <a:r>
              <a:rPr lang="en-AU" sz="1600" dirty="0">
                <a:effectLst/>
                <a:latin typeface="Arial" panose="020B0604020202020204" pitchFamily="34" charset="0"/>
                <a:ea typeface="Calibri" panose="020F0502020204030204" pitchFamily="34" charset="0"/>
              </a:rPr>
              <a:t>How long would each participant need to wait before they could replicate the activity to the same intensity?</a:t>
            </a:r>
          </a:p>
          <a:p>
            <a:pPr marL="342900" lvl="0" indent="-342900">
              <a:lnSpc>
                <a:spcPct val="150000"/>
              </a:lnSpc>
              <a:buFont typeface="+mj-lt"/>
              <a:buAutoNum type="arabicPeriod"/>
            </a:pPr>
            <a:r>
              <a:rPr lang="en-AU" sz="1600" dirty="0">
                <a:effectLst/>
                <a:latin typeface="Arial" panose="020B0604020202020204" pitchFamily="34" charset="0"/>
                <a:ea typeface="Calibri" panose="020F0502020204030204" pitchFamily="34" charset="0"/>
              </a:rPr>
              <a:t>If you were asked to complete another 400-metre sprint within 5 minutes of completing the first, how might your body and mind be feeling?</a:t>
            </a:r>
          </a:p>
          <a:p>
            <a:pPr marL="342900" lvl="0" indent="-342900">
              <a:lnSpc>
                <a:spcPct val="150000"/>
              </a:lnSpc>
              <a:buFont typeface="+mj-lt"/>
              <a:buAutoNum type="arabicPeriod"/>
            </a:pPr>
            <a:r>
              <a:rPr lang="en-AU" sz="1600" dirty="0">
                <a:effectLst/>
                <a:latin typeface="Arial" panose="020B0604020202020204" pitchFamily="34" charset="0"/>
                <a:ea typeface="Calibri" panose="020F0502020204030204" pitchFamily="34" charset="0"/>
              </a:rPr>
              <a:t>How would you know you could replicate this? Give examples.</a:t>
            </a:r>
          </a:p>
          <a:p>
            <a:pPr marL="342900" lvl="0" indent="-342900">
              <a:lnSpc>
                <a:spcPct val="150000"/>
              </a:lnSpc>
              <a:buFont typeface="+mj-lt"/>
              <a:buAutoNum type="arabicPeriod"/>
            </a:pPr>
            <a:r>
              <a:rPr lang="en-AU" sz="1600" dirty="0">
                <a:effectLst/>
                <a:latin typeface="Arial" panose="020B0604020202020204" pitchFamily="34" charset="0"/>
                <a:ea typeface="Calibri" panose="020F0502020204030204" pitchFamily="34" charset="0"/>
              </a:rPr>
              <a:t>Would you expect your time to be quicker or slower? Give reasons for your answer.</a:t>
            </a:r>
          </a:p>
          <a:p>
            <a:pPr marL="342900" lvl="0" indent="-342900">
              <a:lnSpc>
                <a:spcPct val="150000"/>
              </a:lnSpc>
              <a:buFont typeface="+mj-lt"/>
              <a:buAutoNum type="arabicPeriod"/>
            </a:pPr>
            <a:r>
              <a:rPr lang="en-AU" sz="1600" dirty="0">
                <a:effectLst/>
                <a:latin typeface="Arial" panose="020B0604020202020204" pitchFamily="34" charset="0"/>
                <a:ea typeface="Calibri" panose="020F0502020204030204" pitchFamily="34" charset="0"/>
              </a:rPr>
              <a:t>Explain at what point during the 400-metre sprint you would anticipate each participant to start to experience muscle fatigue?</a:t>
            </a:r>
          </a:p>
          <a:p>
            <a:pPr marL="342900" lvl="0" indent="-342900">
              <a:lnSpc>
                <a:spcPct val="150000"/>
              </a:lnSpc>
              <a:buFont typeface="+mj-lt"/>
              <a:buAutoNum type="arabicPeriod"/>
            </a:pPr>
            <a:r>
              <a:rPr lang="en-AU" sz="1600" dirty="0">
                <a:effectLst/>
                <a:latin typeface="Arial" panose="020B0604020202020204" pitchFamily="34" charset="0"/>
                <a:ea typeface="Calibri" panose="020F0502020204030204" pitchFamily="34" charset="0"/>
              </a:rPr>
              <a:t>During the 400-metre sprint did you exhaust any of your energy systems? How do you know this? What did you experience? How did this impact your performance in the 400-metre sprint?</a:t>
            </a:r>
          </a:p>
          <a:p>
            <a:pPr marL="0" lvl="0" indent="0">
              <a:lnSpc>
                <a:spcPct val="150000"/>
              </a:lnSpc>
              <a:buFont typeface="Symbol" panose="05050102010706020507" pitchFamily="18" charset="2"/>
              <a:buNone/>
            </a:pPr>
            <a:endParaRPr lang="en-AU" sz="1600" dirty="0">
              <a:effectLst/>
              <a:latin typeface="Arial" panose="020B0604020202020204" pitchFamily="34" charset="0"/>
              <a:ea typeface="Calibri" panose="020F0502020204030204" pitchFamily="34" charset="0"/>
            </a:endParaRPr>
          </a:p>
          <a:p>
            <a:pPr marL="0" lvl="0" indent="0">
              <a:lnSpc>
                <a:spcPct val="150000"/>
              </a:lnSpc>
              <a:buFont typeface="Symbol" panose="05050102010706020507" pitchFamily="18" charset="2"/>
              <a:buNone/>
            </a:pPr>
            <a:r>
              <a:rPr lang="en-AU" sz="1600" dirty="0">
                <a:effectLst/>
                <a:latin typeface="Arial" panose="020B0604020202020204" pitchFamily="34" charset="0"/>
                <a:ea typeface="Calibri" panose="020F0502020204030204" pitchFamily="34" charset="0"/>
              </a:rPr>
              <a:t>Examine both the heart rate and ventilation graphs provided in Figures 1 and 2.</a:t>
            </a:r>
          </a:p>
          <a:p>
            <a:pPr marL="342900" lvl="0" indent="-342900">
              <a:lnSpc>
                <a:spcPct val="150000"/>
              </a:lnSpc>
              <a:spcBef>
                <a:spcPts val="1200"/>
              </a:spcBef>
              <a:buFont typeface="+mj-lt"/>
              <a:buAutoNum type="arabicPeriod"/>
            </a:pPr>
            <a:r>
              <a:rPr lang="en-AU" sz="1600" dirty="0">
                <a:effectLst/>
                <a:latin typeface="Arial" panose="020B0604020202020204" pitchFamily="34" charset="0"/>
                <a:ea typeface="Calibri" panose="020F0502020204030204" pitchFamily="34" charset="0"/>
              </a:rPr>
              <a:t>What correlations can be seen between heart rate and ventilation rate for each participant? What are the possible reasons for this?</a:t>
            </a:r>
          </a:p>
          <a:p>
            <a:pPr marL="342900" lvl="0" indent="-342900">
              <a:lnSpc>
                <a:spcPct val="150000"/>
              </a:lnSpc>
              <a:buFont typeface="+mj-lt"/>
              <a:buAutoNum type="arabicPeriod"/>
            </a:pPr>
            <a:r>
              <a:rPr lang="en-AU" sz="1600" dirty="0">
                <a:effectLst/>
                <a:latin typeface="Arial" panose="020B0604020202020204" pitchFamily="34" charset="0"/>
                <a:ea typeface="Calibri" panose="020F0502020204030204" pitchFamily="34" charset="0"/>
              </a:rPr>
              <a:t>Account for these correlations in regard to the energy system used, including fuel source, intensity of exercise, duration of exercise, by products, causes of fatigue.</a:t>
            </a:r>
          </a:p>
          <a:p>
            <a:pPr marL="342900" lvl="0" indent="-342900">
              <a:lnSpc>
                <a:spcPct val="150000"/>
              </a:lnSpc>
              <a:spcBef>
                <a:spcPts val="1200"/>
              </a:spcBef>
              <a:buFont typeface="+mj-lt"/>
              <a:buAutoNum type="arabicPeriod"/>
            </a:pPr>
            <a:r>
              <a:rPr lang="en-AU" sz="1600" dirty="0">
                <a:effectLst/>
                <a:latin typeface="Arial" panose="020B0604020202020204" pitchFamily="34" charset="0"/>
                <a:ea typeface="Calibri" panose="020F0502020204030204" pitchFamily="34" charset="0"/>
              </a:rPr>
              <a:t>If you trained for this test, what would you expect your time to do and why?</a:t>
            </a:r>
          </a:p>
          <a:p>
            <a:pPr marL="342900" lvl="0" indent="-342900">
              <a:lnSpc>
                <a:spcPct val="150000"/>
              </a:lnSpc>
              <a:buFont typeface="+mj-lt"/>
              <a:buAutoNum type="arabicPeriod"/>
            </a:pPr>
            <a:r>
              <a:rPr lang="en-AU" sz="1600" dirty="0">
                <a:effectLst/>
                <a:latin typeface="Arial" panose="020B0604020202020204" pitchFamily="34" charset="0"/>
                <a:ea typeface="Calibri" panose="020F0502020204030204" pitchFamily="34" charset="0"/>
              </a:rPr>
              <a:t>Suggest ways you could train to improve your performance for this test.</a:t>
            </a:r>
          </a:p>
          <a:p>
            <a:pPr marL="0" lvl="0" indent="0">
              <a:lnSpc>
                <a:spcPct val="150000"/>
              </a:lnSpc>
              <a:buFont typeface="+mj-lt"/>
              <a:buNone/>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t>Image </a:t>
            </a:r>
            <a:r>
              <a:rPr lang="en-AU" sz="1800" dirty="0">
                <a:effectLst/>
              </a:rPr>
              <a:t>© 2024 iStockphoto LP.</a:t>
            </a:r>
            <a:endParaRPr lang="en-AU" sz="1800" dirty="0"/>
          </a:p>
          <a:p>
            <a:pPr marL="0" lvl="0" indent="0">
              <a:lnSpc>
                <a:spcPct val="150000"/>
              </a:lnSpc>
              <a:buFont typeface="+mj-lt"/>
              <a:buNone/>
            </a:pPr>
            <a:endParaRPr lang="en-AU" sz="16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122917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a:t>
            </a:r>
            <a:r>
              <a:rPr lang="en-AU" dirty="0">
                <a:effectLst/>
              </a:rPr>
              <a:t>© 2024 iStockphoto LP.</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AU" sz="1800" kern="100">
                <a:effectLst/>
                <a:latin typeface="Aptos" panose="020B0004020202020204" pitchFamily="34" charset="0"/>
                <a:ea typeface="DengXian" panose="02010600030101010101" pitchFamily="2" charset="-122"/>
                <a:cs typeface="Cordia New" panose="020B0304020202020204" pitchFamily="34" charset="-34"/>
              </a:rPr>
              <a:t>Facilitate a discussion comparing the heart rate and ventilation rate responses between students and the trained athlete.</a:t>
            </a:r>
          </a:p>
          <a:p>
            <a:pPr>
              <a:lnSpc>
                <a:spcPct val="115000"/>
              </a:lnSpc>
              <a:spcAft>
                <a:spcPts val="800"/>
              </a:spcAft>
            </a:pPr>
            <a:r>
              <a:rPr lang="en-AU" sz="1800" kern="100">
                <a:effectLst/>
                <a:latin typeface="Aptos" panose="020B0004020202020204" pitchFamily="34" charset="0"/>
                <a:ea typeface="DengXian" panose="02010600030101010101" pitchFamily="2" charset="-122"/>
                <a:cs typeface="Cordia New" panose="020B0304020202020204" pitchFamily="34" charset="-34"/>
              </a:rPr>
              <a:t>Explore how these physiological responses relate to performance and fatigue.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987314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Pose reflection questions to the class and encourage them to think critically about their experiences during the sprint.</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Connect their experiences with the theoretical knowledge of energy systems from the syllabus content.</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t>Image </a:t>
            </a:r>
            <a:r>
              <a:rPr lang="en-AU" sz="1800" dirty="0">
                <a:effectLst/>
              </a:rPr>
              <a:t>© 2024 iStockphoto LP.</a:t>
            </a:r>
            <a:endParaRPr lang="en-AU" sz="18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063064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Summarise the key learning points from the session.</a:t>
            </a:r>
          </a:p>
          <a:p>
            <a:r>
              <a:rPr lang="en-AU" sz="1800" dirty="0">
                <a:effectLst/>
                <a:latin typeface="Aptos" panose="020B0004020202020204" pitchFamily="34" charset="0"/>
                <a:ea typeface="DengXian" panose="02010600030101010101" pitchFamily="2" charset="-122"/>
                <a:cs typeface="Cordia New" panose="020B0304020202020204" pitchFamily="34" charset="-34"/>
              </a:rPr>
              <a:t>Encourage students to think about how they can apply this knowledge in future physical activities and sports.</a:t>
            </a:r>
          </a:p>
          <a:p>
            <a:endParaRPr lang="en-AU" sz="1800" dirty="0">
              <a:effectLst/>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Image </a:t>
            </a:r>
            <a:r>
              <a:rPr lang="en-AU" sz="1600" dirty="0">
                <a:effectLst/>
              </a:rPr>
              <a:t>© 2024 iStockphoto LP.</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3187321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This is a test of aerobic fitness, an important component of endurance-based and team sports.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240278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Explain the importance of each piece of equipment and the roles of students during the practical session.</a:t>
            </a:r>
          </a:p>
          <a:p>
            <a:pPr>
              <a:lnSpc>
                <a:spcPct val="115000"/>
              </a:lnSpc>
              <a:spcAft>
                <a:spcPts val="800"/>
              </a:spcAft>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dirty="0"/>
              <a:t>Image </a:t>
            </a:r>
            <a:r>
              <a:rPr lang="en-AU" sz="2000" dirty="0">
                <a:effectLst/>
              </a:rPr>
              <a:t>© 2024 iStockphoto LP.</a:t>
            </a:r>
            <a:endParaRPr lang="en-AU" sz="2000" dirty="0"/>
          </a:p>
          <a:p>
            <a:pPr>
              <a:lnSpc>
                <a:spcPct val="115000"/>
              </a:lnSpc>
              <a:spcAft>
                <a:spcPts val="800"/>
              </a:spcAft>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689254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Walk students through the procedure, ensuring they understand each step, especially the importance of recording their observations and data.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solidFill>
                  <a:srgbClr val="000000"/>
                </a:solidFill>
                <a:effectLst/>
                <a:highlight>
                  <a:srgbClr val="CCEDFC"/>
                </a:highlight>
                <a:latin typeface="Arial" panose="020B0604020202020204" pitchFamily="34" charset="0"/>
                <a:ea typeface="Calibri" panose="020F0502020204030204" pitchFamily="34" charset="0"/>
              </a:rPr>
              <a:t>Note:</a:t>
            </a:r>
            <a:r>
              <a:rPr lang="en-AU" sz="1800" dirty="0">
                <a:solidFill>
                  <a:srgbClr val="000000"/>
                </a:solidFill>
                <a:effectLst/>
                <a:highlight>
                  <a:srgbClr val="CCEDFC"/>
                </a:highlight>
                <a:latin typeface="Arial" panose="020B0604020202020204" pitchFamily="34" charset="0"/>
                <a:ea typeface="Calibri" panose="020F0502020204030204" pitchFamily="34" charset="0"/>
              </a:rPr>
              <a:t> students should complete a thorough warm up before undertaking any of the practical experiences in each lesson. On conclusion of the practical, students should participate in a cool down to restore their body to pre-exercise state.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solidFill>
                <a:srgbClr val="000000"/>
              </a:solidFill>
              <a:effectLst/>
              <a:highlight>
                <a:srgbClr val="CCEDFC"/>
              </a:highlight>
              <a:latin typeface="Arial" panose="020B0604020202020204" pitchFamily="34" charset="0"/>
              <a:ea typeface="Calibri" panose="020F0502020204030204" pitchFamily="34" charset="0"/>
            </a:endParaRPr>
          </a:p>
          <a:p>
            <a:pPr marL="342900" lvl="0" indent="-342900">
              <a:lnSpc>
                <a:spcPct val="150000"/>
              </a:lnSpc>
              <a:spcBef>
                <a:spcPts val="1200"/>
              </a:spcBef>
              <a:buFont typeface="+mj-lt"/>
              <a:buAutoNum type="arabicPeriod"/>
            </a:pPr>
            <a:r>
              <a:rPr lang="en-AU" sz="1800" dirty="0">
                <a:effectLst/>
                <a:latin typeface="Arial" panose="020B0604020202020204" pitchFamily="34" charset="0"/>
                <a:ea typeface="Calibri" panose="020F0502020204030204" pitchFamily="34" charset="0"/>
              </a:rPr>
              <a:t>Students work in pairs. One student adopts the role of runner and the other adopts the role of timekeeper and recorder.</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Record resting heart rate (RHR) and breathing rate (rate and depth) prior to any physical activity taking place including warm up.</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Record thoughts, emotions and physical feelings about completing this activity such as motivation levels, feelings in legs and overall body.</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Make predictions about how your body may feel at the end of the 1.6-kilometre run and record.</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Timekeepers and recorders stand in a position to observe their partner at all times.</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Runners begin at the zero metre or start line.</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Runners run or walk continuously for 1.6 kilometres. Encourage participants to complete the 1.6 kilometres even if they must jog or walk. The recorded time is necessary data for the task.</a:t>
            </a:r>
          </a:p>
          <a:p>
            <a:pPr marL="342900" lvl="0" indent="-342900">
              <a:lnSpc>
                <a:spcPct val="150000"/>
              </a:lnSpc>
              <a:spcBef>
                <a:spcPts val="1200"/>
              </a:spcBef>
              <a:buFont typeface="+mj-lt"/>
              <a:buAutoNum type="arabicPeriod"/>
            </a:pPr>
            <a:r>
              <a:rPr lang="en-AU" sz="1800" dirty="0">
                <a:effectLst/>
                <a:latin typeface="Arial" panose="020B0604020202020204" pitchFamily="34" charset="0"/>
                <a:ea typeface="Calibri" panose="020F0502020204030204" pitchFamily="34" charset="0"/>
              </a:rPr>
              <a:t>Recorders should record their observations as their partner runs. For example, do they stop, where do they speed up, where do they slow down, what is their body language or posture?</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Record HR at the 800-metre mark of the run or jog if possible.</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At the immediate end of the 1.6-kilometre run, record heart rate (HR).</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Take heart rate each minute to record the time it takes to return to RHR.</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Record personal observations about breathing rate and depth, feelings in legs and overall body after completing the run.</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Runners and recorders then reverse roles.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highlight>
                <a:srgbClr val="CCEDFC"/>
              </a:highligh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t>Image </a:t>
            </a:r>
            <a:r>
              <a:rPr lang="en-AU" sz="1800" dirty="0">
                <a:effectLst/>
              </a:rPr>
              <a:t>© 2024 iStockphoto LP.</a:t>
            </a:r>
            <a:endParaRPr lang="en-AU" sz="180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963678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15000"/>
              </a:lnSpc>
              <a:spcBef>
                <a:spcPts val="0"/>
              </a:spcBef>
              <a:spcAft>
                <a:spcPts val="800"/>
              </a:spcAft>
              <a:buClrTx/>
              <a:buSzTx/>
              <a:buFontTx/>
              <a:buNone/>
              <a:tabLst/>
              <a:defRPr/>
            </a:pPr>
            <a:r>
              <a:rPr lang="en-AU" sz="1800" dirty="0">
                <a:effectLst/>
                <a:latin typeface="Arial" panose="020B0604020202020204" pitchFamily="34" charset="0"/>
                <a:ea typeface="Calibri" panose="020F0502020204030204" pitchFamily="34" charset="0"/>
              </a:rPr>
              <a:t>Use a whole class debrief or check-in after each practical experience to discuss results, answer the related questions and consolidate the content and its application.</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Guide students on how to properly record their results and the importance of consistency in data collection.</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Explain how to graph their results and what trends to look for.</a:t>
            </a:r>
          </a:p>
          <a:p>
            <a:pPr>
              <a:lnSpc>
                <a:spcPct val="115000"/>
              </a:lnSpc>
              <a:spcAft>
                <a:spcPts val="800"/>
              </a:spcAft>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a:lnSpc>
                <a:spcPct val="150000"/>
              </a:lnSpc>
              <a:spcBef>
                <a:spcPts val="1200"/>
              </a:spcBef>
            </a:pPr>
            <a:r>
              <a:rPr lang="en-AU" sz="1800" b="1" dirty="0">
                <a:effectLst/>
                <a:latin typeface="Arial" panose="020B0604020202020204" pitchFamily="34" charset="0"/>
                <a:ea typeface="Calibri" panose="020F0502020204030204" pitchFamily="34" charset="0"/>
              </a:rPr>
              <a:t>Formative assessment opportunity</a:t>
            </a:r>
            <a:r>
              <a:rPr lang="en-AU" sz="1800" dirty="0">
                <a:effectLst/>
                <a:latin typeface="Arial" panose="020B0604020202020204" pitchFamily="34" charset="0"/>
                <a:ea typeface="Calibri" panose="020F0502020204030204" pitchFamily="34" charset="0"/>
              </a:rPr>
              <a:t>:</a:t>
            </a:r>
          </a:p>
          <a:p>
            <a:r>
              <a:rPr lang="en-AU" sz="1800" dirty="0">
                <a:effectLst/>
                <a:latin typeface="Arial" panose="020B0604020202020204" pitchFamily="34" charset="0"/>
                <a:ea typeface="Calibri" panose="020F0502020204030204" pitchFamily="34" charset="0"/>
              </a:rPr>
              <a:t>Gather evidence of learning from the questions at the completion of each practical experience.</a:t>
            </a: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endParaRPr lang="en-AU" dirty="0"/>
          </a:p>
          <a:p>
            <a:pPr marL="342900" lvl="0" indent="-342900">
              <a:lnSpc>
                <a:spcPct val="150000"/>
              </a:lnSpc>
              <a:spcBef>
                <a:spcPts val="1200"/>
              </a:spcBef>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was the predominant energy system being used for this activity? Give reasons for your answer.</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other energy system(s) contributed to this activity? Provide a brief explanation of their role in the 1.6-kilometre run. Include at what time of the run the energy system contributed and the evidence of this occurring.</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Describe how your body responded from the start line to the finish line during the 1.6-kilometre run. What did your partner notice about your run and body response? Compare that with others in the class.</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Explain what the body’s response tells you about the energy system(s) being used.</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Did you reach a steady state at any time during this activity? How did you recognise this?</a:t>
            </a:r>
          </a:p>
          <a:p>
            <a:pPr marL="342900" lvl="0" indent="-342900">
              <a:lnSpc>
                <a:spcPct val="150000"/>
              </a:lnSpc>
              <a:spcBef>
                <a:spcPts val="1200"/>
              </a:spcBef>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Outline any factors that may have positively impacted your performance such as motivation levels, previous training, rest.</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Outline any factors that may have had a negative impact on your performance such as fatigue, dehydration, training the previous day, illness, injury, lack of motivation.</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If you were asked to complete another 1.6-kilometre run within 5 minutes of completing the first, how might your mind and body feel? Would you expect your time to be quicker or slower? Give reasons for your answer.</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How long do you think you would need to physically recover before running 1.6 kilometres again to get a similar time to what you just recorded? Give reasons for your answer.</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If you trained for this test, what would you expect your time to do and why?</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Suggest ways you could train to improve your performance for this test.</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If you had to sprint the final 100 metres of the run how would your body have responded? Give reasons for your answer that include references to energy systems.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ptos" panose="020B0004020202020204" pitchFamily="34" charset="0"/>
                <a:ea typeface="DengXian" panose="02010600030101010101" pitchFamily="2" charset="-122"/>
              </a:rPr>
              <a:t>Image licensed under </a:t>
            </a:r>
            <a:r>
              <a:rPr lang="en-AU" sz="1800" dirty="0" err="1">
                <a:effectLst/>
                <a:latin typeface="Aptos" panose="020B0004020202020204" pitchFamily="34" charset="0"/>
                <a:ea typeface="DengXian" panose="02010600030101010101" pitchFamily="2" charset="-122"/>
              </a:rPr>
              <a:t>Pixabay</a:t>
            </a:r>
            <a:r>
              <a:rPr lang="en-AU" sz="1800" dirty="0">
                <a:effectLst/>
                <a:latin typeface="Aptos" panose="020B0004020202020204" pitchFamily="34" charset="0"/>
                <a:ea typeface="DengXian" panose="02010600030101010101" pitchFamily="2" charset="-122"/>
              </a:rPr>
              <a:t> Content License. </a:t>
            </a:r>
            <a:endParaRPr lang="en-AU" sz="1800" dirty="0">
              <a:effectLst/>
              <a:latin typeface="Calibri" panose="020F0502020204030204" pitchFamily="34" charset="0"/>
              <a:ea typeface="DengXian" panose="02010600030101010101" pitchFamily="2" charset="-122"/>
            </a:endParaRPr>
          </a:p>
          <a:p>
            <a:r>
              <a:rPr lang="en-AU" dirty="0"/>
              <a:t>https://media.istockphoto.com/id/1446902902/photo/writing-on-the-safety-checklist-in-audit.jpg?s=612x612&amp;w=0&amp;k=20&amp;c=uItL12lUeB41brSWkKc5Pv-lUzWdCKDPwpyW4fQF6IM=</a:t>
            </a:r>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1742668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To gain an understanding of how energy systems interact and impact performance during participation in a team sport.</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088162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Explain the importance of each piece of equipment and the roles of students during the practical session.</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Highlight the significance of accurate measurements for heart rate and sprint time.</a:t>
            </a:r>
          </a:p>
          <a:p>
            <a:pPr>
              <a:lnSpc>
                <a:spcPct val="115000"/>
              </a:lnSpc>
              <a:spcAft>
                <a:spcPts val="800"/>
              </a:spcAft>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t>Image </a:t>
            </a:r>
            <a:r>
              <a:rPr lang="en-AU" sz="1800" dirty="0">
                <a:effectLst/>
              </a:rPr>
              <a:t>© 2024 iStockphoto LP.</a:t>
            </a:r>
            <a:endParaRPr lang="en-AU" sz="1800" dirty="0"/>
          </a:p>
          <a:p>
            <a:pPr>
              <a:lnSpc>
                <a:spcPct val="115000"/>
              </a:lnSpc>
              <a:spcAft>
                <a:spcPts val="800"/>
              </a:spcAft>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844399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Walk students through the procedure, ensuring they understand each step, especially the importance of recording their observations and data.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solidFill>
                  <a:srgbClr val="000000"/>
                </a:solidFill>
                <a:effectLst/>
                <a:highlight>
                  <a:srgbClr val="CCEDFC"/>
                </a:highlight>
                <a:latin typeface="Arial" panose="020B0604020202020204" pitchFamily="34" charset="0"/>
                <a:ea typeface="Calibri" panose="020F0502020204030204" pitchFamily="34" charset="0"/>
              </a:rPr>
              <a:t>Note:</a:t>
            </a:r>
            <a:r>
              <a:rPr lang="en-AU" sz="1800" dirty="0">
                <a:solidFill>
                  <a:srgbClr val="000000"/>
                </a:solidFill>
                <a:effectLst/>
                <a:highlight>
                  <a:srgbClr val="CCEDFC"/>
                </a:highlight>
                <a:latin typeface="Arial" panose="020B0604020202020204" pitchFamily="34" charset="0"/>
                <a:ea typeface="Calibri" panose="020F0502020204030204" pitchFamily="34" charset="0"/>
              </a:rPr>
              <a:t> students should complete a thorough warm up before undertaking any of the practical experiences in each lesson. On conclusion of the practical, students should participate in a cool down to restore their body to pre-exercise state.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solidFill>
                <a:srgbClr val="000000"/>
              </a:solidFill>
              <a:effectLst/>
              <a:highlight>
                <a:srgbClr val="CCEDFC"/>
              </a:highlight>
              <a:latin typeface="Arial" panose="020B0604020202020204" pitchFamily="34" charset="0"/>
              <a:ea typeface="Calibri" panose="020F0502020204030204" pitchFamily="34" charset="0"/>
            </a:endParaRPr>
          </a:p>
          <a:p>
            <a:pPr marL="342900" lvl="0" indent="-342900">
              <a:lnSpc>
                <a:spcPct val="150000"/>
              </a:lnSpc>
              <a:spcBef>
                <a:spcPts val="1200"/>
              </a:spcBef>
              <a:buFont typeface="+mj-lt"/>
              <a:buAutoNum type="arabicPeriod"/>
            </a:pPr>
            <a:r>
              <a:rPr lang="en-AU" sz="1800" dirty="0">
                <a:effectLst/>
                <a:latin typeface="Arial" panose="020B0604020202020204" pitchFamily="34" charset="0"/>
                <a:ea typeface="Calibri" panose="020F0502020204030204" pitchFamily="34" charset="0"/>
              </a:rPr>
              <a:t>Students work in pairs. One student adopts the role of player or participant and the other adopts the role of recorder.</a:t>
            </a:r>
          </a:p>
          <a:p>
            <a:pPr marL="342900" lvl="0" indent="-342900">
              <a:lnSpc>
                <a:spcPct val="150000"/>
              </a:lnSpc>
              <a:spcBef>
                <a:spcPts val="1200"/>
              </a:spcBef>
              <a:buFont typeface="+mj-lt"/>
              <a:buAutoNum type="arabicPeriod"/>
            </a:pPr>
            <a:r>
              <a:rPr lang="en-AU" sz="1800" dirty="0">
                <a:effectLst/>
                <a:latin typeface="Arial" panose="020B0604020202020204" pitchFamily="34" charset="0"/>
                <a:ea typeface="Calibri" panose="020F0502020204030204" pitchFamily="34" charset="0"/>
              </a:rPr>
              <a:t>Record resting heart rate (RHR) and breathing rate (rate and depth) before any physical activity takes place including warm up.</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Record thoughts, emotions and physical feelings about completing this activity such as motivation levels, feelings in legs and overall body.</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Make predictions about how your body may feel at the end of the game and record. </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As a playing group, choose regular intervals throughout the game to record HR and breathing rate and depth. Record the physical response, including feeling in legs and overall body, if possible.</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At the conclusion of the game, record HR and breathing rate and depth. Record the physical response, including feeling in legs and overall body.</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Take heart rate each minute to record the time it takes to return to RHR.</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Player or participant and recorder then reverse roles.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highlight>
                <a:srgbClr val="CCEDFC"/>
              </a:highligh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t>Image </a:t>
            </a:r>
            <a:r>
              <a:rPr lang="en-AU" sz="1800" dirty="0">
                <a:effectLst/>
              </a:rPr>
              <a:t>© 2024 iStockphoto LP.</a:t>
            </a: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482124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pPr marL="0" indent="0">
              <a:buFont typeface="Arial"/>
              <a:buNone/>
            </a:pPr>
            <a:endParaRPr lang="en-US" dirty="0">
              <a:latin typeface="Arial" panose="020B0604020202020204" pitchFamily="34" charset="0"/>
              <a:cs typeface="Arial" panose="020B0604020202020204" pitchFamily="34" charset="0"/>
            </a:endParaRPr>
          </a:p>
          <a:p>
            <a:pPr marL="0" indent="0">
              <a:buFont typeface="Arial"/>
              <a:buNone/>
            </a:pPr>
            <a:r>
              <a:rPr lang="en-AU" dirty="0"/>
              <a:t>Image </a:t>
            </a:r>
            <a:r>
              <a:rPr lang="en-AU" dirty="0">
                <a:effectLst/>
              </a:rPr>
              <a:t>© 2024 iStockphoto LP.</a:t>
            </a:r>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15000"/>
              </a:lnSpc>
              <a:spcBef>
                <a:spcPts val="0"/>
              </a:spcBef>
              <a:spcAft>
                <a:spcPts val="800"/>
              </a:spcAft>
              <a:buClrTx/>
              <a:buSzTx/>
              <a:buFontTx/>
              <a:buNone/>
              <a:tabLst/>
              <a:defRPr/>
            </a:pPr>
            <a:r>
              <a:rPr lang="en-AU" sz="1800" dirty="0">
                <a:effectLst/>
                <a:latin typeface="Arial" panose="020B0604020202020204" pitchFamily="34" charset="0"/>
                <a:ea typeface="Calibri" panose="020F0502020204030204" pitchFamily="34" charset="0"/>
              </a:rPr>
              <a:t>Use a whole class debrief or check-in after each practical experience to discuss results, answer the related questions and consolidate the content and its application.</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Guide students on how to properly record their results and the importance of consistency in data collection.</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Explain how to graph their results and what trends to look for.</a:t>
            </a:r>
          </a:p>
          <a:p>
            <a:pPr>
              <a:lnSpc>
                <a:spcPct val="115000"/>
              </a:lnSpc>
              <a:spcAft>
                <a:spcPts val="800"/>
              </a:spcAft>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a:lnSpc>
                <a:spcPct val="150000"/>
              </a:lnSpc>
              <a:spcBef>
                <a:spcPts val="1200"/>
              </a:spcBef>
            </a:pPr>
            <a:r>
              <a:rPr lang="en-AU" sz="1800" b="1" dirty="0">
                <a:effectLst/>
                <a:latin typeface="Arial" panose="020B0604020202020204" pitchFamily="34" charset="0"/>
                <a:ea typeface="Calibri" panose="020F0502020204030204" pitchFamily="34" charset="0"/>
              </a:rPr>
              <a:t>Formative assessment opportunity</a:t>
            </a:r>
            <a:r>
              <a:rPr lang="en-AU" sz="1800" dirty="0">
                <a:effectLst/>
                <a:latin typeface="Arial" panose="020B0604020202020204" pitchFamily="34" charset="0"/>
                <a:ea typeface="Calibri" panose="020F0502020204030204" pitchFamily="34" charset="0"/>
              </a:rPr>
              <a:t>:</a:t>
            </a:r>
          </a:p>
          <a:p>
            <a:r>
              <a:rPr lang="en-AU" sz="1800" dirty="0">
                <a:effectLst/>
                <a:latin typeface="Arial" panose="020B0604020202020204" pitchFamily="34" charset="0"/>
                <a:ea typeface="Calibri" panose="020F0502020204030204" pitchFamily="34" charset="0"/>
              </a:rPr>
              <a:t>Gather evidence of learning from the questions at the completion of each practical experience.</a:t>
            </a: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endParaRPr lang="en-AU" dirty="0"/>
          </a:p>
          <a:p>
            <a:pPr marL="342900" lvl="0" indent="-342900">
              <a:lnSpc>
                <a:spcPct val="150000"/>
              </a:lnSpc>
              <a:spcBef>
                <a:spcPts val="1200"/>
              </a:spcBef>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is the predominant energy system being used for this activity? Give reasons for your answer.</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In what parts of the game did you use your ATP-PCr energy system? How did you know you were using that energy system? How did your body respond or feel when doing this?</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In what parts of the game did you use your </a:t>
            </a:r>
            <a:r>
              <a:rPr lang="en-AU" sz="1800" b="1" dirty="0">
                <a:effectLst/>
                <a:latin typeface="Arial" panose="020B0604020202020204" pitchFamily="34" charset="0"/>
                <a:ea typeface="Calibri" panose="020F0502020204030204" pitchFamily="34" charset="0"/>
              </a:rPr>
              <a:t>Glycolytic or Lactic Acid </a:t>
            </a:r>
            <a:r>
              <a:rPr lang="en-AU" sz="1800" dirty="0">
                <a:effectLst/>
                <a:latin typeface="Arial" panose="020B0604020202020204" pitchFamily="34" charset="0"/>
                <a:ea typeface="Calibri" panose="020F0502020204030204" pitchFamily="34" charset="0"/>
              </a:rPr>
              <a:t>energy system? How did you know you were using that energy system? How did your body respond or feel when doing this?</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In what parts of the game did you use your </a:t>
            </a:r>
            <a:r>
              <a:rPr lang="en-AU" sz="1800" b="1" dirty="0">
                <a:effectLst/>
                <a:latin typeface="Arial" panose="020B0604020202020204" pitchFamily="34" charset="0"/>
                <a:ea typeface="Calibri" panose="020F0502020204030204" pitchFamily="34" charset="0"/>
              </a:rPr>
              <a:t>Aerobic </a:t>
            </a:r>
            <a:r>
              <a:rPr lang="en-AU" sz="1800" dirty="0">
                <a:effectLst/>
                <a:latin typeface="Arial" panose="020B0604020202020204" pitchFamily="34" charset="0"/>
                <a:ea typeface="Calibri" panose="020F0502020204030204" pitchFamily="34" charset="0"/>
              </a:rPr>
              <a:t>energy system? How did you know you were using that energy system? How did your body respond or feel when doing this?</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Would you expect your use of energy systems to differ if you were playing a different position? Give reasons for your answer and support with specific examples.</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Suggest ways a player in this sport could train to maximise their ability to move between energy systems. Apply the FITT principle to this training.</a:t>
            </a:r>
          </a:p>
          <a:p>
            <a:pPr marL="342900" lvl="0" indent="-342900">
              <a:lnSpc>
                <a:spcPct val="150000"/>
              </a:lnSpc>
              <a:buFont typeface="Symbol" panose="05050102010706020507" pitchFamily="18" charset="2"/>
              <a:buChar cha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t>Image </a:t>
            </a:r>
            <a:r>
              <a:rPr lang="en-AU" sz="1800" dirty="0">
                <a:effectLst/>
              </a:rPr>
              <a:t>© 2024 iStockphoto LP.</a:t>
            </a:r>
            <a:endParaRPr lang="en-AU" sz="18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4087631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687215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0"/>
              </a:spcBef>
              <a:spcAft>
                <a:spcPts val="600"/>
              </a:spcAft>
            </a:pPr>
            <a:r>
              <a:rPr lang="en-AU" sz="1800" dirty="0">
                <a:solidFill>
                  <a:srgbClr val="000000"/>
                </a:solidFill>
                <a:effectLst/>
                <a:highlight>
                  <a:srgbClr val="CCEDFC"/>
                </a:highlight>
                <a:latin typeface="Arial" panose="020B0604020202020204" pitchFamily="34" charset="0"/>
                <a:ea typeface="Calibri" panose="020F0502020204030204" pitchFamily="34" charset="0"/>
              </a:rPr>
              <a:t>The biathlon combines cross country skiing with target shooting. The sprint biathlon for men is a 10-kilometre time trial event. At 2 designated points in the race, athletes fire 5 rounds at a target from their rifle. The first set of shots must be done lying down and occur at the 3.3-kilometre race mark. The second set of shots occur at the 6.7-kilometre mark from a standing position. For every target an athlete misses, a 150-metre penalty lap is added and must be completed at the end of the race before crossing the finish line. The sprint event normally takes 23 minutes for elite athletes to complete.</a:t>
            </a:r>
            <a:endParaRPr lang="en-AU" sz="1800" dirty="0">
              <a:effectLst/>
              <a:highlight>
                <a:srgbClr val="CCEDFC"/>
              </a:highlight>
              <a:latin typeface="Arial" panose="020B0604020202020204" pitchFamily="34" charset="0"/>
              <a:ea typeface="Calibri" panose="020F0502020204030204" pitchFamily="34" charset="0"/>
            </a:endParaRPr>
          </a:p>
          <a:p>
            <a:pPr>
              <a:lnSpc>
                <a:spcPct val="150000"/>
              </a:lnSpc>
              <a:spcBef>
                <a:spcPts val="600"/>
              </a:spcBef>
              <a:spcAft>
                <a:spcPts val="600"/>
              </a:spcAft>
            </a:pPr>
            <a:r>
              <a:rPr lang="en-AU" sz="1800" dirty="0">
                <a:solidFill>
                  <a:srgbClr val="000000"/>
                </a:solidFill>
                <a:effectLst/>
                <a:highlight>
                  <a:srgbClr val="CCEDFC"/>
                </a:highlight>
                <a:latin typeface="Arial" panose="020B0604020202020204" pitchFamily="34" charset="0"/>
                <a:ea typeface="Calibri" panose="020F0502020204030204" pitchFamily="34" charset="0"/>
              </a:rPr>
              <a:t>The cross-country skiing is a demanding endurance element of biathlon that involves continuous changes in speed, external power and energy system contributions while skiing across varying terrain. Added to the high aerobic metabolic power required to excel in cross-country (XC) skiing, sufficient anaerobic power and well-developed efficiency with associated technical and tactical skills are of high importance.</a:t>
            </a:r>
            <a:endParaRPr lang="en-AU" sz="1800" dirty="0">
              <a:effectLst/>
              <a:highlight>
                <a:srgbClr val="CCEDFC"/>
              </a:highlight>
              <a:latin typeface="Arial" panose="020B0604020202020204" pitchFamily="34" charset="0"/>
              <a:ea typeface="Calibri" panose="020F0502020204030204" pitchFamily="34" charset="0"/>
            </a:endParaRP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Image </a:t>
            </a:r>
            <a:r>
              <a:rPr lang="en-AU" sz="1600" dirty="0">
                <a:effectLst/>
              </a:rPr>
              <a:t>© 2024 iStockphoto LP.</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906799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321089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a typeface="Calibri" panose="020F0502020204030204" pitchFamily="34" charset="0"/>
              </a:rPr>
              <a:t>I</a:t>
            </a:r>
            <a:r>
              <a:rPr lang="en-AU" sz="1600" dirty="0">
                <a:effectLst/>
                <a:latin typeface="Arial" panose="020B0604020202020204" pitchFamily="34" charset="0"/>
                <a:ea typeface="Calibri" panose="020F0502020204030204" pitchFamily="34" charset="0"/>
              </a:rPr>
              <a:t>n small groups, discuss the interplay of energy systems. Use the questions on screen as a guide for the discussion and share as a class.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1153156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pPr>
            <a:r>
              <a:rPr lang="en-AU" sz="1800" dirty="0">
                <a:effectLst/>
                <a:latin typeface="Arial" panose="020B0604020202020204" pitchFamily="34" charset="0"/>
                <a:ea typeface="Calibri" panose="020F0502020204030204" pitchFamily="34" charset="0"/>
              </a:rPr>
              <a:t>Work in small groups to complete the following activity:</a:t>
            </a:r>
          </a:p>
          <a:p>
            <a:pPr>
              <a:lnSpc>
                <a:spcPct val="150000"/>
              </a:lnSpc>
              <a:spcBef>
                <a:spcPts val="1200"/>
              </a:spcBef>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pPr>
            <a:r>
              <a:rPr lang="en-AU" sz="1800" dirty="0">
                <a:effectLst/>
                <a:latin typeface="Arial" panose="020B0604020202020204" pitchFamily="34" charset="0"/>
                <a:ea typeface="Calibri" panose="020F0502020204030204" pitchFamily="34" charset="0"/>
              </a:rPr>
              <a:t>Based on your knowledge of energy systems, use the table to draw a hypothetical line graph for the 10-kilometre sprint biathlon by plotting the following race stages. </a:t>
            </a:r>
          </a:p>
          <a:p>
            <a:pPr>
              <a:lnSpc>
                <a:spcPct val="150000"/>
              </a:lnSpc>
              <a:spcBef>
                <a:spcPts val="1200"/>
              </a:spcBef>
            </a:pPr>
            <a:r>
              <a:rPr lang="en-AU" sz="1800" dirty="0">
                <a:effectLst/>
                <a:latin typeface="Arial" panose="020B0604020202020204" pitchFamily="34" charset="0"/>
                <a:ea typeface="Calibri" panose="020F0502020204030204" pitchFamily="34" charset="0"/>
              </a:rPr>
              <a:t>The x axis of Figure 3 represents the following 12 stages.</a:t>
            </a:r>
          </a:p>
          <a:p>
            <a:pPr>
              <a:lnSpc>
                <a:spcPct val="150000"/>
              </a:lnSpc>
              <a:spcBef>
                <a:spcPts val="1200"/>
              </a:spcBef>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pPr>
            <a:r>
              <a:rPr lang="en-AU" sz="1800" b="1" dirty="0">
                <a:effectLst/>
                <a:latin typeface="Arial" panose="020B0604020202020204" pitchFamily="34" charset="0"/>
                <a:ea typeface="Calibri" panose="020F0502020204030204" pitchFamily="34" charset="0"/>
              </a:rPr>
              <a:t>Race stages</a:t>
            </a: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buFont typeface="+mj-lt"/>
              <a:buAutoNum type="arabicPeriod"/>
            </a:pPr>
            <a:r>
              <a:rPr lang="en-AU" sz="1800" dirty="0">
                <a:effectLst/>
                <a:latin typeface="Arial" panose="020B0604020202020204" pitchFamily="34" charset="0"/>
                <a:ea typeface="Calibri" panose="020F0502020204030204" pitchFamily="34" charset="0"/>
              </a:rPr>
              <a:t>A standing still race start.</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The athlete sprints the first 100 metres to get the best start possible.</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The first kilometre of the race is a gradual uphill climb, and the athlete has a strong head wind to ski into.</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From the 2-kilometre to 2.5-kilometre mark the terrain creates a very steep incline.</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There is a gradual downhill run from the 2.5-kilometre mark to the 3-kilometre mark as the athlete heads towards the rifle range.</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At the 3.3-kilometre mark, the athlete must lie down to shoot 5 rounds at a target that is 45 millimetres in diameter. They miss one target and will incur a penalty lap.</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The course is flat for the next kilometre and the athlete knows they must take this opportunity to improve their time, as they have a penalty lap to complete.</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At the 6.7-kilometre mark, the athlete remains standing to shoot 5 rounds at a target that is 115 mm in diameter. They are successful in completing all shots.</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The athlete falls over at the 7.5-kilometre mark. They are slow to their feet and have sustained a minor injury that slows them down for the next 500 metres.</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The athlete needs to increase their speed to make up for lost time from their fall and recovery.</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Complete penalty lap of 150 metres because a shot was missed at 3.3 kilometres.</a:t>
            </a:r>
          </a:p>
          <a:p>
            <a:pPr marL="342900" lvl="0" indent="-342900">
              <a:lnSpc>
                <a:spcPct val="150000"/>
              </a:lnSpc>
              <a:buFont typeface="+mj-lt"/>
              <a:buAutoNum type="arabicPeriod"/>
            </a:pPr>
            <a:r>
              <a:rPr lang="en-AU" sz="1800" dirty="0">
                <a:effectLst/>
                <a:latin typeface="Arial" panose="020B0604020202020204" pitchFamily="34" charset="0"/>
                <a:ea typeface="Calibri" panose="020F0502020204030204" pitchFamily="34" charset="0"/>
              </a:rPr>
              <a:t>Sprint to the finish line.</a:t>
            </a:r>
          </a:p>
          <a:p>
            <a:pPr>
              <a:lnSpc>
                <a:spcPct val="150000"/>
              </a:lnSpc>
              <a:spcBef>
                <a:spcPts val="1200"/>
              </a:spcBef>
            </a:pP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On the Y axis, identify where the energy systems change from one to another.</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As a class, discuss the interplay of energy systems in this event.</a:t>
            </a:r>
          </a:p>
          <a:p>
            <a:pPr>
              <a:lnSpc>
                <a:spcPct val="150000"/>
              </a:lnSpc>
              <a:spcBef>
                <a:spcPts val="1200"/>
              </a:spcBef>
            </a:pP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106798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t>Learning intentions and success criteria are best co-constructed with students. Adapt the learning intentions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
              <a:buChar char="•"/>
            </a:pPr>
            <a:r>
              <a:rPr lang="en-AU" dirty="0"/>
              <a:t>LISC is not necessarily presented at the beginning of the lesson. Teacher needs to consider most effectual time to introduce.</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32261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a:t>
            </a:r>
            <a:r>
              <a:rPr lang="en-AU" dirty="0">
                <a:effectLst/>
              </a:rPr>
              <a:t>© 2024 iStockphoto LP.</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905265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Explain the importance of each piece of equipment and the roles of students during the practical session.</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Highlight the significance of accurate measurements for heart rate and sprint time.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dirty="0"/>
              <a:t>Image </a:t>
            </a:r>
            <a:r>
              <a:rPr lang="en-AU" sz="2000" dirty="0">
                <a:effectLst/>
              </a:rPr>
              <a:t>© 2024 iStockphoto LP.</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145989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Walk students through the procedure, ensuring they understand each step, especially the importance of recording their observations and data.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solidFill>
                  <a:srgbClr val="000000"/>
                </a:solidFill>
                <a:effectLst/>
                <a:highlight>
                  <a:srgbClr val="CCEDFC"/>
                </a:highlight>
                <a:latin typeface="Arial" panose="020B0604020202020204" pitchFamily="34" charset="0"/>
                <a:ea typeface="Calibri" panose="020F0502020204030204" pitchFamily="34" charset="0"/>
              </a:rPr>
              <a:t>Note:</a:t>
            </a:r>
            <a:r>
              <a:rPr lang="en-AU" sz="1800" dirty="0">
                <a:solidFill>
                  <a:srgbClr val="000000"/>
                </a:solidFill>
                <a:effectLst/>
                <a:highlight>
                  <a:srgbClr val="CCEDFC"/>
                </a:highlight>
                <a:latin typeface="Arial" panose="020B0604020202020204" pitchFamily="34" charset="0"/>
                <a:ea typeface="Calibri" panose="020F0502020204030204" pitchFamily="34" charset="0"/>
              </a:rPr>
              <a:t> students should complete a thorough warm up before undertaking any of the practical experiences in each lesson. On conclusion of the practical, students should participate in a cool down to restore their body to pre-exercise state.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solidFill>
                <a:srgbClr val="000000"/>
              </a:solidFill>
              <a:effectLst/>
              <a:highlight>
                <a:srgbClr val="CCEDFC"/>
              </a:highlight>
              <a:latin typeface="Arial" panose="020B0604020202020204" pitchFamily="34" charset="0"/>
              <a:ea typeface="Calibri" panose="020F0502020204030204" pitchFamily="34" charset="0"/>
            </a:endParaRPr>
          </a:p>
          <a:p>
            <a:pPr marL="342900" lvl="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Students work in pairs. One student adopts the role of runner and the other adopts the role of timekeeper and recorder.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Record resting heart rate (RHR) and breathing rate (rate and depth) prior to any physical activity taking place including warm up.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Record thoughts, emotions and physical feelings about completing this activity such as motivation levels, feelings in legs and overall body.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Make predictions about how your body may feel at the end of the 6 sprints and record.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Timekeepers and recorders stand at the 35-metre line.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Runners begin at the zero metre or start line and prepare to run towards the 35-metre line.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On the whistle, they sprint towards and across the 35-metre line, then do a slow jog or walk to the zero metre or start line.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The sprint is then repeated until 6 sprints have been completed.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Six sprints are performed in total with 30 seconds between each sprint.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A 5 second warning is given before each sprint.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Each sprint is timed to the nearest 0.01 seconds and recorded.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On a false start, the sprint continues but the timing doesn’t. The false starter completes an extra sprint at the end.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At the end of each sprint heart rate is recorded.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Measure and record heart rate each minute thereafter, to establish the time it takes to return to RHR.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Runners describe their physical response after each sprint to be recorded, such as breathing rate and depth, feelings in legs and overall body response. </a:t>
            </a:r>
          </a:p>
          <a:p>
            <a:pPr marL="342900" indent="-342900" algn="l" rtl="0" fontAlgn="base">
              <a:buFont typeface="+mj-lt"/>
              <a:buAutoNum type="arabicPeriod"/>
            </a:pPr>
            <a:r>
              <a:rPr lang="en-AU" sz="1800" b="0" i="0" dirty="0">
                <a:solidFill>
                  <a:srgbClr val="000000"/>
                </a:solidFill>
                <a:effectLst/>
                <a:highlight>
                  <a:srgbClr val="FFFFFF"/>
                </a:highlight>
                <a:latin typeface="Arial" panose="020B0604020202020204" pitchFamily="34" charset="0"/>
              </a:rPr>
              <a:t>Runners and recorders then reverse roles.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t>Image </a:t>
            </a:r>
            <a:r>
              <a:rPr lang="en-AU" sz="1800" dirty="0">
                <a:effectLst/>
              </a:rPr>
              <a:t>© 2024 iStockphoto LP.</a:t>
            </a:r>
            <a:endParaRPr lang="en-AU" sz="18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022297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15000"/>
              </a:lnSpc>
              <a:spcBef>
                <a:spcPts val="0"/>
              </a:spcBef>
              <a:spcAft>
                <a:spcPts val="800"/>
              </a:spcAft>
              <a:buClrTx/>
              <a:buSzTx/>
              <a:buFontTx/>
              <a:buNone/>
              <a:tabLst/>
              <a:defRPr/>
            </a:pPr>
            <a:r>
              <a:rPr lang="en-AU" sz="1800" dirty="0">
                <a:effectLst/>
                <a:latin typeface="Arial" panose="020B0604020202020204" pitchFamily="34" charset="0"/>
                <a:ea typeface="Calibri" panose="020F0502020204030204" pitchFamily="34" charset="0"/>
              </a:rPr>
              <a:t>Use a whole class debrief or check-in after each practical experience to discuss results, answer the related questions and consolidate the content and its application.</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Guide students on how to properly record their results and the importance of consistency in data collection.</a:t>
            </a:r>
          </a:p>
          <a:p>
            <a:pPr>
              <a:lnSpc>
                <a:spcPct val="115000"/>
              </a:lnSpc>
              <a:spcAft>
                <a:spcPts val="800"/>
              </a:spcAft>
            </a:pPr>
            <a:r>
              <a:rPr lang="en-AU" sz="1800" kern="100" dirty="0">
                <a:effectLst/>
                <a:latin typeface="Aptos" panose="020B0004020202020204" pitchFamily="34" charset="0"/>
                <a:ea typeface="DengXian" panose="02010600030101010101" pitchFamily="2" charset="-122"/>
                <a:cs typeface="Cordia New" panose="020B0304020202020204" pitchFamily="34" charset="-34"/>
              </a:rPr>
              <a:t>Explain how to graph their results and what trends to look for.</a:t>
            </a:r>
          </a:p>
          <a:p>
            <a:pPr>
              <a:lnSpc>
                <a:spcPct val="115000"/>
              </a:lnSpc>
              <a:spcAft>
                <a:spcPts val="800"/>
              </a:spcAft>
            </a:pP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pPr>
              <a:lnSpc>
                <a:spcPct val="150000"/>
              </a:lnSpc>
              <a:spcBef>
                <a:spcPts val="1200"/>
              </a:spcBef>
            </a:pPr>
            <a:r>
              <a:rPr lang="en-AU" sz="1800" b="1" dirty="0">
                <a:effectLst/>
                <a:latin typeface="Arial" panose="020B0604020202020204" pitchFamily="34" charset="0"/>
                <a:ea typeface="Calibri" panose="020F0502020204030204" pitchFamily="34" charset="0"/>
              </a:rPr>
              <a:t>Formative assessment opportunity</a:t>
            </a:r>
            <a:r>
              <a:rPr lang="en-AU" sz="1800" dirty="0">
                <a:effectLst/>
                <a:latin typeface="Arial" panose="020B0604020202020204" pitchFamily="34" charset="0"/>
                <a:ea typeface="Calibri" panose="020F0502020204030204" pitchFamily="34" charset="0"/>
              </a:rPr>
              <a:t>:</a:t>
            </a:r>
          </a:p>
          <a:p>
            <a:r>
              <a:rPr lang="en-AU" sz="1800" dirty="0">
                <a:effectLst/>
                <a:latin typeface="Arial" panose="020B0604020202020204" pitchFamily="34" charset="0"/>
                <a:ea typeface="Calibri" panose="020F0502020204030204" pitchFamily="34" charset="0"/>
              </a:rPr>
              <a:t>Gather evidence of learning from the questions at the completion of each practical experience.</a:t>
            </a:r>
            <a:endParaRPr lang="en-AU" sz="1800" kern="100" dirty="0">
              <a:effectLst/>
              <a:latin typeface="Aptos" panose="020B0004020202020204" pitchFamily="34" charset="0"/>
              <a:ea typeface="DengXian" panose="02010600030101010101" pitchFamily="2" charset="-122"/>
              <a:cs typeface="Cordia New" panose="020B0304020202020204" pitchFamily="34" charset="-34"/>
            </a:endParaRPr>
          </a:p>
          <a:p>
            <a:endParaRPr lang="en-AU" dirty="0"/>
          </a:p>
          <a:p>
            <a:pPr marL="342900" lvl="0" indent="-342900">
              <a:lnSpc>
                <a:spcPct val="150000"/>
              </a:lnSpc>
              <a:spcBef>
                <a:spcPts val="1200"/>
              </a:spcBef>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was the predominant energy system being used for this activity? Give reasons for your answer.</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happened to your times from sprint one to sprint 6?</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Describe how your body responded from sprint one to sprint 6. What do you notice? Compare that with others in the class.</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Explain what the body’s response tells you about the energy system being used.</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Outline any factors that may have impacted positively on your performance, such as motivation levels, previous training, rest.</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Outline any factors that may have impacted negatively on your performance such as motivation levels, illness or injury.</a:t>
            </a:r>
          </a:p>
          <a:p>
            <a:pPr marL="342900" lvl="0" indent="-342900">
              <a:lnSpc>
                <a:spcPct val="150000"/>
              </a:lnSpc>
              <a:spcBef>
                <a:spcPts val="1200"/>
              </a:spcBef>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For those that may have false started, what impact did this have? For those that didn’t false start, predict what ways this could make a difference to performance.</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If you trained for this test, what would you expect your percentage score to do and why?</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An average score for an elite athlete is less than 10%. What does your score indicate?</a:t>
            </a:r>
          </a:p>
          <a:p>
            <a:pPr marL="342900" lvl="0" indent="-342900">
              <a:lnSpc>
                <a:spcPct val="150000"/>
              </a:lnSpc>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Suggest ways you could train to improve your performance for this test.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ptos" panose="020B0004020202020204" pitchFamily="34" charset="0"/>
              <a:ea typeface="DengXian" panose="02010600030101010101" pitchFamily="2" charset="-122"/>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t>Image </a:t>
            </a:r>
            <a:r>
              <a:rPr lang="en-AU" sz="1800" dirty="0">
                <a:effectLst/>
              </a:rPr>
              <a:t>© 2024 iStockphoto LP.</a:t>
            </a:r>
            <a:endParaRPr lang="en-AU" sz="18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109305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46" r:id="rId7"/>
    <p:sldLayoutId id="2147483725" r:id="rId8"/>
    <p:sldLayoutId id="2147483743" r:id="rId9"/>
    <p:sldLayoutId id="214748374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pdhpe/planning-programming-and-assessing-pdhpe-k-12/planning-programming-and-assessing-pdhpe-11-12"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3.xml"/><Relationship Id="rId7" Type="http://schemas.openxmlformats.org/officeDocument/2006/relationships/slide" Target="slide27.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23.xml"/><Relationship Id="rId5" Type="http://schemas.openxmlformats.org/officeDocument/2006/relationships/slide" Target="slide10.xml"/><Relationship Id="rId4" Type="http://schemas.openxmlformats.org/officeDocument/2006/relationships/slide" Target="slide5.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rr5oWP-iykQ"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educationstandards.nsw.edu.au/wps/portal/nesa/mini-footer/copyright"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hyperlink" Target="https://curriculum.nsw.edu.au/learning-areas/pdhpe/health-and-movement-science-11-12-2023/overview"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topendsports.com/testing/anaerobic-capacity.htm"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a:t>
            </a:r>
            <a:r>
              <a:rPr lang="en-AU" sz="1800" b="1" dirty="0">
                <a:latin typeface="+mn-lt"/>
                <a:ea typeface="+mn-lt"/>
                <a:cs typeface="+mn-lt"/>
              </a:rPr>
              <a:t>11HMS-FA2-DS-energy systems </a:t>
            </a:r>
            <a:r>
              <a:rPr lang="en-AU" sz="1800" dirty="0">
                <a:latin typeface="+mn-lt"/>
                <a:ea typeface="+mn-lt"/>
                <a:cs typeface="+mn-lt"/>
              </a:rPr>
              <a:t>on </a:t>
            </a:r>
            <a:r>
              <a:rPr lang="en-AU" sz="1800" dirty="0">
                <a:latin typeface="+mn-lt"/>
                <a:ea typeface="+mn-lt"/>
                <a:cs typeface="+mn-lt"/>
                <a:hlinkClick r:id="rId3"/>
              </a:rPr>
              <a:t>Planning, programming and assessing PDHPE 11–12 </a:t>
            </a:r>
            <a:r>
              <a:rPr lang="en-AU" sz="1800" dirty="0">
                <a:latin typeface="+mn-lt"/>
                <a:ea typeface="+mn-lt"/>
                <a:cs typeface="+mn-lt"/>
              </a:rPr>
              <a:t>webpage.</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a:t>
            </a:r>
            <a:r>
              <a:rPr lang="en-AU" sz="1800" b="1" dirty="0">
                <a:solidFill>
                  <a:srgbClr val="22272B"/>
                </a:solidFill>
                <a:latin typeface="+mn-lt"/>
              </a:rPr>
              <a:t>File &gt; Download a Copy</a:t>
            </a:r>
            <a:r>
              <a:rPr lang="en-AU" sz="1800" dirty="0">
                <a:solidFill>
                  <a:srgbClr val="22272B"/>
                </a:solidFill>
                <a:latin typeface="+mn-lt"/>
              </a:rPr>
              <a:t>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dirty="0">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dirty="0">
                <a:solidFill>
                  <a:srgbClr val="22272B"/>
                </a:solidFill>
                <a:latin typeface="+mn-lt"/>
              </a:rPr>
              <a:t>Go to </a:t>
            </a:r>
            <a:r>
              <a:rPr lang="en-AU" b="1" dirty="0">
                <a:solidFill>
                  <a:srgbClr val="22272B"/>
                </a:solidFill>
                <a:latin typeface="+mn-lt"/>
              </a:rPr>
              <a:t>File &gt; Save as Google Slides</a:t>
            </a:r>
            <a:r>
              <a:rPr lang="en-AU" dirty="0">
                <a:solidFill>
                  <a:srgbClr val="22272B"/>
                </a:solidFill>
                <a:latin typeface="+mn-lt"/>
              </a:rPr>
              <a:t>.</a:t>
            </a:r>
          </a:p>
          <a:p>
            <a:pPr marL="456565" lvl="1">
              <a:lnSpc>
                <a:spcPct val="150000"/>
              </a:lnSpc>
              <a:spcAft>
                <a:spcPts val="1200"/>
              </a:spcAft>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3206339"/>
            <a:ext cx="11291998" cy="1662224"/>
          </a:xfrm>
        </p:spPr>
        <p:txBody>
          <a:bodyPr/>
          <a:lstStyle/>
          <a:p>
            <a:r>
              <a:rPr lang="en-AU" dirty="0">
                <a:effectLst/>
                <a:latin typeface="+mj-lt"/>
                <a:ea typeface="Times New Roman" panose="02020603050405020304" pitchFamily="18" charset="0"/>
              </a:rPr>
              <a:t>Practical experience 2 – 400-metre sprint (glycolytic or lactic </a:t>
            </a:r>
            <a:r>
              <a:rPr lang="en-AU" dirty="0">
                <a:latin typeface="+mj-lt"/>
                <a:ea typeface="Times New Roman" panose="02020603050405020304" pitchFamily="18" charset="0"/>
              </a:rPr>
              <a:t>a</a:t>
            </a:r>
            <a:r>
              <a:rPr lang="en-AU" dirty="0">
                <a:effectLst/>
                <a:latin typeface="+mj-lt"/>
                <a:ea typeface="Times New Roman" panose="02020603050405020304" pitchFamily="18" charset="0"/>
              </a:rPr>
              <a:t>cid </a:t>
            </a:r>
            <a:r>
              <a:rPr lang="en-AU" dirty="0">
                <a:latin typeface="+mj-lt"/>
                <a:ea typeface="Times New Roman" panose="02020603050405020304" pitchFamily="18" charset="0"/>
              </a:rPr>
              <a:t>s</a:t>
            </a:r>
            <a:r>
              <a:rPr lang="en-AU" dirty="0">
                <a:effectLst/>
                <a:latin typeface="+mj-lt"/>
                <a:ea typeface="Times New Roman" panose="02020603050405020304" pitchFamily="18" charset="0"/>
              </a:rPr>
              <a:t>ystem)</a:t>
            </a:r>
            <a:endParaRPr lang="en-AU" dirty="0">
              <a:latin typeface="+mj-lt"/>
            </a:endParaRP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5400000" y="360000"/>
            <a:ext cx="6407150" cy="1035162"/>
          </a:xfrm>
        </p:spPr>
        <p:txBody>
          <a:bodyPr anchor="t">
            <a:noAutofit/>
          </a:bodyPr>
          <a:lstStyle/>
          <a:p>
            <a:r>
              <a:rPr lang="en-AU" dirty="0">
                <a:effectLst/>
                <a:latin typeface="+mj-lt"/>
              </a:rPr>
              <a:t>Introduction to 400-metre sprint and glycolytic </a:t>
            </a:r>
            <a:r>
              <a:rPr lang="en-AU" dirty="0">
                <a:latin typeface="+mj-lt"/>
              </a:rPr>
              <a:t>e</a:t>
            </a:r>
            <a:r>
              <a:rPr lang="en-AU" dirty="0">
                <a:effectLst/>
                <a:latin typeface="+mj-lt"/>
              </a:rPr>
              <a:t>nergy </a:t>
            </a:r>
            <a:r>
              <a:rPr lang="en-AU" dirty="0">
                <a:latin typeface="+mj-lt"/>
              </a:rPr>
              <a:t>s</a:t>
            </a:r>
            <a:r>
              <a:rPr lang="en-AU" dirty="0">
                <a:effectLst/>
                <a:latin typeface="+mj-lt"/>
              </a:rPr>
              <a:t>ystem</a:t>
            </a:r>
            <a:endParaRPr lang="en-AU" dirty="0">
              <a:latin typeface="+mj-lt"/>
            </a:endParaRPr>
          </a:p>
        </p:txBody>
      </p:sp>
      <p:grpSp>
        <p:nvGrpSpPr>
          <p:cNvPr id="6" name="Group 5">
            <a:extLst>
              <a:ext uri="{FF2B5EF4-FFF2-40B4-BE49-F238E27FC236}">
                <a16:creationId xmlns:a16="http://schemas.microsoft.com/office/drawing/2014/main" id="{8AFB7FC1-C62A-B078-A970-518170888BDA}"/>
              </a:ext>
              <a:ext uri="{C183D7F6-B498-43B3-948B-1728B52AA6E4}">
                <adec:decorative xmlns:adec="http://schemas.microsoft.com/office/drawing/2017/decorative" val="1"/>
              </a:ext>
            </a:extLst>
          </p:cNvPr>
          <p:cNvGrpSpPr/>
          <p:nvPr/>
        </p:nvGrpSpPr>
        <p:grpSpPr>
          <a:xfrm>
            <a:off x="1639729" y="2548719"/>
            <a:ext cx="1760562" cy="1760562"/>
            <a:chOff x="384850" y="3236790"/>
            <a:chExt cx="1760562" cy="1760562"/>
          </a:xfrm>
        </p:grpSpPr>
        <p:sp>
          <p:nvSpPr>
            <p:cNvPr id="5" name="Oval 4">
              <a:extLst>
                <a:ext uri="{FF2B5EF4-FFF2-40B4-BE49-F238E27FC236}">
                  <a16:creationId xmlns:a16="http://schemas.microsoft.com/office/drawing/2014/main" id="{0A047F9B-3BA3-81B3-C2CB-5D341B8CCD99}"/>
                </a:ext>
              </a:extLst>
            </p:cNvPr>
            <p:cNvSpPr/>
            <p:nvPr/>
          </p:nvSpPr>
          <p:spPr>
            <a:xfrm>
              <a:off x="384850" y="3236790"/>
              <a:ext cx="1760562" cy="176056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Graphic 3" descr="Play with solid fill">
              <a:extLst>
                <a:ext uri="{FF2B5EF4-FFF2-40B4-BE49-F238E27FC236}">
                  <a16:creationId xmlns:a16="http://schemas.microsoft.com/office/drawing/2014/main" id="{53FA2BBC-B60B-9B84-7AB0-2D797814D3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159" y="3563859"/>
              <a:ext cx="1106424" cy="1106424"/>
            </a:xfrm>
            <a:prstGeom prst="rect">
              <a:avLst/>
            </a:prstGeom>
          </p:spPr>
        </p:pic>
      </p:gr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5400000" y="1684074"/>
            <a:ext cx="6407150" cy="757401"/>
          </a:xfrm>
        </p:spPr>
        <p:txBody>
          <a:bodyPr anchor="b">
            <a:noAutofit/>
          </a:bodyPr>
          <a:lstStyle/>
          <a:p>
            <a:pPr>
              <a:lnSpc>
                <a:spcPct val="140000"/>
              </a:lnSpc>
            </a:pPr>
            <a:r>
              <a:rPr lang="en-AU" dirty="0">
                <a:latin typeface="+mj-lt"/>
              </a:rPr>
              <a:t>400-metre sprint – exploring the glycolytic (Lactic Acid) energy system</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5400000" y="3025238"/>
            <a:ext cx="6407150" cy="2906999"/>
          </a:xfrm>
        </p:spPr>
        <p:txBody>
          <a:bodyPr>
            <a:normAutofit/>
          </a:bodyPr>
          <a:lstStyle/>
          <a:p>
            <a:pPr marL="285750" indent="-285750">
              <a:buFont typeface="Arial" panose="020B0604020202020204" pitchFamily="34" charset="0"/>
              <a:buChar char="•"/>
            </a:pPr>
            <a:r>
              <a:rPr lang="en-AU" sz="1800" kern="100" dirty="0">
                <a:effectLst/>
                <a:latin typeface="+mn-lt"/>
              </a:rPr>
              <a:t>Understanding anaerobic capacity.</a:t>
            </a:r>
          </a:p>
          <a:p>
            <a:pPr marL="285750" indent="-285750">
              <a:buFont typeface="Arial" panose="020B0604020202020204" pitchFamily="34" charset="0"/>
              <a:buChar char="•"/>
            </a:pPr>
            <a:r>
              <a:rPr lang="en-AU" sz="1800" kern="100" dirty="0">
                <a:effectLst/>
                <a:latin typeface="+mn-lt"/>
              </a:rPr>
              <a:t>Overview of the glycolytic energy system.</a:t>
            </a:r>
          </a:p>
          <a:p>
            <a:pPr marL="285750" indent="-285750">
              <a:buFont typeface="Arial" panose="020B0604020202020204" pitchFamily="34" charset="0"/>
              <a:buChar char="•"/>
            </a:pPr>
            <a:r>
              <a:rPr lang="en-AU" sz="1800" kern="100" dirty="0">
                <a:effectLst/>
                <a:latin typeface="+mn-lt"/>
              </a:rPr>
              <a:t>Key focus – physiological responses during a 400-metre sprint.</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pic>
        <p:nvPicPr>
          <p:cNvPr id="7" name="Picture 6">
            <a:extLst>
              <a:ext uri="{FF2B5EF4-FFF2-40B4-BE49-F238E27FC236}">
                <a16:creationId xmlns:a16="http://schemas.microsoft.com/office/drawing/2014/main" id="{C4744B66-C5E0-7230-A4D4-54C0B213C84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62000"/>
            <a:ext cx="5251269" cy="7020000"/>
          </a:xfrm>
          <a:prstGeom prst="rect">
            <a:avLst/>
          </a:prstGeom>
        </p:spPr>
      </p:pic>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82C6EC-6453-AE00-9AC5-262251342F89}"/>
              </a:ext>
            </a:extLst>
          </p:cNvPr>
          <p:cNvSpPr>
            <a:spLocks noGrp="1"/>
          </p:cNvSpPr>
          <p:nvPr>
            <p:ph type="title"/>
          </p:nvPr>
        </p:nvSpPr>
        <p:spPr>
          <a:xfrm>
            <a:off x="5400000" y="360000"/>
            <a:ext cx="6407150" cy="554400"/>
          </a:xfrm>
        </p:spPr>
        <p:txBody>
          <a:bodyPr anchor="t">
            <a:normAutofit/>
          </a:bodyPr>
          <a:lstStyle/>
          <a:p>
            <a:r>
              <a:rPr lang="en-AU" dirty="0">
                <a:latin typeface="+mj-lt"/>
              </a:rPr>
              <a:t>Equipment and set-up (2)</a:t>
            </a:r>
          </a:p>
        </p:txBody>
      </p:sp>
      <p:sp>
        <p:nvSpPr>
          <p:cNvPr id="4" name="Text Placeholder 3">
            <a:extLst>
              <a:ext uri="{FF2B5EF4-FFF2-40B4-BE49-F238E27FC236}">
                <a16:creationId xmlns:a16="http://schemas.microsoft.com/office/drawing/2014/main" id="{4ED01C8A-1D0C-6F6F-DD4A-80570A3CB727}"/>
              </a:ext>
            </a:extLst>
          </p:cNvPr>
          <p:cNvSpPr>
            <a:spLocks noGrp="1"/>
          </p:cNvSpPr>
          <p:nvPr>
            <p:ph type="body" sz="quarter" idx="18"/>
          </p:nvPr>
        </p:nvSpPr>
        <p:spPr>
          <a:xfrm>
            <a:off x="5400000" y="1036894"/>
            <a:ext cx="6407150" cy="420592"/>
          </a:xfrm>
        </p:spPr>
        <p:txBody>
          <a:bodyPr anchor="b">
            <a:normAutofit/>
          </a:bodyPr>
          <a:lstStyle/>
          <a:p>
            <a:pPr>
              <a:lnSpc>
                <a:spcPct val="140000"/>
              </a:lnSpc>
            </a:pPr>
            <a:r>
              <a:rPr lang="en-AU" dirty="0">
                <a:latin typeface="+mj-lt"/>
              </a:rPr>
              <a:t>Equipment and set-up for the practical</a:t>
            </a:r>
          </a:p>
        </p:txBody>
      </p:sp>
      <p:sp>
        <p:nvSpPr>
          <p:cNvPr id="5" name="Text Placeholder 4">
            <a:extLst>
              <a:ext uri="{FF2B5EF4-FFF2-40B4-BE49-F238E27FC236}">
                <a16:creationId xmlns:a16="http://schemas.microsoft.com/office/drawing/2014/main" id="{5AFEE12A-3C4F-913A-B4E9-AAD25E020EF7}"/>
              </a:ext>
            </a:extLst>
          </p:cNvPr>
          <p:cNvSpPr>
            <a:spLocks noGrp="1"/>
          </p:cNvSpPr>
          <p:nvPr>
            <p:ph type="body" sz="quarter" idx="17"/>
          </p:nvPr>
        </p:nvSpPr>
        <p:spPr>
          <a:xfrm>
            <a:off x="5400675" y="1769423"/>
            <a:ext cx="6407150" cy="4566577"/>
          </a:xfrm>
        </p:spPr>
        <p:txBody>
          <a:bodyPr>
            <a:normAutofit/>
          </a:bodyPr>
          <a:lstStyle/>
          <a:p>
            <a:pPr marL="285750" indent="-285750">
              <a:buFont typeface="Arial" panose="020B0604020202020204" pitchFamily="34" charset="0"/>
              <a:buChar char="•"/>
            </a:pPr>
            <a:r>
              <a:rPr lang="en-AU" kern="100" dirty="0">
                <a:effectLst/>
                <a:latin typeface="+mn-lt"/>
              </a:rPr>
              <a:t>Measured 400-metre track</a:t>
            </a:r>
          </a:p>
          <a:p>
            <a:pPr marL="285750" indent="-285750">
              <a:buFont typeface="Arial" panose="020B0604020202020204" pitchFamily="34" charset="0"/>
              <a:buChar char="•"/>
            </a:pPr>
            <a:r>
              <a:rPr lang="en-AU" kern="100" dirty="0">
                <a:effectLst/>
                <a:latin typeface="+mn-lt"/>
              </a:rPr>
              <a:t>Whistle, recording sheets/devices, stopwatches, </a:t>
            </a:r>
          </a:p>
          <a:p>
            <a:r>
              <a:rPr lang="en-AU" kern="100" dirty="0">
                <a:effectLst/>
                <a:latin typeface="+mn-lt"/>
              </a:rPr>
              <a:t>     heart rate monitors</a:t>
            </a:r>
          </a:p>
          <a:p>
            <a:pPr marL="285750" indent="-285750">
              <a:buFont typeface="Arial" panose="020B0604020202020204" pitchFamily="34" charset="0"/>
              <a:buChar char="•"/>
            </a:pPr>
            <a:r>
              <a:rPr lang="en-AU" kern="100" dirty="0">
                <a:effectLst/>
                <a:latin typeface="+mn-lt"/>
              </a:rPr>
              <a:t>Students working in pairs – runner and </a:t>
            </a:r>
            <a:r>
              <a:rPr lang="en-AU" kern="100" dirty="0">
                <a:latin typeface="+mn-lt"/>
              </a:rPr>
              <a:t>r</a:t>
            </a:r>
            <a:r>
              <a:rPr lang="en-AU" kern="100" dirty="0">
                <a:effectLst/>
                <a:latin typeface="+mn-lt"/>
              </a:rPr>
              <a:t>ecorder</a:t>
            </a:r>
          </a:p>
          <a:p>
            <a:endParaRPr lang="en-AU" dirty="0">
              <a:latin typeface="+mn-lt"/>
            </a:endParaRPr>
          </a:p>
        </p:txBody>
      </p:sp>
      <p:pic>
        <p:nvPicPr>
          <p:cNvPr id="7" name="Picture 6">
            <a:extLst>
              <a:ext uri="{FF2B5EF4-FFF2-40B4-BE49-F238E27FC236}">
                <a16:creationId xmlns:a16="http://schemas.microsoft.com/office/drawing/2014/main" id="{09F5B66E-E419-CDE1-880B-831993236CC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1"/>
          <a:stretch/>
        </p:blipFill>
        <p:spPr>
          <a:xfrm>
            <a:off x="20" y="10"/>
            <a:ext cx="5039980" cy="6857990"/>
          </a:xfrm>
          <a:prstGeom prst="rect">
            <a:avLst/>
          </a:prstGeom>
          <a:noFill/>
        </p:spPr>
      </p:pic>
      <p:sp>
        <p:nvSpPr>
          <p:cNvPr id="2" name="Slide Number Placeholder 1">
            <a:extLst>
              <a:ext uri="{FF2B5EF4-FFF2-40B4-BE49-F238E27FC236}">
                <a16:creationId xmlns:a16="http://schemas.microsoft.com/office/drawing/2014/main" id="{29CBE804-493F-9FC8-3B4A-F9867BE3DDEC}"/>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12</a:t>
            </a:fld>
            <a:endParaRPr lang="en-AU"/>
          </a:p>
        </p:txBody>
      </p:sp>
      <p:pic>
        <p:nvPicPr>
          <p:cNvPr id="6" name="Picture 5">
            <a:extLst>
              <a:ext uri="{FF2B5EF4-FFF2-40B4-BE49-F238E27FC236}">
                <a16:creationId xmlns:a16="http://schemas.microsoft.com/office/drawing/2014/main" id="{1F3B00E2-81EC-F882-C409-ABD7062F60F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212080" cy="6858000"/>
          </a:xfrm>
          <a:prstGeom prst="rect">
            <a:avLst/>
          </a:prstGeom>
        </p:spPr>
      </p:pic>
    </p:spTree>
    <p:extLst>
      <p:ext uri="{BB962C8B-B14F-4D97-AF65-F5344CB8AC3E}">
        <p14:creationId xmlns:p14="http://schemas.microsoft.com/office/powerpoint/2010/main" val="32293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914A4C-530F-2941-E0AD-885670A23D4D}"/>
              </a:ext>
            </a:extLst>
          </p:cNvPr>
          <p:cNvSpPr>
            <a:spLocks noGrp="1"/>
          </p:cNvSpPr>
          <p:nvPr>
            <p:ph type="title"/>
          </p:nvPr>
        </p:nvSpPr>
        <p:spPr>
          <a:xfrm>
            <a:off x="360000" y="360000"/>
            <a:ext cx="11484000" cy="545601"/>
          </a:xfrm>
        </p:spPr>
        <p:txBody>
          <a:bodyPr anchor="t">
            <a:normAutofit/>
          </a:bodyPr>
          <a:lstStyle/>
          <a:p>
            <a:r>
              <a:rPr lang="en-AU" dirty="0">
                <a:latin typeface="+mj-lt"/>
              </a:rPr>
              <a:t>Procedure overview (2)</a:t>
            </a:r>
          </a:p>
        </p:txBody>
      </p:sp>
      <p:sp>
        <p:nvSpPr>
          <p:cNvPr id="4" name="Text Placeholder 3">
            <a:extLst>
              <a:ext uri="{FF2B5EF4-FFF2-40B4-BE49-F238E27FC236}">
                <a16:creationId xmlns:a16="http://schemas.microsoft.com/office/drawing/2014/main" id="{11C838C2-53BC-B873-BF17-C5DDC20E82A1}"/>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a:latin typeface="+mj-lt"/>
              </a:rPr>
              <a:t>Step-by-step procedure</a:t>
            </a:r>
          </a:p>
        </p:txBody>
      </p:sp>
      <p:sp>
        <p:nvSpPr>
          <p:cNvPr id="6" name="Rectangle: Rounded Corners 5">
            <a:extLst>
              <a:ext uri="{FF2B5EF4-FFF2-40B4-BE49-F238E27FC236}">
                <a16:creationId xmlns:a16="http://schemas.microsoft.com/office/drawing/2014/main" id="{D521AB26-6EB4-DA3F-DAFB-697529BF5EAF}"/>
              </a:ext>
            </a:extLst>
          </p:cNvPr>
          <p:cNvSpPr/>
          <p:nvPr/>
        </p:nvSpPr>
        <p:spPr>
          <a:xfrm>
            <a:off x="360363" y="1562470"/>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ctr" anchorCtr="0">
            <a:noAutofit/>
          </a:bodyPr>
          <a:lstStyle/>
          <a:p>
            <a:pPr marL="177800" lvl="0" algn="l" defTabSz="800100">
              <a:lnSpc>
                <a:spcPct val="150000"/>
              </a:lnSpc>
              <a:spcBef>
                <a:spcPct val="0"/>
              </a:spcBef>
              <a:spcAft>
                <a:spcPct val="35000"/>
              </a:spcAft>
              <a:buNone/>
            </a:pPr>
            <a:r>
              <a:rPr lang="en-AU" sz="2000" kern="1200" dirty="0"/>
              <a:t>Record resting heart rate and breathing rate</a:t>
            </a:r>
            <a:endParaRPr lang="en-US" sz="2000" kern="1200" dirty="0"/>
          </a:p>
        </p:txBody>
      </p:sp>
      <p:sp>
        <p:nvSpPr>
          <p:cNvPr id="8" name="Rectangle: Rounded Corners 7">
            <a:extLst>
              <a:ext uri="{FF2B5EF4-FFF2-40B4-BE49-F238E27FC236}">
                <a16:creationId xmlns:a16="http://schemas.microsoft.com/office/drawing/2014/main" id="{46D29A16-AD39-8CCB-F209-50198D4F7AF3}"/>
              </a:ext>
            </a:extLst>
          </p:cNvPr>
          <p:cNvSpPr/>
          <p:nvPr/>
        </p:nvSpPr>
        <p:spPr>
          <a:xfrm>
            <a:off x="360363" y="2811629"/>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t" anchorCtr="0">
            <a:noAutofit/>
          </a:bodyPr>
          <a:lstStyle/>
          <a:p>
            <a:pPr marL="177800" lvl="0" algn="l" defTabSz="800100">
              <a:lnSpc>
                <a:spcPct val="150000"/>
              </a:lnSpc>
              <a:spcBef>
                <a:spcPct val="0"/>
              </a:spcBef>
              <a:spcAft>
                <a:spcPct val="35000"/>
              </a:spcAft>
              <a:buNone/>
            </a:pPr>
            <a:r>
              <a:rPr lang="en-AU" sz="2000" kern="1200" dirty="0"/>
              <a:t>Predictions about physical and emotional responses</a:t>
            </a:r>
            <a:endParaRPr lang="en-US" sz="2000" kern="1200" dirty="0"/>
          </a:p>
        </p:txBody>
      </p:sp>
      <p:sp>
        <p:nvSpPr>
          <p:cNvPr id="9" name="Rectangle: Rounded Corners 8">
            <a:extLst>
              <a:ext uri="{FF2B5EF4-FFF2-40B4-BE49-F238E27FC236}">
                <a16:creationId xmlns:a16="http://schemas.microsoft.com/office/drawing/2014/main" id="{A72AAA60-AC12-4764-1191-0FA513D8AF51}"/>
              </a:ext>
            </a:extLst>
          </p:cNvPr>
          <p:cNvSpPr/>
          <p:nvPr/>
        </p:nvSpPr>
        <p:spPr>
          <a:xfrm>
            <a:off x="360363" y="4060788"/>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t" anchorCtr="0">
            <a:noAutofit/>
          </a:bodyPr>
          <a:lstStyle/>
          <a:p>
            <a:pPr marL="177800" lvl="0" algn="l" defTabSz="800100">
              <a:lnSpc>
                <a:spcPct val="150000"/>
              </a:lnSpc>
              <a:spcBef>
                <a:spcPct val="0"/>
              </a:spcBef>
              <a:spcAft>
                <a:spcPct val="35000"/>
              </a:spcAft>
              <a:buNone/>
            </a:pPr>
            <a:r>
              <a:rPr lang="en-AU" sz="2000" kern="1200" dirty="0"/>
              <a:t>400-metre sprint execution and observation</a:t>
            </a:r>
            <a:endParaRPr lang="en-US" sz="2000" kern="1200" dirty="0"/>
          </a:p>
        </p:txBody>
      </p:sp>
      <p:sp>
        <p:nvSpPr>
          <p:cNvPr id="10" name="Rectangle: Rounded Corners 9">
            <a:extLst>
              <a:ext uri="{FF2B5EF4-FFF2-40B4-BE49-F238E27FC236}">
                <a16:creationId xmlns:a16="http://schemas.microsoft.com/office/drawing/2014/main" id="{AA652767-9784-1A8B-2D8E-63FE0864C72A}"/>
              </a:ext>
            </a:extLst>
          </p:cNvPr>
          <p:cNvSpPr/>
          <p:nvPr/>
        </p:nvSpPr>
        <p:spPr>
          <a:xfrm>
            <a:off x="360363" y="5309948"/>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t" anchorCtr="0">
            <a:noAutofit/>
          </a:bodyPr>
          <a:lstStyle/>
          <a:p>
            <a:pPr marL="177800" lvl="0" algn="l" defTabSz="800100">
              <a:lnSpc>
                <a:spcPct val="150000"/>
              </a:lnSpc>
              <a:spcBef>
                <a:spcPct val="0"/>
              </a:spcBef>
              <a:spcAft>
                <a:spcPct val="35000"/>
              </a:spcAft>
              <a:buNone/>
            </a:pPr>
            <a:r>
              <a:rPr lang="en-AU" sz="2000" kern="1200" dirty="0"/>
              <a:t>Post-sprint heart rate and breathing rate recordings</a:t>
            </a:r>
            <a:endParaRPr lang="en-US" sz="2000" kern="1200" dirty="0"/>
          </a:p>
        </p:txBody>
      </p:sp>
      <p:sp>
        <p:nvSpPr>
          <p:cNvPr id="2" name="Slide Number Placeholder 1">
            <a:extLst>
              <a:ext uri="{FF2B5EF4-FFF2-40B4-BE49-F238E27FC236}">
                <a16:creationId xmlns:a16="http://schemas.microsoft.com/office/drawing/2014/main" id="{232D3E5B-7AAF-D942-D2B8-7C621A09D53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13</a:t>
            </a:fld>
            <a:endParaRPr lang="en-AU"/>
          </a:p>
        </p:txBody>
      </p:sp>
      <p:pic>
        <p:nvPicPr>
          <p:cNvPr id="18" name="Picture Placeholder 17">
            <a:extLst>
              <a:ext uri="{FF2B5EF4-FFF2-40B4-BE49-F238E27FC236}">
                <a16:creationId xmlns:a16="http://schemas.microsoft.com/office/drawing/2014/main" id="{A3F0FC97-6AAD-1443-F9EF-C4242E0C9986}"/>
              </a:ext>
              <a:ext uri="{C183D7F6-B498-43B3-948B-1728B52AA6E4}">
                <adec:decorative xmlns:adec="http://schemas.microsoft.com/office/drawing/2017/decorative" val="1"/>
              </a:ext>
            </a:extLst>
          </p:cNvPr>
          <p:cNvPicPr>
            <a:picLocks noGrp="1" noChangeAspect="1"/>
          </p:cNvPicPr>
          <p:nvPr>
            <p:ph type="pic" sz="quarter" idx="20"/>
          </p:nvPr>
        </p:nvPicPr>
        <p:blipFill>
          <a:blip r:embed="rId3"/>
          <a:srcRect l="24" r="24"/>
          <a:stretch>
            <a:fillRect/>
          </a:stretch>
        </p:blipFill>
        <p:spPr>
          <a:prstGeom prst="rect">
            <a:avLst/>
          </a:prstGeom>
        </p:spPr>
      </p:pic>
    </p:spTree>
    <p:extLst>
      <p:ext uri="{BB962C8B-B14F-4D97-AF65-F5344CB8AC3E}">
        <p14:creationId xmlns:p14="http://schemas.microsoft.com/office/powerpoint/2010/main" val="26353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914A4C-530F-2941-E0AD-885670A23D4D}"/>
              </a:ext>
            </a:extLst>
          </p:cNvPr>
          <p:cNvSpPr>
            <a:spLocks noGrp="1"/>
          </p:cNvSpPr>
          <p:nvPr>
            <p:ph type="title"/>
          </p:nvPr>
        </p:nvSpPr>
        <p:spPr>
          <a:xfrm>
            <a:off x="360000" y="360000"/>
            <a:ext cx="11484000" cy="545601"/>
          </a:xfrm>
        </p:spPr>
        <p:txBody>
          <a:bodyPr anchor="t">
            <a:normAutofit/>
          </a:bodyPr>
          <a:lstStyle/>
          <a:p>
            <a:r>
              <a:rPr lang="en-AU" dirty="0">
                <a:latin typeface="+mj-lt"/>
              </a:rPr>
              <a:t>Recording and observing</a:t>
            </a:r>
          </a:p>
        </p:txBody>
      </p:sp>
      <p:sp>
        <p:nvSpPr>
          <p:cNvPr id="4" name="Text Placeholder 3">
            <a:extLst>
              <a:ext uri="{FF2B5EF4-FFF2-40B4-BE49-F238E27FC236}">
                <a16:creationId xmlns:a16="http://schemas.microsoft.com/office/drawing/2014/main" id="{11C838C2-53BC-B873-BF17-C5DDC20E82A1}"/>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dirty="0">
                <a:latin typeface="+mj-lt"/>
              </a:rPr>
              <a:t>Recording and observing during the sprint</a:t>
            </a:r>
          </a:p>
        </p:txBody>
      </p:sp>
      <p:grpSp>
        <p:nvGrpSpPr>
          <p:cNvPr id="17" name="Group 16" descr="Record heart rate the minute before the sprint and each minute for 7 minutes after">
            <a:extLst>
              <a:ext uri="{FF2B5EF4-FFF2-40B4-BE49-F238E27FC236}">
                <a16:creationId xmlns:a16="http://schemas.microsoft.com/office/drawing/2014/main" id="{3ED421BC-A1D7-3178-40C9-A774997D6E77}"/>
              </a:ext>
            </a:extLst>
          </p:cNvPr>
          <p:cNvGrpSpPr/>
          <p:nvPr/>
        </p:nvGrpSpPr>
        <p:grpSpPr>
          <a:xfrm>
            <a:off x="360363" y="1494296"/>
            <a:ext cx="5735637" cy="1512764"/>
            <a:chOff x="360363" y="1494296"/>
            <a:chExt cx="5735637" cy="1512764"/>
          </a:xfrm>
        </p:grpSpPr>
        <p:sp>
          <p:nvSpPr>
            <p:cNvPr id="6" name="Rectangle: Rounded Corners 5">
              <a:extLst>
                <a:ext uri="{FF2B5EF4-FFF2-40B4-BE49-F238E27FC236}">
                  <a16:creationId xmlns:a16="http://schemas.microsoft.com/office/drawing/2014/main" id="{11DC45A7-9E1A-518D-3689-9F1D6569A4E8}"/>
                </a:ext>
              </a:extLst>
            </p:cNvPr>
            <p:cNvSpPr/>
            <p:nvPr/>
          </p:nvSpPr>
          <p:spPr>
            <a:xfrm>
              <a:off x="360363" y="1494296"/>
              <a:ext cx="5735637" cy="1512764"/>
            </a:xfrm>
            <a:prstGeom prst="roundRect">
              <a:avLst>
                <a:gd name="adj" fmla="val 10000"/>
              </a:avLst>
            </a:prstGeom>
            <a:solidFill>
              <a:schemeClr val="bg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spcAft>
                  <a:spcPts val="1200"/>
                </a:spcAft>
              </a:pPr>
              <a:r>
                <a:rPr lang="en-AU" sz="2000" kern="1200" dirty="0">
                  <a:solidFill>
                    <a:schemeClr val="accent1"/>
                  </a:solidFill>
                </a:rPr>
                <a:t>Record heart rate the minute before the sprint and each minute for 7 minutes after</a:t>
              </a:r>
              <a:endParaRPr lang="en-US" sz="2000" kern="1200" dirty="0">
                <a:solidFill>
                  <a:schemeClr val="accent1"/>
                </a:solidFill>
              </a:endParaRPr>
            </a:p>
          </p:txBody>
        </p:sp>
        <p:sp>
          <p:nvSpPr>
            <p:cNvPr id="9" name="Rectangle 8" descr="Heartbeat">
              <a:extLst>
                <a:ext uri="{FF2B5EF4-FFF2-40B4-BE49-F238E27FC236}">
                  <a16:creationId xmlns:a16="http://schemas.microsoft.com/office/drawing/2014/main" id="{C8A579C4-F2F6-50CE-CEC3-8071274889B6}"/>
                </a:ext>
              </a:extLst>
            </p:cNvPr>
            <p:cNvSpPr/>
            <p:nvPr/>
          </p:nvSpPr>
          <p:spPr>
            <a:xfrm>
              <a:off x="585301" y="1872487"/>
              <a:ext cx="756382" cy="75638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grpSp>
        <p:nvGrpSpPr>
          <p:cNvPr id="18" name="Group 17" descr="Observations during the sprint – Speed, body language, posture">
            <a:extLst>
              <a:ext uri="{FF2B5EF4-FFF2-40B4-BE49-F238E27FC236}">
                <a16:creationId xmlns:a16="http://schemas.microsoft.com/office/drawing/2014/main" id="{0F175950-826F-8249-4970-22C1C497F9DB}"/>
              </a:ext>
            </a:extLst>
          </p:cNvPr>
          <p:cNvGrpSpPr/>
          <p:nvPr/>
        </p:nvGrpSpPr>
        <p:grpSpPr>
          <a:xfrm>
            <a:off x="360363" y="3213347"/>
            <a:ext cx="5735637" cy="1512764"/>
            <a:chOff x="360363" y="3213347"/>
            <a:chExt cx="5735637" cy="1512764"/>
          </a:xfrm>
        </p:grpSpPr>
        <p:sp>
          <p:nvSpPr>
            <p:cNvPr id="11" name="Rectangle: Rounded Corners 10">
              <a:extLst>
                <a:ext uri="{FF2B5EF4-FFF2-40B4-BE49-F238E27FC236}">
                  <a16:creationId xmlns:a16="http://schemas.microsoft.com/office/drawing/2014/main" id="{FE4DEDBE-064B-C154-564A-BA2488260DE4}"/>
                </a:ext>
              </a:extLst>
            </p:cNvPr>
            <p:cNvSpPr/>
            <p:nvPr/>
          </p:nvSpPr>
          <p:spPr>
            <a:xfrm>
              <a:off x="360363" y="3213347"/>
              <a:ext cx="5735637" cy="1512764"/>
            </a:xfrm>
            <a:prstGeom prst="roundRect">
              <a:avLst>
                <a:gd name="adj" fmla="val 10000"/>
              </a:avLst>
            </a:prstGeom>
            <a:solidFill>
              <a:schemeClr val="bg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spcAft>
                  <a:spcPts val="1200"/>
                </a:spcAft>
              </a:pPr>
              <a:r>
                <a:rPr lang="en-AU" sz="2000" kern="1200" dirty="0">
                  <a:solidFill>
                    <a:schemeClr val="accent1"/>
                  </a:solidFill>
                </a:rPr>
                <a:t>Observations during the sprint – speed, body language, posture</a:t>
              </a:r>
              <a:endParaRPr lang="en-US" sz="2000" kern="1200" dirty="0">
                <a:solidFill>
                  <a:schemeClr val="accent1"/>
                </a:solidFill>
              </a:endParaRPr>
            </a:p>
          </p:txBody>
        </p:sp>
        <p:sp>
          <p:nvSpPr>
            <p:cNvPr id="12" name="Rectangle 11" descr="Run">
              <a:extLst>
                <a:ext uri="{FF2B5EF4-FFF2-40B4-BE49-F238E27FC236}">
                  <a16:creationId xmlns:a16="http://schemas.microsoft.com/office/drawing/2014/main" id="{0A157B3C-4542-A03E-3B54-3EAA1C6206D1}"/>
                </a:ext>
              </a:extLst>
            </p:cNvPr>
            <p:cNvSpPr/>
            <p:nvPr/>
          </p:nvSpPr>
          <p:spPr>
            <a:xfrm>
              <a:off x="585301" y="3591538"/>
              <a:ext cx="756382" cy="75638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grpSp>
        <p:nvGrpSpPr>
          <p:cNvPr id="19" name="Group 18" descr="Post-sprint observations: Breathing, muscle fatigue, physical feelings">
            <a:extLst>
              <a:ext uri="{FF2B5EF4-FFF2-40B4-BE49-F238E27FC236}">
                <a16:creationId xmlns:a16="http://schemas.microsoft.com/office/drawing/2014/main" id="{E066890D-6EB8-86CC-8282-EE7E0261B30F}"/>
              </a:ext>
            </a:extLst>
          </p:cNvPr>
          <p:cNvGrpSpPr/>
          <p:nvPr/>
        </p:nvGrpSpPr>
        <p:grpSpPr>
          <a:xfrm>
            <a:off x="360363" y="4932398"/>
            <a:ext cx="5735637" cy="1512764"/>
            <a:chOff x="360363" y="4932398"/>
            <a:chExt cx="5735637" cy="1512764"/>
          </a:xfrm>
        </p:grpSpPr>
        <p:sp>
          <p:nvSpPr>
            <p:cNvPr id="14" name="Rectangle: Rounded Corners 13">
              <a:extLst>
                <a:ext uri="{FF2B5EF4-FFF2-40B4-BE49-F238E27FC236}">
                  <a16:creationId xmlns:a16="http://schemas.microsoft.com/office/drawing/2014/main" id="{543E986A-8C9B-CFB7-30BB-F6ADA74310C3}"/>
                </a:ext>
              </a:extLst>
            </p:cNvPr>
            <p:cNvSpPr/>
            <p:nvPr/>
          </p:nvSpPr>
          <p:spPr>
            <a:xfrm>
              <a:off x="360363" y="4932398"/>
              <a:ext cx="5735637" cy="1512764"/>
            </a:xfrm>
            <a:prstGeom prst="roundRect">
              <a:avLst>
                <a:gd name="adj" fmla="val 10000"/>
              </a:avLst>
            </a:prstGeom>
            <a:solidFill>
              <a:schemeClr val="bg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spcAft>
                  <a:spcPts val="1200"/>
                </a:spcAft>
              </a:pPr>
              <a:r>
                <a:rPr lang="en-AU" sz="2000" kern="1200" dirty="0">
                  <a:solidFill>
                    <a:schemeClr val="accent1"/>
                  </a:solidFill>
                </a:rPr>
                <a:t>Post-sprint observations – breathing, muscle fatigue, physical feelings</a:t>
              </a:r>
              <a:endParaRPr lang="en-US" sz="2000" kern="1200" dirty="0">
                <a:solidFill>
                  <a:schemeClr val="accent1"/>
                </a:solidFill>
              </a:endParaRPr>
            </a:p>
          </p:txBody>
        </p:sp>
        <p:sp>
          <p:nvSpPr>
            <p:cNvPr id="15" name="Rectangle 14" descr="Muscle Arm">
              <a:extLst>
                <a:ext uri="{FF2B5EF4-FFF2-40B4-BE49-F238E27FC236}">
                  <a16:creationId xmlns:a16="http://schemas.microsoft.com/office/drawing/2014/main" id="{6B654569-A04F-0306-C095-5FDA64E07842}"/>
                </a:ext>
              </a:extLst>
            </p:cNvPr>
            <p:cNvSpPr/>
            <p:nvPr/>
          </p:nvSpPr>
          <p:spPr>
            <a:xfrm>
              <a:off x="585301" y="5310589"/>
              <a:ext cx="756382" cy="75638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sp>
        <p:nvSpPr>
          <p:cNvPr id="2" name="Slide Number Placeholder 1">
            <a:extLst>
              <a:ext uri="{FF2B5EF4-FFF2-40B4-BE49-F238E27FC236}">
                <a16:creationId xmlns:a16="http://schemas.microsoft.com/office/drawing/2014/main" id="{232D3E5B-7AAF-D942-D2B8-7C621A09D53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14</a:t>
            </a:fld>
            <a:endParaRPr lang="en-AU"/>
          </a:p>
        </p:txBody>
      </p:sp>
      <p:pic>
        <p:nvPicPr>
          <p:cNvPr id="7" name="Picture Placeholder 6">
            <a:extLst>
              <a:ext uri="{FF2B5EF4-FFF2-40B4-BE49-F238E27FC236}">
                <a16:creationId xmlns:a16="http://schemas.microsoft.com/office/drawing/2014/main" id="{134422C9-2215-0F2F-D3DF-D9D2A6B58F22}"/>
              </a:ext>
              <a:ext uri="{C183D7F6-B498-43B3-948B-1728B52AA6E4}">
                <adec:decorative xmlns:adec="http://schemas.microsoft.com/office/drawing/2017/decorative" val="1"/>
              </a:ext>
            </a:extLst>
          </p:cNvPr>
          <p:cNvPicPr>
            <a:picLocks noGrp="1" noChangeAspect="1"/>
          </p:cNvPicPr>
          <p:nvPr>
            <p:ph type="pic" sz="quarter" idx="20"/>
          </p:nvPr>
        </p:nvPicPr>
        <p:blipFill>
          <a:blip r:embed="rId9"/>
          <a:srcRect t="6284" b="6284"/>
          <a:stretch>
            <a:fillRect/>
          </a:stretch>
        </p:blipFill>
        <p:spPr>
          <a:prstGeom prst="rect">
            <a:avLst/>
          </a:prstGeom>
        </p:spPr>
      </p:pic>
    </p:spTree>
    <p:extLst>
      <p:ext uri="{BB962C8B-B14F-4D97-AF65-F5344CB8AC3E}">
        <p14:creationId xmlns:p14="http://schemas.microsoft.com/office/powerpoint/2010/main" val="12170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vert="horz" lIns="0" tIns="0" rIns="0" bIns="0" rtlCol="0" anchor="t">
            <a:normAutofit/>
          </a:bodyPr>
          <a:lstStyle/>
          <a:p>
            <a:r>
              <a:rPr lang="en-AU" dirty="0">
                <a:latin typeface="+mj-lt"/>
              </a:rPr>
              <a:t>Results and data collection (2)</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59999" y="982520"/>
            <a:ext cx="11483999" cy="310015"/>
          </a:xfrm>
        </p:spPr>
        <p:txBody>
          <a:bodyPr vert="horz" lIns="0" tIns="0" rIns="0" bIns="0" rtlCol="0" anchor="b">
            <a:noAutofit/>
          </a:bodyPr>
          <a:lstStyle/>
          <a:p>
            <a:pPr>
              <a:lnSpc>
                <a:spcPct val="140000"/>
              </a:lnSpc>
            </a:pPr>
            <a:r>
              <a:rPr lang="en-US" b="0" kern="1200">
                <a:latin typeface="+mj-lt"/>
                <a:ea typeface="+mn-ea"/>
                <a:cs typeface="Arial" panose="020B0604020202020204" pitchFamily="34" charset="0"/>
              </a:rPr>
              <a:t>Results and data collection</a:t>
            </a:r>
          </a:p>
        </p:txBody>
      </p:sp>
      <p:grpSp>
        <p:nvGrpSpPr>
          <p:cNvPr id="12" name="Group 11" descr="Review sprint time, heart rate immediately after, and for 7 minutes post-sprint">
            <a:extLst>
              <a:ext uri="{FF2B5EF4-FFF2-40B4-BE49-F238E27FC236}">
                <a16:creationId xmlns:a16="http://schemas.microsoft.com/office/drawing/2014/main" id="{31593B4E-10F6-28D9-242B-C5D91EA7FA96}"/>
              </a:ext>
            </a:extLst>
          </p:cNvPr>
          <p:cNvGrpSpPr/>
          <p:nvPr/>
        </p:nvGrpSpPr>
        <p:grpSpPr>
          <a:xfrm>
            <a:off x="359999" y="1701112"/>
            <a:ext cx="6309201" cy="1588791"/>
            <a:chOff x="73581" y="2272612"/>
            <a:chExt cx="6309201" cy="1588791"/>
          </a:xfrm>
        </p:grpSpPr>
        <p:sp>
          <p:nvSpPr>
            <p:cNvPr id="5" name="Rectangle: Rounded Corners 4">
              <a:extLst>
                <a:ext uri="{FF2B5EF4-FFF2-40B4-BE49-F238E27FC236}">
                  <a16:creationId xmlns:a16="http://schemas.microsoft.com/office/drawing/2014/main" id="{DE735C0C-9A2D-7FE6-D099-7BBCE17D1E95}"/>
                </a:ext>
              </a:extLst>
            </p:cNvPr>
            <p:cNvSpPr/>
            <p:nvPr/>
          </p:nvSpPr>
          <p:spPr>
            <a:xfrm>
              <a:off x="73581" y="2272612"/>
              <a:ext cx="6309201" cy="1588791"/>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spcAft>
                  <a:spcPts val="1200"/>
                </a:spcAft>
              </a:pPr>
              <a:r>
                <a:rPr lang="en-US" sz="2000" b="0" kern="1200" dirty="0">
                  <a:solidFill>
                    <a:schemeClr val="accent1"/>
                  </a:solidFill>
                </a:rPr>
                <a:t>Review sprint time, heart rate immediately after, and for 7 minutes post-sprint</a:t>
              </a:r>
              <a:endParaRPr lang="en-US" sz="2000" kern="1200" dirty="0">
                <a:solidFill>
                  <a:schemeClr val="accent1"/>
                </a:solidFill>
              </a:endParaRPr>
            </a:p>
          </p:txBody>
        </p:sp>
        <p:sp>
          <p:nvSpPr>
            <p:cNvPr id="7" name="Rectangle 6" descr="Stopwatch">
              <a:extLst>
                <a:ext uri="{FF2B5EF4-FFF2-40B4-BE49-F238E27FC236}">
                  <a16:creationId xmlns:a16="http://schemas.microsoft.com/office/drawing/2014/main" id="{4F5DEA6E-7D63-4A88-686A-5E369EEA7C52}"/>
                </a:ext>
              </a:extLst>
            </p:cNvPr>
            <p:cNvSpPr/>
            <p:nvPr/>
          </p:nvSpPr>
          <p:spPr>
            <a:xfrm>
              <a:off x="278662" y="2669810"/>
              <a:ext cx="794395" cy="79439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grpSp>
      <p:grpSp>
        <p:nvGrpSpPr>
          <p:cNvPr id="13" name="Group 12" descr="Graph heart rate and breathing rate responses">
            <a:extLst>
              <a:ext uri="{FF2B5EF4-FFF2-40B4-BE49-F238E27FC236}">
                <a16:creationId xmlns:a16="http://schemas.microsoft.com/office/drawing/2014/main" id="{84540009-69E9-EBA3-383E-E6DD795D76DB}"/>
              </a:ext>
            </a:extLst>
          </p:cNvPr>
          <p:cNvGrpSpPr/>
          <p:nvPr/>
        </p:nvGrpSpPr>
        <p:grpSpPr>
          <a:xfrm>
            <a:off x="359999" y="3568098"/>
            <a:ext cx="6309201" cy="1588791"/>
            <a:chOff x="73581" y="3897511"/>
            <a:chExt cx="6309201" cy="1588791"/>
          </a:xfrm>
        </p:grpSpPr>
        <p:sp>
          <p:nvSpPr>
            <p:cNvPr id="9" name="Rectangle: Rounded Corners 8">
              <a:extLst>
                <a:ext uri="{FF2B5EF4-FFF2-40B4-BE49-F238E27FC236}">
                  <a16:creationId xmlns:a16="http://schemas.microsoft.com/office/drawing/2014/main" id="{FA30928B-D6BE-EA4C-6D6E-4AA7D6BC5732}"/>
                </a:ext>
              </a:extLst>
            </p:cNvPr>
            <p:cNvSpPr/>
            <p:nvPr/>
          </p:nvSpPr>
          <p:spPr>
            <a:xfrm>
              <a:off x="73581" y="3897511"/>
              <a:ext cx="6309201" cy="1588791"/>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spcAft>
                  <a:spcPts val="1200"/>
                </a:spcAft>
              </a:pPr>
              <a:r>
                <a:rPr lang="en-US" sz="2000" b="0" kern="1200" dirty="0">
                  <a:solidFill>
                    <a:schemeClr val="accent1"/>
                  </a:solidFill>
                </a:rPr>
                <a:t>Graph heart rate and breathing rate responses</a:t>
              </a:r>
              <a:endParaRPr lang="en-US" sz="2000" kern="1200" dirty="0">
                <a:solidFill>
                  <a:schemeClr val="accent1"/>
                </a:solidFill>
              </a:endParaRPr>
            </a:p>
          </p:txBody>
        </p:sp>
        <p:sp>
          <p:nvSpPr>
            <p:cNvPr id="10" name="Rectangle 9" descr="Heartbeat">
              <a:extLst>
                <a:ext uri="{FF2B5EF4-FFF2-40B4-BE49-F238E27FC236}">
                  <a16:creationId xmlns:a16="http://schemas.microsoft.com/office/drawing/2014/main" id="{07E22E20-F42E-327C-B434-8F04FCEA4CCB}"/>
                </a:ext>
              </a:extLst>
            </p:cNvPr>
            <p:cNvSpPr/>
            <p:nvPr/>
          </p:nvSpPr>
          <p:spPr>
            <a:xfrm>
              <a:off x="278662" y="4475254"/>
              <a:ext cx="794395" cy="79439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gr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15</a:t>
            </a:fld>
            <a:endParaRPr lang="en-AU"/>
          </a:p>
        </p:txBody>
      </p:sp>
      <p:pic>
        <p:nvPicPr>
          <p:cNvPr id="17" name="Picture Placeholder 16">
            <a:extLst>
              <a:ext uri="{FF2B5EF4-FFF2-40B4-BE49-F238E27FC236}">
                <a16:creationId xmlns:a16="http://schemas.microsoft.com/office/drawing/2014/main" id="{10F262E5-0213-052F-E468-D652CA3F9AF5}"/>
              </a:ext>
              <a:ext uri="{C183D7F6-B498-43B3-948B-1728B52AA6E4}">
                <adec:decorative xmlns:adec="http://schemas.microsoft.com/office/drawing/2017/decorative" val="1"/>
              </a:ext>
            </a:extLst>
          </p:cNvPr>
          <p:cNvPicPr>
            <a:picLocks noGrp="1" noChangeAspect="1"/>
          </p:cNvPicPr>
          <p:nvPr>
            <p:ph type="pic" sz="quarter" idx="20"/>
          </p:nvPr>
        </p:nvPicPr>
        <p:blipFill>
          <a:blip r:embed="rId7"/>
          <a:srcRect t="7311" b="7311"/>
          <a:stretch>
            <a:fillRect/>
          </a:stretch>
        </p:blipFill>
        <p:spPr>
          <a:xfrm>
            <a:off x="6798055" y="1701482"/>
            <a:ext cx="5052014" cy="4814518"/>
          </a:xfrm>
          <a:prstGeom prst="rect">
            <a:avLst/>
          </a:prstGeom>
        </p:spPr>
      </p:pic>
    </p:spTree>
    <p:extLst>
      <p:ext uri="{BB962C8B-B14F-4D97-AF65-F5344CB8AC3E}">
        <p14:creationId xmlns:p14="http://schemas.microsoft.com/office/powerpoint/2010/main" val="7074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14921B-1E48-FF02-FFB4-EBCF546C04EA}"/>
              </a:ext>
            </a:extLst>
          </p:cNvPr>
          <p:cNvSpPr>
            <a:spLocks noGrp="1"/>
          </p:cNvSpPr>
          <p:nvPr>
            <p:ph type="title"/>
          </p:nvPr>
        </p:nvSpPr>
        <p:spPr/>
        <p:txBody>
          <a:bodyPr/>
          <a:lstStyle/>
          <a:p>
            <a:r>
              <a:rPr lang="en-AU" dirty="0">
                <a:latin typeface="+mj-lt"/>
              </a:rPr>
              <a:t>Target heart rate</a:t>
            </a:r>
          </a:p>
        </p:txBody>
      </p:sp>
      <p:sp>
        <p:nvSpPr>
          <p:cNvPr id="4" name="Text Placeholder 3">
            <a:extLst>
              <a:ext uri="{FF2B5EF4-FFF2-40B4-BE49-F238E27FC236}">
                <a16:creationId xmlns:a16="http://schemas.microsoft.com/office/drawing/2014/main" id="{65FF6629-9510-C627-6DDF-15AA0CD18925}"/>
              </a:ext>
            </a:extLst>
          </p:cNvPr>
          <p:cNvSpPr>
            <a:spLocks noGrp="1"/>
          </p:cNvSpPr>
          <p:nvPr>
            <p:ph type="body" sz="quarter" idx="18"/>
          </p:nvPr>
        </p:nvSpPr>
        <p:spPr/>
        <p:txBody>
          <a:bodyPr/>
          <a:lstStyle/>
          <a:p>
            <a:r>
              <a:rPr lang="en-AU">
                <a:latin typeface="+mj-lt"/>
                <a:ea typeface="Calibri" panose="020F0502020204030204" pitchFamily="34" charset="0"/>
              </a:rPr>
              <a:t>C</a:t>
            </a:r>
            <a:r>
              <a:rPr lang="en-AU" sz="2000">
                <a:effectLst/>
                <a:latin typeface="+mj-lt"/>
                <a:ea typeface="Calibri" panose="020F0502020204030204" pitchFamily="34" charset="0"/>
              </a:rPr>
              <a:t>alculate your upper and lower target heart rate (THR) zones </a:t>
            </a:r>
            <a:endParaRPr lang="en-AU">
              <a:latin typeface="+mj-lt"/>
            </a:endParaRPr>
          </a:p>
        </p:txBody>
      </p:sp>
      <p:sp>
        <p:nvSpPr>
          <p:cNvPr id="5" name="Content Placeholder 4">
            <a:extLst>
              <a:ext uri="{FF2B5EF4-FFF2-40B4-BE49-F238E27FC236}">
                <a16:creationId xmlns:a16="http://schemas.microsoft.com/office/drawing/2014/main" id="{09FE0A0C-4B3F-1BA0-524A-5E701CF19F4A}"/>
              </a:ext>
            </a:extLst>
          </p:cNvPr>
          <p:cNvSpPr>
            <a:spLocks noGrp="1"/>
          </p:cNvSpPr>
          <p:nvPr>
            <p:ph sz="quarter" idx="19"/>
          </p:nvPr>
        </p:nvSpPr>
        <p:spPr>
          <a:xfrm>
            <a:off x="360363" y="1742471"/>
            <a:ext cx="5735637" cy="4043222"/>
          </a:xfrm>
        </p:spPr>
        <p:txBody>
          <a:bodyPr/>
          <a:lstStyle/>
          <a:p>
            <a:pPr marL="285750" indent="-285750">
              <a:lnSpc>
                <a:spcPct val="114000"/>
              </a:lnSpc>
              <a:buFont typeface="Arial" panose="020B0604020202020204" pitchFamily="34" charset="0"/>
              <a:buChar char="•"/>
            </a:pPr>
            <a:r>
              <a:rPr lang="en-AU" sz="1800" b="1" dirty="0">
                <a:latin typeface="+mn-lt"/>
              </a:rPr>
              <a:t>Maximum heart rate (MHR) </a:t>
            </a:r>
            <a:r>
              <a:rPr lang="en-AU" sz="1800" dirty="0">
                <a:latin typeface="+mn-lt"/>
              </a:rPr>
              <a:t>can be calculated by using the following formula: MHR = 220 − age. </a:t>
            </a:r>
          </a:p>
          <a:p>
            <a:pPr marL="285750" indent="-285750">
              <a:lnSpc>
                <a:spcPct val="114000"/>
              </a:lnSpc>
              <a:buFont typeface="Arial" panose="020B0604020202020204" pitchFamily="34" charset="0"/>
              <a:buChar char="•"/>
            </a:pPr>
            <a:r>
              <a:rPr lang="en-AU" sz="1800" b="1" dirty="0">
                <a:latin typeface="+mn-lt"/>
              </a:rPr>
              <a:t>Target heart rate (THR) </a:t>
            </a:r>
            <a:r>
              <a:rPr lang="en-AU" sz="1800" dirty="0">
                <a:latin typeface="+mn-lt"/>
              </a:rPr>
              <a:t>zone can be calculated by 0.60 × MHR equals the lower end of the target heart rate zone. </a:t>
            </a:r>
          </a:p>
          <a:p>
            <a:pPr marL="285750" indent="-285750">
              <a:lnSpc>
                <a:spcPct val="114000"/>
              </a:lnSpc>
              <a:buFont typeface="Arial" panose="020B0604020202020204" pitchFamily="34" charset="0"/>
              <a:buChar char="•"/>
            </a:pPr>
            <a:r>
              <a:rPr lang="en-AU" sz="1800" dirty="0">
                <a:latin typeface="+mn-lt"/>
              </a:rPr>
              <a:t>The upper end of the target heart rate zone is equal to 0.80 × MHR. </a:t>
            </a:r>
          </a:p>
          <a:p>
            <a:pPr marL="285750" indent="-285750">
              <a:lnSpc>
                <a:spcPct val="114000"/>
              </a:lnSpc>
              <a:buFont typeface="Arial" panose="020B0604020202020204" pitchFamily="34" charset="0"/>
              <a:buChar char="•"/>
            </a:pPr>
            <a:r>
              <a:rPr lang="en-AU" sz="1800" dirty="0">
                <a:latin typeface="+mn-lt"/>
              </a:rPr>
              <a:t>In general, the higher your heart rate during physical activity, the higher the exercise intensity. </a:t>
            </a:r>
          </a:p>
          <a:p>
            <a:pPr marL="285750" indent="-285750">
              <a:lnSpc>
                <a:spcPct val="114000"/>
              </a:lnSpc>
              <a:buFont typeface="Arial" panose="020B0604020202020204" pitchFamily="34" charset="0"/>
              <a:buChar char="•"/>
            </a:pPr>
            <a:r>
              <a:rPr lang="en-AU" sz="1800" dirty="0">
                <a:latin typeface="+mn-lt"/>
              </a:rPr>
              <a:t>Monitoring heart rate provides an objective measure of exercise intensity.</a:t>
            </a:r>
          </a:p>
        </p:txBody>
      </p:sp>
      <p:sp>
        <p:nvSpPr>
          <p:cNvPr id="6" name="Picture Placeholder 5">
            <a:extLst>
              <a:ext uri="{FF2B5EF4-FFF2-40B4-BE49-F238E27FC236}">
                <a16:creationId xmlns:a16="http://schemas.microsoft.com/office/drawing/2014/main" id="{8F4C4A7F-8F8C-7086-8A48-2A219F6309B6}"/>
              </a:ext>
            </a:extLst>
          </p:cNvPr>
          <p:cNvSpPr>
            <a:spLocks noGrp="1"/>
          </p:cNvSpPr>
          <p:nvPr>
            <p:ph type="pic" sz="quarter" idx="20"/>
          </p:nvPr>
        </p:nvSpPr>
        <p:spPr>
          <a:xfrm>
            <a:off x="6324599" y="1742471"/>
            <a:ext cx="5507038" cy="4043222"/>
          </a:xfrm>
        </p:spPr>
        <p:txBody>
          <a:bodyPr/>
          <a:lstStyle/>
          <a:p>
            <a:pPr>
              <a:lnSpc>
                <a:spcPct val="114000"/>
              </a:lnSpc>
            </a:pPr>
            <a:r>
              <a:rPr lang="en-AU" dirty="0">
                <a:latin typeface="+mn-lt"/>
              </a:rPr>
              <a:t>Example – Sam is 18 years old.</a:t>
            </a:r>
          </a:p>
          <a:p>
            <a:pPr marL="342900" indent="-342900">
              <a:lnSpc>
                <a:spcPct val="114000"/>
              </a:lnSpc>
              <a:buFont typeface="Arial" panose="020B0604020202020204" pitchFamily="34" charset="0"/>
              <a:buChar char="•"/>
            </a:pPr>
            <a:r>
              <a:rPr lang="en-AU" dirty="0">
                <a:latin typeface="+mn-lt"/>
              </a:rPr>
              <a:t>His MHR is 202 bpm. </a:t>
            </a:r>
          </a:p>
          <a:p>
            <a:pPr marL="342900" indent="-342900">
              <a:lnSpc>
                <a:spcPct val="114000"/>
              </a:lnSpc>
              <a:buFont typeface="Arial" panose="020B0604020202020204" pitchFamily="34" charset="0"/>
              <a:buChar char="•"/>
            </a:pPr>
            <a:r>
              <a:rPr lang="en-AU" dirty="0">
                <a:latin typeface="+mn-lt"/>
              </a:rPr>
              <a:t>His THR zone is between 121–161 bpm. </a:t>
            </a:r>
          </a:p>
        </p:txBody>
      </p:sp>
      <p:sp>
        <p:nvSpPr>
          <p:cNvPr id="2" name="Slide Number Placeholder 1">
            <a:extLst>
              <a:ext uri="{FF2B5EF4-FFF2-40B4-BE49-F238E27FC236}">
                <a16:creationId xmlns:a16="http://schemas.microsoft.com/office/drawing/2014/main" id="{F4332227-6996-6B44-943A-F4819A90AD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pic>
        <p:nvPicPr>
          <p:cNvPr id="7" name="Picture 6">
            <a:extLst>
              <a:ext uri="{FF2B5EF4-FFF2-40B4-BE49-F238E27FC236}">
                <a16:creationId xmlns:a16="http://schemas.microsoft.com/office/drawing/2014/main" id="{E49B0666-3D2C-7D23-3009-8E4F9E0912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68297" y="3381223"/>
            <a:ext cx="4155703" cy="3116777"/>
          </a:xfrm>
          <a:prstGeom prst="rect">
            <a:avLst/>
          </a:prstGeom>
        </p:spPr>
      </p:pic>
    </p:spTree>
    <p:extLst>
      <p:ext uri="{BB962C8B-B14F-4D97-AF65-F5344CB8AC3E}">
        <p14:creationId xmlns:p14="http://schemas.microsoft.com/office/powerpoint/2010/main" val="380756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dirty="0">
                <a:latin typeface="+mj-lt"/>
              </a:rPr>
              <a:t>Results and data collection (3)</a:t>
            </a:r>
          </a:p>
        </p:txBody>
      </p:sp>
      <p:sp>
        <p:nvSpPr>
          <p:cNvPr id="4" name="Text Placeholder 3">
            <a:extLst>
              <a:ext uri="{FF2B5EF4-FFF2-40B4-BE49-F238E27FC236}">
                <a16:creationId xmlns:a16="http://schemas.microsoft.com/office/drawing/2014/main" id="{3353F79F-14BD-AA2F-D017-C9DE502A9599}"/>
              </a:ext>
            </a:extLst>
          </p:cNvPr>
          <p:cNvSpPr>
            <a:spLocks noGrp="1"/>
          </p:cNvSpPr>
          <p:nvPr>
            <p:ph type="body" sz="quarter" idx="18"/>
          </p:nvPr>
        </p:nvSpPr>
        <p:spPr/>
        <p:txBody>
          <a:bodyPr/>
          <a:lstStyle/>
          <a:p>
            <a:r>
              <a:rPr lang="en-AU" sz="2000" dirty="0">
                <a:latin typeface="+mj-lt"/>
              </a:rPr>
              <a:t>Analysis of heart rate response to pre, during and post 400-metre sprint (Fig 1)</a:t>
            </a:r>
            <a:endParaRPr lang="en-AU" dirty="0">
              <a:latin typeface="+mj-lt"/>
            </a:endParaRPr>
          </a:p>
        </p:txBody>
      </p:sp>
      <p:pic>
        <p:nvPicPr>
          <p:cNvPr id="10" name="Content Placeholder 9" descr="A graph showing a line heart rate response to pre, during, post 400 metre sprint.">
            <a:extLst>
              <a:ext uri="{FF2B5EF4-FFF2-40B4-BE49-F238E27FC236}">
                <a16:creationId xmlns:a16="http://schemas.microsoft.com/office/drawing/2014/main" id="{7AEE7C79-C7F1-90DC-401E-7DC3315A9914}"/>
              </a:ext>
            </a:extLst>
          </p:cNvPr>
          <p:cNvPicPr>
            <a:picLocks noGrp="1" noChangeAspect="1"/>
          </p:cNvPicPr>
          <p:nvPr>
            <p:ph sz="quarter" idx="4294967295"/>
          </p:nvPr>
        </p:nvPicPr>
        <p:blipFill>
          <a:blip r:embed="rId3"/>
          <a:stretch>
            <a:fillRect/>
          </a:stretch>
        </p:blipFill>
        <p:spPr>
          <a:xfrm>
            <a:off x="2337081" y="1550230"/>
            <a:ext cx="7517838" cy="4965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408027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dirty="0">
                <a:latin typeface="+mj-lt"/>
              </a:rPr>
              <a:t>Results and data collection (4)</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p:txBody>
          <a:bodyPr/>
          <a:lstStyle/>
          <a:p>
            <a:pPr>
              <a:lnSpc>
                <a:spcPct val="115000"/>
              </a:lnSpc>
              <a:spcAft>
                <a:spcPts val="800"/>
              </a:spcAft>
            </a:pPr>
            <a:r>
              <a:rPr lang="en-AU" dirty="0">
                <a:latin typeface="+mj-lt"/>
              </a:rPr>
              <a:t>Analysis of ventilation rate pre, during and post 400-metre sprint (Fig 2)</a:t>
            </a:r>
            <a:endParaRPr lang="en-AU" sz="2000" kern="100" dirty="0">
              <a:effectLst/>
              <a:latin typeface="+mj-lt"/>
              <a:ea typeface="DengXian" panose="02010600030101010101" pitchFamily="2" charset="-122"/>
              <a:cs typeface="Cordia New" panose="020B0304020202020204" pitchFamily="34" charset="-34"/>
            </a:endParaRPr>
          </a:p>
        </p:txBody>
      </p:sp>
      <p:pic>
        <p:nvPicPr>
          <p:cNvPr id="5" name="Picture 4" descr="A graph of a line showing ventilation rate pre, during, post 400 - metre sprint&#10;">
            <a:extLst>
              <a:ext uri="{FF2B5EF4-FFF2-40B4-BE49-F238E27FC236}">
                <a16:creationId xmlns:a16="http://schemas.microsoft.com/office/drawing/2014/main" id="{766E8FD7-FB31-9DFA-91E0-6B317981201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174542" y="1533980"/>
            <a:ext cx="7842916" cy="4982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244871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82C6EC-6453-AE00-9AC5-262251342F89}"/>
              </a:ext>
            </a:extLst>
          </p:cNvPr>
          <p:cNvSpPr>
            <a:spLocks noGrp="1"/>
          </p:cNvSpPr>
          <p:nvPr>
            <p:ph type="title"/>
          </p:nvPr>
        </p:nvSpPr>
        <p:spPr>
          <a:xfrm>
            <a:off x="5400000" y="360000"/>
            <a:ext cx="6407150" cy="554400"/>
          </a:xfrm>
        </p:spPr>
        <p:txBody>
          <a:bodyPr anchor="t">
            <a:normAutofit/>
          </a:bodyPr>
          <a:lstStyle/>
          <a:p>
            <a:r>
              <a:rPr lang="en-AU" dirty="0">
                <a:latin typeface="+mj-lt"/>
              </a:rPr>
              <a:t>Energy systems involved</a:t>
            </a:r>
          </a:p>
        </p:txBody>
      </p:sp>
      <p:sp>
        <p:nvSpPr>
          <p:cNvPr id="4" name="Text Placeholder 3">
            <a:extLst>
              <a:ext uri="{FF2B5EF4-FFF2-40B4-BE49-F238E27FC236}">
                <a16:creationId xmlns:a16="http://schemas.microsoft.com/office/drawing/2014/main" id="{4ED01C8A-1D0C-6F6F-DD4A-80570A3CB727}"/>
              </a:ext>
            </a:extLst>
          </p:cNvPr>
          <p:cNvSpPr>
            <a:spLocks noGrp="1"/>
          </p:cNvSpPr>
          <p:nvPr>
            <p:ph type="body" sz="quarter" idx="18"/>
          </p:nvPr>
        </p:nvSpPr>
        <p:spPr>
          <a:xfrm>
            <a:off x="5400000" y="1036894"/>
            <a:ext cx="6407150" cy="420592"/>
          </a:xfrm>
        </p:spPr>
        <p:txBody>
          <a:bodyPr anchor="b">
            <a:normAutofit/>
          </a:bodyPr>
          <a:lstStyle/>
          <a:p>
            <a:pPr>
              <a:lnSpc>
                <a:spcPct val="140000"/>
              </a:lnSpc>
            </a:pPr>
            <a:r>
              <a:rPr lang="en-AU">
                <a:latin typeface="+mj-lt"/>
              </a:rPr>
              <a:t>Energy system involved in the 400-metre sprint</a:t>
            </a:r>
          </a:p>
        </p:txBody>
      </p:sp>
      <p:sp>
        <p:nvSpPr>
          <p:cNvPr id="5" name="Text Placeholder 4">
            <a:extLst>
              <a:ext uri="{FF2B5EF4-FFF2-40B4-BE49-F238E27FC236}">
                <a16:creationId xmlns:a16="http://schemas.microsoft.com/office/drawing/2014/main" id="{5AFEE12A-3C4F-913A-B4E9-AAD25E020EF7}"/>
              </a:ext>
            </a:extLst>
          </p:cNvPr>
          <p:cNvSpPr>
            <a:spLocks noGrp="1"/>
          </p:cNvSpPr>
          <p:nvPr>
            <p:ph type="body" sz="quarter" idx="17"/>
          </p:nvPr>
        </p:nvSpPr>
        <p:spPr>
          <a:xfrm>
            <a:off x="5400675" y="1769423"/>
            <a:ext cx="6407150" cy="4566577"/>
          </a:xfrm>
        </p:spPr>
        <p:txBody>
          <a:bodyPr>
            <a:normAutofit/>
          </a:bodyPr>
          <a:lstStyle/>
          <a:p>
            <a:pPr marL="285750" indent="-285750">
              <a:buFont typeface="Arial" panose="020B0604020202020204" pitchFamily="34" charset="0"/>
              <a:buChar char="•"/>
            </a:pPr>
            <a:r>
              <a:rPr lang="en-AU" sz="1800" kern="100" dirty="0">
                <a:effectLst/>
                <a:latin typeface="+mn-lt"/>
                <a:ea typeface="DengXian" panose="02010600030101010101" pitchFamily="2" charset="-122"/>
                <a:cs typeface="Cordia New" panose="020B0304020202020204" pitchFamily="34" charset="-34"/>
              </a:rPr>
              <a:t>Predominant energy system – Glycolytic/Lactic Acid system</a:t>
            </a:r>
          </a:p>
          <a:p>
            <a:pPr marL="285750" indent="-285750">
              <a:buFont typeface="Arial" panose="020B0604020202020204" pitchFamily="34" charset="0"/>
              <a:buChar char="•"/>
            </a:pPr>
            <a:r>
              <a:rPr lang="en-AU" sz="1800" kern="100" dirty="0">
                <a:effectLst/>
                <a:latin typeface="+mn-lt"/>
                <a:ea typeface="DengXian" panose="02010600030101010101" pitchFamily="2" charset="-122"/>
                <a:cs typeface="Cordia New" panose="020B0304020202020204" pitchFamily="34" charset="-34"/>
              </a:rPr>
              <a:t>Contribution of other energy systems – ATP-PC and aerobic system</a:t>
            </a:r>
          </a:p>
          <a:p>
            <a:pPr marL="285750" indent="-285750">
              <a:buFont typeface="Arial" panose="020B0604020202020204" pitchFamily="34" charset="0"/>
              <a:buChar char="•"/>
            </a:pPr>
            <a:r>
              <a:rPr lang="en-AU" sz="1800" kern="100" dirty="0">
                <a:effectLst/>
                <a:latin typeface="+mn-lt"/>
                <a:ea typeface="DengXian" panose="02010600030101010101" pitchFamily="2" charset="-122"/>
                <a:cs typeface="Cordia New" panose="020B0304020202020204" pitchFamily="34" charset="-34"/>
              </a:rPr>
              <a:t>Impact of energy system on muscle fatigue and performance</a:t>
            </a:r>
          </a:p>
        </p:txBody>
      </p:sp>
      <p:sp>
        <p:nvSpPr>
          <p:cNvPr id="2" name="Slide Number Placeholder 1">
            <a:extLst>
              <a:ext uri="{FF2B5EF4-FFF2-40B4-BE49-F238E27FC236}">
                <a16:creationId xmlns:a16="http://schemas.microsoft.com/office/drawing/2014/main" id="{29CBE804-493F-9FC8-3B4A-F9867BE3DDEC}"/>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19</a:t>
            </a:fld>
            <a:endParaRPr lang="en-AU"/>
          </a:p>
        </p:txBody>
      </p:sp>
      <p:pic>
        <p:nvPicPr>
          <p:cNvPr id="10" name="Picture 9">
            <a:extLst>
              <a:ext uri="{FF2B5EF4-FFF2-40B4-BE49-F238E27FC236}">
                <a16:creationId xmlns:a16="http://schemas.microsoft.com/office/drawing/2014/main" id="{0343930E-EB40-E2DA-7617-08C5EFC60D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238206" cy="6858000"/>
          </a:xfrm>
          <a:prstGeom prst="rect">
            <a:avLst/>
          </a:prstGeom>
        </p:spPr>
      </p:pic>
    </p:spTree>
    <p:extLst>
      <p:ext uri="{BB962C8B-B14F-4D97-AF65-F5344CB8AC3E}">
        <p14:creationId xmlns:p14="http://schemas.microsoft.com/office/powerpoint/2010/main" val="332709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39999" y="1261242"/>
            <a:ext cx="6255979" cy="2218024"/>
          </a:xfrm>
        </p:spPr>
        <p:txBody>
          <a:bodyPr/>
          <a:lstStyle/>
          <a:p>
            <a:r>
              <a:rPr lang="en-AU" dirty="0">
                <a:effectLst/>
                <a:latin typeface="+mj-lt"/>
                <a:ea typeface="Times New Roman" panose="02020603050405020304" pitchFamily="18" charset="0"/>
              </a:rPr>
              <a:t>Depth study – energy systems</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a:xfrm>
            <a:off x="539999" y="3823139"/>
            <a:ext cx="6255977" cy="562430"/>
          </a:xfrm>
        </p:spPr>
        <p:txBody>
          <a:bodyPr/>
          <a:lstStyle/>
          <a:p>
            <a:r>
              <a:rPr lang="en-AU" dirty="0">
                <a:latin typeface="+mj-lt"/>
              </a:rPr>
              <a:t>Year 11 – Focus area 2</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a:xfrm>
            <a:off x="540000" y="4421696"/>
            <a:ext cx="6255975" cy="725746"/>
          </a:xfrm>
        </p:spPr>
        <p:txBody>
          <a:bodyPr/>
          <a:lstStyle/>
          <a:p>
            <a:r>
              <a:rPr lang="en-AU">
                <a:latin typeface="+mj-lt"/>
              </a:rPr>
              <a:t>The body and mind in motion</a:t>
            </a:r>
          </a:p>
        </p:txBody>
      </p:sp>
      <p:pic>
        <p:nvPicPr>
          <p:cNvPr id="9" name="Picture Placeholder 8">
            <a:extLst>
              <a:ext uri="{FF2B5EF4-FFF2-40B4-BE49-F238E27FC236}">
                <a16:creationId xmlns:a16="http://schemas.microsoft.com/office/drawing/2014/main" id="{1A8A49B1-9799-905F-1973-CC0A9F4874F1}"/>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25386" r="25386"/>
          <a:stretch>
            <a:fillRect/>
          </a:stretch>
        </p:blipFill>
        <p:spPr>
          <a:prstGeom prst="rect">
            <a:avLst/>
          </a:prstGeo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C77A1B-025F-B738-482B-41A731774C80}"/>
              </a:ext>
            </a:extLst>
          </p:cNvPr>
          <p:cNvSpPr>
            <a:spLocks noGrp="1"/>
          </p:cNvSpPr>
          <p:nvPr>
            <p:ph type="title"/>
          </p:nvPr>
        </p:nvSpPr>
        <p:spPr>
          <a:xfrm>
            <a:off x="360000" y="360000"/>
            <a:ext cx="11484000" cy="545601"/>
          </a:xfrm>
        </p:spPr>
        <p:txBody>
          <a:bodyPr vert="horz" lIns="0" tIns="0" rIns="0" bIns="0" rtlCol="0" anchor="t">
            <a:normAutofit/>
          </a:bodyPr>
          <a:lstStyle/>
          <a:p>
            <a:r>
              <a:rPr lang="en-AU" dirty="0">
                <a:latin typeface="+mj-lt"/>
              </a:rPr>
              <a:t>Analysis and discussion</a:t>
            </a:r>
          </a:p>
        </p:txBody>
      </p:sp>
      <p:sp>
        <p:nvSpPr>
          <p:cNvPr id="4" name="Text Placeholder 3">
            <a:extLst>
              <a:ext uri="{FF2B5EF4-FFF2-40B4-BE49-F238E27FC236}">
                <a16:creationId xmlns:a16="http://schemas.microsoft.com/office/drawing/2014/main" id="{17749EF3-3647-2796-A077-D9A91FAB1102}"/>
              </a:ext>
            </a:extLst>
          </p:cNvPr>
          <p:cNvSpPr>
            <a:spLocks noGrp="1"/>
          </p:cNvSpPr>
          <p:nvPr>
            <p:ph type="body" sz="quarter" idx="18"/>
          </p:nvPr>
        </p:nvSpPr>
        <p:spPr>
          <a:xfrm>
            <a:off x="359999" y="982520"/>
            <a:ext cx="11483999" cy="310015"/>
          </a:xfrm>
        </p:spPr>
        <p:txBody>
          <a:bodyPr vert="horz" lIns="0" tIns="0" rIns="0" bIns="0" rtlCol="0" anchor="b">
            <a:noAutofit/>
          </a:bodyPr>
          <a:lstStyle/>
          <a:p>
            <a:pPr>
              <a:lnSpc>
                <a:spcPct val="140000"/>
              </a:lnSpc>
            </a:pPr>
            <a:r>
              <a:rPr lang="en-US" b="0" kern="1200">
                <a:latin typeface="+mj-lt"/>
                <a:ea typeface="+mn-ea"/>
                <a:cs typeface="Arial" panose="020B0604020202020204" pitchFamily="34" charset="0"/>
              </a:rPr>
              <a:t>Analysis and discussion</a:t>
            </a:r>
          </a:p>
        </p:txBody>
      </p:sp>
      <p:grpSp>
        <p:nvGrpSpPr>
          <p:cNvPr id="18" name="Group 17" descr="Comparing heart rate and ventilation rates">
            <a:extLst>
              <a:ext uri="{FF2B5EF4-FFF2-40B4-BE49-F238E27FC236}">
                <a16:creationId xmlns:a16="http://schemas.microsoft.com/office/drawing/2014/main" id="{DD05B7C3-5A33-2DB1-B14C-A977462419BE}"/>
              </a:ext>
            </a:extLst>
          </p:cNvPr>
          <p:cNvGrpSpPr/>
          <p:nvPr/>
        </p:nvGrpSpPr>
        <p:grpSpPr>
          <a:xfrm>
            <a:off x="360363" y="1563058"/>
            <a:ext cx="5735637" cy="1375240"/>
            <a:chOff x="360363" y="1563058"/>
            <a:chExt cx="5735637" cy="1375240"/>
          </a:xfrm>
        </p:grpSpPr>
        <p:sp>
          <p:nvSpPr>
            <p:cNvPr id="6" name="Rectangle: Rounded Corners 5">
              <a:extLst>
                <a:ext uri="{FF2B5EF4-FFF2-40B4-BE49-F238E27FC236}">
                  <a16:creationId xmlns:a16="http://schemas.microsoft.com/office/drawing/2014/main" id="{BA28FFE8-BA23-6071-85D0-7E2438FFB23E}"/>
                </a:ext>
              </a:extLst>
            </p:cNvPr>
            <p:cNvSpPr/>
            <p:nvPr/>
          </p:nvSpPr>
          <p:spPr>
            <a:xfrm>
              <a:off x="360363" y="1563058"/>
              <a:ext cx="5735637" cy="1375240"/>
            </a:xfrm>
            <a:prstGeom prst="roundRect">
              <a:avLst>
                <a:gd name="adj" fmla="val 10000"/>
              </a:avLst>
            </a:prstGeom>
            <a:solidFill>
              <a:schemeClr val="bg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spcAft>
                  <a:spcPts val="1200"/>
                </a:spcAft>
              </a:pPr>
              <a:r>
                <a:rPr lang="en-AU" sz="1800" kern="1200" dirty="0">
                  <a:solidFill>
                    <a:schemeClr val="accent1"/>
                  </a:solidFill>
                </a:rPr>
                <a:t>Comparing heart rate and ventilation rates</a:t>
              </a:r>
              <a:endParaRPr lang="en-US" sz="1800" kern="1200" dirty="0">
                <a:solidFill>
                  <a:schemeClr val="accent1"/>
                </a:solidFill>
              </a:endParaRPr>
            </a:p>
          </p:txBody>
        </p:sp>
        <p:sp>
          <p:nvSpPr>
            <p:cNvPr id="8" name="Rectangle 7" descr="Heartbeat">
              <a:extLst>
                <a:ext uri="{FF2B5EF4-FFF2-40B4-BE49-F238E27FC236}">
                  <a16:creationId xmlns:a16="http://schemas.microsoft.com/office/drawing/2014/main" id="{ED433297-5BA0-D298-85F5-8B4CBEADFF61}"/>
                </a:ext>
              </a:extLst>
            </p:cNvPr>
            <p:cNvSpPr/>
            <p:nvPr/>
          </p:nvSpPr>
          <p:spPr>
            <a:xfrm>
              <a:off x="535989" y="1856840"/>
              <a:ext cx="756382" cy="75638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grpSp>
        <p:nvGrpSpPr>
          <p:cNvPr id="19" name="Group 18" descr="Impact of physiological responses on sprint performance">
            <a:extLst>
              <a:ext uri="{FF2B5EF4-FFF2-40B4-BE49-F238E27FC236}">
                <a16:creationId xmlns:a16="http://schemas.microsoft.com/office/drawing/2014/main" id="{8290D8D3-C901-36A6-0CFA-9CBA2C91BD02}"/>
              </a:ext>
            </a:extLst>
          </p:cNvPr>
          <p:cNvGrpSpPr/>
          <p:nvPr/>
        </p:nvGrpSpPr>
        <p:grpSpPr>
          <a:xfrm>
            <a:off x="360363" y="3282109"/>
            <a:ext cx="5735637" cy="1375240"/>
            <a:chOff x="360363" y="3282109"/>
            <a:chExt cx="5735637" cy="1375240"/>
          </a:xfrm>
        </p:grpSpPr>
        <p:sp>
          <p:nvSpPr>
            <p:cNvPr id="10" name="Rectangle: Rounded Corners 9">
              <a:extLst>
                <a:ext uri="{FF2B5EF4-FFF2-40B4-BE49-F238E27FC236}">
                  <a16:creationId xmlns:a16="http://schemas.microsoft.com/office/drawing/2014/main" id="{5A20BD8B-D785-5DDB-6553-1EAF5991C7CF}"/>
                </a:ext>
              </a:extLst>
            </p:cNvPr>
            <p:cNvSpPr/>
            <p:nvPr/>
          </p:nvSpPr>
          <p:spPr>
            <a:xfrm>
              <a:off x="360363" y="3282109"/>
              <a:ext cx="5735637" cy="1375240"/>
            </a:xfrm>
            <a:prstGeom prst="roundRect">
              <a:avLst>
                <a:gd name="adj" fmla="val 10000"/>
              </a:avLst>
            </a:prstGeom>
            <a:solidFill>
              <a:schemeClr val="bg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spcAft>
                  <a:spcPts val="1200"/>
                </a:spcAft>
              </a:pPr>
              <a:r>
                <a:rPr lang="en-AU" sz="1800" kern="1200" dirty="0">
                  <a:solidFill>
                    <a:schemeClr val="accent1"/>
                  </a:solidFill>
                </a:rPr>
                <a:t>Impact of physiological responses on sprint performance</a:t>
              </a:r>
              <a:endParaRPr lang="en-US" sz="1800" kern="1200" dirty="0">
                <a:solidFill>
                  <a:schemeClr val="accent1"/>
                </a:solidFill>
              </a:endParaRPr>
            </a:p>
          </p:txBody>
        </p:sp>
        <p:sp>
          <p:nvSpPr>
            <p:cNvPr id="11" name="Rectangle 10" descr="Run">
              <a:extLst>
                <a:ext uri="{FF2B5EF4-FFF2-40B4-BE49-F238E27FC236}">
                  <a16:creationId xmlns:a16="http://schemas.microsoft.com/office/drawing/2014/main" id="{43F8DE8C-5217-B000-6367-67FA8C0B6B79}"/>
                </a:ext>
              </a:extLst>
            </p:cNvPr>
            <p:cNvSpPr/>
            <p:nvPr/>
          </p:nvSpPr>
          <p:spPr>
            <a:xfrm>
              <a:off x="535989" y="3575891"/>
              <a:ext cx="756382" cy="75638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grpSp>
        <p:nvGrpSpPr>
          <p:cNvPr id="20" name="Group 19" descr="Factors affecting performance: motivation, fatigue, training">
            <a:extLst>
              <a:ext uri="{FF2B5EF4-FFF2-40B4-BE49-F238E27FC236}">
                <a16:creationId xmlns:a16="http://schemas.microsoft.com/office/drawing/2014/main" id="{51324CFE-DF67-B690-8A95-1394CA80095B}"/>
              </a:ext>
            </a:extLst>
          </p:cNvPr>
          <p:cNvGrpSpPr/>
          <p:nvPr/>
        </p:nvGrpSpPr>
        <p:grpSpPr>
          <a:xfrm>
            <a:off x="360363" y="5001160"/>
            <a:ext cx="5735637" cy="1375240"/>
            <a:chOff x="360363" y="5001160"/>
            <a:chExt cx="5735637" cy="1375240"/>
          </a:xfrm>
        </p:grpSpPr>
        <p:sp>
          <p:nvSpPr>
            <p:cNvPr id="13" name="Rectangle: Rounded Corners 12">
              <a:extLst>
                <a:ext uri="{FF2B5EF4-FFF2-40B4-BE49-F238E27FC236}">
                  <a16:creationId xmlns:a16="http://schemas.microsoft.com/office/drawing/2014/main" id="{279040B2-24AD-FFBD-CC54-3DF67E1B46B0}"/>
                </a:ext>
              </a:extLst>
            </p:cNvPr>
            <p:cNvSpPr/>
            <p:nvPr/>
          </p:nvSpPr>
          <p:spPr>
            <a:xfrm>
              <a:off x="360363" y="5001160"/>
              <a:ext cx="5735637" cy="1375240"/>
            </a:xfrm>
            <a:prstGeom prst="roundRect">
              <a:avLst>
                <a:gd name="adj" fmla="val 10000"/>
              </a:avLst>
            </a:prstGeom>
            <a:solidFill>
              <a:schemeClr val="bg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spcAft>
                  <a:spcPts val="1200"/>
                </a:spcAft>
              </a:pPr>
              <a:r>
                <a:rPr lang="en-AU" sz="1800" kern="1200" dirty="0">
                  <a:solidFill>
                    <a:schemeClr val="accent1"/>
                  </a:solidFill>
                </a:rPr>
                <a:t>Factors affecting performance – motivation, fatigue, training</a:t>
              </a:r>
              <a:endParaRPr lang="en-US" sz="1800" kern="1200" dirty="0">
                <a:solidFill>
                  <a:schemeClr val="accent1"/>
                </a:solidFill>
              </a:endParaRPr>
            </a:p>
          </p:txBody>
        </p:sp>
        <p:sp>
          <p:nvSpPr>
            <p:cNvPr id="14" name="Rectangle 13" descr="Heart Organ">
              <a:extLst>
                <a:ext uri="{FF2B5EF4-FFF2-40B4-BE49-F238E27FC236}">
                  <a16:creationId xmlns:a16="http://schemas.microsoft.com/office/drawing/2014/main" id="{553E72C1-C51A-0D04-FAE0-BE4E3A161555}"/>
                </a:ext>
              </a:extLst>
            </p:cNvPr>
            <p:cNvSpPr/>
            <p:nvPr/>
          </p:nvSpPr>
          <p:spPr>
            <a:xfrm>
              <a:off x="535989" y="5294942"/>
              <a:ext cx="756382" cy="75638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pic>
        <p:nvPicPr>
          <p:cNvPr id="17" name="Picture 16" descr="Venn diagram for brainstorming features of heart rate, features of ventilation rate and what is similar across both.">
            <a:extLst>
              <a:ext uri="{FF2B5EF4-FFF2-40B4-BE49-F238E27FC236}">
                <a16:creationId xmlns:a16="http://schemas.microsoft.com/office/drawing/2014/main" id="{C883C9CC-AABD-D70E-220A-1851DF2679FF}"/>
              </a:ext>
            </a:extLst>
          </p:cNvPr>
          <p:cNvPicPr>
            <a:picLocks noChangeAspect="1"/>
          </p:cNvPicPr>
          <p:nvPr/>
        </p:nvPicPr>
        <p:blipFill>
          <a:blip r:embed="rId9"/>
          <a:srcRect t="525" b="1"/>
          <a:stretch/>
        </p:blipFill>
        <p:spPr>
          <a:xfrm>
            <a:off x="6264163" y="1952624"/>
            <a:ext cx="5652632" cy="3612135"/>
          </a:xfrm>
          <a:prstGeom prst="rect">
            <a:avLst/>
          </a:prstGeom>
        </p:spPr>
      </p:pic>
      <p:sp>
        <p:nvSpPr>
          <p:cNvPr id="2" name="Slide Number Placeholder 1">
            <a:extLst>
              <a:ext uri="{FF2B5EF4-FFF2-40B4-BE49-F238E27FC236}">
                <a16:creationId xmlns:a16="http://schemas.microsoft.com/office/drawing/2014/main" id="{04E92910-C8AA-D34C-4E15-269B10DCDC7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20</a:t>
            </a:fld>
            <a:endParaRPr lang="en-AU"/>
          </a:p>
        </p:txBody>
      </p:sp>
    </p:spTree>
    <p:extLst>
      <p:ext uri="{BB962C8B-B14F-4D97-AF65-F5344CB8AC3E}">
        <p14:creationId xmlns:p14="http://schemas.microsoft.com/office/powerpoint/2010/main" val="366710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D94AC9-5CF6-570C-0306-23188A08C8C1}"/>
              </a:ext>
            </a:extLst>
          </p:cNvPr>
          <p:cNvSpPr>
            <a:spLocks noGrp="1"/>
          </p:cNvSpPr>
          <p:nvPr>
            <p:ph type="title"/>
          </p:nvPr>
        </p:nvSpPr>
        <p:spPr>
          <a:xfrm>
            <a:off x="360000" y="360000"/>
            <a:ext cx="11484000" cy="545601"/>
          </a:xfrm>
        </p:spPr>
        <p:txBody>
          <a:bodyPr anchor="t">
            <a:normAutofit/>
          </a:bodyPr>
          <a:lstStyle/>
          <a:p>
            <a:r>
              <a:rPr lang="en-AU" dirty="0">
                <a:latin typeface="+mj-lt"/>
              </a:rPr>
              <a:t>Key questions for reflection</a:t>
            </a:r>
          </a:p>
        </p:txBody>
      </p:sp>
      <p:sp>
        <p:nvSpPr>
          <p:cNvPr id="4" name="Text Placeholder 3">
            <a:extLst>
              <a:ext uri="{FF2B5EF4-FFF2-40B4-BE49-F238E27FC236}">
                <a16:creationId xmlns:a16="http://schemas.microsoft.com/office/drawing/2014/main" id="{E6B69AAB-AFAA-DE93-A262-C558D0FEC42F}"/>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a:latin typeface="+mj-lt"/>
              </a:rPr>
              <a:t>Reflection and analysis questions</a:t>
            </a:r>
          </a:p>
        </p:txBody>
      </p:sp>
      <p:sp>
        <p:nvSpPr>
          <p:cNvPr id="5" name="Text Placeholder 4">
            <a:extLst>
              <a:ext uri="{FF2B5EF4-FFF2-40B4-BE49-F238E27FC236}">
                <a16:creationId xmlns:a16="http://schemas.microsoft.com/office/drawing/2014/main" id="{E3A4A988-91CB-8D05-3088-FF2F2D397008}"/>
              </a:ext>
            </a:extLst>
          </p:cNvPr>
          <p:cNvSpPr>
            <a:spLocks noGrp="1"/>
          </p:cNvSpPr>
          <p:nvPr>
            <p:ph sz="quarter" idx="19"/>
          </p:nvPr>
        </p:nvSpPr>
        <p:spPr>
          <a:xfrm>
            <a:off x="360363" y="1562471"/>
            <a:ext cx="5735637" cy="4814518"/>
          </a:xfrm>
        </p:spPr>
        <p:txBody>
          <a:bodyPr>
            <a:normAutofit/>
          </a:bodyPr>
          <a:lstStyle/>
          <a:p>
            <a:pPr marL="285750" indent="-285750">
              <a:buFont typeface="Arial" panose="020B0604020202020204" pitchFamily="34" charset="0"/>
              <a:buChar char="•"/>
            </a:pPr>
            <a:r>
              <a:rPr lang="en-AU" sz="1800" kern="100" dirty="0">
                <a:effectLst/>
                <a:latin typeface="+mn-lt"/>
              </a:rPr>
              <a:t>How did your body respond from start to finish?</a:t>
            </a:r>
          </a:p>
          <a:p>
            <a:pPr marL="285750" indent="-285750">
              <a:buFont typeface="Arial" panose="020B0604020202020204" pitchFamily="34" charset="0"/>
              <a:buChar char="•"/>
            </a:pPr>
            <a:r>
              <a:rPr lang="en-AU" sz="1800" kern="100" dirty="0">
                <a:effectLst/>
                <a:latin typeface="+mn-lt"/>
              </a:rPr>
              <a:t>What was your experience of muscle fatigue?</a:t>
            </a:r>
          </a:p>
          <a:p>
            <a:pPr marL="285750" indent="-285750">
              <a:buFont typeface="Arial" panose="020B0604020202020204" pitchFamily="34" charset="0"/>
              <a:buChar char="•"/>
            </a:pPr>
            <a:r>
              <a:rPr lang="en-AU" sz="1800" kern="100" dirty="0">
                <a:effectLst/>
                <a:latin typeface="+mn-lt"/>
              </a:rPr>
              <a:t>How do energy systems explain your body’s response?</a:t>
            </a:r>
          </a:p>
          <a:p>
            <a:pPr marL="285750" indent="-285750">
              <a:buFont typeface="Arial" panose="020B0604020202020204" pitchFamily="34" charset="0"/>
              <a:buChar char="•"/>
            </a:pPr>
            <a:r>
              <a:rPr lang="en-AU" sz="1800" kern="100" dirty="0">
                <a:effectLst/>
                <a:latin typeface="+mn-lt"/>
              </a:rPr>
              <a:t>What factors influenced your performance positively or negatively?</a:t>
            </a:r>
          </a:p>
        </p:txBody>
      </p:sp>
      <p:sp>
        <p:nvSpPr>
          <p:cNvPr id="2" name="Slide Number Placeholder 1">
            <a:extLst>
              <a:ext uri="{FF2B5EF4-FFF2-40B4-BE49-F238E27FC236}">
                <a16:creationId xmlns:a16="http://schemas.microsoft.com/office/drawing/2014/main" id="{4E17A56B-CEFD-F62F-D3A2-3017EA24827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21</a:t>
            </a:fld>
            <a:endParaRPr lang="en-AU"/>
          </a:p>
        </p:txBody>
      </p:sp>
      <p:pic>
        <p:nvPicPr>
          <p:cNvPr id="12" name="Picture Placeholder 11">
            <a:extLst>
              <a:ext uri="{FF2B5EF4-FFF2-40B4-BE49-F238E27FC236}">
                <a16:creationId xmlns:a16="http://schemas.microsoft.com/office/drawing/2014/main" id="{E7DAEFAA-4124-7938-2E54-A32E73864752}"/>
              </a:ext>
              <a:ext uri="{C183D7F6-B498-43B3-948B-1728B52AA6E4}">
                <adec:decorative xmlns:adec="http://schemas.microsoft.com/office/drawing/2017/decorative" val="1"/>
              </a:ext>
            </a:extLst>
          </p:cNvPr>
          <p:cNvPicPr>
            <a:picLocks noGrp="1" noChangeAspect="1"/>
          </p:cNvPicPr>
          <p:nvPr>
            <p:ph type="pic" sz="quarter" idx="20"/>
          </p:nvPr>
        </p:nvPicPr>
        <p:blipFill>
          <a:blip r:embed="rId3"/>
          <a:srcRect l="10940" r="10940"/>
          <a:stretch>
            <a:fillRect/>
          </a:stretch>
        </p:blipFill>
        <p:spPr>
          <a:xfrm>
            <a:off x="6324599" y="1292535"/>
            <a:ext cx="5507038" cy="4814518"/>
          </a:xfrm>
          <a:prstGeom prst="rect">
            <a:avLst/>
          </a:prstGeom>
        </p:spPr>
      </p:pic>
    </p:spTree>
    <p:extLst>
      <p:ext uri="{BB962C8B-B14F-4D97-AF65-F5344CB8AC3E}">
        <p14:creationId xmlns:p14="http://schemas.microsoft.com/office/powerpoint/2010/main" val="29881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D94AC9-5CF6-570C-0306-23188A08C8C1}"/>
              </a:ext>
            </a:extLst>
          </p:cNvPr>
          <p:cNvSpPr>
            <a:spLocks noGrp="1"/>
          </p:cNvSpPr>
          <p:nvPr>
            <p:ph type="title"/>
          </p:nvPr>
        </p:nvSpPr>
        <p:spPr>
          <a:xfrm>
            <a:off x="360000" y="360000"/>
            <a:ext cx="11484000" cy="545601"/>
          </a:xfrm>
        </p:spPr>
        <p:txBody>
          <a:bodyPr anchor="t">
            <a:normAutofit/>
          </a:bodyPr>
          <a:lstStyle/>
          <a:p>
            <a:r>
              <a:rPr lang="en-AU">
                <a:latin typeface="+mj-lt"/>
              </a:rPr>
              <a:t>Final thoughts and next steps</a:t>
            </a:r>
          </a:p>
        </p:txBody>
      </p:sp>
      <p:sp>
        <p:nvSpPr>
          <p:cNvPr id="4" name="Text Placeholder 3">
            <a:extLst>
              <a:ext uri="{FF2B5EF4-FFF2-40B4-BE49-F238E27FC236}">
                <a16:creationId xmlns:a16="http://schemas.microsoft.com/office/drawing/2014/main" id="{E6B69AAB-AFAA-DE93-A262-C558D0FEC42F}"/>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a:latin typeface="+mj-lt"/>
              </a:rPr>
              <a:t>Final thoughts and next steps</a:t>
            </a:r>
          </a:p>
        </p:txBody>
      </p:sp>
      <p:sp>
        <p:nvSpPr>
          <p:cNvPr id="5" name="Text Placeholder 4">
            <a:extLst>
              <a:ext uri="{FF2B5EF4-FFF2-40B4-BE49-F238E27FC236}">
                <a16:creationId xmlns:a16="http://schemas.microsoft.com/office/drawing/2014/main" id="{E3A4A988-91CB-8D05-3088-FF2F2D397008}"/>
              </a:ext>
            </a:extLst>
          </p:cNvPr>
          <p:cNvSpPr>
            <a:spLocks noGrp="1"/>
          </p:cNvSpPr>
          <p:nvPr>
            <p:ph sz="quarter" idx="19"/>
          </p:nvPr>
        </p:nvSpPr>
        <p:spPr>
          <a:xfrm>
            <a:off x="360363" y="1562471"/>
            <a:ext cx="5735637" cy="4814518"/>
          </a:xfrm>
        </p:spPr>
        <p:txBody>
          <a:bodyPr>
            <a:normAutofit/>
          </a:bodyPr>
          <a:lstStyle/>
          <a:p>
            <a:pPr marL="285750" indent="-285750">
              <a:buFont typeface="Arial" panose="020B0604020202020204" pitchFamily="34" charset="0"/>
              <a:buChar char="•"/>
            </a:pPr>
            <a:r>
              <a:rPr lang="en-AU" sz="1800" kern="100" dirty="0">
                <a:effectLst/>
                <a:latin typeface="+mn-lt"/>
                <a:ea typeface="DengXian" panose="02010600030101010101" pitchFamily="2" charset="-122"/>
                <a:cs typeface="Cordia New" panose="020B0304020202020204" pitchFamily="34" charset="-34"/>
              </a:rPr>
              <a:t>Review of key concepts – glycolytic energy system, heart rate, muscle fatigue</a:t>
            </a:r>
          </a:p>
          <a:p>
            <a:pPr marL="285750" indent="-285750">
              <a:buFont typeface="Arial" panose="020B0604020202020204" pitchFamily="34" charset="0"/>
              <a:buChar char="•"/>
            </a:pPr>
            <a:r>
              <a:rPr lang="en-AU" sz="1800" kern="100" dirty="0">
                <a:effectLst/>
                <a:latin typeface="+mn-lt"/>
                <a:ea typeface="DengXian" panose="02010600030101010101" pitchFamily="2" charset="-122"/>
                <a:cs typeface="Cordia New" panose="020B0304020202020204" pitchFamily="34" charset="-34"/>
              </a:rPr>
              <a:t>Application to future physical activities</a:t>
            </a:r>
          </a:p>
          <a:p>
            <a:pPr marL="285750" indent="-285750">
              <a:buFont typeface="Arial" panose="020B0604020202020204" pitchFamily="34" charset="0"/>
              <a:buChar char="•"/>
            </a:pPr>
            <a:r>
              <a:rPr lang="en-AU" sz="1800" kern="100" dirty="0">
                <a:effectLst/>
                <a:latin typeface="+mn-lt"/>
                <a:ea typeface="DengXian" panose="02010600030101010101" pitchFamily="2" charset="-122"/>
                <a:cs typeface="Cordia New" panose="020B0304020202020204" pitchFamily="34" charset="-34"/>
              </a:rPr>
              <a:t>Preparing for the next practical session</a:t>
            </a:r>
          </a:p>
        </p:txBody>
      </p:sp>
      <p:sp>
        <p:nvSpPr>
          <p:cNvPr id="2" name="Slide Number Placeholder 1">
            <a:extLst>
              <a:ext uri="{FF2B5EF4-FFF2-40B4-BE49-F238E27FC236}">
                <a16:creationId xmlns:a16="http://schemas.microsoft.com/office/drawing/2014/main" id="{4E17A56B-CEFD-F62F-D3A2-3017EA24827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22</a:t>
            </a:fld>
            <a:endParaRPr lang="en-AU"/>
          </a:p>
        </p:txBody>
      </p:sp>
      <p:pic>
        <p:nvPicPr>
          <p:cNvPr id="8" name="Picture Placeholder 7">
            <a:extLst>
              <a:ext uri="{FF2B5EF4-FFF2-40B4-BE49-F238E27FC236}">
                <a16:creationId xmlns:a16="http://schemas.microsoft.com/office/drawing/2014/main" id="{785CC6D8-5FA6-0F3F-BD45-994AD30C69C4}"/>
              </a:ext>
              <a:ext uri="{C183D7F6-B498-43B3-948B-1728B52AA6E4}">
                <adec:decorative xmlns:adec="http://schemas.microsoft.com/office/drawing/2017/decorative" val="1"/>
              </a:ext>
            </a:extLst>
          </p:cNvPr>
          <p:cNvPicPr>
            <a:picLocks noGrp="1" noChangeAspect="1"/>
          </p:cNvPicPr>
          <p:nvPr>
            <p:ph type="pic" sz="quarter" idx="20"/>
          </p:nvPr>
        </p:nvPicPr>
        <p:blipFill>
          <a:blip r:embed="rId3"/>
          <a:srcRect l="11875" r="11875"/>
          <a:stretch>
            <a:fillRect/>
          </a:stretch>
        </p:blipFill>
        <p:spPr>
          <a:prstGeom prst="rect">
            <a:avLst/>
          </a:prstGeom>
        </p:spPr>
      </p:pic>
    </p:spTree>
    <p:extLst>
      <p:ext uri="{BB962C8B-B14F-4D97-AF65-F5344CB8AC3E}">
        <p14:creationId xmlns:p14="http://schemas.microsoft.com/office/powerpoint/2010/main" val="192382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3206339"/>
            <a:ext cx="11291998" cy="1662224"/>
          </a:xfrm>
        </p:spPr>
        <p:txBody>
          <a:bodyPr/>
          <a:lstStyle/>
          <a:p>
            <a:r>
              <a:rPr lang="en-AU" dirty="0">
                <a:effectLst/>
                <a:latin typeface="+mj-lt"/>
                <a:ea typeface="Times New Roman" panose="02020603050405020304" pitchFamily="18" charset="0"/>
              </a:rPr>
              <a:t>Practical experience </a:t>
            </a:r>
            <a:r>
              <a:rPr lang="en-AU" dirty="0">
                <a:latin typeface="+mj-lt"/>
                <a:ea typeface="Times New Roman" panose="02020603050405020304" pitchFamily="18" charset="0"/>
              </a:rPr>
              <a:t>3</a:t>
            </a:r>
            <a:r>
              <a:rPr lang="en-AU" dirty="0">
                <a:effectLst/>
                <a:latin typeface="+mj-lt"/>
                <a:ea typeface="Times New Roman" panose="02020603050405020304" pitchFamily="18" charset="0"/>
              </a:rPr>
              <a:t> – 1.6 kilometre run or walk (aerobic </a:t>
            </a:r>
            <a:r>
              <a:rPr lang="en-AU" dirty="0">
                <a:latin typeface="+mj-lt"/>
                <a:ea typeface="Times New Roman" panose="02020603050405020304" pitchFamily="18" charset="0"/>
              </a:rPr>
              <a:t>s</a:t>
            </a:r>
            <a:r>
              <a:rPr lang="en-AU" dirty="0">
                <a:effectLst/>
                <a:latin typeface="+mj-lt"/>
                <a:ea typeface="Times New Roman" panose="02020603050405020304" pitchFamily="18" charset="0"/>
              </a:rPr>
              <a:t>ystem)</a:t>
            </a:r>
            <a:endParaRPr lang="en-AU" dirty="0">
              <a:latin typeface="+mj-lt"/>
            </a:endParaRPr>
          </a:p>
        </p:txBody>
      </p:sp>
    </p:spTree>
    <p:extLst>
      <p:ext uri="{BB962C8B-B14F-4D97-AF65-F5344CB8AC3E}">
        <p14:creationId xmlns:p14="http://schemas.microsoft.com/office/powerpoint/2010/main" val="244259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82C6EC-6453-AE00-9AC5-262251342F89}"/>
              </a:ext>
            </a:extLst>
          </p:cNvPr>
          <p:cNvSpPr>
            <a:spLocks noGrp="1"/>
          </p:cNvSpPr>
          <p:nvPr>
            <p:ph type="title"/>
          </p:nvPr>
        </p:nvSpPr>
        <p:spPr>
          <a:xfrm>
            <a:off x="5400000" y="360000"/>
            <a:ext cx="6407150" cy="554400"/>
          </a:xfrm>
        </p:spPr>
        <p:txBody>
          <a:bodyPr anchor="t">
            <a:normAutofit/>
          </a:bodyPr>
          <a:lstStyle/>
          <a:p>
            <a:r>
              <a:rPr lang="en-AU" dirty="0">
                <a:latin typeface="+mj-lt"/>
              </a:rPr>
              <a:t>Equipment and set-up (3)</a:t>
            </a:r>
          </a:p>
        </p:txBody>
      </p:sp>
      <p:sp>
        <p:nvSpPr>
          <p:cNvPr id="4" name="Text Placeholder 3">
            <a:extLst>
              <a:ext uri="{FF2B5EF4-FFF2-40B4-BE49-F238E27FC236}">
                <a16:creationId xmlns:a16="http://schemas.microsoft.com/office/drawing/2014/main" id="{4ED01C8A-1D0C-6F6F-DD4A-80570A3CB727}"/>
              </a:ext>
            </a:extLst>
          </p:cNvPr>
          <p:cNvSpPr>
            <a:spLocks noGrp="1"/>
          </p:cNvSpPr>
          <p:nvPr>
            <p:ph type="body" sz="quarter" idx="18"/>
          </p:nvPr>
        </p:nvSpPr>
        <p:spPr>
          <a:xfrm>
            <a:off x="5400000" y="1036894"/>
            <a:ext cx="6407150" cy="420592"/>
          </a:xfrm>
        </p:spPr>
        <p:txBody>
          <a:bodyPr anchor="b">
            <a:normAutofit/>
          </a:bodyPr>
          <a:lstStyle/>
          <a:p>
            <a:pPr>
              <a:lnSpc>
                <a:spcPct val="140000"/>
              </a:lnSpc>
            </a:pPr>
            <a:r>
              <a:rPr lang="en-AU" dirty="0">
                <a:latin typeface="+mj-lt"/>
              </a:rPr>
              <a:t>Equipment and set-up for the practical</a:t>
            </a:r>
          </a:p>
        </p:txBody>
      </p:sp>
      <p:sp>
        <p:nvSpPr>
          <p:cNvPr id="5" name="Text Placeholder 4">
            <a:extLst>
              <a:ext uri="{FF2B5EF4-FFF2-40B4-BE49-F238E27FC236}">
                <a16:creationId xmlns:a16="http://schemas.microsoft.com/office/drawing/2014/main" id="{5AFEE12A-3C4F-913A-B4E9-AAD25E020EF7}"/>
              </a:ext>
            </a:extLst>
          </p:cNvPr>
          <p:cNvSpPr>
            <a:spLocks noGrp="1"/>
          </p:cNvSpPr>
          <p:nvPr>
            <p:ph type="body" sz="quarter" idx="17"/>
          </p:nvPr>
        </p:nvSpPr>
        <p:spPr>
          <a:xfrm>
            <a:off x="5400675" y="1769423"/>
            <a:ext cx="6407150" cy="4566577"/>
          </a:xfrm>
        </p:spPr>
        <p:txBody>
          <a:bodyPr>
            <a:normAutofit/>
          </a:bodyPr>
          <a:lstStyle/>
          <a:p>
            <a:pPr marL="285750" indent="-285750">
              <a:buFont typeface="Arial" panose="020B0604020202020204" pitchFamily="34" charset="0"/>
              <a:buChar char="•"/>
            </a:pPr>
            <a:r>
              <a:rPr lang="en-AU" sz="1800" b="0" i="0" dirty="0">
                <a:solidFill>
                  <a:srgbClr val="000000"/>
                </a:solidFill>
                <a:effectLst/>
                <a:highlight>
                  <a:srgbClr val="FFFFFF"/>
                </a:highlight>
                <a:latin typeface="+mn-lt"/>
              </a:rPr>
              <a:t>Measured distance of 1.6 kilometres – trundle wheel, markers </a:t>
            </a:r>
          </a:p>
          <a:p>
            <a:pPr marL="285750" indent="-285750">
              <a:buFont typeface="Arial" panose="020B0604020202020204" pitchFamily="34" charset="0"/>
              <a:buChar char="•"/>
            </a:pPr>
            <a:r>
              <a:rPr lang="en-AU" sz="1800" kern="100" dirty="0">
                <a:effectLst/>
                <a:latin typeface="+mn-lt"/>
              </a:rPr>
              <a:t>Whistle, recording sheets/devices, stopwatches, </a:t>
            </a:r>
          </a:p>
          <a:p>
            <a:r>
              <a:rPr lang="en-AU" sz="1800" kern="100" dirty="0">
                <a:effectLst/>
                <a:latin typeface="+mn-lt"/>
              </a:rPr>
              <a:t>     heart rate monitors</a:t>
            </a:r>
          </a:p>
          <a:p>
            <a:pPr marL="285750" indent="-285750">
              <a:buFont typeface="Arial" panose="020B0604020202020204" pitchFamily="34" charset="0"/>
              <a:buChar char="•"/>
            </a:pPr>
            <a:r>
              <a:rPr lang="en-AU" sz="1800" kern="100" dirty="0">
                <a:effectLst/>
                <a:latin typeface="+mn-lt"/>
              </a:rPr>
              <a:t>Students working in pairs – runner and </a:t>
            </a:r>
            <a:r>
              <a:rPr lang="en-AU" sz="1800" kern="100" dirty="0">
                <a:latin typeface="+mn-lt"/>
              </a:rPr>
              <a:t>r</a:t>
            </a:r>
            <a:r>
              <a:rPr lang="en-AU" sz="1800" kern="100" dirty="0">
                <a:effectLst/>
                <a:latin typeface="+mn-lt"/>
              </a:rPr>
              <a:t>ecorder</a:t>
            </a:r>
          </a:p>
          <a:p>
            <a:endParaRPr lang="en-AU" dirty="0">
              <a:latin typeface="+mn-lt"/>
            </a:endParaRPr>
          </a:p>
        </p:txBody>
      </p:sp>
      <p:sp>
        <p:nvSpPr>
          <p:cNvPr id="2" name="Slide Number Placeholder 1">
            <a:extLst>
              <a:ext uri="{FF2B5EF4-FFF2-40B4-BE49-F238E27FC236}">
                <a16:creationId xmlns:a16="http://schemas.microsoft.com/office/drawing/2014/main" id="{29CBE804-493F-9FC8-3B4A-F9867BE3DDEC}"/>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24</a:t>
            </a:fld>
            <a:endParaRPr lang="en-AU"/>
          </a:p>
        </p:txBody>
      </p:sp>
      <p:pic>
        <p:nvPicPr>
          <p:cNvPr id="6" name="Picture 5">
            <a:extLst>
              <a:ext uri="{FF2B5EF4-FFF2-40B4-BE49-F238E27FC236}">
                <a16:creationId xmlns:a16="http://schemas.microsoft.com/office/drawing/2014/main" id="{F3C5FEC1-254E-9B7E-F34B-8037DDC632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277394" cy="6858000"/>
          </a:xfrm>
          <a:prstGeom prst="rect">
            <a:avLst/>
          </a:prstGeom>
        </p:spPr>
      </p:pic>
    </p:spTree>
    <p:extLst>
      <p:ext uri="{BB962C8B-B14F-4D97-AF65-F5344CB8AC3E}">
        <p14:creationId xmlns:p14="http://schemas.microsoft.com/office/powerpoint/2010/main" val="206629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914A4C-530F-2941-E0AD-885670A23D4D}"/>
              </a:ext>
            </a:extLst>
          </p:cNvPr>
          <p:cNvSpPr>
            <a:spLocks noGrp="1"/>
          </p:cNvSpPr>
          <p:nvPr>
            <p:ph type="title"/>
          </p:nvPr>
        </p:nvSpPr>
        <p:spPr>
          <a:xfrm>
            <a:off x="360000" y="360000"/>
            <a:ext cx="11484000" cy="545601"/>
          </a:xfrm>
        </p:spPr>
        <p:txBody>
          <a:bodyPr anchor="t">
            <a:normAutofit/>
          </a:bodyPr>
          <a:lstStyle/>
          <a:p>
            <a:r>
              <a:rPr lang="en-AU" dirty="0">
                <a:latin typeface="+mj-lt"/>
              </a:rPr>
              <a:t>Procedure overview (3)</a:t>
            </a:r>
          </a:p>
        </p:txBody>
      </p:sp>
      <p:sp>
        <p:nvSpPr>
          <p:cNvPr id="4" name="Text Placeholder 3">
            <a:extLst>
              <a:ext uri="{FF2B5EF4-FFF2-40B4-BE49-F238E27FC236}">
                <a16:creationId xmlns:a16="http://schemas.microsoft.com/office/drawing/2014/main" id="{11C838C2-53BC-B873-BF17-C5DDC20E82A1}"/>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a:latin typeface="+mj-lt"/>
              </a:rPr>
              <a:t>Step-by-step procedure</a:t>
            </a:r>
          </a:p>
        </p:txBody>
      </p:sp>
      <p:sp>
        <p:nvSpPr>
          <p:cNvPr id="6" name="Rectangle: Rounded Corners 5">
            <a:extLst>
              <a:ext uri="{FF2B5EF4-FFF2-40B4-BE49-F238E27FC236}">
                <a16:creationId xmlns:a16="http://schemas.microsoft.com/office/drawing/2014/main" id="{98EE2141-AFE0-8C47-E228-278E8FA2354F}"/>
              </a:ext>
            </a:extLst>
          </p:cNvPr>
          <p:cNvSpPr/>
          <p:nvPr/>
        </p:nvSpPr>
        <p:spPr>
          <a:xfrm>
            <a:off x="360363" y="1589409"/>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ctr" anchorCtr="0">
            <a:noAutofit/>
          </a:bodyPr>
          <a:lstStyle/>
          <a:p>
            <a:pPr marL="177800" lvl="0" algn="l" defTabSz="800100">
              <a:lnSpc>
                <a:spcPct val="150000"/>
              </a:lnSpc>
              <a:spcBef>
                <a:spcPct val="0"/>
              </a:spcBef>
              <a:spcAft>
                <a:spcPts val="1200"/>
              </a:spcAft>
              <a:buNone/>
            </a:pPr>
            <a:r>
              <a:rPr lang="en-AU" sz="1800" kern="1200" dirty="0"/>
              <a:t>Record resting heart rate and breathing rate</a:t>
            </a:r>
            <a:endParaRPr lang="en-US" sz="1800" kern="1200" dirty="0"/>
          </a:p>
        </p:txBody>
      </p:sp>
      <p:sp>
        <p:nvSpPr>
          <p:cNvPr id="8" name="Rectangle: Rounded Corners 7">
            <a:extLst>
              <a:ext uri="{FF2B5EF4-FFF2-40B4-BE49-F238E27FC236}">
                <a16:creationId xmlns:a16="http://schemas.microsoft.com/office/drawing/2014/main" id="{A0BAFB7D-E2C4-B7B3-9266-512FE1E56EAC}"/>
              </a:ext>
            </a:extLst>
          </p:cNvPr>
          <p:cNvSpPr/>
          <p:nvPr/>
        </p:nvSpPr>
        <p:spPr>
          <a:xfrm>
            <a:off x="360363" y="2820609"/>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ctr" anchorCtr="0">
            <a:noAutofit/>
          </a:bodyPr>
          <a:lstStyle/>
          <a:p>
            <a:pPr marL="177800" lvl="0" algn="l" defTabSz="800100">
              <a:lnSpc>
                <a:spcPct val="150000"/>
              </a:lnSpc>
              <a:spcBef>
                <a:spcPct val="0"/>
              </a:spcBef>
              <a:spcAft>
                <a:spcPts val="1200"/>
              </a:spcAft>
              <a:buNone/>
            </a:pPr>
            <a:r>
              <a:rPr lang="en-AU" sz="1800" kern="1200" dirty="0"/>
              <a:t>Predictions about physical and emotional responses</a:t>
            </a:r>
            <a:endParaRPr lang="en-US" sz="1800" kern="1200" dirty="0"/>
          </a:p>
        </p:txBody>
      </p:sp>
      <p:sp>
        <p:nvSpPr>
          <p:cNvPr id="9" name="Rectangle: Rounded Corners 8">
            <a:extLst>
              <a:ext uri="{FF2B5EF4-FFF2-40B4-BE49-F238E27FC236}">
                <a16:creationId xmlns:a16="http://schemas.microsoft.com/office/drawing/2014/main" id="{01DEBE61-3C8E-D671-055B-6787DD14FD74}"/>
              </a:ext>
            </a:extLst>
          </p:cNvPr>
          <p:cNvSpPr/>
          <p:nvPr/>
        </p:nvSpPr>
        <p:spPr>
          <a:xfrm>
            <a:off x="360363" y="4051810"/>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ctr" anchorCtr="0">
            <a:noAutofit/>
          </a:bodyPr>
          <a:lstStyle/>
          <a:p>
            <a:pPr marL="177800" lvl="0" algn="l" defTabSz="800100">
              <a:lnSpc>
                <a:spcPct val="150000"/>
              </a:lnSpc>
              <a:spcBef>
                <a:spcPct val="0"/>
              </a:spcBef>
              <a:spcAft>
                <a:spcPts val="1200"/>
              </a:spcAft>
              <a:buNone/>
            </a:pPr>
            <a:r>
              <a:rPr lang="en-AU" sz="1800" kern="1200" dirty="0"/>
              <a:t>Run or walk briskly, continuously for 1.6 kilometres</a:t>
            </a:r>
            <a:endParaRPr lang="en-US" sz="1800" kern="1200" dirty="0"/>
          </a:p>
        </p:txBody>
      </p:sp>
      <p:sp>
        <p:nvSpPr>
          <p:cNvPr id="10" name="Rectangle: Rounded Corners 9">
            <a:extLst>
              <a:ext uri="{FF2B5EF4-FFF2-40B4-BE49-F238E27FC236}">
                <a16:creationId xmlns:a16="http://schemas.microsoft.com/office/drawing/2014/main" id="{02695729-495B-99D2-106D-35CFEF37144D}"/>
              </a:ext>
            </a:extLst>
          </p:cNvPr>
          <p:cNvSpPr/>
          <p:nvPr/>
        </p:nvSpPr>
        <p:spPr>
          <a:xfrm>
            <a:off x="360363" y="5283010"/>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ctr" anchorCtr="0">
            <a:noAutofit/>
          </a:bodyPr>
          <a:lstStyle/>
          <a:p>
            <a:pPr marL="177800" lvl="0" algn="l" defTabSz="800100">
              <a:lnSpc>
                <a:spcPct val="150000"/>
              </a:lnSpc>
              <a:spcBef>
                <a:spcPct val="0"/>
              </a:spcBef>
              <a:spcAft>
                <a:spcPts val="1200"/>
              </a:spcAft>
              <a:buNone/>
            </a:pPr>
            <a:r>
              <a:rPr lang="en-AU" sz="1800" kern="1200" dirty="0"/>
              <a:t>Post run or walk to take heart rate and breathing rate recordings</a:t>
            </a:r>
            <a:endParaRPr lang="en-US" sz="1800" kern="1200" dirty="0"/>
          </a:p>
        </p:txBody>
      </p:sp>
      <p:sp>
        <p:nvSpPr>
          <p:cNvPr id="2" name="Slide Number Placeholder 1">
            <a:extLst>
              <a:ext uri="{FF2B5EF4-FFF2-40B4-BE49-F238E27FC236}">
                <a16:creationId xmlns:a16="http://schemas.microsoft.com/office/drawing/2014/main" id="{232D3E5B-7AAF-D942-D2B8-7C621A09D53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25</a:t>
            </a:fld>
            <a:endParaRPr lang="en-AU"/>
          </a:p>
        </p:txBody>
      </p:sp>
      <p:pic>
        <p:nvPicPr>
          <p:cNvPr id="11" name="Picture Placeholder 10">
            <a:extLst>
              <a:ext uri="{FF2B5EF4-FFF2-40B4-BE49-F238E27FC236}">
                <a16:creationId xmlns:a16="http://schemas.microsoft.com/office/drawing/2014/main" id="{9E2A84DE-6856-B24F-2F1C-860CEB5CBAFB}"/>
              </a:ext>
              <a:ext uri="{C183D7F6-B498-43B3-948B-1728B52AA6E4}">
                <adec:decorative xmlns:adec="http://schemas.microsoft.com/office/drawing/2017/decorative" val="1"/>
              </a:ext>
            </a:extLst>
          </p:cNvPr>
          <p:cNvPicPr>
            <a:picLocks noGrp="1" noChangeAspect="1"/>
          </p:cNvPicPr>
          <p:nvPr>
            <p:ph type="pic" sz="quarter" idx="20"/>
          </p:nvPr>
        </p:nvPicPr>
        <p:blipFill>
          <a:blip r:embed="rId3"/>
          <a:srcRect l="24" r="24"/>
          <a:stretch>
            <a:fillRect/>
          </a:stretch>
        </p:blipFill>
        <p:spPr>
          <a:xfrm>
            <a:off x="6336960" y="1589409"/>
            <a:ext cx="5507038" cy="4814518"/>
          </a:xfrm>
          <a:prstGeom prst="rect">
            <a:avLst/>
          </a:prstGeom>
        </p:spPr>
      </p:pic>
    </p:spTree>
    <p:extLst>
      <p:ext uri="{BB962C8B-B14F-4D97-AF65-F5344CB8AC3E}">
        <p14:creationId xmlns:p14="http://schemas.microsoft.com/office/powerpoint/2010/main" val="226151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vert="horz" lIns="0" tIns="0" rIns="0" bIns="0" rtlCol="0" anchor="t">
            <a:normAutofit/>
          </a:bodyPr>
          <a:lstStyle/>
          <a:p>
            <a:r>
              <a:rPr lang="en-AU" dirty="0">
                <a:latin typeface="+mj-lt"/>
              </a:rPr>
              <a:t>Results and data collection (5)</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59999" y="982520"/>
            <a:ext cx="11483999" cy="310015"/>
          </a:xfrm>
        </p:spPr>
        <p:txBody>
          <a:bodyPr vert="horz" lIns="0" tIns="0" rIns="0" bIns="0" rtlCol="0" anchor="b">
            <a:noAutofit/>
          </a:bodyPr>
          <a:lstStyle/>
          <a:p>
            <a:pPr>
              <a:lnSpc>
                <a:spcPct val="140000"/>
              </a:lnSpc>
            </a:pPr>
            <a:r>
              <a:rPr lang="en-US" b="0" kern="1200">
                <a:latin typeface="+mj-lt"/>
                <a:ea typeface="+mn-ea"/>
                <a:cs typeface="Arial" panose="020B0604020202020204" pitchFamily="34" charset="0"/>
              </a:rPr>
              <a:t>Results and data collection</a:t>
            </a:r>
          </a:p>
        </p:txBody>
      </p:sp>
      <p:grpSp>
        <p:nvGrpSpPr>
          <p:cNvPr id="15" name="Group 14" descr="Record resting heart rate and breathing rate">
            <a:extLst>
              <a:ext uri="{FF2B5EF4-FFF2-40B4-BE49-F238E27FC236}">
                <a16:creationId xmlns:a16="http://schemas.microsoft.com/office/drawing/2014/main" id="{1BEAB4DC-9F07-1068-6D79-042DF3E5BBFE}"/>
              </a:ext>
            </a:extLst>
          </p:cNvPr>
          <p:cNvGrpSpPr/>
          <p:nvPr/>
        </p:nvGrpSpPr>
        <p:grpSpPr>
          <a:xfrm>
            <a:off x="359635" y="1751565"/>
            <a:ext cx="6309201" cy="1385450"/>
            <a:chOff x="359635" y="1751565"/>
            <a:chExt cx="6309201" cy="1385450"/>
          </a:xfrm>
        </p:grpSpPr>
        <p:sp>
          <p:nvSpPr>
            <p:cNvPr id="5" name="Rectangle: Rounded Corners 4">
              <a:extLst>
                <a:ext uri="{FF2B5EF4-FFF2-40B4-BE49-F238E27FC236}">
                  <a16:creationId xmlns:a16="http://schemas.microsoft.com/office/drawing/2014/main" id="{C0A07C8E-8F23-F7C3-EF8B-339628A78C4A}"/>
                </a:ext>
              </a:extLst>
            </p:cNvPr>
            <p:cNvSpPr/>
            <p:nvPr/>
          </p:nvSpPr>
          <p:spPr>
            <a:xfrm>
              <a:off x="359635" y="1751565"/>
              <a:ext cx="6309201" cy="1385450"/>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pPr>
              <a:r>
                <a:rPr lang="en-US" sz="1800" b="0" dirty="0">
                  <a:solidFill>
                    <a:schemeClr val="accent1"/>
                  </a:solidFill>
                </a:rPr>
                <a:t>Record resting heart rate and breathing rate</a:t>
              </a:r>
              <a:endParaRPr lang="en-US" sz="1800" dirty="0">
                <a:solidFill>
                  <a:schemeClr val="accent1"/>
                </a:solidFill>
              </a:endParaRPr>
            </a:p>
          </p:txBody>
        </p:sp>
        <p:pic>
          <p:nvPicPr>
            <p:cNvPr id="12" name="Graphic 11" descr="Heart with pulse with solid fill">
              <a:extLst>
                <a:ext uri="{FF2B5EF4-FFF2-40B4-BE49-F238E27FC236}">
                  <a16:creationId xmlns:a16="http://schemas.microsoft.com/office/drawing/2014/main" id="{205D0454-7BD7-CDDA-3F55-41899A15B5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227" y="1967267"/>
              <a:ext cx="954047" cy="954047"/>
            </a:xfrm>
            <a:prstGeom prst="rect">
              <a:avLst/>
            </a:prstGeom>
          </p:spPr>
        </p:pic>
      </p:grpSp>
      <p:grpSp>
        <p:nvGrpSpPr>
          <p:cNvPr id="16" name="Group 15" descr="Record heart rate at the 800-metre mark, at the end of the 1.6 kilometres and again every minute for 7 minutes">
            <a:extLst>
              <a:ext uri="{FF2B5EF4-FFF2-40B4-BE49-F238E27FC236}">
                <a16:creationId xmlns:a16="http://schemas.microsoft.com/office/drawing/2014/main" id="{AEC11F43-D452-8E1D-E464-B5D3CFC15C66}"/>
              </a:ext>
            </a:extLst>
          </p:cNvPr>
          <p:cNvGrpSpPr/>
          <p:nvPr/>
        </p:nvGrpSpPr>
        <p:grpSpPr>
          <a:xfrm>
            <a:off x="359999" y="3310485"/>
            <a:ext cx="6309201" cy="1385450"/>
            <a:chOff x="359999" y="3310485"/>
            <a:chExt cx="6309201" cy="1385450"/>
          </a:xfrm>
        </p:grpSpPr>
        <p:sp>
          <p:nvSpPr>
            <p:cNvPr id="7" name="Rectangle: Rounded Corners 6">
              <a:extLst>
                <a:ext uri="{FF2B5EF4-FFF2-40B4-BE49-F238E27FC236}">
                  <a16:creationId xmlns:a16="http://schemas.microsoft.com/office/drawing/2014/main" id="{017DE1A2-AE18-6D3C-8807-39362BC63706}"/>
                </a:ext>
              </a:extLst>
            </p:cNvPr>
            <p:cNvSpPr/>
            <p:nvPr/>
          </p:nvSpPr>
          <p:spPr>
            <a:xfrm>
              <a:off x="359999" y="3310485"/>
              <a:ext cx="6309201" cy="1385450"/>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pPr>
              <a:r>
                <a:rPr lang="en-US" sz="1800" b="0" kern="1200" dirty="0">
                  <a:solidFill>
                    <a:schemeClr val="accent1"/>
                  </a:solidFill>
                </a:rPr>
                <a:t>Record heart rate at the 800-metre mark, at the end of the 1.6 </a:t>
              </a:r>
              <a:r>
                <a:rPr lang="en-US" sz="1800" b="0" kern="1200" dirty="0" err="1">
                  <a:solidFill>
                    <a:schemeClr val="accent1"/>
                  </a:solidFill>
                </a:rPr>
                <a:t>kilometres</a:t>
              </a:r>
              <a:r>
                <a:rPr lang="en-US" sz="1800" b="0" kern="1200" dirty="0">
                  <a:solidFill>
                    <a:schemeClr val="accent1"/>
                  </a:solidFill>
                </a:rPr>
                <a:t> and again every minute for 7 minutes</a:t>
              </a:r>
              <a:endParaRPr lang="en-US" sz="1800" kern="1200" dirty="0">
                <a:solidFill>
                  <a:schemeClr val="accent1"/>
                </a:solidFill>
              </a:endParaRPr>
            </a:p>
          </p:txBody>
        </p:sp>
        <p:sp>
          <p:nvSpPr>
            <p:cNvPr id="9" name="Rectangle 8" descr="Stopwatch">
              <a:extLst>
                <a:ext uri="{FF2B5EF4-FFF2-40B4-BE49-F238E27FC236}">
                  <a16:creationId xmlns:a16="http://schemas.microsoft.com/office/drawing/2014/main" id="{B77054C9-D4DF-D896-661A-4988460F9FD2}"/>
                </a:ext>
              </a:extLst>
            </p:cNvPr>
            <p:cNvSpPr/>
            <p:nvPr/>
          </p:nvSpPr>
          <p:spPr>
            <a:xfrm>
              <a:off x="521529" y="3656848"/>
              <a:ext cx="692725" cy="69272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grpSp>
      <p:grpSp>
        <p:nvGrpSpPr>
          <p:cNvPr id="17" name="Group 16" descr="Graphing heart rate and breathing rate responses">
            <a:extLst>
              <a:ext uri="{FF2B5EF4-FFF2-40B4-BE49-F238E27FC236}">
                <a16:creationId xmlns:a16="http://schemas.microsoft.com/office/drawing/2014/main" id="{B4F25D97-FEFA-32FA-648F-E7E39D101A92}"/>
              </a:ext>
            </a:extLst>
          </p:cNvPr>
          <p:cNvGrpSpPr/>
          <p:nvPr/>
        </p:nvGrpSpPr>
        <p:grpSpPr>
          <a:xfrm>
            <a:off x="359999" y="4800132"/>
            <a:ext cx="6309201" cy="1523995"/>
            <a:chOff x="359999" y="4800132"/>
            <a:chExt cx="6309201" cy="1523995"/>
          </a:xfrm>
        </p:grpSpPr>
        <p:sp>
          <p:nvSpPr>
            <p:cNvPr id="11" name="Rectangle: Rounded Corners 10">
              <a:extLst>
                <a:ext uri="{FF2B5EF4-FFF2-40B4-BE49-F238E27FC236}">
                  <a16:creationId xmlns:a16="http://schemas.microsoft.com/office/drawing/2014/main" id="{063F3780-791A-6CF0-1548-2A085899BC85}"/>
                </a:ext>
              </a:extLst>
            </p:cNvPr>
            <p:cNvSpPr/>
            <p:nvPr/>
          </p:nvSpPr>
          <p:spPr>
            <a:xfrm>
              <a:off x="359999" y="4800132"/>
              <a:ext cx="6309201" cy="1523995"/>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pPr>
              <a:r>
                <a:rPr lang="en-US" sz="1800" b="0" kern="1200" dirty="0">
                  <a:solidFill>
                    <a:schemeClr val="accent1"/>
                  </a:solidFill>
                </a:rPr>
                <a:t>Graphing heart rate and breathing rate responses</a:t>
              </a:r>
              <a:endParaRPr lang="en-US" sz="1800" kern="1200" dirty="0">
                <a:solidFill>
                  <a:schemeClr val="accent1"/>
                </a:solidFill>
              </a:endParaRPr>
            </a:p>
          </p:txBody>
        </p:sp>
        <p:sp>
          <p:nvSpPr>
            <p:cNvPr id="13" name="Rectangle 12" descr="Heartbeat">
              <a:extLst>
                <a:ext uri="{FF2B5EF4-FFF2-40B4-BE49-F238E27FC236}">
                  <a16:creationId xmlns:a16="http://schemas.microsoft.com/office/drawing/2014/main" id="{B0E0CD0F-BFCF-C7D0-BBA8-684F29AB7B0B}"/>
                </a:ext>
              </a:extLst>
            </p:cNvPr>
            <p:cNvSpPr/>
            <p:nvPr/>
          </p:nvSpPr>
          <p:spPr>
            <a:xfrm>
              <a:off x="521529" y="5215767"/>
              <a:ext cx="692725" cy="69272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gr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26</a:t>
            </a:fld>
            <a:endParaRPr lang="en-AU"/>
          </a:p>
        </p:txBody>
      </p:sp>
      <p:pic>
        <p:nvPicPr>
          <p:cNvPr id="10" name="Picture Placeholder 16">
            <a:extLst>
              <a:ext uri="{FF2B5EF4-FFF2-40B4-BE49-F238E27FC236}">
                <a16:creationId xmlns:a16="http://schemas.microsoft.com/office/drawing/2014/main" id="{A14624CE-9EC8-F24A-ACE7-2BD7AA033B2F}"/>
              </a:ext>
              <a:ext uri="{C183D7F6-B498-43B3-948B-1728B52AA6E4}">
                <adec:decorative xmlns:adec="http://schemas.microsoft.com/office/drawing/2017/decorative" val="1"/>
              </a:ext>
            </a:extLst>
          </p:cNvPr>
          <p:cNvPicPr>
            <a:picLocks noGrp="1" noChangeAspect="1"/>
          </p:cNvPicPr>
          <p:nvPr>
            <p:ph type="pic" sz="quarter" idx="20"/>
          </p:nvPr>
        </p:nvPicPr>
        <p:blipFill>
          <a:blip r:embed="rId9"/>
          <a:srcRect t="7311" b="7311"/>
          <a:stretch>
            <a:fillRect/>
          </a:stretch>
        </p:blipFill>
        <p:spPr>
          <a:xfrm>
            <a:off x="6791788" y="1746832"/>
            <a:ext cx="5052210" cy="4814888"/>
          </a:xfrm>
          <a:prstGeom prst="rect">
            <a:avLst/>
          </a:prstGeom>
        </p:spPr>
      </p:pic>
    </p:spTree>
    <p:extLst>
      <p:ext uri="{BB962C8B-B14F-4D97-AF65-F5344CB8AC3E}">
        <p14:creationId xmlns:p14="http://schemas.microsoft.com/office/powerpoint/2010/main" val="143050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3206339"/>
            <a:ext cx="11291998" cy="1662224"/>
          </a:xfrm>
        </p:spPr>
        <p:txBody>
          <a:bodyPr/>
          <a:lstStyle/>
          <a:p>
            <a:r>
              <a:rPr lang="en-AU" dirty="0">
                <a:effectLst/>
                <a:latin typeface="+mj-lt"/>
                <a:ea typeface="Times New Roman" panose="02020603050405020304" pitchFamily="18" charset="0"/>
              </a:rPr>
              <a:t>Practical experience 4 – touch football or netball (interplay of energy systems)</a:t>
            </a:r>
            <a:endParaRPr lang="en-AU" dirty="0">
              <a:latin typeface="+mj-lt"/>
            </a:endParaRPr>
          </a:p>
        </p:txBody>
      </p:sp>
    </p:spTree>
    <p:extLst>
      <p:ext uri="{BB962C8B-B14F-4D97-AF65-F5344CB8AC3E}">
        <p14:creationId xmlns:p14="http://schemas.microsoft.com/office/powerpoint/2010/main" val="188094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82C6EC-6453-AE00-9AC5-262251342F89}"/>
              </a:ext>
            </a:extLst>
          </p:cNvPr>
          <p:cNvSpPr>
            <a:spLocks noGrp="1"/>
          </p:cNvSpPr>
          <p:nvPr>
            <p:ph type="title"/>
          </p:nvPr>
        </p:nvSpPr>
        <p:spPr>
          <a:xfrm>
            <a:off x="5400000" y="360000"/>
            <a:ext cx="6407150" cy="554400"/>
          </a:xfrm>
        </p:spPr>
        <p:txBody>
          <a:bodyPr anchor="t">
            <a:normAutofit/>
          </a:bodyPr>
          <a:lstStyle/>
          <a:p>
            <a:r>
              <a:rPr lang="en-AU" dirty="0">
                <a:latin typeface="+mj-lt"/>
              </a:rPr>
              <a:t>Equipment and set-up (4)</a:t>
            </a:r>
          </a:p>
        </p:txBody>
      </p:sp>
      <p:sp>
        <p:nvSpPr>
          <p:cNvPr id="4" name="Text Placeholder 3">
            <a:extLst>
              <a:ext uri="{FF2B5EF4-FFF2-40B4-BE49-F238E27FC236}">
                <a16:creationId xmlns:a16="http://schemas.microsoft.com/office/drawing/2014/main" id="{4ED01C8A-1D0C-6F6F-DD4A-80570A3CB727}"/>
              </a:ext>
            </a:extLst>
          </p:cNvPr>
          <p:cNvSpPr>
            <a:spLocks noGrp="1"/>
          </p:cNvSpPr>
          <p:nvPr>
            <p:ph type="body" sz="quarter" idx="18"/>
          </p:nvPr>
        </p:nvSpPr>
        <p:spPr>
          <a:xfrm>
            <a:off x="5400000" y="1036894"/>
            <a:ext cx="6407150" cy="420592"/>
          </a:xfrm>
        </p:spPr>
        <p:txBody>
          <a:bodyPr anchor="b">
            <a:normAutofit/>
          </a:bodyPr>
          <a:lstStyle/>
          <a:p>
            <a:pPr>
              <a:lnSpc>
                <a:spcPct val="140000"/>
              </a:lnSpc>
            </a:pPr>
            <a:r>
              <a:rPr lang="en-AU" dirty="0">
                <a:latin typeface="+mj-lt"/>
              </a:rPr>
              <a:t>Equipment and set-up for the practical</a:t>
            </a:r>
          </a:p>
        </p:txBody>
      </p:sp>
      <p:sp>
        <p:nvSpPr>
          <p:cNvPr id="5" name="Text Placeholder 4">
            <a:extLst>
              <a:ext uri="{FF2B5EF4-FFF2-40B4-BE49-F238E27FC236}">
                <a16:creationId xmlns:a16="http://schemas.microsoft.com/office/drawing/2014/main" id="{5AFEE12A-3C4F-913A-B4E9-AAD25E020EF7}"/>
              </a:ext>
            </a:extLst>
          </p:cNvPr>
          <p:cNvSpPr>
            <a:spLocks noGrp="1"/>
          </p:cNvSpPr>
          <p:nvPr>
            <p:ph type="body" sz="quarter" idx="17"/>
          </p:nvPr>
        </p:nvSpPr>
        <p:spPr>
          <a:xfrm>
            <a:off x="5400675" y="1769423"/>
            <a:ext cx="6407150" cy="4566577"/>
          </a:xfrm>
        </p:spPr>
        <p:txBody>
          <a:bodyPr>
            <a:normAutofit/>
          </a:bodyPr>
          <a:lstStyle/>
          <a:p>
            <a:pPr marL="285750" indent="-285750">
              <a:buFont typeface="Arial" panose="020B0604020202020204" pitchFamily="34" charset="0"/>
              <a:buChar char="•"/>
            </a:pPr>
            <a:r>
              <a:rPr lang="en-AU" sz="1800" b="0" i="0" dirty="0">
                <a:solidFill>
                  <a:srgbClr val="000000"/>
                </a:solidFill>
                <a:effectLst/>
                <a:highlight>
                  <a:srgbClr val="FFFFFF"/>
                </a:highlight>
                <a:latin typeface="+mn-lt"/>
              </a:rPr>
              <a:t>Space and equipment for chosen sport</a:t>
            </a:r>
          </a:p>
          <a:p>
            <a:pPr marL="285750" indent="-285750">
              <a:buFont typeface="Arial" panose="020B0604020202020204" pitchFamily="34" charset="0"/>
              <a:buChar char="•"/>
            </a:pPr>
            <a:r>
              <a:rPr lang="en-AU" sz="1800" kern="100" dirty="0">
                <a:latin typeface="+mn-lt"/>
              </a:rPr>
              <a:t>H</a:t>
            </a:r>
            <a:r>
              <a:rPr lang="en-AU" sz="1800" kern="100" dirty="0">
                <a:effectLst/>
                <a:latin typeface="+mn-lt"/>
              </a:rPr>
              <a:t>eart rate monitors</a:t>
            </a:r>
          </a:p>
          <a:p>
            <a:pPr marL="285750" indent="-285750">
              <a:buFont typeface="Arial" panose="020B0604020202020204" pitchFamily="34" charset="0"/>
              <a:buChar char="•"/>
            </a:pPr>
            <a:r>
              <a:rPr lang="en-AU" sz="1800" kern="100" dirty="0">
                <a:effectLst/>
                <a:latin typeface="+mn-lt"/>
              </a:rPr>
              <a:t>Students working in pairs – participant and </a:t>
            </a:r>
            <a:r>
              <a:rPr lang="en-AU" sz="1800" kern="100" dirty="0">
                <a:latin typeface="+mn-lt"/>
              </a:rPr>
              <a:t>r</a:t>
            </a:r>
            <a:r>
              <a:rPr lang="en-AU" sz="1800" kern="100" dirty="0">
                <a:effectLst/>
                <a:latin typeface="+mn-lt"/>
              </a:rPr>
              <a:t>ecorder</a:t>
            </a:r>
          </a:p>
        </p:txBody>
      </p:sp>
      <p:sp>
        <p:nvSpPr>
          <p:cNvPr id="2" name="Slide Number Placeholder 1">
            <a:extLst>
              <a:ext uri="{FF2B5EF4-FFF2-40B4-BE49-F238E27FC236}">
                <a16:creationId xmlns:a16="http://schemas.microsoft.com/office/drawing/2014/main" id="{29CBE804-493F-9FC8-3B4A-F9867BE3DDEC}"/>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28</a:t>
            </a:fld>
            <a:endParaRPr lang="en-AU"/>
          </a:p>
        </p:txBody>
      </p:sp>
      <p:pic>
        <p:nvPicPr>
          <p:cNvPr id="6" name="Picture 5">
            <a:extLst>
              <a:ext uri="{FF2B5EF4-FFF2-40B4-BE49-F238E27FC236}">
                <a16:creationId xmlns:a16="http://schemas.microsoft.com/office/drawing/2014/main" id="{3177ECBC-8F9A-DC7D-8013-BECE7A93C8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264331" cy="6858000"/>
          </a:xfrm>
          <a:prstGeom prst="rect">
            <a:avLst/>
          </a:prstGeom>
        </p:spPr>
      </p:pic>
    </p:spTree>
    <p:extLst>
      <p:ext uri="{BB962C8B-B14F-4D97-AF65-F5344CB8AC3E}">
        <p14:creationId xmlns:p14="http://schemas.microsoft.com/office/powerpoint/2010/main" val="335833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914A4C-530F-2941-E0AD-885670A23D4D}"/>
              </a:ext>
            </a:extLst>
          </p:cNvPr>
          <p:cNvSpPr>
            <a:spLocks noGrp="1"/>
          </p:cNvSpPr>
          <p:nvPr>
            <p:ph type="title"/>
          </p:nvPr>
        </p:nvSpPr>
        <p:spPr>
          <a:xfrm>
            <a:off x="360000" y="360000"/>
            <a:ext cx="11484000" cy="545601"/>
          </a:xfrm>
        </p:spPr>
        <p:txBody>
          <a:bodyPr anchor="t">
            <a:normAutofit/>
          </a:bodyPr>
          <a:lstStyle/>
          <a:p>
            <a:r>
              <a:rPr lang="en-AU" dirty="0"/>
              <a:t>Procedure overview (4)</a:t>
            </a:r>
          </a:p>
        </p:txBody>
      </p:sp>
      <p:sp>
        <p:nvSpPr>
          <p:cNvPr id="4" name="Text Placeholder 3">
            <a:extLst>
              <a:ext uri="{FF2B5EF4-FFF2-40B4-BE49-F238E27FC236}">
                <a16:creationId xmlns:a16="http://schemas.microsoft.com/office/drawing/2014/main" id="{11C838C2-53BC-B873-BF17-C5DDC20E82A1}"/>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a:t>Step-by-step procedure</a:t>
            </a:r>
          </a:p>
        </p:txBody>
      </p:sp>
      <p:sp>
        <p:nvSpPr>
          <p:cNvPr id="6" name="Rectangle: Rounded Corners 5">
            <a:extLst>
              <a:ext uri="{FF2B5EF4-FFF2-40B4-BE49-F238E27FC236}">
                <a16:creationId xmlns:a16="http://schemas.microsoft.com/office/drawing/2014/main" id="{74A958ED-F6D8-98C1-CA1C-0B79EBE04315}"/>
              </a:ext>
            </a:extLst>
          </p:cNvPr>
          <p:cNvSpPr/>
          <p:nvPr/>
        </p:nvSpPr>
        <p:spPr>
          <a:xfrm>
            <a:off x="360363" y="1589409"/>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ctr" anchorCtr="0">
            <a:noAutofit/>
          </a:bodyPr>
          <a:lstStyle/>
          <a:p>
            <a:pPr marL="95250" lvl="0" algn="l" defTabSz="800100">
              <a:lnSpc>
                <a:spcPct val="150000"/>
              </a:lnSpc>
              <a:spcBef>
                <a:spcPct val="0"/>
              </a:spcBef>
              <a:spcAft>
                <a:spcPts val="1200"/>
              </a:spcAft>
              <a:buNone/>
            </a:pPr>
            <a:r>
              <a:rPr lang="en-AU" sz="1800" kern="1200" dirty="0"/>
              <a:t>Record resting heart rate and breathing rate</a:t>
            </a:r>
            <a:endParaRPr lang="en-US" sz="1800" kern="1200" dirty="0"/>
          </a:p>
        </p:txBody>
      </p:sp>
      <p:sp>
        <p:nvSpPr>
          <p:cNvPr id="8" name="Rectangle: Rounded Corners 7">
            <a:extLst>
              <a:ext uri="{FF2B5EF4-FFF2-40B4-BE49-F238E27FC236}">
                <a16:creationId xmlns:a16="http://schemas.microsoft.com/office/drawing/2014/main" id="{1159FCF7-7BF6-BB84-230A-D88CFB9ABD8C}"/>
              </a:ext>
            </a:extLst>
          </p:cNvPr>
          <p:cNvSpPr/>
          <p:nvPr/>
        </p:nvSpPr>
        <p:spPr>
          <a:xfrm>
            <a:off x="360363" y="2820609"/>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ctr" anchorCtr="0">
            <a:noAutofit/>
          </a:bodyPr>
          <a:lstStyle/>
          <a:p>
            <a:pPr marL="95250" lvl="0" algn="l" defTabSz="800100">
              <a:lnSpc>
                <a:spcPct val="150000"/>
              </a:lnSpc>
              <a:spcBef>
                <a:spcPct val="0"/>
              </a:spcBef>
              <a:spcAft>
                <a:spcPts val="1200"/>
              </a:spcAft>
              <a:buNone/>
            </a:pPr>
            <a:r>
              <a:rPr lang="en-AU" sz="1800" kern="1200" dirty="0"/>
              <a:t>Predictions about physical and emotional responses</a:t>
            </a:r>
            <a:endParaRPr lang="en-US" sz="1800" kern="1200" dirty="0"/>
          </a:p>
        </p:txBody>
      </p:sp>
      <p:sp>
        <p:nvSpPr>
          <p:cNvPr id="9" name="Rectangle: Rounded Corners 8">
            <a:extLst>
              <a:ext uri="{FF2B5EF4-FFF2-40B4-BE49-F238E27FC236}">
                <a16:creationId xmlns:a16="http://schemas.microsoft.com/office/drawing/2014/main" id="{57811456-E72D-8D30-08E8-93CF6892061B}"/>
              </a:ext>
            </a:extLst>
          </p:cNvPr>
          <p:cNvSpPr/>
          <p:nvPr/>
        </p:nvSpPr>
        <p:spPr>
          <a:xfrm>
            <a:off x="360363" y="4051810"/>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ctr" anchorCtr="0">
            <a:noAutofit/>
          </a:bodyPr>
          <a:lstStyle/>
          <a:p>
            <a:pPr marL="95250" lvl="0" algn="l" defTabSz="800100">
              <a:lnSpc>
                <a:spcPct val="150000"/>
              </a:lnSpc>
              <a:spcBef>
                <a:spcPct val="0"/>
              </a:spcBef>
              <a:spcAft>
                <a:spcPts val="1200"/>
              </a:spcAft>
              <a:buNone/>
            </a:pPr>
            <a:r>
              <a:rPr lang="en-AU" sz="1800" kern="1200" dirty="0"/>
              <a:t>Record heart rate and breathing rate at regular intervals throughout the game</a:t>
            </a:r>
            <a:endParaRPr lang="en-US" sz="1800" kern="1200" dirty="0"/>
          </a:p>
        </p:txBody>
      </p:sp>
      <p:sp>
        <p:nvSpPr>
          <p:cNvPr id="10" name="Rectangle: Rounded Corners 9">
            <a:extLst>
              <a:ext uri="{FF2B5EF4-FFF2-40B4-BE49-F238E27FC236}">
                <a16:creationId xmlns:a16="http://schemas.microsoft.com/office/drawing/2014/main" id="{184CD122-3646-3F54-D99B-5332476F8766}"/>
              </a:ext>
            </a:extLst>
          </p:cNvPr>
          <p:cNvSpPr/>
          <p:nvPr/>
        </p:nvSpPr>
        <p:spPr>
          <a:xfrm>
            <a:off x="360363" y="5283010"/>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ctr" anchorCtr="0">
            <a:noAutofit/>
          </a:bodyPr>
          <a:lstStyle/>
          <a:p>
            <a:pPr marL="95250" lvl="0" algn="l" defTabSz="800100">
              <a:lnSpc>
                <a:spcPct val="150000"/>
              </a:lnSpc>
              <a:spcBef>
                <a:spcPct val="0"/>
              </a:spcBef>
              <a:spcAft>
                <a:spcPts val="1200"/>
              </a:spcAft>
              <a:buNone/>
            </a:pPr>
            <a:r>
              <a:rPr lang="en-AU" sz="1800" kern="1200" dirty="0"/>
              <a:t>Post game heart rate and breathing rate recordings</a:t>
            </a:r>
            <a:endParaRPr lang="en-US" sz="1800" kern="1200" dirty="0"/>
          </a:p>
        </p:txBody>
      </p:sp>
      <p:sp>
        <p:nvSpPr>
          <p:cNvPr id="2" name="Slide Number Placeholder 1">
            <a:extLst>
              <a:ext uri="{FF2B5EF4-FFF2-40B4-BE49-F238E27FC236}">
                <a16:creationId xmlns:a16="http://schemas.microsoft.com/office/drawing/2014/main" id="{232D3E5B-7AAF-D942-D2B8-7C621A09D53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29</a:t>
            </a:fld>
            <a:endParaRPr lang="en-AU"/>
          </a:p>
        </p:txBody>
      </p:sp>
      <p:pic>
        <p:nvPicPr>
          <p:cNvPr id="18" name="Picture Placeholder 17">
            <a:extLst>
              <a:ext uri="{FF2B5EF4-FFF2-40B4-BE49-F238E27FC236}">
                <a16:creationId xmlns:a16="http://schemas.microsoft.com/office/drawing/2014/main" id="{FD44479F-21C8-F796-A66F-991334A782D1}"/>
              </a:ext>
              <a:ext uri="{C183D7F6-B498-43B3-948B-1728B52AA6E4}">
                <adec:decorative xmlns:adec="http://schemas.microsoft.com/office/drawing/2017/decorative" val="1"/>
              </a:ext>
            </a:extLst>
          </p:cNvPr>
          <p:cNvPicPr>
            <a:picLocks noGrp="1" noChangeAspect="1"/>
          </p:cNvPicPr>
          <p:nvPr>
            <p:ph type="pic" sz="quarter" idx="20"/>
          </p:nvPr>
        </p:nvPicPr>
        <p:blipFill>
          <a:blip r:embed="rId3"/>
          <a:srcRect t="31" b="31"/>
          <a:stretch>
            <a:fillRect/>
          </a:stretch>
        </p:blipFill>
        <p:spPr>
          <a:prstGeom prst="rect">
            <a:avLst/>
          </a:prstGeom>
        </p:spPr>
      </p:pic>
    </p:spTree>
    <p:extLst>
      <p:ext uri="{BB962C8B-B14F-4D97-AF65-F5344CB8AC3E}">
        <p14:creationId xmlns:p14="http://schemas.microsoft.com/office/powerpoint/2010/main" val="231486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a:xfrm>
            <a:off x="360000" y="360000"/>
            <a:ext cx="11484000" cy="545601"/>
          </a:xfrm>
        </p:spPr>
        <p:txBody>
          <a:bodyPr/>
          <a:lstStyle/>
          <a:p>
            <a:r>
              <a:rPr lang="en-GB">
                <a:latin typeface="+mj-lt"/>
              </a:rPr>
              <a:t>Lessons</a:t>
            </a:r>
          </a:p>
        </p:txBody>
      </p:sp>
      <p:grpSp>
        <p:nvGrpSpPr>
          <p:cNvPr id="6" name="Group 5" descr="1. Phosphate recovery test (ATP-PCr)">
            <a:extLst>
              <a:ext uri="{FF2B5EF4-FFF2-40B4-BE49-F238E27FC236}">
                <a16:creationId xmlns:a16="http://schemas.microsoft.com/office/drawing/2014/main" id="{48AEB4DA-8CCC-2B58-0368-FBA3DD2E55AD}"/>
              </a:ext>
            </a:extLst>
          </p:cNvPr>
          <p:cNvGrpSpPr/>
          <p:nvPr/>
        </p:nvGrpSpPr>
        <p:grpSpPr>
          <a:xfrm>
            <a:off x="360000" y="991129"/>
            <a:ext cx="5736000" cy="1045440"/>
            <a:chOff x="360000" y="991129"/>
            <a:chExt cx="5736000" cy="104544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060539" y="1053960"/>
              <a:ext cx="5035461"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a:r>
                <a:rPr lang="en-GB" sz="1800" b="1" dirty="0">
                  <a:solidFill>
                    <a:schemeClr val="accent1"/>
                  </a:solidFill>
                  <a:latin typeface="+mj-lt"/>
                  <a:cs typeface="Arial" panose="020B0604020202020204" pitchFamily="34" charset="0"/>
                </a:rPr>
                <a:t>Phosphate recovery test (ATP-</a:t>
              </a:r>
              <a:r>
                <a:rPr lang="en-GB" sz="1800" b="1" dirty="0" err="1">
                  <a:solidFill>
                    <a:schemeClr val="accent1"/>
                  </a:solidFill>
                  <a:latin typeface="+mj-lt"/>
                  <a:cs typeface="Arial" panose="020B0604020202020204" pitchFamily="34" charset="0"/>
                </a:rPr>
                <a:t>PCr</a:t>
              </a:r>
              <a:r>
                <a:rPr lang="en-GB" sz="1800" b="1" dirty="0">
                  <a:solidFill>
                    <a:schemeClr val="accent1"/>
                  </a:solidFill>
                  <a:latin typeface="+mj-lt"/>
                  <a:cs typeface="Arial" panose="020B0604020202020204" pitchFamily="34" charset="0"/>
                </a:rPr>
                <a:t>)</a:t>
              </a:r>
            </a:p>
          </p:txBody>
        </p:sp>
        <p:sp>
          <p:nvSpPr>
            <p:cNvPr id="5" name="Oval 4">
              <a:hlinkClick r:id="rId3" action="ppaction://hlinksldjump"/>
              <a:extLst>
                <a:ext uri="{FF2B5EF4-FFF2-40B4-BE49-F238E27FC236}">
                  <a16:creationId xmlns:a16="http://schemas.microsoft.com/office/drawing/2014/main" id="{56ACB92F-8289-CC4B-BE5A-A661A0C94E17}"/>
                </a:ext>
              </a:extLst>
            </p:cNvPr>
            <p:cNvSpPr/>
            <p:nvPr/>
          </p:nvSpPr>
          <p:spPr>
            <a:xfrm>
              <a:off x="360000" y="99112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1</a:t>
              </a:r>
              <a:endParaRPr lang="en-AU" sz="3000" b="1" dirty="0">
                <a:solidFill>
                  <a:schemeClr val="bg1"/>
                </a:solidFill>
                <a:latin typeface="+mj-lt"/>
                <a:cs typeface="Arial" panose="020B0604020202020204" pitchFamily="34" charset="0"/>
              </a:endParaRPr>
            </a:p>
          </p:txBody>
        </p:sp>
      </p:grpSp>
      <p:grpSp>
        <p:nvGrpSpPr>
          <p:cNvPr id="8" name="Group 7" descr="2. 400m sprint (glycolytic or lactic acid system)">
            <a:extLst>
              <a:ext uri="{FF2B5EF4-FFF2-40B4-BE49-F238E27FC236}">
                <a16:creationId xmlns:a16="http://schemas.microsoft.com/office/drawing/2014/main" id="{F5599882-B09C-2249-BEA1-94CE53F67595}"/>
              </a:ext>
            </a:extLst>
          </p:cNvPr>
          <p:cNvGrpSpPr/>
          <p:nvPr/>
        </p:nvGrpSpPr>
        <p:grpSpPr>
          <a:xfrm>
            <a:off x="360000" y="2155987"/>
            <a:ext cx="5721612" cy="1045440"/>
            <a:chOff x="360000" y="2155987"/>
            <a:chExt cx="5721612" cy="1045440"/>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060539" y="2218712"/>
              <a:ext cx="5021073"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a:r>
                <a:rPr lang="en-GB" sz="1800" b="1" dirty="0">
                  <a:solidFill>
                    <a:schemeClr val="accent1"/>
                  </a:solidFill>
                  <a:latin typeface="+mj-lt"/>
                  <a:cs typeface="Arial" panose="020B0604020202020204" pitchFamily="34" charset="0"/>
                </a:rPr>
                <a:t>400-metre sprint (glycolytic or lactic acid system) </a:t>
              </a:r>
            </a:p>
          </p:txBody>
        </p:sp>
        <p:sp>
          <p:nvSpPr>
            <p:cNvPr id="21" name="Oval 20">
              <a:hlinkClick r:id="rId3" action="ppaction://hlinksldjump"/>
              <a:extLst>
                <a:ext uri="{FF2B5EF4-FFF2-40B4-BE49-F238E27FC236}">
                  <a16:creationId xmlns:a16="http://schemas.microsoft.com/office/drawing/2014/main" id="{D0A190BE-2B0B-2729-4549-D63712793CC2}"/>
                </a:ext>
              </a:extLst>
            </p:cNvPr>
            <p:cNvSpPr/>
            <p:nvPr/>
          </p:nvSpPr>
          <p:spPr>
            <a:xfrm>
              <a:off x="360000" y="2155987"/>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2</a:t>
              </a:r>
              <a:endParaRPr lang="en-AU" sz="3000" b="1" dirty="0">
                <a:solidFill>
                  <a:schemeClr val="bg1"/>
                </a:solidFill>
                <a:latin typeface="+mj-lt"/>
                <a:cs typeface="Arial" panose="020B0604020202020204" pitchFamily="34" charset="0"/>
              </a:endParaRPr>
            </a:p>
          </p:txBody>
        </p:sp>
      </p:grpSp>
      <p:grpSp>
        <p:nvGrpSpPr>
          <p:cNvPr id="9" name="Group 8" descr="3. 1.6 Km run or walk (aerobic system)">
            <a:extLst>
              <a:ext uri="{FF2B5EF4-FFF2-40B4-BE49-F238E27FC236}">
                <a16:creationId xmlns:a16="http://schemas.microsoft.com/office/drawing/2014/main" id="{6C46BEED-5A7C-12C1-7A13-FF9114FF7E94}"/>
              </a:ext>
            </a:extLst>
          </p:cNvPr>
          <p:cNvGrpSpPr/>
          <p:nvPr/>
        </p:nvGrpSpPr>
        <p:grpSpPr>
          <a:xfrm>
            <a:off x="360000" y="3320845"/>
            <a:ext cx="5716274" cy="1045440"/>
            <a:chOff x="360000" y="3320845"/>
            <a:chExt cx="5716274" cy="1045440"/>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055202" y="3383464"/>
              <a:ext cx="5021072"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a:r>
                <a:rPr lang="en-GB" sz="1800" b="1" dirty="0">
                  <a:solidFill>
                    <a:schemeClr val="accent1"/>
                  </a:solidFill>
                  <a:latin typeface="+mj-lt"/>
                  <a:cs typeface="Arial" panose="020B0604020202020204" pitchFamily="34" charset="0"/>
                </a:rPr>
                <a:t>1.6-kilometre run or walk (aerobic system)</a:t>
              </a: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360000" y="3320845"/>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3</a:t>
              </a:r>
              <a:endParaRPr lang="en-AU" sz="3000" b="1" dirty="0">
                <a:solidFill>
                  <a:schemeClr val="bg1"/>
                </a:solidFill>
                <a:latin typeface="+mj-lt"/>
                <a:cs typeface="Arial" panose="020B0604020202020204" pitchFamily="34" charset="0"/>
              </a:endParaRPr>
            </a:p>
          </p:txBody>
        </p:sp>
      </p:grpSp>
      <p:grpSp>
        <p:nvGrpSpPr>
          <p:cNvPr id="10" name="Group 9" descr="4. Touch football or netball (interplay of energy systems)">
            <a:extLst>
              <a:ext uri="{FF2B5EF4-FFF2-40B4-BE49-F238E27FC236}">
                <a16:creationId xmlns:a16="http://schemas.microsoft.com/office/drawing/2014/main" id="{DBA9B58B-02C7-E1FB-E0B2-E6AA6DB3EE30}"/>
              </a:ext>
            </a:extLst>
          </p:cNvPr>
          <p:cNvGrpSpPr/>
          <p:nvPr/>
        </p:nvGrpSpPr>
        <p:grpSpPr>
          <a:xfrm>
            <a:off x="360000" y="4485703"/>
            <a:ext cx="5716274" cy="1045440"/>
            <a:chOff x="360000" y="4485703"/>
            <a:chExt cx="5716274" cy="1045440"/>
          </a:xfrm>
        </p:grpSpPr>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060539" y="4549420"/>
              <a:ext cx="5015735"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a:r>
                <a:rPr lang="en-GB" sz="1800" b="1" dirty="0">
                  <a:solidFill>
                    <a:schemeClr val="accent1"/>
                  </a:solidFill>
                  <a:latin typeface="+mj-lt"/>
                  <a:cs typeface="Arial" panose="020B0604020202020204" pitchFamily="34" charset="0"/>
                </a:rPr>
                <a:t>Touch football or netball (interplay of energy systems) </a:t>
              </a: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360000" y="4485703"/>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4</a:t>
              </a:r>
              <a:endParaRPr lang="en-AU" sz="3000" b="1" dirty="0">
                <a:solidFill>
                  <a:schemeClr val="bg1"/>
                </a:solidFill>
                <a:latin typeface="+mj-lt"/>
                <a:cs typeface="Arial" panose="020B0604020202020204" pitchFamily="34" charset="0"/>
              </a:endParaRPr>
            </a:p>
          </p:txBody>
        </p:sp>
      </p:grpSp>
      <p:grpSp>
        <p:nvGrpSpPr>
          <p:cNvPr id="11" name="Group 10" descr="5. Interplay of energy systems – Biathlon">
            <a:extLst>
              <a:ext uri="{FF2B5EF4-FFF2-40B4-BE49-F238E27FC236}">
                <a16:creationId xmlns:a16="http://schemas.microsoft.com/office/drawing/2014/main" id="{74BC0900-51AE-A67F-5734-5A2ECB4F658D}"/>
              </a:ext>
            </a:extLst>
          </p:cNvPr>
          <p:cNvGrpSpPr/>
          <p:nvPr/>
        </p:nvGrpSpPr>
        <p:grpSpPr>
          <a:xfrm>
            <a:off x="360000" y="5650560"/>
            <a:ext cx="5736000" cy="1045440"/>
            <a:chOff x="360000" y="5650560"/>
            <a:chExt cx="5736000" cy="1045440"/>
          </a:xfrm>
        </p:grpSpPr>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1100734" y="5714583"/>
              <a:ext cx="499526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a:r>
                <a:rPr lang="en-GB" sz="1800" b="1" dirty="0">
                  <a:solidFill>
                    <a:schemeClr val="accent1"/>
                  </a:solidFill>
                  <a:latin typeface="+mj-lt"/>
                  <a:cs typeface="Arial" panose="020B0604020202020204" pitchFamily="34" charset="0"/>
                </a:rPr>
                <a:t>Interplay of energy systems – Biathlon</a:t>
              </a:r>
            </a:p>
          </p:txBody>
        </p:sp>
        <p:sp>
          <p:nvSpPr>
            <p:cNvPr id="30" name="Oval 29">
              <a:hlinkClick r:id="rId3" action="ppaction://hlinksldjump"/>
              <a:extLst>
                <a:ext uri="{FF2B5EF4-FFF2-40B4-BE49-F238E27FC236}">
                  <a16:creationId xmlns:a16="http://schemas.microsoft.com/office/drawing/2014/main" id="{B0E74290-D27C-AEF7-46E4-E1542A1B3C92}"/>
                </a:ext>
              </a:extLst>
            </p:cNvPr>
            <p:cNvSpPr/>
            <p:nvPr/>
          </p:nvSpPr>
          <p:spPr>
            <a:xfrm>
              <a:off x="360000" y="565056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3000" b="1" dirty="0">
                  <a:solidFill>
                    <a:schemeClr val="bg1"/>
                  </a:solidFill>
                  <a:latin typeface="+mj-lt"/>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5</a:t>
              </a:r>
              <a:endParaRPr lang="en-AU" sz="3000" b="1" dirty="0">
                <a:solidFill>
                  <a:schemeClr val="bg1"/>
                </a:solidFill>
                <a:latin typeface="+mj-lt"/>
                <a:cs typeface="Arial" panose="020B0604020202020204" pitchFamily="34" charset="0"/>
              </a:endParaRP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3</a:t>
            </a:fld>
            <a:endParaRPr lang="en-AU"/>
          </a:p>
        </p:txBody>
      </p:sp>
      <p:pic>
        <p:nvPicPr>
          <p:cNvPr id="7" name="Picture 6">
            <a:extLst>
              <a:ext uri="{FF2B5EF4-FFF2-40B4-BE49-F238E27FC236}">
                <a16:creationId xmlns:a16="http://schemas.microsoft.com/office/drawing/2014/main" id="{D1D4BB98-44A0-B12E-582F-AE6676C8A7C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273570" y="0"/>
            <a:ext cx="5918429" cy="6857999"/>
          </a:xfrm>
          <a:prstGeom prst="rect">
            <a:avLst/>
          </a:prstGeom>
        </p:spPr>
      </p:pic>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vert="horz" lIns="0" tIns="0" rIns="0" bIns="0" rtlCol="0" anchor="t">
            <a:normAutofit/>
          </a:bodyPr>
          <a:lstStyle/>
          <a:p>
            <a:r>
              <a:rPr lang="en-AU" dirty="0">
                <a:latin typeface="+mj-lt"/>
              </a:rPr>
              <a:t>Results and data collection (6)</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59999" y="982520"/>
            <a:ext cx="11483999" cy="310015"/>
          </a:xfrm>
        </p:spPr>
        <p:txBody>
          <a:bodyPr vert="horz" lIns="0" tIns="0" rIns="0" bIns="0" rtlCol="0" anchor="b">
            <a:noAutofit/>
          </a:bodyPr>
          <a:lstStyle/>
          <a:p>
            <a:pPr>
              <a:lnSpc>
                <a:spcPct val="140000"/>
              </a:lnSpc>
            </a:pPr>
            <a:r>
              <a:rPr lang="en-US" b="0" kern="1200" dirty="0">
                <a:latin typeface="+mj-lt"/>
                <a:ea typeface="+mn-ea"/>
                <a:cs typeface="Arial" panose="020B0604020202020204" pitchFamily="34" charset="0"/>
              </a:rPr>
              <a:t>Results and data collection</a:t>
            </a:r>
          </a:p>
        </p:txBody>
      </p:sp>
      <p:grpSp>
        <p:nvGrpSpPr>
          <p:cNvPr id="15" name="Group 14" descr="Record resting heart rate and breathing rate">
            <a:extLst>
              <a:ext uri="{FF2B5EF4-FFF2-40B4-BE49-F238E27FC236}">
                <a16:creationId xmlns:a16="http://schemas.microsoft.com/office/drawing/2014/main" id="{0A9A2984-6C23-4062-2F9F-D636790BEDD9}"/>
              </a:ext>
            </a:extLst>
          </p:cNvPr>
          <p:cNvGrpSpPr/>
          <p:nvPr/>
        </p:nvGrpSpPr>
        <p:grpSpPr>
          <a:xfrm>
            <a:off x="360363" y="1896983"/>
            <a:ext cx="6309201" cy="1385450"/>
            <a:chOff x="360363" y="1896983"/>
            <a:chExt cx="6309201" cy="1385450"/>
          </a:xfrm>
        </p:grpSpPr>
        <p:sp>
          <p:nvSpPr>
            <p:cNvPr id="5" name="Rectangle: Rounded Corners 4">
              <a:extLst>
                <a:ext uri="{FF2B5EF4-FFF2-40B4-BE49-F238E27FC236}">
                  <a16:creationId xmlns:a16="http://schemas.microsoft.com/office/drawing/2014/main" id="{C0A07C8E-8F23-F7C3-EF8B-339628A78C4A}"/>
                </a:ext>
              </a:extLst>
            </p:cNvPr>
            <p:cNvSpPr/>
            <p:nvPr/>
          </p:nvSpPr>
          <p:spPr>
            <a:xfrm>
              <a:off x="360363" y="1896983"/>
              <a:ext cx="6309201" cy="1385450"/>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spcAft>
                  <a:spcPts val="1200"/>
                </a:spcAft>
              </a:pPr>
              <a:r>
                <a:rPr lang="en-US" sz="2000" b="0" dirty="0"/>
                <a:t>Record resting heart rate and breathing rate</a:t>
              </a:r>
              <a:endParaRPr lang="en-US" sz="2000" dirty="0"/>
            </a:p>
          </p:txBody>
        </p:sp>
        <p:pic>
          <p:nvPicPr>
            <p:cNvPr id="12" name="Graphic 11" descr="Heart with pulse with solid fill">
              <a:extLst>
                <a:ext uri="{FF2B5EF4-FFF2-40B4-BE49-F238E27FC236}">
                  <a16:creationId xmlns:a16="http://schemas.microsoft.com/office/drawing/2014/main" id="{205D0454-7BD7-CDDA-3F55-41899A15B5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227" y="2112685"/>
              <a:ext cx="954047" cy="954047"/>
            </a:xfrm>
            <a:prstGeom prst="rect">
              <a:avLst/>
            </a:prstGeom>
          </p:spPr>
        </p:pic>
      </p:grpSp>
      <p:grpSp>
        <p:nvGrpSpPr>
          <p:cNvPr id="16" name="Group 15" descr="Record heart rate and breathing rate at regular intervals throughout the game">
            <a:extLst>
              <a:ext uri="{FF2B5EF4-FFF2-40B4-BE49-F238E27FC236}">
                <a16:creationId xmlns:a16="http://schemas.microsoft.com/office/drawing/2014/main" id="{503C0D8A-464C-DF6D-385C-9D78D3757894}"/>
              </a:ext>
            </a:extLst>
          </p:cNvPr>
          <p:cNvGrpSpPr/>
          <p:nvPr/>
        </p:nvGrpSpPr>
        <p:grpSpPr>
          <a:xfrm>
            <a:off x="360363" y="3441207"/>
            <a:ext cx="6309201" cy="1385450"/>
            <a:chOff x="360363" y="3441207"/>
            <a:chExt cx="6309201" cy="1385450"/>
          </a:xfrm>
        </p:grpSpPr>
        <p:sp>
          <p:nvSpPr>
            <p:cNvPr id="7" name="Rectangle: Rounded Corners 6">
              <a:extLst>
                <a:ext uri="{FF2B5EF4-FFF2-40B4-BE49-F238E27FC236}">
                  <a16:creationId xmlns:a16="http://schemas.microsoft.com/office/drawing/2014/main" id="{C013E2E6-6AB8-DA79-E051-E63F6EB555CE}"/>
                </a:ext>
              </a:extLst>
            </p:cNvPr>
            <p:cNvSpPr/>
            <p:nvPr/>
          </p:nvSpPr>
          <p:spPr>
            <a:xfrm>
              <a:off x="360363" y="3441207"/>
              <a:ext cx="6309201" cy="1385450"/>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spcAft>
                  <a:spcPts val="1200"/>
                </a:spcAft>
              </a:pPr>
              <a:r>
                <a:rPr lang="en-US" sz="2000" b="0" kern="1200" dirty="0"/>
                <a:t>Record heart rate and breathing rate at regular intervals throughout the game</a:t>
              </a:r>
              <a:endParaRPr lang="en-US" sz="2000" kern="1200" dirty="0"/>
            </a:p>
          </p:txBody>
        </p:sp>
        <p:sp>
          <p:nvSpPr>
            <p:cNvPr id="9" name="Rectangle 8" descr="Stopwatch">
              <a:extLst>
                <a:ext uri="{FF2B5EF4-FFF2-40B4-BE49-F238E27FC236}">
                  <a16:creationId xmlns:a16="http://schemas.microsoft.com/office/drawing/2014/main" id="{8EF3675F-FD1E-9DAA-B78C-616C948D7534}"/>
                </a:ext>
              </a:extLst>
            </p:cNvPr>
            <p:cNvSpPr/>
            <p:nvPr/>
          </p:nvSpPr>
          <p:spPr>
            <a:xfrm>
              <a:off x="521529" y="3787570"/>
              <a:ext cx="692725" cy="69272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grpSp>
      <p:grpSp>
        <p:nvGrpSpPr>
          <p:cNvPr id="17" name="Group 16" descr="Graphing heart rate and breathing rate responses">
            <a:extLst>
              <a:ext uri="{FF2B5EF4-FFF2-40B4-BE49-F238E27FC236}">
                <a16:creationId xmlns:a16="http://schemas.microsoft.com/office/drawing/2014/main" id="{0D6C4875-3C07-4657-58C9-243F83CB45CA}"/>
              </a:ext>
            </a:extLst>
          </p:cNvPr>
          <p:cNvGrpSpPr/>
          <p:nvPr/>
        </p:nvGrpSpPr>
        <p:grpSpPr>
          <a:xfrm>
            <a:off x="360363" y="4930471"/>
            <a:ext cx="6309201" cy="1385450"/>
            <a:chOff x="360363" y="4930471"/>
            <a:chExt cx="6309201" cy="1385450"/>
          </a:xfrm>
        </p:grpSpPr>
        <p:sp>
          <p:nvSpPr>
            <p:cNvPr id="11" name="Rectangle: Rounded Corners 10">
              <a:extLst>
                <a:ext uri="{FF2B5EF4-FFF2-40B4-BE49-F238E27FC236}">
                  <a16:creationId xmlns:a16="http://schemas.microsoft.com/office/drawing/2014/main" id="{DCF96D59-3411-FCBB-27EA-DC5A49C072C9}"/>
                </a:ext>
              </a:extLst>
            </p:cNvPr>
            <p:cNvSpPr/>
            <p:nvPr/>
          </p:nvSpPr>
          <p:spPr>
            <a:xfrm>
              <a:off x="360363" y="4930471"/>
              <a:ext cx="6309201" cy="1385450"/>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50000"/>
                </a:lnSpc>
                <a:spcAft>
                  <a:spcPts val="1200"/>
                </a:spcAft>
              </a:pPr>
              <a:r>
                <a:rPr lang="en-US" sz="2000" b="0" kern="1200" dirty="0"/>
                <a:t>Graphing heart rate and breathing rate responses</a:t>
              </a:r>
              <a:endParaRPr lang="en-US" sz="2000" kern="1200" dirty="0"/>
            </a:p>
          </p:txBody>
        </p:sp>
        <p:sp>
          <p:nvSpPr>
            <p:cNvPr id="13" name="Rectangle 12" descr="Heartbeat">
              <a:extLst>
                <a:ext uri="{FF2B5EF4-FFF2-40B4-BE49-F238E27FC236}">
                  <a16:creationId xmlns:a16="http://schemas.microsoft.com/office/drawing/2014/main" id="{3FB55766-0AD1-6686-B107-002E10221DCD}"/>
                </a:ext>
              </a:extLst>
            </p:cNvPr>
            <p:cNvSpPr/>
            <p:nvPr/>
          </p:nvSpPr>
          <p:spPr>
            <a:xfrm>
              <a:off x="521529" y="5276834"/>
              <a:ext cx="692725" cy="69272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gr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30</a:t>
            </a:fld>
            <a:endParaRPr lang="en-AU"/>
          </a:p>
        </p:txBody>
      </p:sp>
      <p:pic>
        <p:nvPicPr>
          <p:cNvPr id="10" name="Picture Placeholder 9">
            <a:extLst>
              <a:ext uri="{FF2B5EF4-FFF2-40B4-BE49-F238E27FC236}">
                <a16:creationId xmlns:a16="http://schemas.microsoft.com/office/drawing/2014/main" id="{A5CBD1F0-9A8F-B963-52CC-D1E64601DB23}"/>
              </a:ext>
              <a:ext uri="{C183D7F6-B498-43B3-948B-1728B52AA6E4}">
                <adec:decorative xmlns:adec="http://schemas.microsoft.com/office/drawing/2017/decorative" val="1"/>
              </a:ext>
            </a:extLst>
          </p:cNvPr>
          <p:cNvPicPr>
            <a:picLocks noGrp="1" noChangeAspect="1"/>
          </p:cNvPicPr>
          <p:nvPr>
            <p:ph type="pic" sz="quarter" idx="20"/>
          </p:nvPr>
        </p:nvPicPr>
        <p:blipFill>
          <a:blip r:embed="rId9"/>
          <a:srcRect t="4126" b="4126"/>
          <a:stretch>
            <a:fillRect/>
          </a:stretch>
        </p:blipFill>
        <p:spPr>
          <a:xfrm>
            <a:off x="6830729" y="1562470"/>
            <a:ext cx="5000907" cy="4814518"/>
          </a:xfrm>
          <a:prstGeom prst="rect">
            <a:avLst/>
          </a:prstGeom>
        </p:spPr>
      </p:pic>
    </p:spTree>
    <p:extLst>
      <p:ext uri="{BB962C8B-B14F-4D97-AF65-F5344CB8AC3E}">
        <p14:creationId xmlns:p14="http://schemas.microsoft.com/office/powerpoint/2010/main" val="185913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3206339"/>
            <a:ext cx="11291998" cy="1662224"/>
          </a:xfrm>
        </p:spPr>
        <p:txBody>
          <a:bodyPr/>
          <a:lstStyle/>
          <a:p>
            <a:r>
              <a:rPr lang="en-AU" dirty="0">
                <a:effectLst/>
                <a:latin typeface="+mj-lt"/>
                <a:ea typeface="Times New Roman" panose="02020603050405020304" pitchFamily="18" charset="0"/>
              </a:rPr>
              <a:t>Practical application of interplay of energy systems – Biathlon</a:t>
            </a:r>
            <a:endParaRPr lang="en-AU" dirty="0">
              <a:latin typeface="+mj-lt"/>
            </a:endParaRPr>
          </a:p>
        </p:txBody>
      </p:sp>
    </p:spTree>
    <p:extLst>
      <p:ext uri="{BB962C8B-B14F-4D97-AF65-F5344CB8AC3E}">
        <p14:creationId xmlns:p14="http://schemas.microsoft.com/office/powerpoint/2010/main" val="130347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899337-4B26-74D4-DE6B-EF83FDBF6C97}"/>
              </a:ext>
            </a:extLst>
          </p:cNvPr>
          <p:cNvSpPr>
            <a:spLocks noGrp="1"/>
          </p:cNvSpPr>
          <p:nvPr>
            <p:ph type="title"/>
          </p:nvPr>
        </p:nvSpPr>
        <p:spPr/>
        <p:txBody>
          <a:bodyPr/>
          <a:lstStyle/>
          <a:p>
            <a:r>
              <a:rPr lang="en-AU" dirty="0">
                <a:latin typeface="+mj-lt"/>
              </a:rPr>
              <a:t>Biathlon (1)</a:t>
            </a:r>
          </a:p>
        </p:txBody>
      </p:sp>
      <p:sp>
        <p:nvSpPr>
          <p:cNvPr id="9" name="Text Placeholder 8">
            <a:extLst>
              <a:ext uri="{FF2B5EF4-FFF2-40B4-BE49-F238E27FC236}">
                <a16:creationId xmlns:a16="http://schemas.microsoft.com/office/drawing/2014/main" id="{BD040021-221B-EEEA-EE2F-8CE38F7302B3}"/>
              </a:ext>
            </a:extLst>
          </p:cNvPr>
          <p:cNvSpPr>
            <a:spLocks noGrp="1"/>
          </p:cNvSpPr>
          <p:nvPr>
            <p:ph type="body" sz="quarter" idx="18"/>
          </p:nvPr>
        </p:nvSpPr>
        <p:spPr/>
        <p:txBody>
          <a:bodyPr/>
          <a:lstStyle/>
          <a:p>
            <a:r>
              <a:rPr lang="en-AU" dirty="0">
                <a:latin typeface="+mj-lt"/>
              </a:rPr>
              <a:t>What is it?</a:t>
            </a:r>
          </a:p>
        </p:txBody>
      </p:sp>
      <p:sp>
        <p:nvSpPr>
          <p:cNvPr id="8" name="Text Placeholder 7">
            <a:extLst>
              <a:ext uri="{FF2B5EF4-FFF2-40B4-BE49-F238E27FC236}">
                <a16:creationId xmlns:a16="http://schemas.microsoft.com/office/drawing/2014/main" id="{2FA46532-1A59-BA91-D747-0E105037F704}"/>
              </a:ext>
            </a:extLst>
          </p:cNvPr>
          <p:cNvSpPr>
            <a:spLocks noGrp="1"/>
          </p:cNvSpPr>
          <p:nvPr>
            <p:ph type="body" sz="quarter" idx="17"/>
          </p:nvPr>
        </p:nvSpPr>
        <p:spPr/>
        <p:txBody>
          <a:bodyPr/>
          <a:lstStyle/>
          <a:p>
            <a:pPr marL="285750" marR="0" lvl="0" indent="-285750" algn="l" defTabSz="1219170" rtl="0" eaLnBrk="1" fontAlgn="auto" latinLnBrk="0" hangingPunct="1">
              <a:spcBef>
                <a:spcPts val="0"/>
              </a:spcBef>
              <a:buClrTx/>
              <a:buSzTx/>
              <a:buFont typeface="Arial" panose="020B0604020202020204" pitchFamily="34" charset="0"/>
              <a:buChar char="•"/>
              <a:tabLst/>
              <a:defRPr/>
            </a:pPr>
            <a:r>
              <a:rPr lang="en-AU" sz="1800" dirty="0">
                <a:latin typeface="+mn-lt"/>
                <a:ea typeface="Calibri" panose="020F0502020204030204" pitchFamily="34" charset="0"/>
              </a:rPr>
              <a:t>W</a:t>
            </a:r>
            <a:r>
              <a:rPr lang="en-AU" sz="1800" dirty="0">
                <a:effectLst/>
                <a:latin typeface="+mn-lt"/>
                <a:ea typeface="Calibri" panose="020F0502020204030204" pitchFamily="34" charset="0"/>
              </a:rPr>
              <a:t>atch the video </a:t>
            </a:r>
            <a:r>
              <a:rPr lang="en-AU" sz="1800" u="sng" dirty="0">
                <a:solidFill>
                  <a:srgbClr val="2F5496"/>
                </a:solidFill>
                <a:effectLst/>
                <a:latin typeface="+mn-lt"/>
                <a:ea typeface="Calibri" panose="020F0502020204030204" pitchFamily="34" charset="0"/>
                <a:hlinkClick r:id="rId3"/>
              </a:rPr>
              <a:t>Biathlon in Beijing 2022: How it works</a:t>
            </a:r>
            <a:r>
              <a:rPr lang="en-AU" sz="1800" dirty="0">
                <a:effectLst/>
                <a:latin typeface="+mn-lt"/>
                <a:ea typeface="Calibri" panose="020F0502020204030204" pitchFamily="34" charset="0"/>
                <a:hlinkClick r:id="rId3"/>
              </a:rPr>
              <a:t> (3:23)</a:t>
            </a:r>
            <a:r>
              <a:rPr lang="en-AU" sz="1800" dirty="0">
                <a:effectLst/>
                <a:latin typeface="+mn-lt"/>
                <a:ea typeface="Calibri" panose="020F0502020204030204" pitchFamily="34" charset="0"/>
              </a:rPr>
              <a:t>. </a:t>
            </a:r>
          </a:p>
          <a:p>
            <a:pPr marL="285750" marR="0" lvl="0" indent="-285750" algn="l" defTabSz="1219170" rtl="0" eaLnBrk="1" fontAlgn="auto" latinLnBrk="0" hangingPunct="1">
              <a:spcBef>
                <a:spcPts val="0"/>
              </a:spcBef>
              <a:buClrTx/>
              <a:buSzTx/>
              <a:buFont typeface="Arial" panose="020B0604020202020204" pitchFamily="34" charset="0"/>
              <a:buChar char="•"/>
              <a:tabLst/>
              <a:defRPr/>
            </a:pPr>
            <a:r>
              <a:rPr lang="en-AU" sz="1800" dirty="0">
                <a:effectLst/>
                <a:latin typeface="+mn-lt"/>
                <a:ea typeface="Calibri" panose="020F0502020204030204" pitchFamily="34" charset="0"/>
              </a:rPr>
              <a:t>Focus particular attention to the structure of the 10-kilometre sprint biathlon (0:59–3:23). </a:t>
            </a:r>
          </a:p>
          <a:p>
            <a:pPr marL="285750" marR="0" lvl="0" indent="-285750" algn="l" defTabSz="1219170" rtl="0" eaLnBrk="1" fontAlgn="auto" latinLnBrk="0" hangingPunct="1">
              <a:spcBef>
                <a:spcPts val="0"/>
              </a:spcBef>
              <a:buClrTx/>
              <a:buSzTx/>
              <a:buFont typeface="Arial" panose="020B0604020202020204" pitchFamily="34" charset="0"/>
              <a:buChar char="•"/>
              <a:tabLst/>
              <a:defRPr/>
            </a:pPr>
            <a:endParaRPr lang="en-AU" sz="1800" dirty="0">
              <a:latin typeface="+mn-lt"/>
              <a:ea typeface="Calibri" panose="020F0502020204030204" pitchFamily="34" charset="0"/>
            </a:endParaRPr>
          </a:p>
          <a:p>
            <a:pPr marL="285750" marR="0" lvl="0" indent="-285750" algn="l" defTabSz="1219170" rtl="0" eaLnBrk="1" fontAlgn="auto" latinLnBrk="0" hangingPunct="1">
              <a:spcBef>
                <a:spcPts val="0"/>
              </a:spcBef>
              <a:buClrTx/>
              <a:buSzTx/>
              <a:buFont typeface="Arial" panose="020B0604020202020204" pitchFamily="34" charset="0"/>
              <a:buChar char="•"/>
              <a:tabLst/>
              <a:defRPr/>
            </a:pPr>
            <a:endParaRPr lang="en-AU" sz="1800" dirty="0">
              <a:effectLst/>
              <a:latin typeface="+mn-lt"/>
              <a:ea typeface="Calibri" panose="020F0502020204030204" pitchFamily="34" charset="0"/>
            </a:endParaRPr>
          </a:p>
          <a:p>
            <a:endParaRPr lang="en-AU" sz="1800" dirty="0">
              <a:latin typeface="+mn-lt"/>
            </a:endParaRPr>
          </a:p>
          <a:p>
            <a:endParaRPr lang="en-AU" sz="1800" dirty="0">
              <a:latin typeface="+mn-lt"/>
            </a:endParaRPr>
          </a:p>
        </p:txBody>
      </p:sp>
      <p:sp>
        <p:nvSpPr>
          <p:cNvPr id="2" name="Slide Number Placeholder 1">
            <a:extLst>
              <a:ext uri="{FF2B5EF4-FFF2-40B4-BE49-F238E27FC236}">
                <a16:creationId xmlns:a16="http://schemas.microsoft.com/office/drawing/2014/main" id="{0CFEC109-9C5C-A6D0-E9A8-538E7D80E43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32</a:t>
            </a:fld>
            <a:endParaRPr lang="en-AU"/>
          </a:p>
        </p:txBody>
      </p:sp>
      <p:pic>
        <p:nvPicPr>
          <p:cNvPr id="15" name="Picture Placeholder 14">
            <a:extLst>
              <a:ext uri="{FF2B5EF4-FFF2-40B4-BE49-F238E27FC236}">
                <a16:creationId xmlns:a16="http://schemas.microsoft.com/office/drawing/2014/main" id="{F5866222-4CA7-48FA-A1BE-8F1AF271C6EF}"/>
              </a:ext>
              <a:ext uri="{C183D7F6-B498-43B3-948B-1728B52AA6E4}">
                <adec:decorative xmlns:adec="http://schemas.microsoft.com/office/drawing/2017/decorative" val="1"/>
              </a:ext>
            </a:extLst>
          </p:cNvPr>
          <p:cNvPicPr>
            <a:picLocks noGrp="1" noChangeAspect="1"/>
          </p:cNvPicPr>
          <p:nvPr>
            <p:ph type="pic" sz="quarter" idx="13"/>
          </p:nvPr>
        </p:nvPicPr>
        <p:blipFill>
          <a:blip r:embed="rId4"/>
          <a:srcRect t="4757" b="4757"/>
          <a:stretch>
            <a:fillRect/>
          </a:stretch>
        </p:blipFill>
        <p:spPr>
          <a:prstGeom prst="rect">
            <a:avLst/>
          </a:prstGeom>
        </p:spPr>
      </p:pic>
    </p:spTree>
    <p:extLst>
      <p:ext uri="{BB962C8B-B14F-4D97-AF65-F5344CB8AC3E}">
        <p14:creationId xmlns:p14="http://schemas.microsoft.com/office/powerpoint/2010/main" val="31279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ACAF41-D46F-511A-6740-A8405B8699D4}"/>
              </a:ext>
            </a:extLst>
          </p:cNvPr>
          <p:cNvSpPr>
            <a:spLocks noGrp="1"/>
          </p:cNvSpPr>
          <p:nvPr>
            <p:ph type="title"/>
          </p:nvPr>
        </p:nvSpPr>
        <p:spPr>
          <a:xfrm>
            <a:off x="360000" y="360000"/>
            <a:ext cx="11484000" cy="545601"/>
          </a:xfrm>
        </p:spPr>
        <p:txBody>
          <a:bodyPr anchor="t">
            <a:normAutofit/>
          </a:bodyPr>
          <a:lstStyle/>
          <a:p>
            <a:r>
              <a:rPr lang="en-AU" dirty="0">
                <a:latin typeface="+mj-lt"/>
              </a:rPr>
              <a:t>Biathlon (2)</a:t>
            </a:r>
          </a:p>
        </p:txBody>
      </p:sp>
      <p:sp>
        <p:nvSpPr>
          <p:cNvPr id="15" name="Text Placeholder 3">
            <a:extLst>
              <a:ext uri="{FF2B5EF4-FFF2-40B4-BE49-F238E27FC236}">
                <a16:creationId xmlns:a16="http://schemas.microsoft.com/office/drawing/2014/main" id="{7DD7B4A7-4B8B-6800-A05E-DE4A81D43FF5}"/>
              </a:ext>
            </a:extLst>
          </p:cNvPr>
          <p:cNvSpPr>
            <a:spLocks noGrp="1"/>
          </p:cNvSpPr>
          <p:nvPr>
            <p:ph type="body" sz="quarter" idx="18"/>
          </p:nvPr>
        </p:nvSpPr>
        <p:spPr>
          <a:xfrm>
            <a:off x="359999" y="982520"/>
            <a:ext cx="11483999" cy="310015"/>
          </a:xfrm>
        </p:spPr>
        <p:txBody>
          <a:bodyPr/>
          <a:lstStyle/>
          <a:p>
            <a:r>
              <a:rPr lang="en-US" dirty="0">
                <a:latin typeface="+mj-lt"/>
              </a:rPr>
              <a:t>Group task</a:t>
            </a:r>
          </a:p>
        </p:txBody>
      </p:sp>
      <p:sp>
        <p:nvSpPr>
          <p:cNvPr id="5" name="Text Placeholder 4">
            <a:extLst>
              <a:ext uri="{FF2B5EF4-FFF2-40B4-BE49-F238E27FC236}">
                <a16:creationId xmlns:a16="http://schemas.microsoft.com/office/drawing/2014/main" id="{DBB59037-D124-D556-E6ED-E8B12CBF3AB4}"/>
              </a:ext>
            </a:extLst>
          </p:cNvPr>
          <p:cNvSpPr>
            <a:spLocks noGrp="1"/>
          </p:cNvSpPr>
          <p:nvPr>
            <p:ph sz="quarter" idx="19"/>
          </p:nvPr>
        </p:nvSpPr>
        <p:spPr>
          <a:xfrm>
            <a:off x="360363" y="1369454"/>
            <a:ext cx="11533877" cy="2811641"/>
          </a:xfrm>
        </p:spPr>
        <p:txBody>
          <a:bodyPr>
            <a:noAutofit/>
          </a:bodyPr>
          <a:lstStyle/>
          <a:p>
            <a:pPr>
              <a:lnSpc>
                <a:spcPct val="160000"/>
              </a:lnSpc>
            </a:pPr>
            <a:r>
              <a:rPr lang="en-AU" sz="1800" dirty="0">
                <a:effectLst/>
                <a:latin typeface="+mn-lt"/>
                <a:ea typeface="Calibri" panose="020F0502020204030204" pitchFamily="34" charset="0"/>
              </a:rPr>
              <a:t>In small groups</a:t>
            </a:r>
            <a:r>
              <a:rPr lang="en-AU" sz="1800" dirty="0">
                <a:latin typeface="+mn-lt"/>
                <a:ea typeface="Calibri" panose="020F0502020204030204" pitchFamily="34" charset="0"/>
              </a:rPr>
              <a:t>:</a:t>
            </a:r>
            <a:endParaRPr lang="en-AU" sz="1800" dirty="0">
              <a:effectLst/>
              <a:latin typeface="+mn-lt"/>
              <a:ea typeface="Calibri" panose="020F0502020204030204" pitchFamily="34" charset="0"/>
            </a:endParaRPr>
          </a:p>
          <a:p>
            <a:pPr marL="342900" lvl="0" indent="-342900">
              <a:lnSpc>
                <a:spcPct val="160000"/>
              </a:lnSpc>
              <a:buFont typeface="Arial" panose="020B0604020202020204" pitchFamily="34" charset="0"/>
              <a:buChar char="•"/>
            </a:pPr>
            <a:r>
              <a:rPr lang="en-AU" sz="1800" dirty="0">
                <a:effectLst/>
                <a:latin typeface="+mn-lt"/>
                <a:ea typeface="Calibri" panose="020F0502020204030204" pitchFamily="34" charset="0"/>
              </a:rPr>
              <a:t>discuss how the sport of biathlon and the 10-kilometre sprint event uses all 3 energy systems</a:t>
            </a:r>
          </a:p>
          <a:p>
            <a:pPr marL="342900" lvl="0" indent="-342900">
              <a:lnSpc>
                <a:spcPct val="160000"/>
              </a:lnSpc>
              <a:buFont typeface="Arial" panose="020B0604020202020204" pitchFamily="34" charset="0"/>
              <a:buChar char="•"/>
            </a:pPr>
            <a:r>
              <a:rPr lang="en-AU" sz="1800" dirty="0">
                <a:effectLst/>
                <a:latin typeface="+mn-lt"/>
                <a:ea typeface="Calibri" panose="020F0502020204030204" pitchFamily="34" charset="0"/>
              </a:rPr>
              <a:t>identify the specific movements that occur when using each energy system</a:t>
            </a:r>
          </a:p>
          <a:p>
            <a:pPr marL="342900" lvl="0" indent="-342900">
              <a:lnSpc>
                <a:spcPct val="160000"/>
              </a:lnSpc>
              <a:buFont typeface="Arial" panose="020B0604020202020204" pitchFamily="34" charset="0"/>
              <a:buChar char="•"/>
            </a:pPr>
            <a:r>
              <a:rPr lang="en-AU" sz="1800" dirty="0">
                <a:effectLst/>
                <a:latin typeface="+mn-lt"/>
                <a:ea typeface="Calibri" panose="020F0502020204030204" pitchFamily="34" charset="0"/>
              </a:rPr>
              <a:t>record these in the table below </a:t>
            </a:r>
          </a:p>
          <a:p>
            <a:pPr marL="342900" lvl="0" indent="-342900">
              <a:lnSpc>
                <a:spcPct val="160000"/>
              </a:lnSpc>
              <a:buFont typeface="Arial" panose="020B0604020202020204" pitchFamily="34" charset="0"/>
              <a:buChar char="•"/>
            </a:pPr>
            <a:r>
              <a:rPr lang="en-AU" sz="1800" dirty="0">
                <a:effectLst/>
                <a:latin typeface="+mn-lt"/>
                <a:ea typeface="Calibri" panose="020F0502020204030204" pitchFamily="34" charset="0"/>
              </a:rPr>
              <a:t>share with the class.</a:t>
            </a:r>
          </a:p>
          <a:p>
            <a:pPr>
              <a:lnSpc>
                <a:spcPct val="160000"/>
              </a:lnSpc>
            </a:pPr>
            <a:endParaRPr lang="en-AU" sz="1800" dirty="0">
              <a:latin typeface="+mn-lt"/>
            </a:endParaRPr>
          </a:p>
        </p:txBody>
      </p:sp>
      <p:graphicFrame>
        <p:nvGraphicFramePr>
          <p:cNvPr id="4" name="Table 3" descr="Recording table for how the energy systems are used in the biathlon and 10 kilometre sprint event">
            <a:extLst>
              <a:ext uri="{FF2B5EF4-FFF2-40B4-BE49-F238E27FC236}">
                <a16:creationId xmlns:a16="http://schemas.microsoft.com/office/drawing/2014/main" id="{9C264269-84D2-282A-5D95-0919FEA91C6A}"/>
              </a:ext>
            </a:extLst>
          </p:cNvPr>
          <p:cNvGraphicFramePr>
            <a:graphicFrameLocks noGrp="1"/>
          </p:cNvGraphicFramePr>
          <p:nvPr>
            <p:extLst>
              <p:ext uri="{D42A27DB-BD31-4B8C-83A1-F6EECF244321}">
                <p14:modId xmlns:p14="http://schemas.microsoft.com/office/powerpoint/2010/main" val="1847237109"/>
              </p:ext>
            </p:extLst>
          </p:nvPr>
        </p:nvGraphicFramePr>
        <p:xfrm>
          <a:off x="359999" y="4307095"/>
          <a:ext cx="11186240" cy="2298905"/>
        </p:xfrm>
        <a:graphic>
          <a:graphicData uri="http://schemas.openxmlformats.org/drawingml/2006/table">
            <a:tbl>
              <a:tblPr firstRow="1" bandRow="1">
                <a:tableStyleId>{69012ECD-51FC-41F1-AA8D-1B2483CD663E}</a:tableStyleId>
              </a:tblPr>
              <a:tblGrid>
                <a:gridCol w="3065126">
                  <a:extLst>
                    <a:ext uri="{9D8B030D-6E8A-4147-A177-3AD203B41FA5}">
                      <a16:colId xmlns:a16="http://schemas.microsoft.com/office/drawing/2014/main" val="312221614"/>
                    </a:ext>
                  </a:extLst>
                </a:gridCol>
                <a:gridCol w="2774197">
                  <a:extLst>
                    <a:ext uri="{9D8B030D-6E8A-4147-A177-3AD203B41FA5}">
                      <a16:colId xmlns:a16="http://schemas.microsoft.com/office/drawing/2014/main" val="4005792803"/>
                    </a:ext>
                  </a:extLst>
                </a:gridCol>
                <a:gridCol w="3177153">
                  <a:extLst>
                    <a:ext uri="{9D8B030D-6E8A-4147-A177-3AD203B41FA5}">
                      <a16:colId xmlns:a16="http://schemas.microsoft.com/office/drawing/2014/main" val="485290920"/>
                    </a:ext>
                  </a:extLst>
                </a:gridCol>
                <a:gridCol w="2169764">
                  <a:extLst>
                    <a:ext uri="{9D8B030D-6E8A-4147-A177-3AD203B41FA5}">
                      <a16:colId xmlns:a16="http://schemas.microsoft.com/office/drawing/2014/main" val="2351154316"/>
                    </a:ext>
                  </a:extLst>
                </a:gridCol>
              </a:tblGrid>
              <a:tr h="814050">
                <a:tc>
                  <a:txBody>
                    <a:bodyPr/>
                    <a:lstStyle/>
                    <a:p>
                      <a:pPr>
                        <a:lnSpc>
                          <a:spcPct val="150000"/>
                        </a:lnSpc>
                        <a:spcBef>
                          <a:spcPts val="600"/>
                        </a:spcBef>
                        <a:spcAft>
                          <a:spcPts val="600"/>
                        </a:spcAft>
                      </a:pPr>
                      <a:r>
                        <a:rPr lang="en-AU" sz="1800" b="1" dirty="0">
                          <a:solidFill>
                            <a:srgbClr val="FFFFFF"/>
                          </a:solidFill>
                          <a:effectLst/>
                          <a:highlight>
                            <a:srgbClr val="002664"/>
                          </a:highlight>
                          <a:latin typeface="+mj-lt"/>
                          <a:ea typeface="Calibri" panose="020F0502020204030204" pitchFamily="34" charset="0"/>
                          <a:cs typeface="Arial" panose="020B0604020202020204" pitchFamily="34" charset="0"/>
                        </a:rPr>
                        <a:t>Specific movements for each system</a:t>
                      </a:r>
                      <a:endParaRPr lang="en-AU" sz="1800" dirty="0">
                        <a:effectLst/>
                        <a:highlight>
                          <a:srgbClr val="002664"/>
                        </a:highligh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n-AU" sz="1800" b="1" dirty="0">
                          <a:solidFill>
                            <a:srgbClr val="FFFFFF"/>
                          </a:solidFill>
                          <a:effectLst/>
                          <a:highlight>
                            <a:srgbClr val="002664"/>
                          </a:highlight>
                          <a:latin typeface="+mj-lt"/>
                          <a:ea typeface="Calibri" panose="020F0502020204030204" pitchFamily="34" charset="0"/>
                          <a:cs typeface="Arial" panose="020B0604020202020204" pitchFamily="34" charset="0"/>
                        </a:rPr>
                        <a:t>ATP-</a:t>
                      </a:r>
                      <a:r>
                        <a:rPr lang="en-AU" sz="1800" b="1" dirty="0" err="1">
                          <a:solidFill>
                            <a:srgbClr val="FFFFFF"/>
                          </a:solidFill>
                          <a:effectLst/>
                          <a:highlight>
                            <a:srgbClr val="002664"/>
                          </a:highlight>
                          <a:latin typeface="+mj-lt"/>
                          <a:ea typeface="Calibri" panose="020F0502020204030204" pitchFamily="34" charset="0"/>
                          <a:cs typeface="Arial" panose="020B0604020202020204" pitchFamily="34" charset="0"/>
                        </a:rPr>
                        <a:t>PCr</a:t>
                      </a:r>
                      <a:endParaRPr lang="en-AU" sz="1800" dirty="0">
                        <a:effectLst/>
                        <a:highlight>
                          <a:srgbClr val="002664"/>
                        </a:highligh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n-AU" sz="1800" b="1" dirty="0">
                          <a:solidFill>
                            <a:srgbClr val="FFFFFF"/>
                          </a:solidFill>
                          <a:effectLst/>
                          <a:highlight>
                            <a:srgbClr val="002664"/>
                          </a:highlight>
                          <a:latin typeface="+mj-lt"/>
                          <a:ea typeface="Calibri" panose="020F0502020204030204" pitchFamily="34" charset="0"/>
                          <a:cs typeface="Arial" panose="020B0604020202020204" pitchFamily="34" charset="0"/>
                        </a:rPr>
                        <a:t>Glycolytic (Lactic Acid)</a:t>
                      </a:r>
                      <a:endParaRPr lang="en-AU" sz="1800" dirty="0">
                        <a:effectLst/>
                        <a:highlight>
                          <a:srgbClr val="002664"/>
                        </a:highligh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n-AU" sz="1800" b="1" dirty="0">
                          <a:solidFill>
                            <a:srgbClr val="FFFFFF"/>
                          </a:solidFill>
                          <a:effectLst/>
                          <a:highlight>
                            <a:srgbClr val="002664"/>
                          </a:highlight>
                          <a:latin typeface="+mj-lt"/>
                          <a:ea typeface="Calibri" panose="020F0502020204030204" pitchFamily="34" charset="0"/>
                          <a:cs typeface="Arial" panose="020B0604020202020204" pitchFamily="34" charset="0"/>
                        </a:rPr>
                        <a:t>Aerobic</a:t>
                      </a:r>
                      <a:endParaRPr lang="en-AU" sz="1800" dirty="0">
                        <a:effectLst/>
                        <a:highlight>
                          <a:srgbClr val="002664"/>
                        </a:highligh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10036250"/>
                  </a:ext>
                </a:extLst>
              </a:tr>
              <a:tr h="1484855">
                <a:tc>
                  <a:txBody>
                    <a:bodyPr/>
                    <a:lstStyle/>
                    <a:p>
                      <a:pPr>
                        <a:lnSpc>
                          <a:spcPct val="150000"/>
                        </a:lnSpc>
                        <a:spcBef>
                          <a:spcPts val="600"/>
                        </a:spcBef>
                        <a:spcAft>
                          <a:spcPts val="600"/>
                        </a:spcAft>
                      </a:pPr>
                      <a:r>
                        <a:rPr lang="en-AU" sz="1800" b="1" dirty="0">
                          <a:solidFill>
                            <a:srgbClr val="000000"/>
                          </a:solidFill>
                          <a:effectLst/>
                          <a:highlight>
                            <a:srgbClr val="FFFFFF"/>
                          </a:highlight>
                          <a:latin typeface="+mj-lt"/>
                          <a:ea typeface="Calibri" panose="020F0502020204030204" pitchFamily="34" charset="0"/>
                          <a:cs typeface="Arial" panose="020B0604020202020204" pitchFamily="34" charset="0"/>
                        </a:rPr>
                        <a:t>Specific movements</a:t>
                      </a:r>
                      <a:endParaRPr lang="en-AU" sz="1800" dirty="0">
                        <a:effectLst/>
                        <a:highlight>
                          <a:srgbClr val="FFFFFF"/>
                        </a:highligh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600"/>
                        </a:spcBef>
                        <a:spcAft>
                          <a:spcPts val="600"/>
                        </a:spcAft>
                      </a:pPr>
                      <a:r>
                        <a:rPr lang="en-AU" sz="1800" dirty="0">
                          <a:solidFill>
                            <a:srgbClr val="000000"/>
                          </a:solidFill>
                          <a:effectLst/>
                          <a:highlight>
                            <a:srgbClr val="FFFFFF"/>
                          </a:highlight>
                          <a:latin typeface="+mn-lt"/>
                          <a:ea typeface="Calibri" panose="020F0502020204030204" pitchFamily="34" charset="0"/>
                          <a:cs typeface="Arial" panose="020B0604020202020204" pitchFamily="34" charset="0"/>
                        </a:rPr>
                        <a:t>Laying down to shoot</a:t>
                      </a:r>
                      <a:endParaRPr lang="en-AU" sz="1800" dirty="0">
                        <a:effectLst/>
                        <a:highlight>
                          <a:srgbClr val="FFFFFF"/>
                        </a:highlight>
                        <a:latin typeface="+mn-lt"/>
                        <a:ea typeface="Calibri" panose="020F0502020204030204" pitchFamily="34" charset="0"/>
                        <a:cs typeface="Arial" panose="020B0604020202020204" pitchFamily="34" charset="0"/>
                      </a:endParaRPr>
                    </a:p>
                    <a:p>
                      <a:pPr>
                        <a:lnSpc>
                          <a:spcPct val="150000"/>
                        </a:lnSpc>
                        <a:spcBef>
                          <a:spcPts val="600"/>
                        </a:spcBef>
                        <a:spcAft>
                          <a:spcPts val="600"/>
                        </a:spcAft>
                      </a:pPr>
                      <a:r>
                        <a:rPr lang="en-AU" sz="1800" dirty="0">
                          <a:solidFill>
                            <a:srgbClr val="000000"/>
                          </a:solidFill>
                          <a:effectLst/>
                          <a:highlight>
                            <a:srgbClr val="FFFFFF"/>
                          </a:highlight>
                          <a:latin typeface="+mn-lt"/>
                          <a:ea typeface="Calibri" panose="020F0502020204030204" pitchFamily="34" charset="0"/>
                          <a:cs typeface="Arial" panose="020B0604020202020204" pitchFamily="34" charset="0"/>
                        </a:rPr>
                        <a:t>Standing up from the laying down position</a:t>
                      </a:r>
                      <a:endParaRPr lang="en-AU" sz="1800" dirty="0">
                        <a:effectLst/>
                        <a:highlight>
                          <a:srgbClr val="FFFFFF"/>
                        </a:highlight>
                        <a:latin typeface="+mn-lt"/>
                        <a:ea typeface="Calibri" panose="020F0502020204030204" pitchFamily="34" charset="0"/>
                        <a:cs typeface="Arial" panose="020B0604020202020204" pitchFamily="34" charset="0"/>
                      </a:endParaRPr>
                    </a:p>
                  </a:txBody>
                  <a:tcPr marL="68580" marR="68580" marT="0" marB="0">
                    <a:noFill/>
                  </a:tcPr>
                </a:tc>
                <a:tc>
                  <a:txBody>
                    <a:bodyPr/>
                    <a:lstStyle/>
                    <a:p>
                      <a:pPr>
                        <a:lnSpc>
                          <a:spcPct val="150000"/>
                        </a:lnSpc>
                        <a:spcBef>
                          <a:spcPts val="600"/>
                        </a:spcBef>
                        <a:spcAft>
                          <a:spcPts val="600"/>
                        </a:spcAft>
                      </a:pPr>
                      <a:r>
                        <a:rPr lang="en-AU" sz="1800" dirty="0">
                          <a:solidFill>
                            <a:srgbClr val="000000"/>
                          </a:solidFill>
                          <a:effectLst/>
                          <a:highlight>
                            <a:srgbClr val="FFFFFF"/>
                          </a:highlight>
                          <a:latin typeface="+mn-lt"/>
                          <a:ea typeface="Calibri" panose="020F0502020204030204" pitchFamily="34" charset="0"/>
                          <a:cs typeface="Arial" panose="020B0604020202020204" pitchFamily="34" charset="0"/>
                        </a:rPr>
                        <a:t>Penalty lap</a:t>
                      </a:r>
                      <a:endParaRPr lang="en-AU" sz="1800" dirty="0">
                        <a:effectLst/>
                        <a:highlight>
                          <a:srgbClr val="FFFFFF"/>
                        </a:highlight>
                        <a:latin typeface="+mn-lt"/>
                        <a:ea typeface="Calibri" panose="020F0502020204030204" pitchFamily="34" charset="0"/>
                        <a:cs typeface="Arial" panose="020B0604020202020204" pitchFamily="34" charset="0"/>
                      </a:endParaRPr>
                    </a:p>
                  </a:txBody>
                  <a:tcPr marL="68580" marR="68580" marT="0" marB="0">
                    <a:noFill/>
                  </a:tcPr>
                </a:tc>
                <a:tc>
                  <a:txBody>
                    <a:bodyPr/>
                    <a:lstStyle/>
                    <a:p>
                      <a:pPr>
                        <a:lnSpc>
                          <a:spcPct val="150000"/>
                        </a:lnSpc>
                        <a:spcBef>
                          <a:spcPts val="600"/>
                        </a:spcBef>
                        <a:spcAft>
                          <a:spcPts val="600"/>
                        </a:spcAft>
                      </a:pPr>
                      <a:r>
                        <a:rPr lang="en-AU" sz="1800" dirty="0">
                          <a:solidFill>
                            <a:srgbClr val="000000"/>
                          </a:solidFill>
                          <a:effectLst/>
                          <a:highlight>
                            <a:srgbClr val="FFFFFF"/>
                          </a:highlight>
                          <a:latin typeface="+mn-lt"/>
                          <a:ea typeface="Calibri" panose="020F0502020204030204" pitchFamily="34" charset="0"/>
                          <a:cs typeface="Arial" panose="020B0604020202020204" pitchFamily="34" charset="0"/>
                        </a:rPr>
                        <a:t>10 km skiing</a:t>
                      </a:r>
                      <a:endParaRPr lang="en-AU" sz="1800" dirty="0">
                        <a:effectLst/>
                        <a:highlight>
                          <a:srgbClr val="FFFFFF"/>
                        </a:highlight>
                        <a:latin typeface="+mn-lt"/>
                        <a:ea typeface="Calibri" panose="020F0502020204030204" pitchFamily="34" charset="0"/>
                        <a:cs typeface="Arial" panose="020B0604020202020204" pitchFamily="34" charset="0"/>
                      </a:endParaRPr>
                    </a:p>
                  </a:txBody>
                  <a:tcPr marL="68580" marR="68580" marT="0" marB="0">
                    <a:noFill/>
                  </a:tcPr>
                </a:tc>
                <a:extLst>
                  <a:ext uri="{0D108BD9-81ED-4DB2-BD59-A6C34878D82A}">
                    <a16:rowId xmlns:a16="http://schemas.microsoft.com/office/drawing/2014/main" val="2842620843"/>
                  </a:ext>
                </a:extLst>
              </a:tr>
            </a:tbl>
          </a:graphicData>
        </a:graphic>
      </p:graphicFrame>
      <p:sp>
        <p:nvSpPr>
          <p:cNvPr id="13" name="Slide Number Placeholder 1">
            <a:extLst>
              <a:ext uri="{FF2B5EF4-FFF2-40B4-BE49-F238E27FC236}">
                <a16:creationId xmlns:a16="http://schemas.microsoft.com/office/drawing/2014/main" id="{30B97628-5ACB-FAB1-A74F-767AF676D9B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a:spcAft>
                <a:spcPts val="600"/>
              </a:spcAft>
            </a:pPr>
            <a:fld id="{10A01DC5-1685-4615-8240-15192985C6A2}" type="slidenum">
              <a:rPr lang="en-AU" smtClean="0"/>
              <a:pPr>
                <a:spcAft>
                  <a:spcPts val="600"/>
                </a:spcAft>
              </a:pPr>
              <a:t>33</a:t>
            </a:fld>
            <a:endParaRPr lang="en-AU"/>
          </a:p>
        </p:txBody>
      </p:sp>
    </p:spTree>
    <p:extLst>
      <p:ext uri="{BB962C8B-B14F-4D97-AF65-F5344CB8AC3E}">
        <p14:creationId xmlns:p14="http://schemas.microsoft.com/office/powerpoint/2010/main" val="74735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899337-4B26-74D4-DE6B-EF83FDBF6C97}"/>
              </a:ext>
            </a:extLst>
          </p:cNvPr>
          <p:cNvSpPr>
            <a:spLocks noGrp="1"/>
          </p:cNvSpPr>
          <p:nvPr>
            <p:ph type="title"/>
          </p:nvPr>
        </p:nvSpPr>
        <p:spPr>
          <a:xfrm>
            <a:off x="360000" y="360000"/>
            <a:ext cx="11484000" cy="545601"/>
          </a:xfrm>
        </p:spPr>
        <p:txBody>
          <a:bodyPr anchor="t">
            <a:normAutofit/>
          </a:bodyPr>
          <a:lstStyle/>
          <a:p>
            <a:r>
              <a:rPr lang="en-AU" dirty="0">
                <a:latin typeface="+mj-lt"/>
              </a:rPr>
              <a:t>Interplay of energy systems</a:t>
            </a:r>
          </a:p>
        </p:txBody>
      </p:sp>
      <p:sp>
        <p:nvSpPr>
          <p:cNvPr id="3" name="Rectangle: Rounded Corners 2">
            <a:extLst>
              <a:ext uri="{FF2B5EF4-FFF2-40B4-BE49-F238E27FC236}">
                <a16:creationId xmlns:a16="http://schemas.microsoft.com/office/drawing/2014/main" id="{2EB5B80F-F9A5-9115-69E8-D510EACB9758}"/>
              </a:ext>
            </a:extLst>
          </p:cNvPr>
          <p:cNvSpPr/>
          <p:nvPr/>
        </p:nvSpPr>
        <p:spPr>
          <a:xfrm>
            <a:off x="229998" y="1104857"/>
            <a:ext cx="11383886" cy="9472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616" tIns="110616" rIns="110616" bIns="110616" numCol="1" spcCol="1270" anchor="ctr" anchorCtr="0">
            <a:noAutofit/>
          </a:bodyPr>
          <a:lstStyle/>
          <a:p>
            <a:pPr marL="177800" lvl="0" algn="l" defTabSz="800100">
              <a:lnSpc>
                <a:spcPct val="150000"/>
              </a:lnSpc>
              <a:spcBef>
                <a:spcPct val="0"/>
              </a:spcBef>
              <a:spcAft>
                <a:spcPts val="1200"/>
              </a:spcAft>
              <a:buNone/>
            </a:pPr>
            <a:r>
              <a:rPr lang="en-AU" sz="1800" kern="1200" dirty="0"/>
              <a:t>What energy systems are used at different times in the event?</a:t>
            </a:r>
          </a:p>
        </p:txBody>
      </p:sp>
      <p:sp>
        <p:nvSpPr>
          <p:cNvPr id="4" name="Rectangle: Rounded Corners 3">
            <a:extLst>
              <a:ext uri="{FF2B5EF4-FFF2-40B4-BE49-F238E27FC236}">
                <a16:creationId xmlns:a16="http://schemas.microsoft.com/office/drawing/2014/main" id="{7677FB66-F3D8-5CB9-760F-67052A2DC65D}"/>
              </a:ext>
            </a:extLst>
          </p:cNvPr>
          <p:cNvSpPr/>
          <p:nvPr/>
        </p:nvSpPr>
        <p:spPr>
          <a:xfrm>
            <a:off x="230360" y="2204303"/>
            <a:ext cx="11383886" cy="9472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616" tIns="110616" rIns="110616" bIns="110616" numCol="1" spcCol="1270" anchor="ctr" anchorCtr="0">
            <a:noAutofit/>
          </a:bodyPr>
          <a:lstStyle/>
          <a:p>
            <a:pPr marL="177800" lvl="0" algn="l" defTabSz="800100">
              <a:lnSpc>
                <a:spcPct val="150000"/>
              </a:lnSpc>
              <a:spcBef>
                <a:spcPct val="0"/>
              </a:spcBef>
              <a:spcAft>
                <a:spcPts val="1200"/>
              </a:spcAft>
              <a:buNone/>
            </a:pPr>
            <a:r>
              <a:rPr lang="en-AU" sz="1800" kern="1200" dirty="0"/>
              <a:t>Identify when and where in the event each energy system is used. Why was this energy system used at this moment and was it the best energy system to be used to enhance performance? Explain your answer.</a:t>
            </a:r>
          </a:p>
        </p:txBody>
      </p:sp>
      <p:sp>
        <p:nvSpPr>
          <p:cNvPr id="5" name="Rectangle: Rounded Corners 4">
            <a:extLst>
              <a:ext uri="{FF2B5EF4-FFF2-40B4-BE49-F238E27FC236}">
                <a16:creationId xmlns:a16="http://schemas.microsoft.com/office/drawing/2014/main" id="{DC33372F-A561-B009-49BF-A3E27EB88A0B}"/>
              </a:ext>
            </a:extLst>
          </p:cNvPr>
          <p:cNvSpPr/>
          <p:nvPr/>
        </p:nvSpPr>
        <p:spPr>
          <a:xfrm>
            <a:off x="230360" y="3303749"/>
            <a:ext cx="11383886" cy="9472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616" tIns="110616" rIns="110616" bIns="110616" numCol="1" spcCol="1270" anchor="ctr" anchorCtr="0">
            <a:noAutofit/>
          </a:bodyPr>
          <a:lstStyle/>
          <a:p>
            <a:pPr marL="177800" lvl="0" algn="l" defTabSz="800100">
              <a:lnSpc>
                <a:spcPct val="150000"/>
              </a:lnSpc>
              <a:spcBef>
                <a:spcPct val="0"/>
              </a:spcBef>
              <a:spcAft>
                <a:spcPts val="1200"/>
              </a:spcAft>
              <a:buNone/>
            </a:pPr>
            <a:r>
              <a:rPr lang="en-AU" sz="1800" kern="1200" dirty="0"/>
              <a:t>What implications would variations in terrain have on the intensity of the performance?</a:t>
            </a:r>
          </a:p>
        </p:txBody>
      </p:sp>
      <p:sp>
        <p:nvSpPr>
          <p:cNvPr id="7" name="Rectangle: Rounded Corners 6">
            <a:extLst>
              <a:ext uri="{FF2B5EF4-FFF2-40B4-BE49-F238E27FC236}">
                <a16:creationId xmlns:a16="http://schemas.microsoft.com/office/drawing/2014/main" id="{70E6DA14-4E4D-C1FA-6AE9-AC3CEB42EEC8}"/>
              </a:ext>
            </a:extLst>
          </p:cNvPr>
          <p:cNvSpPr/>
          <p:nvPr/>
        </p:nvSpPr>
        <p:spPr>
          <a:xfrm>
            <a:off x="230360" y="4403195"/>
            <a:ext cx="11383886" cy="9472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616" tIns="110616" rIns="110616" bIns="110616" numCol="1" spcCol="1270" anchor="ctr" anchorCtr="0">
            <a:noAutofit/>
          </a:bodyPr>
          <a:lstStyle/>
          <a:p>
            <a:pPr marL="177800" lvl="0" algn="l" defTabSz="800100">
              <a:lnSpc>
                <a:spcPct val="150000"/>
              </a:lnSpc>
              <a:spcBef>
                <a:spcPct val="0"/>
              </a:spcBef>
              <a:spcAft>
                <a:spcPts val="1200"/>
              </a:spcAft>
              <a:buNone/>
            </a:pPr>
            <a:r>
              <a:rPr lang="en-AU" sz="1800" kern="1200" dirty="0"/>
              <a:t>Predict how performance may be impacted if an athlete missed 3 targets and had to complete 3 penalty laps immediately before they sprinted to the finish line.</a:t>
            </a:r>
          </a:p>
        </p:txBody>
      </p:sp>
      <p:sp>
        <p:nvSpPr>
          <p:cNvPr id="8" name="Rectangle: Rounded Corners 7">
            <a:extLst>
              <a:ext uri="{FF2B5EF4-FFF2-40B4-BE49-F238E27FC236}">
                <a16:creationId xmlns:a16="http://schemas.microsoft.com/office/drawing/2014/main" id="{5BD48CE1-A136-51DC-D152-F6B5515F73FA}"/>
              </a:ext>
            </a:extLst>
          </p:cNvPr>
          <p:cNvSpPr/>
          <p:nvPr/>
        </p:nvSpPr>
        <p:spPr>
          <a:xfrm>
            <a:off x="229998" y="5502640"/>
            <a:ext cx="11383886" cy="9472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616" tIns="110616" rIns="110616" bIns="110616" numCol="1" spcCol="1270" anchor="ctr" anchorCtr="0">
            <a:noAutofit/>
          </a:bodyPr>
          <a:lstStyle/>
          <a:p>
            <a:pPr marL="177800" lvl="0" algn="l" defTabSz="800100">
              <a:lnSpc>
                <a:spcPct val="150000"/>
              </a:lnSpc>
              <a:spcBef>
                <a:spcPct val="0"/>
              </a:spcBef>
              <a:spcAft>
                <a:spcPts val="1200"/>
              </a:spcAft>
              <a:buNone/>
            </a:pPr>
            <a:r>
              <a:rPr lang="en-AU" sz="1800" kern="1200" dirty="0"/>
              <a:t>During the shooting phases, what happens to the athlete’s heart and ventilation rates?</a:t>
            </a:r>
          </a:p>
        </p:txBody>
      </p:sp>
      <p:sp>
        <p:nvSpPr>
          <p:cNvPr id="12" name="Slide Number Placeholder 1">
            <a:extLst>
              <a:ext uri="{FF2B5EF4-FFF2-40B4-BE49-F238E27FC236}">
                <a16:creationId xmlns:a16="http://schemas.microsoft.com/office/drawing/2014/main" id="{70515D37-DB7C-55F8-7AC9-2B17DD97BC0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a:spcAft>
                <a:spcPts val="600"/>
              </a:spcAft>
            </a:pPr>
            <a:fld id="{10A01DC5-1685-4615-8240-15192985C6A2}" type="slidenum">
              <a:rPr lang="en-AU" smtClean="0"/>
              <a:pPr>
                <a:spcAft>
                  <a:spcPts val="600"/>
                </a:spcAft>
              </a:pPr>
              <a:t>34</a:t>
            </a:fld>
            <a:endParaRPr lang="en-AU"/>
          </a:p>
        </p:txBody>
      </p:sp>
    </p:spTree>
    <p:extLst>
      <p:ext uri="{BB962C8B-B14F-4D97-AF65-F5344CB8AC3E}">
        <p14:creationId xmlns:p14="http://schemas.microsoft.com/office/powerpoint/2010/main" val="299684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7AE937-6487-E5BA-D0BA-6090F85243B1}"/>
              </a:ext>
            </a:extLst>
          </p:cNvPr>
          <p:cNvSpPr>
            <a:spLocks noGrp="1"/>
          </p:cNvSpPr>
          <p:nvPr>
            <p:ph type="title"/>
          </p:nvPr>
        </p:nvSpPr>
        <p:spPr/>
        <p:txBody>
          <a:bodyPr/>
          <a:lstStyle/>
          <a:p>
            <a:r>
              <a:rPr lang="en-AU" dirty="0">
                <a:latin typeface="+mj-lt"/>
              </a:rPr>
              <a:t>Race stages</a:t>
            </a:r>
          </a:p>
        </p:txBody>
      </p:sp>
      <p:sp>
        <p:nvSpPr>
          <p:cNvPr id="4" name="Text Placeholder 3">
            <a:extLst>
              <a:ext uri="{FF2B5EF4-FFF2-40B4-BE49-F238E27FC236}">
                <a16:creationId xmlns:a16="http://schemas.microsoft.com/office/drawing/2014/main" id="{8F985210-57B1-2E3A-C6EA-2A1121C70060}"/>
              </a:ext>
            </a:extLst>
          </p:cNvPr>
          <p:cNvSpPr>
            <a:spLocks noGrp="1"/>
          </p:cNvSpPr>
          <p:nvPr>
            <p:ph type="body" sz="quarter" idx="18"/>
          </p:nvPr>
        </p:nvSpPr>
        <p:spPr/>
        <p:txBody>
          <a:bodyPr/>
          <a:lstStyle/>
          <a:p>
            <a:r>
              <a:rPr lang="en-AU" dirty="0">
                <a:latin typeface="+mj-lt"/>
              </a:rPr>
              <a:t>Plot the race stages on the graph (Fig 3)</a:t>
            </a:r>
          </a:p>
        </p:txBody>
      </p:sp>
      <p:pic>
        <p:nvPicPr>
          <p:cNvPr id="7" name="Picture 6" descr="Level of effort (%) by an athlete for selected stage of a biathlon 10km sprint race. Level of effort (%) is on the Y axis from zero to 100. Selected stages of the race is on the X axis from zero to 12.">
            <a:extLst>
              <a:ext uri="{FF2B5EF4-FFF2-40B4-BE49-F238E27FC236}">
                <a16:creationId xmlns:a16="http://schemas.microsoft.com/office/drawing/2014/main" id="{80DD0804-2F41-08F6-DF05-C972709FAA67}"/>
              </a:ext>
            </a:extLst>
          </p:cNvPr>
          <p:cNvPicPr>
            <a:picLocks noChangeAspect="1"/>
          </p:cNvPicPr>
          <p:nvPr/>
        </p:nvPicPr>
        <p:blipFill>
          <a:blip r:embed="rId3"/>
          <a:stretch>
            <a:fillRect/>
          </a:stretch>
        </p:blipFill>
        <p:spPr>
          <a:xfrm>
            <a:off x="1282262" y="1540874"/>
            <a:ext cx="9732579" cy="4909209"/>
          </a:xfrm>
          <a:prstGeom prst="rect">
            <a:avLst/>
          </a:prstGeom>
        </p:spPr>
      </p:pic>
      <p:sp>
        <p:nvSpPr>
          <p:cNvPr id="2" name="Slide Number Placeholder 1">
            <a:extLst>
              <a:ext uri="{FF2B5EF4-FFF2-40B4-BE49-F238E27FC236}">
                <a16:creationId xmlns:a16="http://schemas.microsoft.com/office/drawing/2014/main" id="{A1B21086-8F0F-3CE7-AD89-74E552B9E3A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85373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dirty="0">
                <a:latin typeface="+mn-lt"/>
                <a:hlinkClick r:id="rId6"/>
              </a:rPr>
              <a:t>Heath and Movement Science 11–12 Syllabus</a:t>
            </a:r>
            <a:r>
              <a:rPr lang="en-AU" dirty="0">
                <a:latin typeface="+mn-lt"/>
              </a:rPr>
              <a:t> © NSW Education Standards Authority (NESA) for and on behalf of the Crown in right of the State of New South Wales, 2023.</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latin typeface="+mj-lt"/>
              </a:rPr>
              <a:t>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59998" y="1973428"/>
            <a:ext cx="11303000" cy="452457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4000"/>
              </a:lnSpc>
              <a:spcAft>
                <a:spcPts val="1200"/>
              </a:spcAft>
            </a:pPr>
            <a:r>
              <a:rPr lang="en-AU" sz="1800" b="1" dirty="0">
                <a:solidFill>
                  <a:schemeClr val="accent1"/>
                </a:solidFill>
                <a:latin typeface="+mj-lt"/>
                <a:cs typeface="Arial" panose="020B0604020202020204" pitchFamily="34" charset="0"/>
              </a:rPr>
              <a:t>We are learning to:</a:t>
            </a:r>
            <a:endParaRPr lang="en-AU" sz="1800" b="1" dirty="0">
              <a:solidFill>
                <a:schemeClr val="accent1"/>
              </a:solidFill>
              <a:latin typeface="+mj-lt"/>
              <a:ea typeface="+mn-lt"/>
              <a:cs typeface="Arial" panose="020B0604020202020204" pitchFamily="34" charset="0"/>
            </a:endParaRPr>
          </a:p>
          <a:p>
            <a:pPr marL="285750" indent="-285750">
              <a:lnSpc>
                <a:spcPct val="114000"/>
              </a:lnSpc>
              <a:spcAft>
                <a:spcPts val="1200"/>
              </a:spcAft>
              <a:buFont typeface="Arial" panose="020B0604020202020204" pitchFamily="34" charset="0"/>
              <a:buChar char="•"/>
            </a:pPr>
            <a:r>
              <a:rPr lang="en-AU" sz="1800" kern="100" dirty="0">
                <a:effectLst/>
                <a:ea typeface="DengXian" panose="02010600030101010101" pitchFamily="2" charset="-122"/>
                <a:cs typeface="Cordia New" panose="020B0304020202020204" pitchFamily="34" charset="-34"/>
              </a:rPr>
              <a:t>record, graph and interpret heart rate and ventilation rate data to understand the body’s immediate physiological responses during several practical activities</a:t>
            </a:r>
          </a:p>
          <a:p>
            <a:pPr marL="285750" indent="-285750">
              <a:lnSpc>
                <a:spcPct val="114000"/>
              </a:lnSpc>
              <a:spcAft>
                <a:spcPts val="1200"/>
              </a:spcAft>
              <a:buFont typeface="Arial" panose="020B0604020202020204" pitchFamily="34" charset="0"/>
              <a:buChar char="•"/>
            </a:pPr>
            <a:r>
              <a:rPr lang="en-AU" sz="1800" kern="100" dirty="0">
                <a:effectLst/>
                <a:ea typeface="DengXian" panose="02010600030101010101" pitchFamily="2" charset="-122"/>
                <a:cs typeface="Cordia New" panose="020B0304020202020204" pitchFamily="34" charset="-34"/>
              </a:rPr>
              <a:t>identify and explain the predominant energy system (glycolytic/lactic acid) used throughout the activity including the onset of muscle fatigue and the role of different energy systems in high-intensity exercise</a:t>
            </a:r>
          </a:p>
          <a:p>
            <a:pPr marL="285750" indent="-285750">
              <a:lnSpc>
                <a:spcPct val="114000"/>
              </a:lnSpc>
              <a:spcAft>
                <a:spcPts val="1200"/>
              </a:spcAft>
              <a:buFont typeface="Arial" panose="020B0604020202020204" pitchFamily="34" charset="0"/>
              <a:buChar char="•"/>
            </a:pPr>
            <a:r>
              <a:rPr lang="en-AU" sz="1800" kern="100" dirty="0">
                <a:effectLst/>
                <a:ea typeface="DengXian" panose="02010600030101010101" pitchFamily="2" charset="-122"/>
                <a:cs typeface="Cordia New" panose="020B0304020202020204" pitchFamily="34" charset="-34"/>
              </a:rPr>
              <a:t>evaluate factors influencing performance, including physical and psychological aspects, and compare personal data with that of a trained athlete to identify similarities, differences and possible reasons.</a:t>
            </a:r>
            <a:endParaRPr lang="en-AU" sz="1800" dirty="0">
              <a:cs typeface="Arial" panose="020B0604020202020204" pitchFamily="34" charset="0"/>
            </a:endParaRPr>
          </a:p>
          <a:p>
            <a:pPr>
              <a:lnSpc>
                <a:spcPct val="114000"/>
              </a:lnSpc>
              <a:spcAft>
                <a:spcPts val="12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342900" indent="-342900">
              <a:lnSpc>
                <a:spcPct val="114000"/>
              </a:lnSpc>
              <a:spcAft>
                <a:spcPts val="1200"/>
              </a:spcAft>
              <a:buFont typeface="Arial"/>
              <a:buChar char="•"/>
            </a:pPr>
            <a:r>
              <a:rPr lang="en-AU" sz="1800" dirty="0">
                <a:cs typeface="Arial" panose="020B0604020202020204" pitchFamily="34" charset="0"/>
              </a:rPr>
              <a:t>[classroom teacher to insert co-constructed success criteria]</a:t>
            </a:r>
            <a:endParaRPr lang="en-US" sz="1800" dirty="0">
              <a:cs typeface="Arial" panose="020B0604020202020204" pitchFamily="34" charset="0"/>
            </a:endParaRPr>
          </a:p>
          <a:p>
            <a:pPr marL="342900" indent="-342900">
              <a:lnSpc>
                <a:spcPct val="114000"/>
              </a:lnSpc>
              <a:spcAft>
                <a:spcPts val="1200"/>
              </a:spcAft>
              <a:buFont typeface="Arial"/>
              <a:buChar char="•"/>
            </a:pPr>
            <a:r>
              <a:rPr lang="en-AU" sz="1800" dirty="0">
                <a:ea typeface="+mn-lt"/>
                <a:cs typeface="Arial" panose="020B0604020202020204" pitchFamily="34" charset="0"/>
              </a:rPr>
              <a:t>[classroom teacher to insert co-constructed success criteria]</a:t>
            </a:r>
            <a:endParaRPr lang="en-US" sz="1800" dirty="0">
              <a:ea typeface="+mn-lt"/>
              <a:cs typeface="Arial" panose="020B0604020202020204" pitchFamily="34" charset="0"/>
            </a:endParaRPr>
          </a:p>
          <a:p>
            <a:pPr marL="342900" indent="-342900">
              <a:lnSpc>
                <a:spcPct val="114000"/>
              </a:lnSpc>
              <a:spcAft>
                <a:spcPts val="1200"/>
              </a:spcAft>
              <a:buFont typeface="Arial"/>
              <a:buChar char="•"/>
            </a:pPr>
            <a:r>
              <a:rPr lang="en-AU" sz="1800" dirty="0">
                <a:ea typeface="+mn-lt"/>
                <a:cs typeface="Arial" panose="020B0604020202020204" pitchFamily="34" charset="0"/>
              </a:rPr>
              <a:t>[classroom teacher to insert co-constructed success criteria].</a:t>
            </a:r>
            <a:endParaRPr lang="en-AU" sz="1800" dirty="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3648967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3206339"/>
            <a:ext cx="11291998" cy="1662224"/>
          </a:xfrm>
        </p:spPr>
        <p:txBody>
          <a:bodyPr/>
          <a:lstStyle/>
          <a:p>
            <a:r>
              <a:rPr lang="en-AU" dirty="0">
                <a:effectLst/>
                <a:latin typeface="+mj-lt"/>
                <a:ea typeface="Times New Roman" panose="02020603050405020304" pitchFamily="18" charset="0"/>
              </a:rPr>
              <a:t>Practical experience 1 – phosphate recovery test (ATP-PCr)</a:t>
            </a:r>
            <a:endParaRPr lang="en-AU" dirty="0">
              <a:latin typeface="+mj-lt"/>
            </a:endParaRPr>
          </a:p>
        </p:txBody>
      </p:sp>
    </p:spTree>
    <p:extLst>
      <p:ext uri="{BB962C8B-B14F-4D97-AF65-F5344CB8AC3E}">
        <p14:creationId xmlns:p14="http://schemas.microsoft.com/office/powerpoint/2010/main" val="27841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ACAF41-D46F-511A-6740-A8405B8699D4}"/>
              </a:ext>
            </a:extLst>
          </p:cNvPr>
          <p:cNvSpPr>
            <a:spLocks noGrp="1"/>
          </p:cNvSpPr>
          <p:nvPr>
            <p:ph type="title"/>
          </p:nvPr>
        </p:nvSpPr>
        <p:spPr>
          <a:xfrm>
            <a:off x="360000" y="360000"/>
            <a:ext cx="11484000" cy="545601"/>
          </a:xfrm>
        </p:spPr>
        <p:txBody>
          <a:bodyPr anchor="t">
            <a:normAutofit/>
          </a:bodyPr>
          <a:lstStyle/>
          <a:p>
            <a:r>
              <a:rPr lang="en-AU" dirty="0">
                <a:latin typeface="+mj-lt"/>
              </a:rPr>
              <a:t>Phosphate recovery test</a:t>
            </a:r>
          </a:p>
        </p:txBody>
      </p:sp>
      <p:sp>
        <p:nvSpPr>
          <p:cNvPr id="15" name="Text Placeholder 3">
            <a:extLst>
              <a:ext uri="{FF2B5EF4-FFF2-40B4-BE49-F238E27FC236}">
                <a16:creationId xmlns:a16="http://schemas.microsoft.com/office/drawing/2014/main" id="{7DD7B4A7-4B8B-6800-A05E-DE4A81D43FF5}"/>
              </a:ext>
            </a:extLst>
          </p:cNvPr>
          <p:cNvSpPr>
            <a:spLocks noGrp="1"/>
          </p:cNvSpPr>
          <p:nvPr>
            <p:ph type="body" sz="quarter" idx="18"/>
          </p:nvPr>
        </p:nvSpPr>
        <p:spPr>
          <a:xfrm>
            <a:off x="359999" y="982520"/>
            <a:ext cx="11483999" cy="310015"/>
          </a:xfrm>
        </p:spPr>
        <p:txBody>
          <a:bodyPr/>
          <a:lstStyle/>
          <a:p>
            <a:r>
              <a:rPr lang="en-US" dirty="0">
                <a:latin typeface="+mj-lt"/>
              </a:rPr>
              <a:t>ATP-</a:t>
            </a:r>
            <a:r>
              <a:rPr lang="en-US" dirty="0" err="1">
                <a:latin typeface="+mj-lt"/>
              </a:rPr>
              <a:t>PCr</a:t>
            </a:r>
            <a:r>
              <a:rPr lang="en-US" dirty="0">
                <a:latin typeface="+mj-lt"/>
              </a:rPr>
              <a:t> </a:t>
            </a:r>
          </a:p>
        </p:txBody>
      </p:sp>
      <p:sp>
        <p:nvSpPr>
          <p:cNvPr id="5" name="Text Placeholder 4">
            <a:extLst>
              <a:ext uri="{FF2B5EF4-FFF2-40B4-BE49-F238E27FC236}">
                <a16:creationId xmlns:a16="http://schemas.microsoft.com/office/drawing/2014/main" id="{DBB59037-D124-D556-E6ED-E8B12CBF3AB4}"/>
              </a:ext>
            </a:extLst>
          </p:cNvPr>
          <p:cNvSpPr>
            <a:spLocks noGrp="1"/>
          </p:cNvSpPr>
          <p:nvPr>
            <p:ph sz="quarter" idx="19"/>
          </p:nvPr>
        </p:nvSpPr>
        <p:spPr>
          <a:xfrm>
            <a:off x="360363" y="1562470"/>
            <a:ext cx="5735637" cy="4814518"/>
          </a:xfrm>
        </p:spPr>
        <p:txBody>
          <a:bodyPr>
            <a:normAutofit/>
          </a:bodyPr>
          <a:lstStyle/>
          <a:p>
            <a:pPr rtl="0" fontAlgn="base"/>
            <a:r>
              <a:rPr lang="en-AU" b="0" i="0" dirty="0">
                <a:effectLst/>
                <a:highlight>
                  <a:srgbClr val="FFFFFF"/>
                </a:highlight>
                <a:latin typeface="+mn-lt"/>
              </a:rPr>
              <a:t>The phosphate recovery test is an </a:t>
            </a:r>
            <a:r>
              <a:rPr lang="en-AU" b="0" i="0" u="sng" strike="noStrike" dirty="0">
                <a:effectLst/>
                <a:highlight>
                  <a:srgbClr val="FFFFFF"/>
                </a:highlight>
                <a:latin typeface="+mn-lt"/>
                <a:hlinkClick r:id="rId3"/>
              </a:rPr>
              <a:t>anaerobic capacity fitness test</a:t>
            </a:r>
            <a:r>
              <a:rPr lang="en-AU" b="0" i="0" dirty="0">
                <a:effectLst/>
                <a:highlight>
                  <a:srgbClr val="FFFFFF"/>
                </a:highlight>
                <a:latin typeface="+mn-lt"/>
              </a:rPr>
              <a:t>, designed to assess the ability of an individual to recover between sprints and produce the same level of power repeatedly. </a:t>
            </a:r>
          </a:p>
          <a:p>
            <a:pPr rtl="0" fontAlgn="base"/>
            <a:r>
              <a:rPr lang="en-AU" b="0" i="0" dirty="0">
                <a:effectLst/>
                <a:highlight>
                  <a:srgbClr val="FFFFFF"/>
                </a:highlight>
                <a:latin typeface="+mn-lt"/>
              </a:rPr>
              <a:t>The test involves 6 maximal sprints over 35 metres with 30 seconds recovery time between each sprint. </a:t>
            </a:r>
          </a:p>
          <a:p>
            <a:endParaRPr lang="en-AU" dirty="0">
              <a:latin typeface="+mn-lt"/>
            </a:endParaRPr>
          </a:p>
        </p:txBody>
      </p:sp>
      <p:sp>
        <p:nvSpPr>
          <p:cNvPr id="13" name="Slide Number Placeholder 1">
            <a:extLst>
              <a:ext uri="{FF2B5EF4-FFF2-40B4-BE49-F238E27FC236}">
                <a16:creationId xmlns:a16="http://schemas.microsoft.com/office/drawing/2014/main" id="{30B97628-5ACB-FAB1-A74F-767AF676D9B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a:spcAft>
                <a:spcPts val="600"/>
              </a:spcAft>
            </a:pPr>
            <a:fld id="{10A01DC5-1685-4615-8240-15192985C6A2}" type="slidenum">
              <a:rPr lang="en-AU" smtClean="0"/>
              <a:pPr>
                <a:spcAft>
                  <a:spcPts val="600"/>
                </a:spcAft>
              </a:pPr>
              <a:t>6</a:t>
            </a:fld>
            <a:endParaRPr lang="en-AU"/>
          </a:p>
        </p:txBody>
      </p:sp>
      <p:pic>
        <p:nvPicPr>
          <p:cNvPr id="2" name="Picture 1">
            <a:extLst>
              <a:ext uri="{FF2B5EF4-FFF2-40B4-BE49-F238E27FC236}">
                <a16:creationId xmlns:a16="http://schemas.microsoft.com/office/drawing/2014/main" id="{B9D73C6B-D71A-427F-E86E-CFC57AC225F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96296" y="0"/>
            <a:ext cx="5895703" cy="6857999"/>
          </a:xfrm>
          <a:prstGeom prst="rect">
            <a:avLst/>
          </a:prstGeom>
        </p:spPr>
      </p:pic>
    </p:spTree>
    <p:extLst>
      <p:ext uri="{BB962C8B-B14F-4D97-AF65-F5344CB8AC3E}">
        <p14:creationId xmlns:p14="http://schemas.microsoft.com/office/powerpoint/2010/main" val="250364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82C6EC-6453-AE00-9AC5-262251342F89}"/>
              </a:ext>
            </a:extLst>
          </p:cNvPr>
          <p:cNvSpPr>
            <a:spLocks noGrp="1"/>
          </p:cNvSpPr>
          <p:nvPr>
            <p:ph type="title"/>
          </p:nvPr>
        </p:nvSpPr>
        <p:spPr>
          <a:xfrm>
            <a:off x="5400000" y="360000"/>
            <a:ext cx="6407150" cy="554400"/>
          </a:xfrm>
        </p:spPr>
        <p:txBody>
          <a:bodyPr anchor="t">
            <a:normAutofit/>
          </a:bodyPr>
          <a:lstStyle/>
          <a:p>
            <a:r>
              <a:rPr lang="en-AU" dirty="0">
                <a:latin typeface="+mj-lt"/>
              </a:rPr>
              <a:t>Equipment and set-up (1)</a:t>
            </a:r>
          </a:p>
        </p:txBody>
      </p:sp>
      <p:sp>
        <p:nvSpPr>
          <p:cNvPr id="4" name="Text Placeholder 3">
            <a:extLst>
              <a:ext uri="{FF2B5EF4-FFF2-40B4-BE49-F238E27FC236}">
                <a16:creationId xmlns:a16="http://schemas.microsoft.com/office/drawing/2014/main" id="{4ED01C8A-1D0C-6F6F-DD4A-80570A3CB727}"/>
              </a:ext>
            </a:extLst>
          </p:cNvPr>
          <p:cNvSpPr>
            <a:spLocks noGrp="1"/>
          </p:cNvSpPr>
          <p:nvPr>
            <p:ph type="body" sz="quarter" idx="18"/>
          </p:nvPr>
        </p:nvSpPr>
        <p:spPr>
          <a:xfrm>
            <a:off x="5400000" y="1036894"/>
            <a:ext cx="6407150" cy="420592"/>
          </a:xfrm>
        </p:spPr>
        <p:txBody>
          <a:bodyPr anchor="b">
            <a:normAutofit/>
          </a:bodyPr>
          <a:lstStyle/>
          <a:p>
            <a:pPr>
              <a:lnSpc>
                <a:spcPct val="140000"/>
              </a:lnSpc>
            </a:pPr>
            <a:r>
              <a:rPr lang="en-AU" dirty="0">
                <a:latin typeface="+mj-lt"/>
              </a:rPr>
              <a:t>Equipment and set-up for the practical</a:t>
            </a:r>
          </a:p>
        </p:txBody>
      </p:sp>
      <p:sp>
        <p:nvSpPr>
          <p:cNvPr id="5" name="Text Placeholder 4">
            <a:extLst>
              <a:ext uri="{FF2B5EF4-FFF2-40B4-BE49-F238E27FC236}">
                <a16:creationId xmlns:a16="http://schemas.microsoft.com/office/drawing/2014/main" id="{5AFEE12A-3C4F-913A-B4E9-AAD25E020EF7}"/>
              </a:ext>
            </a:extLst>
          </p:cNvPr>
          <p:cNvSpPr>
            <a:spLocks noGrp="1"/>
          </p:cNvSpPr>
          <p:nvPr>
            <p:ph type="body" sz="quarter" idx="17"/>
          </p:nvPr>
        </p:nvSpPr>
        <p:spPr>
          <a:xfrm>
            <a:off x="5400675" y="1769423"/>
            <a:ext cx="6407150" cy="4566577"/>
          </a:xfrm>
        </p:spPr>
        <p:txBody>
          <a:bodyPr>
            <a:normAutofit/>
          </a:bodyPr>
          <a:lstStyle/>
          <a:p>
            <a:pPr marL="285750" indent="-285750">
              <a:buFont typeface="Arial" panose="020B0604020202020204" pitchFamily="34" charset="0"/>
              <a:buChar char="•"/>
            </a:pPr>
            <a:r>
              <a:rPr lang="en-AU" sz="1800" b="0" i="0" dirty="0">
                <a:solidFill>
                  <a:srgbClr val="000000"/>
                </a:solidFill>
                <a:effectLst/>
                <a:highlight>
                  <a:srgbClr val="FFFFFF"/>
                </a:highlight>
                <a:latin typeface="+mn-lt"/>
              </a:rPr>
              <a:t>Measured distance of 35 metres – tape measure, markers </a:t>
            </a:r>
          </a:p>
          <a:p>
            <a:pPr marL="285750" indent="-285750">
              <a:buFont typeface="Arial" panose="020B0604020202020204" pitchFamily="34" charset="0"/>
              <a:buChar char="•"/>
            </a:pPr>
            <a:r>
              <a:rPr lang="en-AU" sz="1800" kern="100" dirty="0">
                <a:effectLst/>
                <a:latin typeface="+mn-lt"/>
              </a:rPr>
              <a:t>Whistle, recording sheets/devices, stopwatches, </a:t>
            </a:r>
          </a:p>
          <a:p>
            <a:r>
              <a:rPr lang="en-AU" sz="1800" kern="100" dirty="0">
                <a:effectLst/>
                <a:latin typeface="+mn-lt"/>
              </a:rPr>
              <a:t>     heart rate monitors</a:t>
            </a:r>
          </a:p>
          <a:p>
            <a:pPr marL="285750" indent="-285750">
              <a:buFont typeface="Arial" panose="020B0604020202020204" pitchFamily="34" charset="0"/>
              <a:buChar char="•"/>
            </a:pPr>
            <a:r>
              <a:rPr lang="en-AU" sz="1800" kern="100" dirty="0">
                <a:effectLst/>
                <a:latin typeface="+mn-lt"/>
              </a:rPr>
              <a:t>Students working in pairs – runner and </a:t>
            </a:r>
            <a:r>
              <a:rPr lang="en-AU" sz="1800" kern="100" dirty="0">
                <a:latin typeface="+mn-lt"/>
              </a:rPr>
              <a:t>r</a:t>
            </a:r>
            <a:r>
              <a:rPr lang="en-AU" sz="1800" kern="100" dirty="0">
                <a:effectLst/>
                <a:latin typeface="+mn-lt"/>
              </a:rPr>
              <a:t>ecorder</a:t>
            </a:r>
          </a:p>
        </p:txBody>
      </p:sp>
      <p:sp>
        <p:nvSpPr>
          <p:cNvPr id="2" name="Slide Number Placeholder 1">
            <a:extLst>
              <a:ext uri="{FF2B5EF4-FFF2-40B4-BE49-F238E27FC236}">
                <a16:creationId xmlns:a16="http://schemas.microsoft.com/office/drawing/2014/main" id="{29CBE804-493F-9FC8-3B4A-F9867BE3DDEC}"/>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a:t>
            </a:fld>
            <a:endParaRPr lang="en-AU"/>
          </a:p>
        </p:txBody>
      </p:sp>
      <p:pic>
        <p:nvPicPr>
          <p:cNvPr id="8" name="Picture 7">
            <a:extLst>
              <a:ext uri="{FF2B5EF4-FFF2-40B4-BE49-F238E27FC236}">
                <a16:creationId xmlns:a16="http://schemas.microsoft.com/office/drawing/2014/main" id="{360C50A8-837E-A4CC-EED3-A755BC34CB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58783"/>
            <a:ext cx="5277394" cy="6858000"/>
          </a:xfrm>
          <a:prstGeom prst="rect">
            <a:avLst/>
          </a:prstGeom>
        </p:spPr>
      </p:pic>
    </p:spTree>
    <p:extLst>
      <p:ext uri="{BB962C8B-B14F-4D97-AF65-F5344CB8AC3E}">
        <p14:creationId xmlns:p14="http://schemas.microsoft.com/office/powerpoint/2010/main" val="24856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914A4C-530F-2941-E0AD-885670A23D4D}"/>
              </a:ext>
            </a:extLst>
          </p:cNvPr>
          <p:cNvSpPr>
            <a:spLocks noGrp="1"/>
          </p:cNvSpPr>
          <p:nvPr>
            <p:ph type="title"/>
          </p:nvPr>
        </p:nvSpPr>
        <p:spPr>
          <a:xfrm>
            <a:off x="360000" y="360000"/>
            <a:ext cx="11484000" cy="545601"/>
          </a:xfrm>
        </p:spPr>
        <p:txBody>
          <a:bodyPr anchor="t">
            <a:normAutofit/>
          </a:bodyPr>
          <a:lstStyle/>
          <a:p>
            <a:r>
              <a:rPr lang="en-AU" dirty="0">
                <a:latin typeface="+mj-lt"/>
              </a:rPr>
              <a:t>Procedure overview (1)</a:t>
            </a:r>
          </a:p>
        </p:txBody>
      </p:sp>
      <p:sp>
        <p:nvSpPr>
          <p:cNvPr id="4" name="Text Placeholder 3">
            <a:extLst>
              <a:ext uri="{FF2B5EF4-FFF2-40B4-BE49-F238E27FC236}">
                <a16:creationId xmlns:a16="http://schemas.microsoft.com/office/drawing/2014/main" id="{11C838C2-53BC-B873-BF17-C5DDC20E82A1}"/>
              </a:ext>
            </a:extLst>
          </p:cNvPr>
          <p:cNvSpPr>
            <a:spLocks noGrp="1"/>
          </p:cNvSpPr>
          <p:nvPr>
            <p:ph type="body" sz="quarter" idx="18"/>
          </p:nvPr>
        </p:nvSpPr>
        <p:spPr>
          <a:xfrm>
            <a:off x="359999" y="982520"/>
            <a:ext cx="11483999" cy="310015"/>
          </a:xfrm>
        </p:spPr>
        <p:txBody>
          <a:bodyPr anchor="b">
            <a:noAutofit/>
          </a:bodyPr>
          <a:lstStyle/>
          <a:p>
            <a:pPr>
              <a:lnSpc>
                <a:spcPct val="140000"/>
              </a:lnSpc>
            </a:pPr>
            <a:r>
              <a:rPr lang="en-AU">
                <a:latin typeface="+mj-lt"/>
              </a:rPr>
              <a:t>Step-by-step procedure</a:t>
            </a:r>
          </a:p>
        </p:txBody>
      </p:sp>
      <p:sp>
        <p:nvSpPr>
          <p:cNvPr id="6" name="Rectangle: Rounded Corners 5">
            <a:extLst>
              <a:ext uri="{FF2B5EF4-FFF2-40B4-BE49-F238E27FC236}">
                <a16:creationId xmlns:a16="http://schemas.microsoft.com/office/drawing/2014/main" id="{F6DC4177-58FE-95A5-E323-6431E5F43740}"/>
              </a:ext>
            </a:extLst>
          </p:cNvPr>
          <p:cNvSpPr/>
          <p:nvPr/>
        </p:nvSpPr>
        <p:spPr>
          <a:xfrm>
            <a:off x="360363" y="1589409"/>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ctr" anchorCtr="0">
            <a:noAutofit/>
          </a:bodyPr>
          <a:lstStyle/>
          <a:p>
            <a:pPr marL="0" lvl="0" indent="0" algn="l" defTabSz="800100">
              <a:lnSpc>
                <a:spcPct val="150000"/>
              </a:lnSpc>
              <a:spcBef>
                <a:spcPct val="0"/>
              </a:spcBef>
              <a:spcAft>
                <a:spcPts val="1200"/>
              </a:spcAft>
              <a:buNone/>
            </a:pPr>
            <a:r>
              <a:rPr lang="en-AU" sz="2000" kern="1200" dirty="0"/>
              <a:t>Record resting heart rate and breathing rate</a:t>
            </a:r>
            <a:endParaRPr lang="en-US" sz="2000" kern="1200" dirty="0"/>
          </a:p>
        </p:txBody>
      </p:sp>
      <p:sp>
        <p:nvSpPr>
          <p:cNvPr id="8" name="Rectangle: Rounded Corners 7">
            <a:extLst>
              <a:ext uri="{FF2B5EF4-FFF2-40B4-BE49-F238E27FC236}">
                <a16:creationId xmlns:a16="http://schemas.microsoft.com/office/drawing/2014/main" id="{8CB71893-E954-0A0D-CA63-58ABA5791D98}"/>
              </a:ext>
            </a:extLst>
          </p:cNvPr>
          <p:cNvSpPr/>
          <p:nvPr/>
        </p:nvSpPr>
        <p:spPr>
          <a:xfrm>
            <a:off x="360363" y="2820609"/>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t" anchorCtr="0">
            <a:noAutofit/>
          </a:bodyPr>
          <a:lstStyle/>
          <a:p>
            <a:pPr marL="0" lvl="0" indent="0" algn="l" defTabSz="800100">
              <a:lnSpc>
                <a:spcPct val="150000"/>
              </a:lnSpc>
              <a:spcBef>
                <a:spcPct val="0"/>
              </a:spcBef>
              <a:spcAft>
                <a:spcPts val="1200"/>
              </a:spcAft>
              <a:buNone/>
            </a:pPr>
            <a:r>
              <a:rPr lang="en-AU" sz="2000" kern="1200"/>
              <a:t>Predictions about physical and emotional responses</a:t>
            </a:r>
            <a:endParaRPr lang="en-US" sz="2000" kern="1200"/>
          </a:p>
        </p:txBody>
      </p:sp>
      <p:sp>
        <p:nvSpPr>
          <p:cNvPr id="9" name="Rectangle: Rounded Corners 8">
            <a:extLst>
              <a:ext uri="{FF2B5EF4-FFF2-40B4-BE49-F238E27FC236}">
                <a16:creationId xmlns:a16="http://schemas.microsoft.com/office/drawing/2014/main" id="{C41430DA-65B5-C46C-8700-EE17263949CB}"/>
              </a:ext>
            </a:extLst>
          </p:cNvPr>
          <p:cNvSpPr/>
          <p:nvPr/>
        </p:nvSpPr>
        <p:spPr>
          <a:xfrm>
            <a:off x="360363" y="4051810"/>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t" anchorCtr="0">
            <a:noAutofit/>
          </a:bodyPr>
          <a:lstStyle/>
          <a:p>
            <a:pPr marL="0" lvl="0" indent="0" algn="l" defTabSz="800100">
              <a:lnSpc>
                <a:spcPct val="150000"/>
              </a:lnSpc>
              <a:spcBef>
                <a:spcPct val="0"/>
              </a:spcBef>
              <a:spcAft>
                <a:spcPts val="1200"/>
              </a:spcAft>
              <a:buNone/>
            </a:pPr>
            <a:r>
              <a:rPr lang="en-AU" sz="2000" kern="1200" dirty="0"/>
              <a:t>6 x 35-metre sprint execution and observation with 30 seconds rest between sprints</a:t>
            </a:r>
            <a:endParaRPr lang="en-US" sz="2000" kern="1200" dirty="0"/>
          </a:p>
        </p:txBody>
      </p:sp>
      <p:sp>
        <p:nvSpPr>
          <p:cNvPr id="10" name="Rectangle: Rounded Corners 9">
            <a:extLst>
              <a:ext uri="{FF2B5EF4-FFF2-40B4-BE49-F238E27FC236}">
                <a16:creationId xmlns:a16="http://schemas.microsoft.com/office/drawing/2014/main" id="{5CD73373-315D-85DE-113C-5D2D45DF1D2F}"/>
              </a:ext>
            </a:extLst>
          </p:cNvPr>
          <p:cNvSpPr/>
          <p:nvPr/>
        </p:nvSpPr>
        <p:spPr>
          <a:xfrm>
            <a:off x="360363" y="5283010"/>
            <a:ext cx="5735637" cy="1067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669" tIns="120669" rIns="120669" bIns="120669" numCol="1" spcCol="1270" anchor="t" anchorCtr="0">
            <a:noAutofit/>
          </a:bodyPr>
          <a:lstStyle/>
          <a:p>
            <a:pPr marL="0" lvl="0" indent="0" algn="l" defTabSz="800100">
              <a:lnSpc>
                <a:spcPct val="150000"/>
              </a:lnSpc>
              <a:spcBef>
                <a:spcPct val="0"/>
              </a:spcBef>
              <a:spcAft>
                <a:spcPts val="1200"/>
              </a:spcAft>
              <a:buNone/>
            </a:pPr>
            <a:r>
              <a:rPr lang="en-AU" sz="2000" kern="1200" dirty="0"/>
              <a:t>Post-sprint heart rate and breathing rate recordings</a:t>
            </a:r>
            <a:endParaRPr lang="en-US" sz="2000" kern="1200" dirty="0"/>
          </a:p>
        </p:txBody>
      </p:sp>
      <p:sp>
        <p:nvSpPr>
          <p:cNvPr id="2" name="Slide Number Placeholder 1">
            <a:extLst>
              <a:ext uri="{FF2B5EF4-FFF2-40B4-BE49-F238E27FC236}">
                <a16:creationId xmlns:a16="http://schemas.microsoft.com/office/drawing/2014/main" id="{232D3E5B-7AAF-D942-D2B8-7C621A09D53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a:t>
            </a:fld>
            <a:endParaRPr lang="en-AU"/>
          </a:p>
        </p:txBody>
      </p:sp>
      <p:pic>
        <p:nvPicPr>
          <p:cNvPr id="11" name="Picture Placeholder 10">
            <a:extLst>
              <a:ext uri="{FF2B5EF4-FFF2-40B4-BE49-F238E27FC236}">
                <a16:creationId xmlns:a16="http://schemas.microsoft.com/office/drawing/2014/main" id="{D30C16EB-02BD-29AB-4511-732EFFBDF018}"/>
              </a:ext>
              <a:ext uri="{C183D7F6-B498-43B3-948B-1728B52AA6E4}">
                <adec:decorative xmlns:adec="http://schemas.microsoft.com/office/drawing/2017/decorative" val="1"/>
              </a:ext>
            </a:extLst>
          </p:cNvPr>
          <p:cNvPicPr>
            <a:picLocks noGrp="1" noChangeAspect="1"/>
          </p:cNvPicPr>
          <p:nvPr>
            <p:ph type="pic" sz="quarter" idx="20"/>
          </p:nvPr>
        </p:nvPicPr>
        <p:blipFill>
          <a:blip r:embed="rId3"/>
          <a:srcRect l="8511" r="8511"/>
          <a:stretch>
            <a:fillRect/>
          </a:stretch>
        </p:blipFill>
        <p:spPr>
          <a:prstGeom prst="rect">
            <a:avLst/>
          </a:prstGeom>
        </p:spPr>
      </p:pic>
    </p:spTree>
    <p:extLst>
      <p:ext uri="{BB962C8B-B14F-4D97-AF65-F5344CB8AC3E}">
        <p14:creationId xmlns:p14="http://schemas.microsoft.com/office/powerpoint/2010/main" val="345600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a:xfrm>
            <a:off x="360000" y="360000"/>
            <a:ext cx="11483998" cy="545601"/>
          </a:xfrm>
        </p:spPr>
        <p:txBody>
          <a:bodyPr vert="horz" lIns="0" tIns="0" rIns="0" bIns="0" rtlCol="0" anchor="t">
            <a:normAutofit/>
          </a:bodyPr>
          <a:lstStyle/>
          <a:p>
            <a:r>
              <a:rPr lang="en-AU" dirty="0"/>
              <a:t>Results and data collection (1)</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a:xfrm>
            <a:off x="359999" y="982520"/>
            <a:ext cx="11483999" cy="310015"/>
          </a:xfrm>
        </p:spPr>
        <p:txBody>
          <a:bodyPr vert="horz" lIns="0" tIns="0" rIns="0" bIns="0" rtlCol="0" anchor="b">
            <a:noAutofit/>
          </a:bodyPr>
          <a:lstStyle/>
          <a:p>
            <a:pPr>
              <a:lnSpc>
                <a:spcPct val="140000"/>
              </a:lnSpc>
            </a:pPr>
            <a:r>
              <a:rPr lang="en-US" b="0" kern="1200">
                <a:latin typeface="Arial" panose="020B0604020202020204" pitchFamily="34" charset="0"/>
                <a:ea typeface="+mn-ea"/>
                <a:cs typeface="Arial" panose="020B0604020202020204" pitchFamily="34" charset="0"/>
              </a:rPr>
              <a:t>Results and data collection</a:t>
            </a:r>
          </a:p>
        </p:txBody>
      </p:sp>
      <p:grpSp>
        <p:nvGrpSpPr>
          <p:cNvPr id="17" name="Group 16" descr="Record resting heart rate and breathing rate">
            <a:extLst>
              <a:ext uri="{FF2B5EF4-FFF2-40B4-BE49-F238E27FC236}">
                <a16:creationId xmlns:a16="http://schemas.microsoft.com/office/drawing/2014/main" id="{D5666DF3-996C-285D-0957-5B8D1CBD226E}"/>
              </a:ext>
            </a:extLst>
          </p:cNvPr>
          <p:cNvGrpSpPr/>
          <p:nvPr/>
        </p:nvGrpSpPr>
        <p:grpSpPr>
          <a:xfrm>
            <a:off x="360000" y="1562100"/>
            <a:ext cx="6940121" cy="1385450"/>
            <a:chOff x="359999" y="1815685"/>
            <a:chExt cx="5735637" cy="1145000"/>
          </a:xfrm>
        </p:grpSpPr>
        <p:sp>
          <p:nvSpPr>
            <p:cNvPr id="5" name="Rectangle: Rounded Corners 4">
              <a:extLst>
                <a:ext uri="{FF2B5EF4-FFF2-40B4-BE49-F238E27FC236}">
                  <a16:creationId xmlns:a16="http://schemas.microsoft.com/office/drawing/2014/main" id="{C0A07C8E-8F23-F7C3-EF8B-339628A78C4A}"/>
                </a:ext>
              </a:extLst>
            </p:cNvPr>
            <p:cNvSpPr/>
            <p:nvPr/>
          </p:nvSpPr>
          <p:spPr>
            <a:xfrm>
              <a:off x="359999" y="1815685"/>
              <a:ext cx="5735637" cy="1145000"/>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14000"/>
                </a:lnSpc>
                <a:spcAft>
                  <a:spcPts val="1200"/>
                </a:spcAft>
              </a:pPr>
              <a:r>
                <a:rPr lang="en-US" sz="2000" b="0" dirty="0">
                  <a:solidFill>
                    <a:schemeClr val="accent1"/>
                  </a:solidFill>
                </a:rPr>
                <a:t>Record resting heart rate and breathing rate</a:t>
              </a:r>
              <a:endParaRPr lang="en-US" sz="2000" dirty="0">
                <a:solidFill>
                  <a:schemeClr val="accent1"/>
                </a:solidFill>
              </a:endParaRPr>
            </a:p>
          </p:txBody>
        </p:sp>
        <p:pic>
          <p:nvPicPr>
            <p:cNvPr id="12" name="Graphic 11" descr="Heart with pulse with solid fill">
              <a:extLst>
                <a:ext uri="{FF2B5EF4-FFF2-40B4-BE49-F238E27FC236}">
                  <a16:creationId xmlns:a16="http://schemas.microsoft.com/office/drawing/2014/main" id="{205D0454-7BD7-CDDA-3F55-41899A15B5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016" y="1993951"/>
              <a:ext cx="788468" cy="788468"/>
            </a:xfrm>
            <a:prstGeom prst="rect">
              <a:avLst/>
            </a:prstGeom>
          </p:spPr>
        </p:pic>
      </p:grpSp>
      <p:grpSp>
        <p:nvGrpSpPr>
          <p:cNvPr id="16" name="Group 15" descr="Record heart rate at the end of each sprint, and for 7 minutes on the minute after the 6th and final sprint">
            <a:extLst>
              <a:ext uri="{FF2B5EF4-FFF2-40B4-BE49-F238E27FC236}">
                <a16:creationId xmlns:a16="http://schemas.microsoft.com/office/drawing/2014/main" id="{7658F0F7-C7E5-D5CA-77EA-82ECA634671B}"/>
              </a:ext>
            </a:extLst>
          </p:cNvPr>
          <p:cNvGrpSpPr/>
          <p:nvPr/>
        </p:nvGrpSpPr>
        <p:grpSpPr>
          <a:xfrm>
            <a:off x="360001" y="3203989"/>
            <a:ext cx="6940121" cy="1385450"/>
            <a:chOff x="360363" y="3180528"/>
            <a:chExt cx="5735637" cy="1145000"/>
          </a:xfrm>
        </p:grpSpPr>
        <p:sp>
          <p:nvSpPr>
            <p:cNvPr id="7" name="Rectangle: Rounded Corners 6">
              <a:extLst>
                <a:ext uri="{FF2B5EF4-FFF2-40B4-BE49-F238E27FC236}">
                  <a16:creationId xmlns:a16="http://schemas.microsoft.com/office/drawing/2014/main" id="{0325046C-0D8D-F56E-8E0C-63916548C251}"/>
                </a:ext>
              </a:extLst>
            </p:cNvPr>
            <p:cNvSpPr/>
            <p:nvPr/>
          </p:nvSpPr>
          <p:spPr>
            <a:xfrm>
              <a:off x="360363" y="3180528"/>
              <a:ext cx="5735637" cy="1145000"/>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14000"/>
                </a:lnSpc>
                <a:spcAft>
                  <a:spcPts val="1200"/>
                </a:spcAft>
              </a:pPr>
              <a:r>
                <a:rPr lang="en-US" sz="2000" b="0" kern="1200" dirty="0">
                  <a:solidFill>
                    <a:schemeClr val="accent1"/>
                  </a:solidFill>
                </a:rPr>
                <a:t>Record heart rate at the end of each sprint, and for 7 minutes on the minute after the sixth and final sprint</a:t>
              </a:r>
              <a:endParaRPr lang="en-US" sz="2000" kern="1200" dirty="0">
                <a:solidFill>
                  <a:schemeClr val="accent1"/>
                </a:solidFill>
              </a:endParaRPr>
            </a:p>
          </p:txBody>
        </p:sp>
        <p:sp>
          <p:nvSpPr>
            <p:cNvPr id="9" name="Rectangle 8" descr="Stopwatch">
              <a:extLst>
                <a:ext uri="{FF2B5EF4-FFF2-40B4-BE49-F238E27FC236}">
                  <a16:creationId xmlns:a16="http://schemas.microsoft.com/office/drawing/2014/main" id="{0966796E-DA0A-BEF2-7574-FC6AF9D121F3}"/>
                </a:ext>
              </a:extLst>
            </p:cNvPr>
            <p:cNvSpPr/>
            <p:nvPr/>
          </p:nvSpPr>
          <p:spPr>
            <a:xfrm>
              <a:off x="553016" y="3438153"/>
              <a:ext cx="629750" cy="62975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grpSp>
      <p:grpSp>
        <p:nvGrpSpPr>
          <p:cNvPr id="15" name="Group 14" descr="Graphing heart rate and breathing rate responses">
            <a:extLst>
              <a:ext uri="{FF2B5EF4-FFF2-40B4-BE49-F238E27FC236}">
                <a16:creationId xmlns:a16="http://schemas.microsoft.com/office/drawing/2014/main" id="{DC203891-AA63-B7AB-5CA4-A910DF2C50D6}"/>
              </a:ext>
            </a:extLst>
          </p:cNvPr>
          <p:cNvGrpSpPr/>
          <p:nvPr/>
        </p:nvGrpSpPr>
        <p:grpSpPr>
          <a:xfrm>
            <a:off x="359999" y="4845879"/>
            <a:ext cx="6940121" cy="1385450"/>
            <a:chOff x="360363" y="4611779"/>
            <a:chExt cx="5735637" cy="1145000"/>
          </a:xfrm>
        </p:grpSpPr>
        <p:sp>
          <p:nvSpPr>
            <p:cNvPr id="11" name="Rectangle: Rounded Corners 10">
              <a:extLst>
                <a:ext uri="{FF2B5EF4-FFF2-40B4-BE49-F238E27FC236}">
                  <a16:creationId xmlns:a16="http://schemas.microsoft.com/office/drawing/2014/main" id="{DA42DC77-0C13-6EB7-BABF-ABBE201E963F}"/>
                </a:ext>
              </a:extLst>
            </p:cNvPr>
            <p:cNvSpPr/>
            <p:nvPr/>
          </p:nvSpPr>
          <p:spPr>
            <a:xfrm>
              <a:off x="360363" y="4611779"/>
              <a:ext cx="5735637" cy="1145000"/>
            </a:xfrm>
            <a:prstGeom prst="roundRect">
              <a:avLst>
                <a:gd name="adj" fmla="val 10000"/>
              </a:avLst>
            </a:prstGeom>
            <a:solidFill>
              <a:schemeClr val="accent4"/>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nchor="ctr"/>
            <a:lstStyle/>
            <a:p>
              <a:pPr marL="1077913">
                <a:lnSpc>
                  <a:spcPct val="114000"/>
                </a:lnSpc>
                <a:spcAft>
                  <a:spcPts val="1200"/>
                </a:spcAft>
              </a:pPr>
              <a:r>
                <a:rPr lang="en-US" sz="2000" b="0" kern="1200" dirty="0">
                  <a:solidFill>
                    <a:schemeClr val="accent1"/>
                  </a:solidFill>
                </a:rPr>
                <a:t>Graphing heart rate and breathing rate responses</a:t>
              </a:r>
              <a:endParaRPr lang="en-US" sz="2000" kern="1200" dirty="0">
                <a:solidFill>
                  <a:schemeClr val="accent1"/>
                </a:solidFill>
              </a:endParaRPr>
            </a:p>
          </p:txBody>
        </p:sp>
        <p:sp>
          <p:nvSpPr>
            <p:cNvPr id="13" name="Rectangle 12" descr="Heartbeat">
              <a:extLst>
                <a:ext uri="{FF2B5EF4-FFF2-40B4-BE49-F238E27FC236}">
                  <a16:creationId xmlns:a16="http://schemas.microsoft.com/office/drawing/2014/main" id="{E2E3CA2D-06F5-2818-375F-802195281816}"/>
                </a:ext>
              </a:extLst>
            </p:cNvPr>
            <p:cNvSpPr/>
            <p:nvPr/>
          </p:nvSpPr>
          <p:spPr>
            <a:xfrm>
              <a:off x="553016" y="4869404"/>
              <a:ext cx="629750" cy="62975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gr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9</a:t>
            </a:fld>
            <a:endParaRPr lang="en-AU"/>
          </a:p>
        </p:txBody>
      </p:sp>
      <p:pic>
        <p:nvPicPr>
          <p:cNvPr id="20" name="Picture Placeholder 19">
            <a:extLst>
              <a:ext uri="{FF2B5EF4-FFF2-40B4-BE49-F238E27FC236}">
                <a16:creationId xmlns:a16="http://schemas.microsoft.com/office/drawing/2014/main" id="{48ED2C54-5BDE-7DE4-2312-1B1B29D10FD8}"/>
              </a:ext>
              <a:ext uri="{C183D7F6-B498-43B3-948B-1728B52AA6E4}">
                <adec:decorative xmlns:adec="http://schemas.microsoft.com/office/drawing/2017/decorative" val="1"/>
              </a:ext>
            </a:extLst>
          </p:cNvPr>
          <p:cNvPicPr>
            <a:picLocks noGrp="1" noChangeAspect="1"/>
          </p:cNvPicPr>
          <p:nvPr>
            <p:ph type="pic" sz="quarter" idx="20"/>
          </p:nvPr>
        </p:nvPicPr>
        <p:blipFill rotWithShape="1">
          <a:blip r:embed="rId9"/>
          <a:srcRect l="73" t="2988" r="31796"/>
          <a:stretch/>
        </p:blipFill>
        <p:spPr>
          <a:xfrm>
            <a:off x="7419703" y="1562100"/>
            <a:ext cx="4558938" cy="4669229"/>
          </a:xfrm>
          <a:prstGeom prst="rect">
            <a:avLst/>
          </a:prstGeom>
        </p:spPr>
      </p:pic>
    </p:spTree>
    <p:extLst>
      <p:ext uri="{BB962C8B-B14F-4D97-AF65-F5344CB8AC3E}">
        <p14:creationId xmlns:p14="http://schemas.microsoft.com/office/powerpoint/2010/main" val="188148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econdary classroom slide deck template v0.2.3" id="{0F40AB53-D9C5-4E6C-B2E6-E49E62615CBC}" vid="{B36CCD50-E1DB-4F11-BA46-B71A0CCBE7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secondary-classroom-slide-deck-template-v1.3</Template>
  <TotalTime>0</TotalTime>
  <Words>6377</Words>
  <Application>Microsoft Office PowerPoint</Application>
  <PresentationFormat>Widescreen</PresentationFormat>
  <Paragraphs>529</Paragraphs>
  <Slides>37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Calibri</vt:lpstr>
      <vt:lpstr>Public Sans</vt:lpstr>
      <vt:lpstr>Aptos</vt:lpstr>
      <vt:lpstr>Times New Roman</vt:lpstr>
      <vt:lpstr>DengXian</vt:lpstr>
      <vt:lpstr>Symbol</vt:lpstr>
      <vt:lpstr>Arial</vt:lpstr>
      <vt:lpstr>NSWG Corporate</vt:lpstr>
      <vt:lpstr>Instructions for use</vt:lpstr>
      <vt:lpstr>Depth study – energy systems</vt:lpstr>
      <vt:lpstr>Lessons</vt:lpstr>
      <vt:lpstr>Learning intentions and success criteria</vt:lpstr>
      <vt:lpstr>Practical experience 1 – phosphate recovery test (ATP-PCr)</vt:lpstr>
      <vt:lpstr>Phosphate recovery test</vt:lpstr>
      <vt:lpstr>Equipment and set-up (1)</vt:lpstr>
      <vt:lpstr>Procedure overview (1)</vt:lpstr>
      <vt:lpstr>Results and data collection (1)</vt:lpstr>
      <vt:lpstr>Practical experience 2 – 400-metre sprint (glycolytic or lactic acid system)</vt:lpstr>
      <vt:lpstr>Introduction to 400-metre sprint and glycolytic energy system</vt:lpstr>
      <vt:lpstr>Equipment and set-up (2)</vt:lpstr>
      <vt:lpstr>Procedure overview (2)</vt:lpstr>
      <vt:lpstr>Recording and observing</vt:lpstr>
      <vt:lpstr>Results and data collection (2)</vt:lpstr>
      <vt:lpstr>Target heart rate</vt:lpstr>
      <vt:lpstr>Results and data collection (3)</vt:lpstr>
      <vt:lpstr>Results and data collection (4)</vt:lpstr>
      <vt:lpstr>Energy systems involved</vt:lpstr>
      <vt:lpstr>Analysis and discussion</vt:lpstr>
      <vt:lpstr>Key questions for reflection</vt:lpstr>
      <vt:lpstr>Final thoughts and next steps</vt:lpstr>
      <vt:lpstr>Practical experience 3 – 1.6 kilometre run or walk (aerobic system)</vt:lpstr>
      <vt:lpstr>Equipment and set-up (3)</vt:lpstr>
      <vt:lpstr>Procedure overview (3)</vt:lpstr>
      <vt:lpstr>Results and data collection (5)</vt:lpstr>
      <vt:lpstr>Practical experience 4 – touch football or netball (interplay of energy systems)</vt:lpstr>
      <vt:lpstr>Equipment and set-up (4)</vt:lpstr>
      <vt:lpstr>Procedure overview (4)</vt:lpstr>
      <vt:lpstr>Results and data collection (6)</vt:lpstr>
      <vt:lpstr>Practical application of interplay of energy systems – Biathlon</vt:lpstr>
      <vt:lpstr>Biathlon (1)</vt:lpstr>
      <vt:lpstr>Biathlon (2)</vt:lpstr>
      <vt:lpstr>Interplay of energy systems</vt:lpstr>
      <vt:lpstr>Race stages</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Depth study – energy systems slide deck</dc:title>
  <dc:creator>NSW Department of Education</dc:creator>
  <dcterms:created xsi:type="dcterms:W3CDTF">2024-11-21T02:55:14Z</dcterms:created>
  <dcterms:modified xsi:type="dcterms:W3CDTF">2024-11-21T02:57:16Z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2024-11-21T02:55:25Z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76a6df00-00d7-44c5-b000-ec802855c93b</vt:lpwstr>
  </property>
  <property fmtid="{D5CDD505-2E9C-101B-9397-08002B2CF9AE}" pid="8" name="MSIP_Label_b603dfd7-d93a-4381-a340-2995d8282205_ContentBits">
    <vt:lpwstr>0</vt:lpwstr>
  </property>
</Properties>
</file>