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7" r:id="rId2"/>
    <p:sldId id="366" r:id="rId3"/>
    <p:sldId id="278" r:id="rId4"/>
    <p:sldId id="279" r:id="rId5"/>
    <p:sldId id="362" r:id="rId6"/>
    <p:sldId id="363" r:id="rId7"/>
    <p:sldId id="280" r:id="rId8"/>
    <p:sldId id="364" r:id="rId9"/>
    <p:sldId id="365" r:id="rId10"/>
    <p:sldId id="281" r:id="rId11"/>
    <p:sldId id="360" r:id="rId12"/>
    <p:sldId id="361" r:id="rId13"/>
  </p:sldIdLst>
  <p:sldSz cx="12192000" cy="6858000"/>
  <p:notesSz cx="6858000" cy="9144000"/>
  <p:embeddedFontLst>
    <p:embeddedFont>
      <p:font typeface="Public Sans" pitchFamily="2" charset="0"/>
      <p:regular r:id="rId16"/>
      <p:bold r:id="rId17"/>
      <p:italic r:id="rId18"/>
      <p:boldItalic r:id="rId19"/>
    </p:embeddedFont>
    <p:embeddedFont>
      <p:font typeface="Public Sans Light" pitchFamily="2" charset="0"/>
      <p:regular r:id="rId20"/>
      <p: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slides" id="{DCC4390F-3D7F-46FC-B498-B1710DE89051}">
          <p14:sldIdLst>
            <p14:sldId id="257"/>
            <p14:sldId id="366"/>
            <p14:sldId id="278"/>
            <p14:sldId id="279"/>
            <p14:sldId id="362"/>
            <p14:sldId id="363"/>
            <p14:sldId id="280"/>
            <p14:sldId id="364"/>
            <p14:sldId id="365"/>
            <p14:sldId id="281"/>
          </p14:sldIdLst>
        </p14:section>
        <p14:section name="References" id="{DBC31484-F5F8-4CB1-8DB4-A562A9780899}">
          <p14:sldIdLst>
            <p14:sldId id="360"/>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9E900F56-96F0-A2C5-2EC5-4A5CA6B1A37B}" name="Nadine Cannings" initials="NC" userId="S::Nadine.Cannings@det.nsw.edu.au::edc68fe4-7015-48b6-a6c0-a33df6c27bb6" providerId="AD"/>
  <p188:author id="{A1DD0261-6BC3-09C0-2B1A-2937A9BB617E}" name="Matt Fryer" initials="MF" userId="S::Matthew.Fryer2@det.nsw.edu.au::708ed95d-e293-4d54-aab9-bf51d8fa6c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CDD3D6"/>
    <a:srgbClr val="EBEBEB"/>
    <a:srgbClr val="FFFFFF"/>
    <a:srgbClr val="00296C"/>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8" autoAdjust="0"/>
    <p:restoredTop sz="73728" autoAdjust="0"/>
  </p:normalViewPr>
  <p:slideViewPr>
    <p:cSldViewPr snapToGrid="0">
      <p:cViewPr varScale="1">
        <p:scale>
          <a:sx n="50" d="100"/>
          <a:sy n="50" d="100"/>
        </p:scale>
        <p:origin x="1614" y="4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22/08/2024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22/08/2024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VXnbRGF8eFc&amp;pp=ygUgYmlvbWVjaGFuaWNzIG9mIHZvbGxleWJhbGwgc3Bpa2U%3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800" u="none" dirty="0">
                <a:solidFill>
                  <a:srgbClr val="2F5496"/>
                </a:solidFill>
                <a:effectLst/>
                <a:latin typeface="Arial" panose="020B0604020202020204" pitchFamily="34" charset="0"/>
                <a:ea typeface="Calibri" panose="020F0502020204030204" pitchFamily="34" charset="0"/>
              </a:rPr>
              <a:t>Students view </a:t>
            </a:r>
            <a:r>
              <a:rPr lang="en-AU" sz="1800" u="none" dirty="0">
                <a:effectLst/>
                <a:latin typeface="Arial" panose="020B0604020202020204" pitchFamily="34" charset="0"/>
                <a:ea typeface="Calibri" panose="020F0502020204030204" pitchFamily="34" charset="0"/>
              </a:rPr>
              <a:t> </a:t>
            </a:r>
            <a:r>
              <a:rPr lang="en-AU" sz="1800" u="sng"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HLPE3531: Biomechanics of a volleyball </a:t>
            </a:r>
            <a:r>
              <a:rPr lang="en-AU" sz="1800" u="sng" dirty="0">
                <a:solidFill>
                  <a:srgbClr val="146CFD"/>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spike</a:t>
            </a:r>
            <a:r>
              <a:rPr lang="en-AU" sz="1800" u="sng" dirty="0">
                <a:solidFill>
                  <a:srgbClr val="146CFD"/>
                </a:solidFill>
                <a:effectLst/>
                <a:latin typeface="Arial" panose="020B0604020202020204" pitchFamily="34" charset="0"/>
                <a:ea typeface="Calibri" panose="020F0502020204030204" pitchFamily="34" charset="0"/>
              </a:rPr>
              <a:t> (3:18)</a:t>
            </a:r>
            <a:r>
              <a:rPr lang="en-AU" sz="1800" dirty="0">
                <a:solidFill>
                  <a:srgbClr val="146CFD"/>
                </a:solidFill>
                <a:effectLst/>
                <a:latin typeface="Arial" panose="020B0604020202020204" pitchFamily="34" charset="0"/>
                <a:ea typeface="Calibri" panose="020F0502020204030204" pitchFamily="34" charset="0"/>
              </a:rPr>
              <a:t>. </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This video breaks down the execution of a spike into phases and considers the biomechanical principles of each phase. </a:t>
            </a: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Students answer the following questions related to the video to build understanding for further application.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69753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600"/>
              </a:spcAft>
            </a:pPr>
            <a:r>
              <a:rPr lang="en-AU" sz="1800" b="1" dirty="0">
                <a:solidFill>
                  <a:srgbClr val="002664"/>
                </a:solidFill>
                <a:effectLst/>
                <a:latin typeface="Arial" panose="020B0604020202020204" pitchFamily="34" charset="0"/>
              </a:rPr>
              <a:t>Phase 1 – the approach (0:14–0:46)</a:t>
            </a:r>
          </a:p>
          <a:p>
            <a:pPr>
              <a:lnSpc>
                <a:spcPct val="150000"/>
              </a:lnSpc>
              <a:spcBef>
                <a:spcPts val="1200"/>
              </a:spcBef>
              <a:spcAft>
                <a:spcPts val="600"/>
              </a:spcAft>
            </a:pPr>
            <a:endParaRPr lang="en-AU" sz="1800" b="0" dirty="0">
              <a:effectLst/>
              <a:latin typeface="Arial" panose="020B060402020202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The athlete will begin running towards the ball serving 2 biomechanical purposes that reflect Newton’s third law. Firstly, the force applied from the legs and feet into the ground will be reciprocated providing a propulsive force that accelerates the body’s mass forward. This propulsive force and acceleration forward will allow the athlete to gain velocity and momentum. The athlete then takes a leaping step. All momentum gained can then be translated as kinetic energy (energy of motion) into the jump phase.</a:t>
            </a:r>
          </a:p>
          <a:p>
            <a:pPr>
              <a:lnSpc>
                <a:spcPct val="150000"/>
              </a:lnSpc>
              <a:spcBef>
                <a:spcPts val="1200"/>
              </a:spcBef>
              <a:spcAft>
                <a:spcPts val="600"/>
              </a:spcAft>
            </a:pPr>
            <a:endParaRPr lang="en-AU" sz="1800" b="1" dirty="0">
              <a:effectLst/>
              <a:latin typeface="Arial" panose="020B0604020202020204" pitchFamily="34" charset="0"/>
            </a:endParaRP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How does Newton’s third law of motion help the athlete start running towards the ball?</a:t>
            </a:r>
          </a:p>
          <a:p>
            <a:pPr marL="0" lvl="0" indent="0">
              <a:lnSpc>
                <a:spcPct val="150000"/>
              </a:lnSpc>
              <a:spcBef>
                <a:spcPts val="1200"/>
              </a:spcBef>
              <a:spcAft>
                <a:spcPts val="600"/>
              </a:spcAft>
              <a:buFont typeface="+mj-lt"/>
              <a:buNone/>
            </a:pPr>
            <a:endParaRPr lang="en-AU" sz="1800" dirty="0">
              <a:effectLst/>
              <a:latin typeface="Arial" panose="020B0604020202020204" pitchFamily="34" charset="0"/>
              <a:ea typeface="Calibri" panose="020F0502020204030204" pitchFamily="34" charset="0"/>
            </a:endParaRPr>
          </a:p>
          <a:p>
            <a:pPr lvl="1">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Sample answer: </a:t>
            </a:r>
            <a:r>
              <a:rPr lang="en-AU" sz="1800" dirty="0">
                <a:effectLst/>
                <a:latin typeface="Arial" panose="020B0604020202020204" pitchFamily="34" charset="0"/>
                <a:ea typeface="Calibri" panose="020F0502020204030204" pitchFamily="34" charset="0"/>
              </a:rPr>
              <a:t>Newton’s third law of motion states that for every action, there is an equal and opposite reaction. When the athlete pushes down and back against the ground with their legs and feet, the ground pushes back with an equal force in the opposite direction. This reaction force from the ground moves the athlete forward, helping them to start running and overcome their initial state of rest or inertia</a:t>
            </a:r>
            <a:r>
              <a:rPr lang="en-AU" sz="1800" i="1"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50000"/>
              </a:lnSpc>
              <a:spcBef>
                <a:spcPts val="1200"/>
              </a:spcBef>
              <a:spcAft>
                <a:spcPts val="600"/>
              </a:spcAft>
              <a:buClrTx/>
              <a:buSzTx/>
              <a:buFont typeface="Symbol" panose="05050102010706020507" pitchFamily="18" charset="2"/>
              <a:buNone/>
              <a:tabLst/>
              <a:defRPr/>
            </a:pPr>
            <a:endParaRPr lang="en-AU" sz="1800" i="1"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mj-lt"/>
              <a:buAutoNum type="arabicPeriod" startAt="2"/>
            </a:pPr>
            <a:r>
              <a:rPr lang="en-AU" sz="1800" dirty="0">
                <a:effectLst/>
                <a:latin typeface="Arial" panose="020B0604020202020204" pitchFamily="34" charset="0"/>
                <a:ea typeface="Calibri" panose="020F0502020204030204" pitchFamily="34" charset="0"/>
              </a:rPr>
              <a:t>How does the athlete use the momentum gained from running to jump effectively?</a:t>
            </a:r>
          </a:p>
          <a:p>
            <a:pPr marL="0" lvl="0" indent="0">
              <a:lnSpc>
                <a:spcPct val="150000"/>
              </a:lnSpc>
              <a:spcBef>
                <a:spcPts val="1200"/>
              </a:spcBef>
              <a:spcAft>
                <a:spcPts val="600"/>
              </a:spcAft>
              <a:buFont typeface="+mj-lt"/>
              <a:buNone/>
            </a:pPr>
            <a:endParaRPr lang="en-AU" sz="1800" dirty="0">
              <a:effectLst/>
              <a:latin typeface="Arial" panose="020B0604020202020204" pitchFamily="34" charset="0"/>
              <a:ea typeface="Calibri" panose="020F0502020204030204" pitchFamily="34" charset="0"/>
            </a:endParaRPr>
          </a:p>
          <a:p>
            <a:pPr lvl="1">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Sample answer: </a:t>
            </a:r>
            <a:r>
              <a:rPr lang="en-AU" sz="1800" dirty="0">
                <a:effectLst/>
                <a:latin typeface="Arial" panose="020B0604020202020204" pitchFamily="34" charset="0"/>
                <a:ea typeface="Calibri" panose="020F0502020204030204" pitchFamily="34" charset="0"/>
              </a:rPr>
              <a:t>as the athlete runs, the propulsive force from their legs and the reaction from the ground increases their forward velocity and momentum. When the athlete takes a leaping step, all the momentum they have built up from running is converted into kinetic energy, the energy of motion. This helps the athlete to jump higher and further. This use of momentum allows the athlete to perform a powerful and effective jump for spiking a volleyball.</a:t>
            </a:r>
          </a:p>
          <a:p>
            <a:pPr marL="34290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65313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600"/>
              </a:spcAft>
            </a:pPr>
            <a:r>
              <a:rPr lang="en-AU" sz="1800" b="1" dirty="0">
                <a:solidFill>
                  <a:srgbClr val="002664"/>
                </a:solidFill>
                <a:effectLst/>
                <a:latin typeface="Arial" panose="020B0604020202020204" pitchFamily="34" charset="0"/>
              </a:rPr>
              <a:t>Phase 2 – the jump (0:47–1:03)</a:t>
            </a:r>
          </a:p>
          <a:p>
            <a:pPr>
              <a:lnSpc>
                <a:spcPct val="150000"/>
              </a:lnSpc>
              <a:spcBef>
                <a:spcPts val="1200"/>
              </a:spcBef>
              <a:spcAft>
                <a:spcPts val="600"/>
              </a:spcAft>
            </a:pPr>
            <a:endParaRPr lang="en-AU" sz="1800" b="1" dirty="0">
              <a:effectLst/>
              <a:latin typeface="Arial" panose="020B060402020202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The athlete now lowers their centre of mass and applies the resultant kinetic energy from the previous phase into the ground as the propulsive force necessary to accelerate that mass upward. This is crucial in maximising the vertical velocity of the jump and thus the jump height.</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mj-lt"/>
              <a:buAutoNum type="arabicPeriod" startAt="3"/>
            </a:pPr>
            <a:r>
              <a:rPr lang="en-AU" sz="1800" dirty="0">
                <a:effectLst/>
                <a:latin typeface="Arial" panose="020B0604020202020204" pitchFamily="34" charset="0"/>
                <a:ea typeface="Calibri" panose="020F0502020204030204" pitchFamily="34" charset="0"/>
              </a:rPr>
              <a:t>How does lowering the centre of mass help an athlete jump higher?</a:t>
            </a:r>
          </a:p>
          <a:p>
            <a:pPr marL="0" lvl="0" indent="0">
              <a:lnSpc>
                <a:spcPct val="150000"/>
              </a:lnSpc>
              <a:spcBef>
                <a:spcPts val="1200"/>
              </a:spcBef>
              <a:spcAft>
                <a:spcPts val="600"/>
              </a:spcAft>
              <a:buFont typeface="+mj-lt"/>
              <a:buNone/>
            </a:pPr>
            <a:endParaRPr lang="en-AU" sz="1800" dirty="0">
              <a:effectLst/>
              <a:latin typeface="Arial" panose="020B0604020202020204" pitchFamily="34" charset="0"/>
              <a:ea typeface="Calibri" panose="020F0502020204030204" pitchFamily="34" charset="0"/>
            </a:endParaRPr>
          </a:p>
          <a:p>
            <a:pPr lvl="1">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Sample answer: </a:t>
            </a:r>
            <a:r>
              <a:rPr lang="en-AU" sz="1800" b="0" dirty="0">
                <a:effectLst/>
                <a:latin typeface="Arial" panose="020B0604020202020204" pitchFamily="34" charset="0"/>
                <a:ea typeface="Calibri" panose="020F0502020204030204" pitchFamily="34" charset="0"/>
              </a:rPr>
              <a:t>l</a:t>
            </a:r>
            <a:r>
              <a:rPr lang="en-AU" sz="1800" dirty="0">
                <a:effectLst/>
                <a:latin typeface="Arial" panose="020B0604020202020204" pitchFamily="34" charset="0"/>
                <a:ea typeface="Calibri" panose="020F0502020204030204" pitchFamily="34" charset="0"/>
              </a:rPr>
              <a:t>owering the centre of mass helps an athlete jump higher by allowing them to generate more force against the ground. When the athlete bends their knees and lowers their body, they store potential energy in their muscles. As they quickly straighten their legs and push off the ground, this stored energy is converted into kinetic energy, which propels them upward. This increased force and energy transfer maximises the vertical velocity of the jump, making the athlete jump higher.</a:t>
            </a:r>
          </a:p>
          <a:p>
            <a:pPr marL="0" marR="0" lvl="0" indent="0" algn="l" defTabSz="1219170" rtl="0" eaLnBrk="1" fontAlgn="auto" latinLnBrk="0" hangingPunct="1">
              <a:lnSpc>
                <a:spcPct val="150000"/>
              </a:lnSpc>
              <a:spcBef>
                <a:spcPts val="1200"/>
              </a:spcBef>
              <a:spcAft>
                <a:spcPts val="600"/>
              </a:spcAft>
              <a:buClrTx/>
              <a:buSzTx/>
              <a:buFont typeface="Symbol" panose="05050102010706020507" pitchFamily="18" charset="2"/>
              <a:buNone/>
              <a:tabLst/>
              <a:defRPr/>
            </a:pP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41351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600"/>
              </a:spcAft>
            </a:pPr>
            <a:r>
              <a:rPr lang="en-AU" sz="1800" b="1" dirty="0">
                <a:solidFill>
                  <a:srgbClr val="002664"/>
                </a:solidFill>
                <a:effectLst/>
                <a:latin typeface="Arial" panose="020B0604020202020204" pitchFamily="34" charset="0"/>
              </a:rPr>
              <a:t>Phase 3 – the arm swing (1:04–1:36)</a:t>
            </a:r>
          </a:p>
          <a:p>
            <a:pPr>
              <a:lnSpc>
                <a:spcPct val="150000"/>
              </a:lnSpc>
              <a:spcBef>
                <a:spcPts val="1200"/>
              </a:spcBef>
              <a:spcAft>
                <a:spcPts val="600"/>
              </a:spcAft>
            </a:pPr>
            <a:endParaRPr lang="en-AU" sz="1800" b="1" dirty="0">
              <a:effectLst/>
              <a:latin typeface="Arial" panose="020B060402020202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The wind-up action of the hitting arm begins alongside a twisting action of the torso. This is known as the ipsilateral rotation of the body over an axis. Notice the arms rotating conversely with the left arm of the athlete following a high to low motion while the right arm follows a low to high motion with the spine rotating laterally to open the angle of the body. This clearly demonstrates ipsilateral rotation. The resulting position of the body sets up optimal position for angular momentum and velocity that can be generated from the kinetic chain to follow in the next phase.</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mj-lt"/>
              <a:buAutoNum type="arabicPeriod" startAt="4"/>
            </a:pPr>
            <a:r>
              <a:rPr lang="en-AU" sz="1800" dirty="0">
                <a:effectLst/>
                <a:latin typeface="Arial" panose="020B0604020202020204" pitchFamily="34" charset="0"/>
                <a:ea typeface="Calibri" panose="020F0502020204030204" pitchFamily="34" charset="0"/>
              </a:rPr>
              <a:t>What is ipsilateral rotation, and how does it help in the wind-up action of the hitting arm?</a:t>
            </a:r>
          </a:p>
          <a:p>
            <a:pPr marL="0" lvl="0" indent="0">
              <a:lnSpc>
                <a:spcPct val="150000"/>
              </a:lnSpc>
              <a:spcBef>
                <a:spcPts val="1200"/>
              </a:spcBef>
              <a:spcAft>
                <a:spcPts val="600"/>
              </a:spcAft>
              <a:buFont typeface="+mj-lt"/>
              <a:buNone/>
            </a:pPr>
            <a:endParaRPr lang="en-AU" sz="1800" dirty="0">
              <a:effectLst/>
              <a:latin typeface="Arial" panose="020B0604020202020204" pitchFamily="34" charset="0"/>
              <a:ea typeface="Calibri" panose="020F0502020204030204" pitchFamily="34" charset="0"/>
            </a:endParaRPr>
          </a:p>
          <a:p>
            <a:pPr lvl="1">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Sample answer: </a:t>
            </a:r>
            <a:r>
              <a:rPr lang="en-AU" sz="1800" dirty="0">
                <a:effectLst/>
                <a:latin typeface="Arial" panose="020B0604020202020204" pitchFamily="34" charset="0"/>
                <a:ea typeface="Calibri" panose="020F0502020204030204" pitchFamily="34" charset="0"/>
              </a:rPr>
              <a:t>ipsilateral rotation is when one side of the body moves in the same direction, such as when your torso twists to the same side as the arm you are using to hit. This helps in the wind-up action of the hitting arm by allowing the body to build up energy. When your torso twists and your arms move in opposite directions (one arm goes up while the other goes down), it creates a strong position to generate a lot of speed and power for the hit.</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b="1" dirty="0">
                <a:solidFill>
                  <a:srgbClr val="000000"/>
                </a:solidFill>
                <a:effectLst/>
                <a:highlight>
                  <a:srgbClr val="CCEDFC"/>
                </a:highlight>
                <a:latin typeface="Arial" panose="020B0604020202020204" pitchFamily="34" charset="0"/>
                <a:ea typeface="Calibri" panose="020F0502020204030204" pitchFamily="34" charset="0"/>
              </a:rPr>
              <a:t>Note:</a:t>
            </a:r>
            <a:r>
              <a:rPr lang="en-AU" sz="1800" dirty="0">
                <a:solidFill>
                  <a:srgbClr val="000000"/>
                </a:solidFill>
                <a:effectLst/>
                <a:highlight>
                  <a:srgbClr val="CCEDFC"/>
                </a:highlight>
                <a:latin typeface="Arial" panose="020B0604020202020204" pitchFamily="34" charset="0"/>
                <a:ea typeface="Calibri" panose="020F0502020204030204" pitchFamily="34" charset="0"/>
              </a:rPr>
              <a:t> a similar action is seen in overarm bowling action in cricket and a tennis serve.</a:t>
            </a:r>
          </a:p>
          <a:p>
            <a:pPr>
              <a:lnSpc>
                <a:spcPct val="150000"/>
              </a:lnSpc>
              <a:spcBef>
                <a:spcPts val="1200"/>
              </a:spcBef>
              <a:spcAft>
                <a:spcPts val="600"/>
              </a:spcAft>
            </a:pPr>
            <a:endParaRPr lang="en-AU" sz="1800" dirty="0">
              <a:effectLst/>
              <a:highlight>
                <a:srgbClr val="CCEDFC"/>
              </a:highligh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mj-lt"/>
              <a:buAutoNum type="arabicPeriod" startAt="5"/>
            </a:pPr>
            <a:r>
              <a:rPr lang="en-AU" sz="1800" dirty="0">
                <a:effectLst/>
                <a:latin typeface="Arial" panose="020B0604020202020204" pitchFamily="34" charset="0"/>
                <a:ea typeface="Calibri" panose="020F0502020204030204" pitchFamily="34" charset="0"/>
              </a:rPr>
              <a:t>How does the movement of the arms and spine during the wind-up action help in generating power for a hit? The athlete is right-handed.</a:t>
            </a:r>
          </a:p>
          <a:p>
            <a:pPr marL="0" lvl="0" indent="0">
              <a:lnSpc>
                <a:spcPct val="150000"/>
              </a:lnSpc>
              <a:spcBef>
                <a:spcPts val="1200"/>
              </a:spcBef>
              <a:spcAft>
                <a:spcPts val="600"/>
              </a:spcAft>
              <a:buFont typeface="+mj-lt"/>
              <a:buNone/>
            </a:pPr>
            <a:endParaRPr lang="en-AU" sz="1800" dirty="0">
              <a:effectLst/>
              <a:latin typeface="Arial" panose="020B0604020202020204" pitchFamily="34" charset="0"/>
              <a:ea typeface="Calibri" panose="020F0502020204030204" pitchFamily="34" charset="0"/>
            </a:endParaRPr>
          </a:p>
          <a:p>
            <a:pPr lvl="1">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Sample answer: </a:t>
            </a:r>
            <a:r>
              <a:rPr lang="en-AU" sz="1800" dirty="0">
                <a:effectLst/>
                <a:latin typeface="Arial" panose="020B0604020202020204" pitchFamily="34" charset="0"/>
                <a:ea typeface="Calibri" panose="020F0502020204030204" pitchFamily="34" charset="0"/>
              </a:rPr>
              <a:t>during the wind-up action, the left arm moves from high to low while the right arm moves from low to high, and the spine rotates to the side. This coordinated movement helps to open up the body, creating a larger angle and a stronger position. This setup allows the body to use the kinetic chain, where energy is transferred from the legs through the torso and finally to the arms. This process helps generate a lot of angular momentum and velocity, making the hit more powerful.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8932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600"/>
              </a:spcAft>
            </a:pPr>
            <a:r>
              <a:rPr lang="en-AU" sz="1800" b="1" dirty="0">
                <a:solidFill>
                  <a:srgbClr val="002664"/>
                </a:solidFill>
                <a:effectLst/>
                <a:latin typeface="Arial" panose="020B0604020202020204" pitchFamily="34" charset="0"/>
              </a:rPr>
              <a:t>Phase 4 – hitting the ball (1:37–2:10)</a:t>
            </a:r>
          </a:p>
          <a:p>
            <a:pPr>
              <a:lnSpc>
                <a:spcPct val="150000"/>
              </a:lnSpc>
              <a:spcBef>
                <a:spcPts val="1200"/>
              </a:spcBef>
              <a:spcAft>
                <a:spcPts val="600"/>
              </a:spcAft>
            </a:pPr>
            <a:endParaRPr lang="en-AU" sz="1800" b="1" dirty="0">
              <a:effectLst/>
              <a:latin typeface="Arial" panose="020B060402020202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Through a sequential chain of movements, maximal force can be generated and transferred onto the ball for an effective shot. Firstly, ipsilateral rotation continues opening the angle of which the arms rotate through at the shoulder generating angular velocity and momentum from which the arms extend at the elbow as rotation continues until the hand contacts the ball. The resultant momentum and energy from this kinetic chain is translated onto the ball as a propulsive force downward.</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mj-lt"/>
              <a:buAutoNum type="arabicPeriod" startAt="6"/>
            </a:pPr>
            <a:r>
              <a:rPr lang="en-AU" sz="1800" dirty="0">
                <a:effectLst/>
                <a:latin typeface="Arial" panose="020B0604020202020204" pitchFamily="34" charset="0"/>
                <a:ea typeface="Calibri" panose="020F0502020204030204" pitchFamily="34" charset="0"/>
              </a:rPr>
              <a:t>Why is it important to extend your arms at the elbow when taking a shot?</a:t>
            </a:r>
          </a:p>
          <a:p>
            <a:pPr marL="0" lvl="0" indent="0">
              <a:lnSpc>
                <a:spcPct val="150000"/>
              </a:lnSpc>
              <a:spcBef>
                <a:spcPts val="1200"/>
              </a:spcBef>
              <a:spcAft>
                <a:spcPts val="600"/>
              </a:spcAft>
              <a:buFont typeface="+mj-lt"/>
              <a:buNone/>
            </a:pPr>
            <a:endParaRPr lang="en-AU" sz="1800" dirty="0">
              <a:effectLst/>
              <a:latin typeface="Arial" panose="020B0604020202020204" pitchFamily="34" charset="0"/>
              <a:ea typeface="Calibri" panose="020F0502020204030204" pitchFamily="34" charset="0"/>
            </a:endParaRPr>
          </a:p>
          <a:p>
            <a:pPr lvl="1">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Sample answer: </a:t>
            </a:r>
            <a:r>
              <a:rPr lang="en-AU" sz="1800" b="0" dirty="0">
                <a:effectLst/>
                <a:latin typeface="Arial" panose="020B0604020202020204" pitchFamily="34" charset="0"/>
                <a:ea typeface="Calibri" panose="020F0502020204030204" pitchFamily="34" charset="0"/>
              </a:rPr>
              <a:t>e</a:t>
            </a:r>
            <a:r>
              <a:rPr lang="en-AU" sz="1800" dirty="0">
                <a:effectLst/>
                <a:latin typeface="Arial" panose="020B0604020202020204" pitchFamily="34" charset="0"/>
                <a:ea typeface="Calibri" panose="020F0502020204030204" pitchFamily="34" charset="0"/>
              </a:rPr>
              <a:t>xtending your arms at the elbow when taking a shot is important because it helps increase the speed</a:t>
            </a:r>
            <a:r>
              <a:rPr lang="en-AU" sz="1800" i="1" dirty="0">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and force of your shot. As you rotate your body and your arms move faster, extending your elbows lets your hands reach their highest speed just before hitting the ball. This way, all the speed and power you’ve built up through your body and arm movements get transferred to the ball, making the shot more powerful and effective. This is known as summation of forces.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77222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600"/>
              </a:spcAft>
            </a:pPr>
            <a:r>
              <a:rPr lang="en-AU" sz="1800" b="1" dirty="0">
                <a:solidFill>
                  <a:srgbClr val="002664"/>
                </a:solidFill>
                <a:effectLst/>
                <a:latin typeface="Arial" panose="020B0604020202020204" pitchFamily="34" charset="0"/>
              </a:rPr>
              <a:t>Phase 5 – the wrist snap (2:11–2:44)</a:t>
            </a:r>
          </a:p>
          <a:p>
            <a:pPr>
              <a:lnSpc>
                <a:spcPct val="150000"/>
              </a:lnSpc>
              <a:spcBef>
                <a:spcPts val="1200"/>
              </a:spcBef>
              <a:spcAft>
                <a:spcPts val="600"/>
              </a:spcAft>
            </a:pPr>
            <a:endParaRPr lang="en-AU" sz="1800" b="1" dirty="0">
              <a:effectLst/>
              <a:latin typeface="Arial" panose="020B060402020202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By flexing the hand at the wrist and hitting the ball above its centre of mass the directional force applied from the athlete should generate topspin off the ball. The Magnus effect comes into play as a crucial principle that forces the ball in a downward direction. With a clockwise rotation of the ball, the air on the top of the ball slows down while the air at the bottom of the ball speeds up. This results in an air pressure gradient where energy moves from high to low pressure generating force from the top of the ball downward. The ball will now move faster towards the ground.</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mj-lt"/>
              <a:buAutoNum type="arabicPeriod" startAt="7"/>
            </a:pPr>
            <a:r>
              <a:rPr lang="en-AU" sz="1800" dirty="0">
                <a:effectLst/>
                <a:latin typeface="Arial" panose="020B0604020202020204" pitchFamily="34" charset="0"/>
                <a:ea typeface="Calibri" panose="020F0502020204030204" pitchFamily="34" charset="0"/>
              </a:rPr>
              <a:t>How does hitting a ball above its centre and making it spin create topspin, and why does the ball move downward faster because of the Magnus effect?</a:t>
            </a:r>
          </a:p>
          <a:p>
            <a:pPr marL="0" lvl="0" indent="0">
              <a:lnSpc>
                <a:spcPct val="150000"/>
              </a:lnSpc>
              <a:spcBef>
                <a:spcPts val="1200"/>
              </a:spcBef>
              <a:spcAft>
                <a:spcPts val="600"/>
              </a:spcAft>
              <a:buFont typeface="+mj-lt"/>
              <a:buNone/>
            </a:pPr>
            <a:endParaRPr lang="en-AU" sz="1800" dirty="0">
              <a:effectLst/>
              <a:latin typeface="Arial" panose="020B0604020202020204" pitchFamily="34" charset="0"/>
              <a:ea typeface="Calibri" panose="020F0502020204030204" pitchFamily="34" charset="0"/>
            </a:endParaRPr>
          </a:p>
          <a:p>
            <a:pPr lvl="1">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Sample answer: </a:t>
            </a:r>
            <a:r>
              <a:rPr lang="en-AU" sz="1800" dirty="0">
                <a:effectLst/>
                <a:latin typeface="Arial" panose="020B0604020202020204" pitchFamily="34" charset="0"/>
                <a:ea typeface="Calibri" panose="020F0502020204030204" pitchFamily="34" charset="0"/>
              </a:rPr>
              <a:t>when you hit the ball above its centre and flex your wrist, you make the ball spin forward, creating topspin. This means the top of the ball moves forward while the bottom moves backward.</a:t>
            </a:r>
          </a:p>
          <a:p>
            <a:pPr lvl="1">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Because of the Magnus effect, the air around the spinning ball behaves differently. The air on top of the ball slows down, while the air at the bottom speeds up. This difference in airspeed creates lower pressure on the top and higher pressure on the bottom of the ball. The ball is then pushed downwards faster due to this pressure difference, making it move towards the ground more quickly.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62718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600"/>
              </a:spcAft>
            </a:pPr>
            <a:r>
              <a:rPr lang="en-AU" sz="1800" b="1" dirty="0">
                <a:solidFill>
                  <a:srgbClr val="002664"/>
                </a:solidFill>
                <a:effectLst/>
                <a:latin typeface="Arial" panose="020B0604020202020204" pitchFamily="34" charset="0"/>
              </a:rPr>
              <a:t>Phase 6 – the spike follow-through (2:55–3:38)</a:t>
            </a:r>
          </a:p>
          <a:p>
            <a:pPr>
              <a:lnSpc>
                <a:spcPct val="150000"/>
              </a:lnSpc>
              <a:spcBef>
                <a:spcPts val="1200"/>
              </a:spcBef>
              <a:spcAft>
                <a:spcPts val="600"/>
              </a:spcAft>
            </a:pPr>
            <a:endParaRPr lang="en-AU" sz="1800" b="1" dirty="0">
              <a:effectLst/>
              <a:latin typeface="Arial" panose="020B0604020202020204" pitchFamily="34" charset="0"/>
            </a:endParaRPr>
          </a:p>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Continuing the range of motion created from the kinetic chain in the hitting phase serves 2 purposes, firstly the momentum through the ball maintains direction for an accurate flight path and secondly ensures that the limbs involved have a clear path of motion where they can come to rest and not stop suddenly, thereby safely dissipating all leftover kinetic energy that would otherwise place unwanted strain on the joints.</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mj-lt"/>
              <a:buAutoNum type="arabicPeriod" startAt="8"/>
            </a:pPr>
            <a:r>
              <a:rPr lang="en-AU" sz="1800" dirty="0">
                <a:effectLst/>
                <a:latin typeface="Arial" panose="020B0604020202020204" pitchFamily="34" charset="0"/>
                <a:ea typeface="Calibri" panose="020F0502020204030204" pitchFamily="34" charset="0"/>
              </a:rPr>
              <a:t>Why is it important for the body to continue moving smoothly after hitting the volleyball?</a:t>
            </a:r>
          </a:p>
          <a:p>
            <a:pPr marL="0" lvl="0" indent="0">
              <a:lnSpc>
                <a:spcPct val="150000"/>
              </a:lnSpc>
              <a:spcBef>
                <a:spcPts val="1200"/>
              </a:spcBef>
              <a:spcAft>
                <a:spcPts val="600"/>
              </a:spcAft>
              <a:buFont typeface="+mj-lt"/>
              <a:buNone/>
            </a:pPr>
            <a:endParaRPr lang="en-AU" sz="1800" dirty="0">
              <a:effectLst/>
              <a:latin typeface="Arial" panose="020B0604020202020204" pitchFamily="34" charset="0"/>
              <a:ea typeface="Calibri" panose="020F0502020204030204" pitchFamily="34" charset="0"/>
            </a:endParaRPr>
          </a:p>
          <a:p>
            <a:pPr lvl="1">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Sample answer: </a:t>
            </a:r>
            <a:r>
              <a:rPr lang="en-AU" sz="1800" b="0" dirty="0">
                <a:effectLst/>
                <a:latin typeface="Arial" panose="020B0604020202020204" pitchFamily="34" charset="0"/>
                <a:ea typeface="Calibri" panose="020F0502020204030204" pitchFamily="34" charset="0"/>
              </a:rPr>
              <a:t>i</a:t>
            </a:r>
            <a:r>
              <a:rPr lang="en-AU" sz="1800" dirty="0">
                <a:effectLst/>
                <a:latin typeface="Arial" panose="020B0604020202020204" pitchFamily="34" charset="0"/>
                <a:ea typeface="Calibri" panose="020F0502020204030204" pitchFamily="34" charset="0"/>
              </a:rPr>
              <a:t>t is important for the body to keep moving smoothly after hitting a ball for 2 main reasons. Firstly, for accuracy. When you swing and hit the ball, continuing the motion helps guide the ball in the right direction. If you stop suddenly, it can mess up where the ball goes. Secondly, for safety. Letting your body follow through with the motion helps spread out and safely release the leftover energy from the hit. This prevents sudden stops that can strain or injure your joints, like your elbows or shoulders.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15663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Table 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73726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332368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hyperlink" Target="https://curriculum.nsw.edu.au/learning-areas/pdhpe/health-and-movement-science-11-12-2023/overview" TargetMode="External"/><Relationship Id="rId1" Type="http://schemas.openxmlformats.org/officeDocument/2006/relationships/slideLayout" Target="../slideLayouts/slideLayout28.xml"/><Relationship Id="rId4" Type="http://schemas.openxmlformats.org/officeDocument/2006/relationships/hyperlink" Target="https://curriculum.nsw.edu.a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s://www.youtube.com/watch?v=VXnbRGF8eFc&amp;pp=ygUgYmlvbWVjaGFuaWNzIG9mIHZvbGxleWJhbGwgc3Bpa2U%3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sz="5400" dirty="0">
                <a:effectLst/>
                <a:latin typeface="Arial" panose="020B0604020202020204" pitchFamily="34" charset="0"/>
                <a:ea typeface="Calibri" panose="020F0502020204030204" pitchFamily="34" charset="0"/>
              </a:rPr>
              <a:t>Biomechanics for sustained movement and performance – learning sequence support</a:t>
            </a:r>
            <a:endParaRPr lang="en-AU" sz="5400" dirty="0"/>
          </a:p>
        </p:txBody>
      </p:sp>
      <p:sp>
        <p:nvSpPr>
          <p:cNvPr id="8" name="Text Placeholder 7">
            <a:extLst>
              <a:ext uri="{FF2B5EF4-FFF2-40B4-BE49-F238E27FC236}">
                <a16:creationId xmlns:a16="http://schemas.microsoft.com/office/drawing/2014/main" id="{1C2A08D8-9EA5-5B83-53EB-D9659393BD5F}"/>
              </a:ext>
            </a:extLst>
          </p:cNvPr>
          <p:cNvSpPr>
            <a:spLocks noGrp="1"/>
          </p:cNvSpPr>
          <p:nvPr>
            <p:ph type="body" sz="quarter" idx="12"/>
          </p:nvPr>
        </p:nvSpPr>
        <p:spPr/>
        <p:txBody>
          <a:bodyPr/>
          <a:lstStyle/>
          <a:p>
            <a:r>
              <a:rPr lang="en-AU" dirty="0"/>
              <a:t>Focus area 2 – Training for improved performance</a:t>
            </a:r>
          </a:p>
        </p:txBody>
      </p:sp>
      <p:sp>
        <p:nvSpPr>
          <p:cNvPr id="9" name="Text Placeholder 8">
            <a:extLst>
              <a:ext uri="{FF2B5EF4-FFF2-40B4-BE49-F238E27FC236}">
                <a16:creationId xmlns:a16="http://schemas.microsoft.com/office/drawing/2014/main" id="{E5B907BD-A7A2-88F3-32C9-0E5F73D81F96}"/>
              </a:ext>
            </a:extLst>
          </p:cNvPr>
          <p:cNvSpPr>
            <a:spLocks noGrp="1"/>
          </p:cNvSpPr>
          <p:nvPr>
            <p:ph type="body" sz="quarter" idx="13"/>
          </p:nvPr>
        </p:nvSpPr>
        <p:spPr/>
        <p:txBody>
          <a:bodyPr/>
          <a:lstStyle/>
          <a:p>
            <a:endParaRPr lang="en-AU"/>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Health and Movement Science 11–12 Syllabus</a:t>
            </a:r>
          </a:p>
        </p:txBody>
      </p:sp>
      <p:sp>
        <p:nvSpPr>
          <p:cNvPr id="2" name="Footer Placeholder 1">
            <a:extLst>
              <a:ext uri="{FF2B5EF4-FFF2-40B4-BE49-F238E27FC236}">
                <a16:creationId xmlns:a16="http://schemas.microsoft.com/office/drawing/2014/main" id="{33FA1894-2201-17D3-0ED0-3B264C4461F3}"/>
              </a:ext>
            </a:extLst>
          </p:cNvPr>
          <p:cNvSpPr>
            <a:spLocks noGrp="1"/>
          </p:cNvSpPr>
          <p:nvPr>
            <p:ph type="ftr" sz="quarter" idx="3"/>
          </p:nvPr>
        </p:nvSpPr>
        <p:spPr>
          <a:xfrm>
            <a:off x="360000" y="5867118"/>
            <a:ext cx="4500000" cy="684882"/>
          </a:xfrm>
        </p:spPr>
        <p:txBody>
          <a:bodyPr/>
          <a:lstStyle/>
          <a:p>
            <a:r>
              <a:rPr lang="en-US">
                <a:latin typeface="+mn-lt"/>
              </a:rPr>
              <a:t>NSW Department of Education</a:t>
            </a:r>
            <a:endParaRPr lang="en-AU">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4813757-C38D-80BD-81A2-D729DE819FD7}"/>
              </a:ext>
            </a:extLst>
          </p:cNvPr>
          <p:cNvSpPr>
            <a:spLocks noGrp="1"/>
          </p:cNvSpPr>
          <p:nvPr>
            <p:ph type="title"/>
          </p:nvPr>
        </p:nvSpPr>
        <p:spPr/>
        <p:txBody>
          <a:bodyPr/>
          <a:lstStyle/>
          <a:p>
            <a:r>
              <a:rPr lang="en-AU" sz="3200">
                <a:effectLst/>
                <a:latin typeface="Arial" panose="020B0604020202020204" pitchFamily="34" charset="0"/>
                <a:ea typeface="Calibri" panose="020F0502020204030204" pitchFamily="34" charset="0"/>
              </a:rPr>
              <a:t>Matching spiking action to biomechanical principles </a:t>
            </a:r>
            <a:br>
              <a:rPr lang="en-AU" sz="1800">
                <a:effectLst/>
                <a:latin typeface="Arial" panose="020B0604020202020204" pitchFamily="34" charset="0"/>
                <a:ea typeface="Calibri" panose="020F0502020204030204" pitchFamily="34" charset="0"/>
              </a:rPr>
            </a:br>
            <a:endParaRPr lang="en-AU"/>
          </a:p>
        </p:txBody>
      </p:sp>
      <p:sp>
        <p:nvSpPr>
          <p:cNvPr id="6" name="Text Placeholder 5">
            <a:extLst>
              <a:ext uri="{FF2B5EF4-FFF2-40B4-BE49-F238E27FC236}">
                <a16:creationId xmlns:a16="http://schemas.microsoft.com/office/drawing/2014/main" id="{FEFF57B1-F83A-88BB-404C-2E3030329DED}"/>
              </a:ext>
            </a:extLst>
          </p:cNvPr>
          <p:cNvSpPr>
            <a:spLocks noGrp="1"/>
          </p:cNvSpPr>
          <p:nvPr>
            <p:ph idx="1"/>
          </p:nvPr>
        </p:nvSpPr>
        <p:spPr/>
        <p:txBody>
          <a:bodyPr/>
          <a:lstStyle/>
          <a:p>
            <a:pPr>
              <a:lnSpc>
                <a:spcPct val="100000"/>
              </a:lnSpc>
            </a:pPr>
            <a:r>
              <a:rPr lang="en-AU" sz="1800" dirty="0">
                <a:effectLst/>
                <a:latin typeface="Arial" panose="020B0604020202020204" pitchFamily="34" charset="0"/>
                <a:ea typeface="Calibri" panose="020F0502020204030204" pitchFamily="34" charset="0"/>
              </a:rPr>
              <a:t>Add the terms to the table:</a:t>
            </a:r>
          </a:p>
          <a:p>
            <a:pPr marL="285750" indent="-285750">
              <a:lnSpc>
                <a:spcPct val="100000"/>
              </a:lnSpc>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Absorption of force</a:t>
            </a:r>
          </a:p>
          <a:p>
            <a:pPr marL="285750" indent="-285750">
              <a:lnSpc>
                <a:spcPct val="100000"/>
              </a:lnSpc>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Newton’s Third Law of Motion</a:t>
            </a:r>
          </a:p>
          <a:p>
            <a:pPr marL="285750" indent="-285750">
              <a:lnSpc>
                <a:spcPct val="100000"/>
              </a:lnSpc>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Motion: momentum and speed</a:t>
            </a:r>
          </a:p>
          <a:p>
            <a:pPr marL="285750" indent="-285750">
              <a:lnSpc>
                <a:spcPct val="100000"/>
              </a:lnSpc>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Magnus effect: application of force/fluid mechanics</a:t>
            </a:r>
          </a:p>
          <a:p>
            <a:pPr marL="285750" indent="-285750">
              <a:lnSpc>
                <a:spcPct val="100000"/>
              </a:lnSpc>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Linear motion</a:t>
            </a:r>
          </a:p>
          <a:p>
            <a:pPr marL="285750" indent="-285750">
              <a:lnSpc>
                <a:spcPct val="100000"/>
              </a:lnSpc>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Propulsive force, summation of force</a:t>
            </a:r>
          </a:p>
          <a:p>
            <a:pPr marL="285750" indent="-285750">
              <a:lnSpc>
                <a:spcPct val="100000"/>
              </a:lnSpc>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Balance and stability</a:t>
            </a:r>
          </a:p>
          <a:p>
            <a:pPr marL="285750" indent="-285750">
              <a:lnSpc>
                <a:spcPct val="100000"/>
              </a:lnSpc>
              <a:buFont typeface="Arial" panose="020B0604020202020204" pitchFamily="34" charset="0"/>
              <a:buChar char="•"/>
            </a:pPr>
            <a:r>
              <a:rPr lang="en-AU" dirty="0">
                <a:latin typeface="Arial" panose="020B0604020202020204" pitchFamily="34" charset="0"/>
                <a:ea typeface="Calibri" panose="020F0502020204030204" pitchFamily="34" charset="0"/>
              </a:rPr>
              <a:t>Force</a:t>
            </a:r>
          </a:p>
          <a:p>
            <a:pPr marL="285750" indent="-285750">
              <a:lnSpc>
                <a:spcPct val="100000"/>
              </a:lnSpc>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Newton’s Second Law of Motion</a:t>
            </a:r>
          </a:p>
          <a:p>
            <a:endParaRPr lang="en-AU" sz="1800" dirty="0">
              <a:effectLst/>
              <a:latin typeface="Arial" panose="020B0604020202020204" pitchFamily="34" charset="0"/>
              <a:ea typeface="Calibri" panose="020F0502020204030204" pitchFamily="34" charset="0"/>
            </a:endParaRPr>
          </a:p>
          <a:p>
            <a:endParaRPr lang="en-AU" dirty="0"/>
          </a:p>
        </p:txBody>
      </p:sp>
      <p:sp>
        <p:nvSpPr>
          <p:cNvPr id="3" name="Slide Number Placeholder 2">
            <a:extLst>
              <a:ext uri="{FF2B5EF4-FFF2-40B4-BE49-F238E27FC236}">
                <a16:creationId xmlns:a16="http://schemas.microsoft.com/office/drawing/2014/main" id="{D84F3F36-BD8A-C859-757A-A601401C8211}"/>
              </a:ext>
            </a:extLst>
          </p:cNvPr>
          <p:cNvSpPr>
            <a:spLocks noGrp="1"/>
          </p:cNvSpPr>
          <p:nvPr>
            <p:ph type="sldNum" sz="quarter" idx="10"/>
          </p:nvPr>
        </p:nvSpPr>
        <p:spPr/>
        <p:txBody>
          <a:bodyPr/>
          <a:lstStyle/>
          <a:p>
            <a:fld id="{10A01DC5-1685-4615-8240-15192985C6A2}" type="slidenum">
              <a:rPr lang="en-AU" smtClean="0"/>
              <a:pPr/>
              <a:t>10</a:t>
            </a:fld>
            <a:endParaRPr lang="en-AU"/>
          </a:p>
        </p:txBody>
      </p:sp>
      <p:graphicFrame>
        <p:nvGraphicFramePr>
          <p:cNvPr id="11" name="Table 10">
            <a:extLst>
              <a:ext uri="{FF2B5EF4-FFF2-40B4-BE49-F238E27FC236}">
                <a16:creationId xmlns:a16="http://schemas.microsoft.com/office/drawing/2014/main" id="{85555946-CA6C-8491-EA80-F78272C8BB3C}"/>
              </a:ext>
            </a:extLst>
          </p:cNvPr>
          <p:cNvGraphicFramePr>
            <a:graphicFrameLocks noGrp="1"/>
          </p:cNvGraphicFramePr>
          <p:nvPr>
            <p:extLst>
              <p:ext uri="{D42A27DB-BD31-4B8C-83A1-F6EECF244321}">
                <p14:modId xmlns:p14="http://schemas.microsoft.com/office/powerpoint/2010/main" val="4235444595"/>
              </p:ext>
            </p:extLst>
          </p:nvPr>
        </p:nvGraphicFramePr>
        <p:xfrm>
          <a:off x="-952500" y="725347"/>
          <a:ext cx="624840" cy="731520"/>
        </p:xfrm>
        <a:graphic>
          <a:graphicData uri="http://schemas.openxmlformats.org/drawingml/2006/table">
            <a:tbl>
              <a:tblPr firstRow="1" bandRow="1">
                <a:tableStyleId>{69012ECD-51FC-41F1-AA8D-1B2483CD663E}</a:tableStyleId>
              </a:tblPr>
              <a:tblGrid>
                <a:gridCol w="208280">
                  <a:extLst>
                    <a:ext uri="{9D8B030D-6E8A-4147-A177-3AD203B41FA5}">
                      <a16:colId xmlns:a16="http://schemas.microsoft.com/office/drawing/2014/main" val="3629271819"/>
                    </a:ext>
                  </a:extLst>
                </a:gridCol>
                <a:gridCol w="208280">
                  <a:extLst>
                    <a:ext uri="{9D8B030D-6E8A-4147-A177-3AD203B41FA5}">
                      <a16:colId xmlns:a16="http://schemas.microsoft.com/office/drawing/2014/main" val="3862173323"/>
                    </a:ext>
                  </a:extLst>
                </a:gridCol>
                <a:gridCol w="208280">
                  <a:extLst>
                    <a:ext uri="{9D8B030D-6E8A-4147-A177-3AD203B41FA5}">
                      <a16:colId xmlns:a16="http://schemas.microsoft.com/office/drawing/2014/main" val="1886541489"/>
                    </a:ext>
                  </a:extLst>
                </a:gridCol>
              </a:tblGrid>
              <a:tr h="239001">
                <a:tc>
                  <a:txBody>
                    <a:bodyPr/>
                    <a:lstStyle/>
                    <a:p>
                      <a:endParaRPr lang="en-AU"/>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1184637889"/>
                  </a:ext>
                </a:extLst>
              </a:tr>
              <a:tr h="235346">
                <a:tc>
                  <a:txBody>
                    <a:bodyPr/>
                    <a:lstStyle/>
                    <a:p>
                      <a:endParaRPr lang="en-AU"/>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688774783"/>
                  </a:ext>
                </a:extLst>
              </a:tr>
            </a:tbl>
          </a:graphicData>
        </a:graphic>
      </p:graphicFrame>
      <p:graphicFrame>
        <p:nvGraphicFramePr>
          <p:cNvPr id="8" name="Table 7" descr="Table for students to record the biomechanical principles for each phase of a volleyball spike.">
            <a:extLst>
              <a:ext uri="{FF2B5EF4-FFF2-40B4-BE49-F238E27FC236}">
                <a16:creationId xmlns:a16="http://schemas.microsoft.com/office/drawing/2014/main" id="{A0DEB47A-BCA9-350B-A810-C21A27584F09}"/>
              </a:ext>
            </a:extLst>
          </p:cNvPr>
          <p:cNvGraphicFramePr>
            <a:graphicFrameLocks noGrp="1"/>
          </p:cNvGraphicFramePr>
          <p:nvPr>
            <p:extLst>
              <p:ext uri="{D42A27DB-BD31-4B8C-83A1-F6EECF244321}">
                <p14:modId xmlns:p14="http://schemas.microsoft.com/office/powerpoint/2010/main" val="3012818974"/>
              </p:ext>
            </p:extLst>
          </p:nvPr>
        </p:nvGraphicFramePr>
        <p:xfrm>
          <a:off x="6096000" y="1620001"/>
          <a:ext cx="4605338" cy="4052139"/>
        </p:xfrm>
        <a:graphic>
          <a:graphicData uri="http://schemas.openxmlformats.org/drawingml/2006/table">
            <a:tbl>
              <a:tblPr firstRow="1" firstCol="1" bandRow="1"/>
              <a:tblGrid>
                <a:gridCol w="2302669">
                  <a:extLst>
                    <a:ext uri="{9D8B030D-6E8A-4147-A177-3AD203B41FA5}">
                      <a16:colId xmlns:a16="http://schemas.microsoft.com/office/drawing/2014/main" val="2086980222"/>
                    </a:ext>
                  </a:extLst>
                </a:gridCol>
                <a:gridCol w="2302669">
                  <a:extLst>
                    <a:ext uri="{9D8B030D-6E8A-4147-A177-3AD203B41FA5}">
                      <a16:colId xmlns:a16="http://schemas.microsoft.com/office/drawing/2014/main" val="537893603"/>
                    </a:ext>
                  </a:extLst>
                </a:gridCol>
              </a:tblGrid>
              <a:tr h="578877">
                <a:tc>
                  <a:txBody>
                    <a:bodyPr/>
                    <a:lstStyle/>
                    <a:p>
                      <a:pPr algn="l">
                        <a:lnSpc>
                          <a:spcPct val="150000"/>
                        </a:lnSpc>
                        <a:spcBef>
                          <a:spcPts val="1200"/>
                        </a:spcBef>
                        <a:spcAft>
                          <a:spcPts val="600"/>
                        </a:spcAft>
                      </a:pPr>
                      <a:r>
                        <a:rPr lang="en-AU" sz="1100" b="1" dirty="0">
                          <a:solidFill>
                            <a:srgbClr val="FFFFFF"/>
                          </a:solidFill>
                          <a:effectLst/>
                          <a:highlight>
                            <a:srgbClr val="002664"/>
                          </a:highlight>
                          <a:latin typeface="Arial" panose="020B0604020202020204" pitchFamily="34" charset="0"/>
                          <a:ea typeface="Calibri" panose="020F0502020204030204" pitchFamily="34" charset="0"/>
                          <a:cs typeface="Arial" panose="020B0604020202020204" pitchFamily="34" charset="0"/>
                        </a:rPr>
                        <a:t>Phase</a:t>
                      </a:r>
                      <a:endParaRPr lang="en-AU" sz="11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gn="l">
                        <a:lnSpc>
                          <a:spcPct val="150000"/>
                        </a:lnSpc>
                        <a:spcBef>
                          <a:spcPts val="1200"/>
                        </a:spcBef>
                        <a:spcAft>
                          <a:spcPts val="600"/>
                        </a:spcAft>
                      </a:pPr>
                      <a:r>
                        <a:rPr lang="en-AU" sz="1100" b="1" dirty="0">
                          <a:solidFill>
                            <a:srgbClr val="FFFFFF"/>
                          </a:solidFill>
                          <a:effectLst/>
                          <a:highlight>
                            <a:srgbClr val="002664"/>
                          </a:highlight>
                          <a:latin typeface="Arial" panose="020B0604020202020204" pitchFamily="34" charset="0"/>
                          <a:ea typeface="Calibri" panose="020F0502020204030204" pitchFamily="34" charset="0"/>
                          <a:cs typeface="Arial" panose="020B0604020202020204" pitchFamily="34" charset="0"/>
                        </a:rPr>
                        <a:t>Biomechanical principle</a:t>
                      </a:r>
                      <a:endParaRPr lang="en-AU" sz="1100" dirty="0">
                        <a:effectLst/>
                        <a:highlight>
                          <a:srgbClr val="00266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3441106789"/>
                  </a:ext>
                </a:extLst>
              </a:tr>
              <a:tr h="578877">
                <a:tc>
                  <a:txBody>
                    <a:bodyPr/>
                    <a:lstStyle/>
                    <a:p>
                      <a:pPr marL="228600" indent="-228600">
                        <a:lnSpc>
                          <a:spcPct val="150000"/>
                        </a:lnSpc>
                        <a:spcBef>
                          <a:spcPts val="1200"/>
                        </a:spcBef>
                        <a:spcAft>
                          <a:spcPts val="600"/>
                        </a:spcAft>
                        <a:buFont typeface="+mj-lt"/>
                        <a:buAutoNum type="arabicPeriod"/>
                      </a:pPr>
                      <a:r>
                        <a:rPr lang="en-AU" sz="1100" b="1"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The approach</a:t>
                      </a:r>
                      <a:endParaRPr lang="en-AU" sz="1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endParaRPr lang="en-AU" sz="1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5345501"/>
                  </a:ext>
                </a:extLst>
              </a:tr>
              <a:tr h="578877">
                <a:tc>
                  <a:txBody>
                    <a:bodyPr/>
                    <a:lstStyle/>
                    <a:p>
                      <a:pPr marL="228600" indent="-228600">
                        <a:lnSpc>
                          <a:spcPct val="150000"/>
                        </a:lnSpc>
                        <a:spcBef>
                          <a:spcPts val="1200"/>
                        </a:spcBef>
                        <a:spcAft>
                          <a:spcPts val="600"/>
                        </a:spcAft>
                        <a:buFont typeface="+mj-lt"/>
                        <a:buAutoNum type="arabicPeriod" startAt="2"/>
                      </a:pPr>
                      <a:r>
                        <a:rPr lang="en-AU" sz="1100" b="1" dirty="0">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Jump</a:t>
                      </a:r>
                      <a:endParaRPr lang="en-AU" sz="1100" dirty="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endParaRPr lang="en-AU" sz="1100" dirty="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2444168718"/>
                  </a:ext>
                </a:extLst>
              </a:tr>
              <a:tr h="578877">
                <a:tc>
                  <a:txBody>
                    <a:bodyPr/>
                    <a:lstStyle/>
                    <a:p>
                      <a:pPr marL="228600" indent="-228600">
                        <a:lnSpc>
                          <a:spcPct val="150000"/>
                        </a:lnSpc>
                        <a:spcBef>
                          <a:spcPts val="1200"/>
                        </a:spcBef>
                        <a:spcAft>
                          <a:spcPts val="600"/>
                        </a:spcAft>
                        <a:buFont typeface="+mj-lt"/>
                        <a:buAutoNum type="arabicPeriod" startAt="3"/>
                      </a:pPr>
                      <a:r>
                        <a:rPr lang="en-AU" sz="1100" b="1"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Arm swing</a:t>
                      </a:r>
                      <a:endParaRPr lang="en-AU" sz="1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endParaRPr lang="en-AU" sz="1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1947146"/>
                  </a:ext>
                </a:extLst>
              </a:tr>
              <a:tr h="578877">
                <a:tc>
                  <a:txBody>
                    <a:bodyPr/>
                    <a:lstStyle/>
                    <a:p>
                      <a:pPr marL="228600" indent="-228600">
                        <a:lnSpc>
                          <a:spcPct val="150000"/>
                        </a:lnSpc>
                        <a:spcBef>
                          <a:spcPts val="1200"/>
                        </a:spcBef>
                        <a:spcAft>
                          <a:spcPts val="600"/>
                        </a:spcAft>
                        <a:buFont typeface="+mj-lt"/>
                        <a:buAutoNum type="arabicPeriod" startAt="4"/>
                      </a:pPr>
                      <a:r>
                        <a:rPr lang="en-AU" sz="1100" b="1" dirty="0">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Hitting the ball</a:t>
                      </a:r>
                      <a:endParaRPr lang="en-AU" sz="1100" dirty="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endParaRPr lang="en-AU" sz="1100" dirty="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1781916746"/>
                  </a:ext>
                </a:extLst>
              </a:tr>
              <a:tr h="578877">
                <a:tc>
                  <a:txBody>
                    <a:bodyPr/>
                    <a:lstStyle/>
                    <a:p>
                      <a:pPr marL="228600" indent="-228600">
                        <a:lnSpc>
                          <a:spcPct val="150000"/>
                        </a:lnSpc>
                        <a:spcBef>
                          <a:spcPts val="1200"/>
                        </a:spcBef>
                        <a:spcAft>
                          <a:spcPts val="600"/>
                        </a:spcAft>
                        <a:buFont typeface="+mj-lt"/>
                        <a:buAutoNum type="arabicPeriod" startAt="5"/>
                      </a:pPr>
                      <a:r>
                        <a:rPr lang="en-AU" sz="1100" b="1"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Wrist snap</a:t>
                      </a:r>
                      <a:endParaRPr lang="en-AU" sz="1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endParaRPr lang="en-AU" sz="11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2502855"/>
                  </a:ext>
                </a:extLst>
              </a:tr>
              <a:tr h="578877">
                <a:tc>
                  <a:txBody>
                    <a:bodyPr/>
                    <a:lstStyle/>
                    <a:p>
                      <a:pPr marL="228600" indent="-228600">
                        <a:lnSpc>
                          <a:spcPct val="150000"/>
                        </a:lnSpc>
                        <a:spcBef>
                          <a:spcPts val="1200"/>
                        </a:spcBef>
                        <a:spcAft>
                          <a:spcPts val="600"/>
                        </a:spcAft>
                        <a:buFont typeface="+mj-lt"/>
                        <a:buAutoNum type="arabicPeriod" startAt="6"/>
                      </a:pPr>
                      <a:r>
                        <a:rPr lang="en-AU" sz="1100" b="1" dirty="0">
                          <a:solidFill>
                            <a:srgbClr val="000000"/>
                          </a:solidFill>
                          <a:effectLst/>
                          <a:highlight>
                            <a:srgbClr val="EBEBEB"/>
                          </a:highlight>
                          <a:latin typeface="Arial" panose="020B0604020202020204" pitchFamily="34" charset="0"/>
                          <a:ea typeface="Calibri" panose="020F0502020204030204" pitchFamily="34" charset="0"/>
                          <a:cs typeface="Arial" panose="020B0604020202020204" pitchFamily="34" charset="0"/>
                        </a:rPr>
                        <a:t>Follow-through landing</a:t>
                      </a:r>
                      <a:endParaRPr lang="en-AU" sz="1100" dirty="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endParaRPr lang="en-AU" sz="1100" dirty="0">
                        <a:effectLst/>
                        <a:highlight>
                          <a:srgbClr val="EBEBEB"/>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677661297"/>
                  </a:ext>
                </a:extLst>
              </a:tr>
            </a:tbl>
          </a:graphicData>
        </a:graphic>
      </p:graphicFrame>
    </p:spTree>
    <p:extLst>
      <p:ext uri="{BB962C8B-B14F-4D97-AF65-F5344CB8AC3E}">
        <p14:creationId xmlns:p14="http://schemas.microsoft.com/office/powerpoint/2010/main" val="379264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pPr/>
              <a:t>11</a:t>
            </a:fld>
            <a:endParaRPr lang="en-AU"/>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ea typeface="Calibri" panose="020F0502020204030204" pitchFamily="34" charset="0"/>
                <a:hlinkClick r:id="rId2"/>
              </a:rPr>
              <a:t>Health and Movement Science 11–12 Syllabus</a:t>
            </a:r>
            <a:r>
              <a:rPr lang="en-AU" dirty="0">
                <a:effectLst/>
                <a:ea typeface="Calibri" panose="020F0502020204030204" pitchFamily="34" charset="0"/>
              </a:rPr>
              <a:t> © NSW Education Standards Authority (NESA) for and on behalf of the Crown in right of the State of New South Wales, 2023.</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websitehttps://educationstandards.nsw.edu.au/ 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157A4C-83B3-1BC7-F75B-86B5395B22D9}"/>
              </a:ext>
            </a:extLst>
          </p:cNvPr>
          <p:cNvSpPr>
            <a:spLocks noGrp="1"/>
          </p:cNvSpPr>
          <p:nvPr>
            <p:ph type="title"/>
          </p:nvPr>
        </p:nvSpPr>
        <p:spPr/>
        <p:txBody>
          <a:bodyPr/>
          <a:lstStyle/>
          <a:p>
            <a:r>
              <a:rPr lang="en-AU"/>
              <a:t>Learning intentions and success criteria</a:t>
            </a:r>
          </a:p>
        </p:txBody>
      </p:sp>
      <p:sp>
        <p:nvSpPr>
          <p:cNvPr id="4" name="Slide Number Placeholder 3">
            <a:extLst>
              <a:ext uri="{FF2B5EF4-FFF2-40B4-BE49-F238E27FC236}">
                <a16:creationId xmlns:a16="http://schemas.microsoft.com/office/drawing/2014/main" id="{F97DB8CD-9189-B1B0-FB13-5D46B3D0BADC}"/>
              </a:ext>
            </a:extLst>
          </p:cNvPr>
          <p:cNvSpPr>
            <a:spLocks noGrp="1"/>
          </p:cNvSpPr>
          <p:nvPr>
            <p:ph type="sldNum" sz="quarter" idx="14"/>
          </p:nvPr>
        </p:nvSpPr>
        <p:spPr/>
        <p:txBody>
          <a:bodyPr/>
          <a:lstStyle/>
          <a:p>
            <a:fld id="{10A01DC5-1685-4615-8240-15192985C6A2}" type="slidenum">
              <a:rPr lang="en-AU" smtClean="0"/>
              <a:pPr/>
              <a:t>2</a:t>
            </a:fld>
            <a:endParaRPr lang="en-AU"/>
          </a:p>
        </p:txBody>
      </p:sp>
      <p:sp>
        <p:nvSpPr>
          <p:cNvPr id="8" name="Text Placeholder 7">
            <a:extLst>
              <a:ext uri="{FF2B5EF4-FFF2-40B4-BE49-F238E27FC236}">
                <a16:creationId xmlns:a16="http://schemas.microsoft.com/office/drawing/2014/main" id="{3CB65C3A-E73D-E3BD-D3CC-68BC2CD390DA}"/>
              </a:ext>
            </a:extLst>
          </p:cNvPr>
          <p:cNvSpPr>
            <a:spLocks noGrp="1"/>
          </p:cNvSpPr>
          <p:nvPr>
            <p:ph type="body" sz="quarter" idx="18"/>
          </p:nvPr>
        </p:nvSpPr>
        <p:spPr/>
        <p:txBody>
          <a:bodyPr/>
          <a:lstStyle/>
          <a:p>
            <a:endParaRPr lang="en-AU"/>
          </a:p>
        </p:txBody>
      </p:sp>
      <p:sp>
        <p:nvSpPr>
          <p:cNvPr id="9" name="Text Placeholder 8">
            <a:extLst>
              <a:ext uri="{FF2B5EF4-FFF2-40B4-BE49-F238E27FC236}">
                <a16:creationId xmlns:a16="http://schemas.microsoft.com/office/drawing/2014/main" id="{514937B2-2144-23A8-7170-3ACC828B13A3}"/>
              </a:ext>
            </a:extLst>
          </p:cNvPr>
          <p:cNvSpPr>
            <a:spLocks noGrp="1"/>
          </p:cNvSpPr>
          <p:nvPr>
            <p:ph type="body" sz="quarter" idx="19"/>
          </p:nvPr>
        </p:nvSpPr>
        <p:spPr/>
        <p:txBody>
          <a:bodyPr/>
          <a:lstStyle/>
          <a:p>
            <a:pPr>
              <a:lnSpc>
                <a:spcPct val="107000"/>
              </a:lnSpc>
              <a:spcBef>
                <a:spcPts val="1200"/>
              </a:spcBef>
              <a:spcAft>
                <a:spcPts val="800"/>
              </a:spcAft>
            </a:pPr>
            <a:r>
              <a:rPr lang="en-AU" sz="2400" dirty="0">
                <a:effectLst/>
                <a:latin typeface="Arial" panose="020B0604020202020204" pitchFamily="34" charset="0"/>
                <a:ea typeface="Calibri" panose="020F0502020204030204" pitchFamily="34" charset="0"/>
              </a:rPr>
              <a:t>Through these activities, students will:</a:t>
            </a:r>
          </a:p>
          <a:p>
            <a:pPr marL="285750" indent="-285750">
              <a:lnSpc>
                <a:spcPct val="150000"/>
              </a:lnSpc>
              <a:spcBef>
                <a:spcPts val="1200"/>
              </a:spcBef>
              <a:spcAft>
                <a:spcPts val="600"/>
              </a:spcAft>
              <a:buFont typeface="Arial" panose="020B0604020202020204" pitchFamily="34" charset="0"/>
              <a:buChar char="•"/>
            </a:pPr>
            <a:r>
              <a:rPr lang="en-AU" sz="2400" dirty="0">
                <a:effectLst/>
                <a:latin typeface="Arial" panose="020B0604020202020204" pitchFamily="34" charset="0"/>
                <a:ea typeface="Calibri" panose="020F0502020204030204" pitchFamily="34" charset="0"/>
              </a:rPr>
              <a:t>understand the basic biomechanical principles involved in an effective spiking action in volleyball</a:t>
            </a:r>
          </a:p>
          <a:p>
            <a:pPr marL="285750" indent="-285750">
              <a:lnSpc>
                <a:spcPct val="150000"/>
              </a:lnSpc>
              <a:spcBef>
                <a:spcPts val="1200"/>
              </a:spcBef>
              <a:spcAft>
                <a:spcPts val="600"/>
              </a:spcAft>
              <a:buFont typeface="Arial" panose="020B0604020202020204" pitchFamily="34" charset="0"/>
              <a:buChar char="•"/>
            </a:pPr>
            <a:r>
              <a:rPr lang="en-AU" sz="2400" dirty="0">
                <a:effectLst/>
                <a:latin typeface="Arial" panose="020B0604020202020204" pitchFamily="34" charset="0"/>
                <a:ea typeface="Calibri" panose="020F0502020204030204" pitchFamily="34" charset="0"/>
              </a:rPr>
              <a:t>recognise key factors contributing to sustained and efficient spiking.</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17867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9620A-B722-7E56-141C-01D3D88DCABB}"/>
              </a:ext>
            </a:extLst>
          </p:cNvPr>
          <p:cNvSpPr>
            <a:spLocks noGrp="1"/>
          </p:cNvSpPr>
          <p:nvPr>
            <p:ph type="title"/>
          </p:nvPr>
        </p:nvSpPr>
        <p:spPr/>
        <p:txBody>
          <a:bodyPr/>
          <a:lstStyle/>
          <a:p>
            <a:r>
              <a:rPr lang="en-AU"/>
              <a:t>Biomechanics of a volleyball spike</a:t>
            </a:r>
          </a:p>
        </p:txBody>
      </p:sp>
      <p:pic>
        <p:nvPicPr>
          <p:cNvPr id="10" name="Content Placeholder 9" descr="People playing volleyball.">
            <a:extLst>
              <a:ext uri="{FF2B5EF4-FFF2-40B4-BE49-F238E27FC236}">
                <a16:creationId xmlns:a16="http://schemas.microsoft.com/office/drawing/2014/main" id="{0CAEA373-D612-34C4-3F74-3856749619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1" y="2171703"/>
            <a:ext cx="5288782" cy="3524477"/>
          </a:xfrm>
        </p:spPr>
      </p:pic>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3</a:t>
            </a:fld>
            <a:endParaRPr lang="en-AU"/>
          </a:p>
        </p:txBody>
      </p:sp>
      <p:sp>
        <p:nvSpPr>
          <p:cNvPr id="7" name="Text Placeholder 6">
            <a:extLst>
              <a:ext uri="{FF2B5EF4-FFF2-40B4-BE49-F238E27FC236}">
                <a16:creationId xmlns:a16="http://schemas.microsoft.com/office/drawing/2014/main" id="{C57A80FC-A894-76B1-E9CE-7ED0C799668E}"/>
              </a:ext>
            </a:extLst>
          </p:cNvPr>
          <p:cNvSpPr>
            <a:spLocks noGrp="1"/>
          </p:cNvSpPr>
          <p:nvPr>
            <p:ph type="body" sz="quarter" idx="18"/>
          </p:nvPr>
        </p:nvSpPr>
        <p:spPr/>
        <p:txBody>
          <a:bodyPr/>
          <a:lstStyle/>
          <a:p>
            <a:endParaRPr lang="en-AU"/>
          </a:p>
        </p:txBody>
      </p:sp>
      <p:sp>
        <p:nvSpPr>
          <p:cNvPr id="8" name="Picture Placeholder 7">
            <a:extLst>
              <a:ext uri="{FF2B5EF4-FFF2-40B4-BE49-F238E27FC236}">
                <a16:creationId xmlns:a16="http://schemas.microsoft.com/office/drawing/2014/main" id="{C87F34D2-6D42-4CF8-A704-686A57E60580}"/>
              </a:ext>
            </a:extLst>
          </p:cNvPr>
          <p:cNvSpPr>
            <a:spLocks noGrp="1"/>
          </p:cNvSpPr>
          <p:nvPr>
            <p:ph type="pic" sz="quarter" idx="19"/>
          </p:nvPr>
        </p:nvSpPr>
        <p:spPr/>
        <p:txBody>
          <a:bodyPr/>
          <a:lstStyle/>
          <a:p>
            <a:r>
              <a:rPr lang="en-AU" sz="1600" u="sng" dirty="0">
                <a:solidFill>
                  <a:srgbClr val="2F5496"/>
                </a:solidFill>
                <a:latin typeface="Arial" panose="020B0604020202020204" pitchFamily="34" charset="0"/>
                <a:ea typeface="Calibri" panose="020F0502020204030204" pitchFamily="34" charset="0"/>
                <a:hlinkClick r:id="rId4"/>
              </a:rPr>
              <a:t>HLPE3531: Biomechanics Of The Volleyball Spike</a:t>
            </a:r>
            <a:r>
              <a:rPr lang="en-AU" sz="1600" u="sng" dirty="0">
                <a:solidFill>
                  <a:srgbClr val="2F5496"/>
                </a:solidFill>
                <a:latin typeface="Arial" panose="020B0604020202020204" pitchFamily="34" charset="0"/>
                <a:ea typeface="Calibri" panose="020F0502020204030204" pitchFamily="34" charset="0"/>
              </a:rPr>
              <a:t> (3:18)</a:t>
            </a:r>
            <a:endParaRPr lang="en-AU" sz="1600" dirty="0"/>
          </a:p>
          <a:p>
            <a:endParaRPr lang="en-AU" dirty="0"/>
          </a:p>
        </p:txBody>
      </p:sp>
      <p:sp>
        <p:nvSpPr>
          <p:cNvPr id="12" name="TextBox 11">
            <a:extLst>
              <a:ext uri="{FF2B5EF4-FFF2-40B4-BE49-F238E27FC236}">
                <a16:creationId xmlns:a16="http://schemas.microsoft.com/office/drawing/2014/main" id="{8B095F8F-081B-8BF5-2A4B-4891A35AD3E7}"/>
              </a:ext>
            </a:extLst>
          </p:cNvPr>
          <p:cNvSpPr txBox="1"/>
          <p:nvPr/>
        </p:nvSpPr>
        <p:spPr>
          <a:xfrm>
            <a:off x="347663" y="1757592"/>
            <a:ext cx="5530624" cy="4132670"/>
          </a:xfrm>
          <a:prstGeom prst="rect">
            <a:avLst/>
          </a:prstGeom>
          <a:noFill/>
        </p:spPr>
        <p:txBody>
          <a:bodyPr wrap="square">
            <a:spAutoFit/>
          </a:bodyPr>
          <a:lstStyle/>
          <a:p>
            <a:pPr>
              <a:lnSpc>
                <a:spcPct val="150000"/>
              </a:lnSpc>
              <a:spcBef>
                <a:spcPts val="1200"/>
              </a:spcBef>
              <a:spcAft>
                <a:spcPts val="600"/>
              </a:spcAft>
            </a:pPr>
            <a:r>
              <a:rPr lang="en-AU" sz="2400" dirty="0">
                <a:effectLst/>
                <a:latin typeface="Arial" panose="020B0604020202020204" pitchFamily="34" charset="0"/>
                <a:ea typeface="Calibri" panose="020F0502020204030204" pitchFamily="34" charset="0"/>
              </a:rPr>
              <a:t>This video breaks down the execution of a spike into phases and considers the biomechanical principles of each phase. </a:t>
            </a:r>
          </a:p>
          <a:p>
            <a:pPr>
              <a:lnSpc>
                <a:spcPct val="150000"/>
              </a:lnSpc>
              <a:spcBef>
                <a:spcPts val="1200"/>
              </a:spcBef>
              <a:spcAft>
                <a:spcPts val="600"/>
              </a:spcAft>
            </a:pPr>
            <a:r>
              <a:rPr lang="en-AU" dirty="0">
                <a:latin typeface="Arial" panose="020B0604020202020204" pitchFamily="34" charset="0"/>
                <a:ea typeface="Calibri" panose="020F0502020204030204" pitchFamily="34" charset="0"/>
              </a:rPr>
              <a:t>A</a:t>
            </a:r>
            <a:r>
              <a:rPr lang="en-AU" sz="2400" dirty="0">
                <a:effectLst/>
                <a:latin typeface="Arial" panose="020B0604020202020204" pitchFamily="34" charset="0"/>
                <a:ea typeface="Calibri" panose="020F0502020204030204" pitchFamily="34" charset="0"/>
              </a:rPr>
              <a:t>nswer the following questions related to the video to build understanding for further application.</a:t>
            </a:r>
          </a:p>
        </p:txBody>
      </p:sp>
    </p:spTree>
    <p:extLst>
      <p:ext uri="{BB962C8B-B14F-4D97-AF65-F5344CB8AC3E}">
        <p14:creationId xmlns:p14="http://schemas.microsoft.com/office/powerpoint/2010/main" val="187807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C2F565-F297-86E6-8512-2F48A7BEF9B3}"/>
              </a:ext>
            </a:extLst>
          </p:cNvPr>
          <p:cNvSpPr>
            <a:spLocks noGrp="1"/>
          </p:cNvSpPr>
          <p:nvPr>
            <p:ph type="title"/>
          </p:nvPr>
        </p:nvSpPr>
        <p:spPr/>
        <p:txBody>
          <a:bodyPr/>
          <a:lstStyle/>
          <a:p>
            <a:r>
              <a:rPr lang="en-AU" dirty="0"/>
              <a:t>Phase 1 – the approach</a:t>
            </a:r>
            <a:endParaRPr lang="en-US" dirty="0"/>
          </a:p>
        </p:txBody>
      </p:sp>
      <p:sp>
        <p:nvSpPr>
          <p:cNvPr id="7" name="Content Placeholder 6">
            <a:extLst>
              <a:ext uri="{FF2B5EF4-FFF2-40B4-BE49-F238E27FC236}">
                <a16:creationId xmlns:a16="http://schemas.microsoft.com/office/drawing/2014/main" id="{E25577B7-FB37-CA76-7C5E-B339CD82BD94}"/>
              </a:ext>
            </a:extLst>
          </p:cNvPr>
          <p:cNvSpPr>
            <a:spLocks noGrp="1"/>
          </p:cNvSpPr>
          <p:nvPr>
            <p:ph idx="1"/>
          </p:nvPr>
        </p:nvSpPr>
        <p:spPr>
          <a:xfrm>
            <a:off x="360000" y="1620000"/>
            <a:ext cx="10764000" cy="4536000"/>
          </a:xfrm>
        </p:spPr>
        <p:txBody>
          <a:bodyPr/>
          <a:lstStyle/>
          <a:p>
            <a:pPr marL="514350" indent="-514350">
              <a:buFont typeface="+mj-lt"/>
              <a:buAutoNum type="arabicPeriod"/>
            </a:pPr>
            <a:r>
              <a:rPr lang="en-AU" sz="2800" dirty="0">
                <a:effectLst/>
                <a:latin typeface="Arial" panose="020B0604020202020204" pitchFamily="34" charset="0"/>
                <a:ea typeface="Calibri" panose="020F0502020204030204" pitchFamily="34" charset="0"/>
              </a:rPr>
              <a:t>How does Newton’s third law of motion help the athlete start running towards the ball?</a:t>
            </a:r>
            <a:endParaRPr lang="en-AU" sz="2800" dirty="0">
              <a:latin typeface="Arial" panose="020B0604020202020204" pitchFamily="34" charset="0"/>
              <a:ea typeface="Calibri" panose="020F0502020204030204" pitchFamily="34" charset="0"/>
            </a:endParaRPr>
          </a:p>
          <a:p>
            <a:pPr marL="514350" indent="-514350">
              <a:buFont typeface="+mj-lt"/>
              <a:buAutoNum type="arabicPeriod"/>
            </a:pPr>
            <a:r>
              <a:rPr lang="en-AU" sz="2800" dirty="0">
                <a:latin typeface="Arial" panose="020B0604020202020204" pitchFamily="34" charset="0"/>
                <a:cs typeface="Arial" panose="020B0604020202020204" pitchFamily="34" charset="0"/>
              </a:rPr>
              <a:t>How does the athlete use the momentum gained from running to jump effectively?</a:t>
            </a:r>
          </a:p>
          <a:p>
            <a:endParaRPr lang="en-AU" sz="2800" dirty="0">
              <a:effectLst/>
              <a:latin typeface="Arial" panose="020B0604020202020204" pitchFamily="34" charset="0"/>
              <a:ea typeface="Calibri" panose="020F0502020204030204" pitchFamily="34" charset="0"/>
            </a:endParaRPr>
          </a:p>
          <a:p>
            <a:endParaRPr lang="en-AU" sz="28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0A1F1210-3556-4BB7-1C77-703CBA7878B4}"/>
              </a:ext>
            </a:extLst>
          </p:cNvPr>
          <p:cNvSpPr>
            <a:spLocks noGrp="1"/>
          </p:cNvSpPr>
          <p:nvPr>
            <p:ph type="sldNum" sz="quarter" idx="10"/>
          </p:nvPr>
        </p:nvSpPr>
        <p:spPr/>
        <p:txBody>
          <a:bodyPr/>
          <a:lstStyle/>
          <a:p>
            <a:fld id="{10A01DC5-1685-4615-8240-15192985C6A2}" type="slidenum">
              <a:rPr lang="en-AU" smtClean="0"/>
              <a:pPr/>
              <a:t>4</a:t>
            </a:fld>
            <a:endParaRPr lang="en-AU"/>
          </a:p>
        </p:txBody>
      </p:sp>
      <p:sp>
        <p:nvSpPr>
          <p:cNvPr id="8" name="Text Placeholder 7">
            <a:extLst>
              <a:ext uri="{FF2B5EF4-FFF2-40B4-BE49-F238E27FC236}">
                <a16:creationId xmlns:a16="http://schemas.microsoft.com/office/drawing/2014/main" id="{559C0AFC-396A-A145-7868-9956733DC8A8}"/>
              </a:ext>
            </a:extLst>
          </p:cNvPr>
          <p:cNvSpPr>
            <a:spLocks noGrp="1"/>
          </p:cNvSpPr>
          <p:nvPr>
            <p:ph type="body" sz="quarter" idx="18"/>
          </p:nvPr>
        </p:nvSpPr>
        <p:spPr/>
        <p:txBody>
          <a:bodyPr/>
          <a:lstStyle/>
          <a:p>
            <a:endParaRPr lang="en-AU" dirty="0"/>
          </a:p>
        </p:txBody>
      </p:sp>
    </p:spTree>
    <p:extLst>
      <p:ext uri="{BB962C8B-B14F-4D97-AF65-F5344CB8AC3E}">
        <p14:creationId xmlns:p14="http://schemas.microsoft.com/office/powerpoint/2010/main" val="3214317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C2F565-F297-86E6-8512-2F48A7BEF9B3}"/>
              </a:ext>
            </a:extLst>
          </p:cNvPr>
          <p:cNvSpPr>
            <a:spLocks noGrp="1"/>
          </p:cNvSpPr>
          <p:nvPr>
            <p:ph type="title"/>
          </p:nvPr>
        </p:nvSpPr>
        <p:spPr/>
        <p:txBody>
          <a:bodyPr/>
          <a:lstStyle/>
          <a:p>
            <a:r>
              <a:rPr lang="en-AU" dirty="0"/>
              <a:t>Phase 2 – the jump</a:t>
            </a:r>
          </a:p>
        </p:txBody>
      </p:sp>
      <p:sp>
        <p:nvSpPr>
          <p:cNvPr id="7" name="Content Placeholder 6">
            <a:extLst>
              <a:ext uri="{FF2B5EF4-FFF2-40B4-BE49-F238E27FC236}">
                <a16:creationId xmlns:a16="http://schemas.microsoft.com/office/drawing/2014/main" id="{E25577B7-FB37-CA76-7C5E-B339CD82BD94}"/>
              </a:ext>
            </a:extLst>
          </p:cNvPr>
          <p:cNvSpPr>
            <a:spLocks noGrp="1"/>
          </p:cNvSpPr>
          <p:nvPr>
            <p:ph idx="1"/>
          </p:nvPr>
        </p:nvSpPr>
        <p:spPr>
          <a:xfrm>
            <a:off x="360000" y="1620000"/>
            <a:ext cx="10255613" cy="4536000"/>
          </a:xfrm>
        </p:spPr>
        <p:txBody>
          <a:bodyPr/>
          <a:lstStyle/>
          <a:p>
            <a:pPr marL="514350" lvl="0" indent="-514350">
              <a:buFont typeface="+mj-lt"/>
              <a:buAutoNum type="arabicPeriod" startAt="3"/>
            </a:pPr>
            <a:r>
              <a:rPr lang="en-AU" sz="2800" dirty="0">
                <a:latin typeface="Arial" panose="020B0604020202020204" pitchFamily="34" charset="0"/>
                <a:cs typeface="Arial" panose="020B0604020202020204" pitchFamily="34" charset="0"/>
              </a:rPr>
              <a:t>How does lowering the centre of mass help an athlete jump higher?</a:t>
            </a:r>
          </a:p>
          <a:p>
            <a:endParaRPr lang="en-AU" sz="28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0A1F1210-3556-4BB7-1C77-703CBA7878B4}"/>
              </a:ext>
            </a:extLst>
          </p:cNvPr>
          <p:cNvSpPr>
            <a:spLocks noGrp="1"/>
          </p:cNvSpPr>
          <p:nvPr>
            <p:ph type="sldNum" sz="quarter" idx="10"/>
          </p:nvPr>
        </p:nvSpPr>
        <p:spPr/>
        <p:txBody>
          <a:bodyPr/>
          <a:lstStyle/>
          <a:p>
            <a:fld id="{10A01DC5-1685-4615-8240-15192985C6A2}" type="slidenum">
              <a:rPr lang="en-AU" smtClean="0"/>
              <a:pPr/>
              <a:t>5</a:t>
            </a:fld>
            <a:endParaRPr lang="en-AU"/>
          </a:p>
        </p:txBody>
      </p:sp>
      <p:sp>
        <p:nvSpPr>
          <p:cNvPr id="8" name="Text Placeholder 7">
            <a:extLst>
              <a:ext uri="{FF2B5EF4-FFF2-40B4-BE49-F238E27FC236}">
                <a16:creationId xmlns:a16="http://schemas.microsoft.com/office/drawing/2014/main" id="{559C0AFC-396A-A145-7868-9956733DC8A8}"/>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421842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C2F565-F297-86E6-8512-2F48A7BEF9B3}"/>
              </a:ext>
            </a:extLst>
          </p:cNvPr>
          <p:cNvSpPr>
            <a:spLocks noGrp="1"/>
          </p:cNvSpPr>
          <p:nvPr>
            <p:ph type="title"/>
          </p:nvPr>
        </p:nvSpPr>
        <p:spPr/>
        <p:txBody>
          <a:bodyPr/>
          <a:lstStyle/>
          <a:p>
            <a:r>
              <a:rPr lang="en-AU" dirty="0"/>
              <a:t>Phase 3 – the arm swing</a:t>
            </a:r>
          </a:p>
        </p:txBody>
      </p:sp>
      <p:sp>
        <p:nvSpPr>
          <p:cNvPr id="7" name="Content Placeholder 6">
            <a:extLst>
              <a:ext uri="{FF2B5EF4-FFF2-40B4-BE49-F238E27FC236}">
                <a16:creationId xmlns:a16="http://schemas.microsoft.com/office/drawing/2014/main" id="{E25577B7-FB37-CA76-7C5E-B339CD82BD94}"/>
              </a:ext>
            </a:extLst>
          </p:cNvPr>
          <p:cNvSpPr>
            <a:spLocks noGrp="1"/>
          </p:cNvSpPr>
          <p:nvPr>
            <p:ph idx="1"/>
          </p:nvPr>
        </p:nvSpPr>
        <p:spPr>
          <a:xfrm>
            <a:off x="360000" y="1620000"/>
            <a:ext cx="11012850" cy="4536000"/>
          </a:xfrm>
        </p:spPr>
        <p:txBody>
          <a:bodyPr/>
          <a:lstStyle/>
          <a:p>
            <a:pPr marL="514350" lvl="0" indent="-514350">
              <a:buFont typeface="+mj-lt"/>
              <a:buAutoNum type="arabicPeriod" startAt="4"/>
            </a:pPr>
            <a:r>
              <a:rPr lang="en-AU" sz="2800" dirty="0">
                <a:latin typeface="Arial" panose="020B0604020202020204" pitchFamily="34" charset="0"/>
                <a:cs typeface="Arial" panose="020B0604020202020204" pitchFamily="34" charset="0"/>
              </a:rPr>
              <a:t>What is ipsilateral rotation, and how does it help in the wind-up action of the hitting arm?</a:t>
            </a:r>
          </a:p>
          <a:p>
            <a:pPr marL="514350" lvl="0" indent="-514350">
              <a:buFont typeface="+mj-lt"/>
              <a:buAutoNum type="arabicPeriod" startAt="4"/>
            </a:pPr>
            <a:r>
              <a:rPr lang="en-AU" sz="2800" dirty="0">
                <a:latin typeface="Arial" panose="020B0604020202020204" pitchFamily="34" charset="0"/>
                <a:cs typeface="Arial" panose="020B0604020202020204" pitchFamily="34" charset="0"/>
              </a:rPr>
              <a:t>How does the movement of the arms and spine during the wind-up action help in generating power for a hit? The athlete is right-handed.</a:t>
            </a:r>
          </a:p>
          <a:p>
            <a:pPr lvl="0"/>
            <a:endParaRPr lang="en-AU" sz="2800" dirty="0">
              <a:latin typeface="Arial" panose="020B0604020202020204" pitchFamily="34" charset="0"/>
              <a:cs typeface="Arial" panose="020B0604020202020204" pitchFamily="34" charset="0"/>
            </a:endParaRPr>
          </a:p>
          <a:p>
            <a:endParaRPr lang="en-AU" sz="28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0A1F1210-3556-4BB7-1C77-703CBA7878B4}"/>
              </a:ext>
            </a:extLst>
          </p:cNvPr>
          <p:cNvSpPr>
            <a:spLocks noGrp="1"/>
          </p:cNvSpPr>
          <p:nvPr>
            <p:ph type="sldNum" sz="quarter" idx="10"/>
          </p:nvPr>
        </p:nvSpPr>
        <p:spPr/>
        <p:txBody>
          <a:bodyPr/>
          <a:lstStyle/>
          <a:p>
            <a:fld id="{10A01DC5-1685-4615-8240-15192985C6A2}" type="slidenum">
              <a:rPr lang="en-AU" smtClean="0"/>
              <a:pPr/>
              <a:t>6</a:t>
            </a:fld>
            <a:endParaRPr lang="en-AU"/>
          </a:p>
        </p:txBody>
      </p:sp>
      <p:sp>
        <p:nvSpPr>
          <p:cNvPr id="8" name="Text Placeholder 7">
            <a:extLst>
              <a:ext uri="{FF2B5EF4-FFF2-40B4-BE49-F238E27FC236}">
                <a16:creationId xmlns:a16="http://schemas.microsoft.com/office/drawing/2014/main" id="{559C0AFC-396A-A145-7868-9956733DC8A8}"/>
              </a:ext>
            </a:extLst>
          </p:cNvPr>
          <p:cNvSpPr>
            <a:spLocks noGrp="1"/>
          </p:cNvSpPr>
          <p:nvPr>
            <p:ph type="body" sz="quarter" idx="18"/>
          </p:nvPr>
        </p:nvSpPr>
        <p:spPr/>
        <p:txBody>
          <a:bodyPr/>
          <a:lstStyle/>
          <a:p>
            <a:endParaRPr lang="en-AU"/>
          </a:p>
        </p:txBody>
      </p:sp>
      <p:sp>
        <p:nvSpPr>
          <p:cNvPr id="2" name="AutoShape 2" descr="Volleyball Spike">
            <a:extLst>
              <a:ext uri="{FF2B5EF4-FFF2-40B4-BE49-F238E27FC236}">
                <a16:creationId xmlns:a16="http://schemas.microsoft.com/office/drawing/2014/main" id="{48588D59-BA54-0E04-9423-200785337C6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descr="Volleyball Spike">
            <a:extLst>
              <a:ext uri="{FF2B5EF4-FFF2-40B4-BE49-F238E27FC236}">
                <a16:creationId xmlns:a16="http://schemas.microsoft.com/office/drawing/2014/main" id="{476FAA12-8007-2539-0FE0-6F056619242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167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482C-BD0D-CC25-F240-561DD53DD32D}"/>
              </a:ext>
            </a:extLst>
          </p:cNvPr>
          <p:cNvSpPr>
            <a:spLocks noGrp="1"/>
          </p:cNvSpPr>
          <p:nvPr>
            <p:ph type="title"/>
          </p:nvPr>
        </p:nvSpPr>
        <p:spPr/>
        <p:txBody>
          <a:bodyPr/>
          <a:lstStyle/>
          <a:p>
            <a:r>
              <a:rPr lang="en-AU" dirty="0"/>
              <a:t>Phase 4 – hitting the ball</a:t>
            </a:r>
          </a:p>
        </p:txBody>
      </p:sp>
      <p:sp>
        <p:nvSpPr>
          <p:cNvPr id="8" name="Content Placeholder 7">
            <a:extLst>
              <a:ext uri="{FF2B5EF4-FFF2-40B4-BE49-F238E27FC236}">
                <a16:creationId xmlns:a16="http://schemas.microsoft.com/office/drawing/2014/main" id="{387FB319-B77B-67B1-5526-4971C2345108}"/>
              </a:ext>
            </a:extLst>
          </p:cNvPr>
          <p:cNvSpPr>
            <a:spLocks noGrp="1"/>
          </p:cNvSpPr>
          <p:nvPr>
            <p:ph idx="1"/>
          </p:nvPr>
        </p:nvSpPr>
        <p:spPr>
          <a:xfrm>
            <a:off x="360000" y="1620000"/>
            <a:ext cx="10598513" cy="4536000"/>
          </a:xfrm>
        </p:spPr>
        <p:txBody>
          <a:bodyPr/>
          <a:lstStyle/>
          <a:p>
            <a:pPr marL="514350" indent="-514350">
              <a:lnSpc>
                <a:spcPct val="150000"/>
              </a:lnSpc>
              <a:spcBef>
                <a:spcPts val="1200"/>
              </a:spcBef>
              <a:spcAft>
                <a:spcPts val="600"/>
              </a:spcAft>
              <a:buFont typeface="+mj-lt"/>
              <a:buAutoNum type="arabicPeriod" startAt="6"/>
            </a:pPr>
            <a:r>
              <a:rPr lang="en-AU" sz="2800" dirty="0">
                <a:effectLst/>
                <a:latin typeface="Arial" panose="020B0604020202020204" pitchFamily="34" charset="0"/>
                <a:ea typeface="Calibri" panose="020F0502020204030204" pitchFamily="34" charset="0"/>
              </a:rPr>
              <a:t>Why is it important to extend your arms at the elbow when taking a shot?</a:t>
            </a:r>
          </a:p>
          <a:p>
            <a:endParaRPr lang="en-AU" dirty="0"/>
          </a:p>
        </p:txBody>
      </p:sp>
      <p:sp>
        <p:nvSpPr>
          <p:cNvPr id="4" name="Slide Number Placeholder 3">
            <a:extLst>
              <a:ext uri="{FF2B5EF4-FFF2-40B4-BE49-F238E27FC236}">
                <a16:creationId xmlns:a16="http://schemas.microsoft.com/office/drawing/2014/main" id="{609D8DB2-3213-E8F6-4DCB-251FC46A0553}"/>
              </a:ext>
            </a:extLst>
          </p:cNvPr>
          <p:cNvSpPr>
            <a:spLocks noGrp="1"/>
          </p:cNvSpPr>
          <p:nvPr>
            <p:ph type="sldNum" sz="quarter" idx="10"/>
          </p:nvPr>
        </p:nvSpPr>
        <p:spPr/>
        <p:txBody>
          <a:bodyPr/>
          <a:lstStyle/>
          <a:p>
            <a:fld id="{10A01DC5-1685-4615-8240-15192985C6A2}" type="slidenum">
              <a:rPr lang="en-AU" smtClean="0"/>
              <a:pPr/>
              <a:t>7</a:t>
            </a:fld>
            <a:endParaRPr lang="en-AU"/>
          </a:p>
        </p:txBody>
      </p:sp>
      <p:sp>
        <p:nvSpPr>
          <p:cNvPr id="9" name="Text Placeholder 8">
            <a:extLst>
              <a:ext uri="{FF2B5EF4-FFF2-40B4-BE49-F238E27FC236}">
                <a16:creationId xmlns:a16="http://schemas.microsoft.com/office/drawing/2014/main" id="{85B824A0-454A-05DE-FE84-F4D39DCAB125}"/>
              </a:ext>
            </a:extLst>
          </p:cNvPr>
          <p:cNvSpPr>
            <a:spLocks noGrp="1"/>
          </p:cNvSpPr>
          <p:nvPr>
            <p:ph type="body" sz="quarter" idx="18"/>
          </p:nvPr>
        </p:nvSpPr>
        <p:spPr/>
        <p:txBody>
          <a:bodyPr/>
          <a:lstStyle/>
          <a:p>
            <a:endParaRPr lang="en-AU" dirty="0"/>
          </a:p>
        </p:txBody>
      </p:sp>
    </p:spTree>
    <p:extLst>
      <p:ext uri="{BB962C8B-B14F-4D97-AF65-F5344CB8AC3E}">
        <p14:creationId xmlns:p14="http://schemas.microsoft.com/office/powerpoint/2010/main" val="7922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E164-4F9F-3828-B4F3-686EBCA610AC}"/>
              </a:ext>
            </a:extLst>
          </p:cNvPr>
          <p:cNvSpPr>
            <a:spLocks noGrp="1"/>
          </p:cNvSpPr>
          <p:nvPr>
            <p:ph type="title"/>
          </p:nvPr>
        </p:nvSpPr>
        <p:spPr/>
        <p:txBody>
          <a:bodyPr/>
          <a:lstStyle/>
          <a:p>
            <a:r>
              <a:rPr lang="en-AU" dirty="0"/>
              <a:t>Phase 5 – the wrist snap</a:t>
            </a:r>
          </a:p>
        </p:txBody>
      </p:sp>
      <p:sp>
        <p:nvSpPr>
          <p:cNvPr id="8" name="Content Placeholder 7">
            <a:extLst>
              <a:ext uri="{FF2B5EF4-FFF2-40B4-BE49-F238E27FC236}">
                <a16:creationId xmlns:a16="http://schemas.microsoft.com/office/drawing/2014/main" id="{387FB319-B77B-67B1-5526-4971C2345108}"/>
              </a:ext>
            </a:extLst>
          </p:cNvPr>
          <p:cNvSpPr>
            <a:spLocks noGrp="1"/>
          </p:cNvSpPr>
          <p:nvPr>
            <p:ph idx="1"/>
          </p:nvPr>
        </p:nvSpPr>
        <p:spPr>
          <a:xfrm>
            <a:off x="360000" y="1620000"/>
            <a:ext cx="10412775" cy="4536000"/>
          </a:xfrm>
        </p:spPr>
        <p:txBody>
          <a:bodyPr/>
          <a:lstStyle/>
          <a:p>
            <a:pPr marL="514350" indent="-514350">
              <a:lnSpc>
                <a:spcPct val="150000"/>
              </a:lnSpc>
              <a:spcBef>
                <a:spcPts val="1200"/>
              </a:spcBef>
              <a:spcAft>
                <a:spcPts val="600"/>
              </a:spcAft>
              <a:buFont typeface="+mj-lt"/>
              <a:buAutoNum type="arabicPeriod" startAt="7"/>
            </a:pPr>
            <a:r>
              <a:rPr lang="en-AU" sz="2800" b="0" dirty="0">
                <a:effectLst/>
                <a:latin typeface="Arial" panose="020B0604020202020204" pitchFamily="34" charset="0"/>
                <a:ea typeface="Calibri" panose="020F0502020204030204" pitchFamily="34" charset="0"/>
              </a:rPr>
              <a:t>How does hitting a ball above its centre and making it spin create topspin, and why does the ball move downward faster because of the Magnus effect?</a:t>
            </a:r>
          </a:p>
          <a:p>
            <a:endParaRPr lang="en-AU" dirty="0"/>
          </a:p>
        </p:txBody>
      </p:sp>
      <p:sp>
        <p:nvSpPr>
          <p:cNvPr id="4" name="Slide Number Placeholder 3">
            <a:extLst>
              <a:ext uri="{FF2B5EF4-FFF2-40B4-BE49-F238E27FC236}">
                <a16:creationId xmlns:a16="http://schemas.microsoft.com/office/drawing/2014/main" id="{609D8DB2-3213-E8F6-4DCB-251FC46A0553}"/>
              </a:ext>
            </a:extLst>
          </p:cNvPr>
          <p:cNvSpPr>
            <a:spLocks noGrp="1"/>
          </p:cNvSpPr>
          <p:nvPr>
            <p:ph type="sldNum" sz="quarter" idx="10"/>
          </p:nvPr>
        </p:nvSpPr>
        <p:spPr/>
        <p:txBody>
          <a:bodyPr/>
          <a:lstStyle/>
          <a:p>
            <a:fld id="{10A01DC5-1685-4615-8240-15192985C6A2}" type="slidenum">
              <a:rPr lang="en-AU" smtClean="0"/>
              <a:pPr/>
              <a:t>8</a:t>
            </a:fld>
            <a:endParaRPr lang="en-AU"/>
          </a:p>
        </p:txBody>
      </p:sp>
      <p:sp>
        <p:nvSpPr>
          <p:cNvPr id="9" name="Text Placeholder 8">
            <a:extLst>
              <a:ext uri="{FF2B5EF4-FFF2-40B4-BE49-F238E27FC236}">
                <a16:creationId xmlns:a16="http://schemas.microsoft.com/office/drawing/2014/main" id="{85B824A0-454A-05DE-FE84-F4D39DCAB125}"/>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9235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A3C9-9EC6-2F96-4348-EB53F6567AE4}"/>
              </a:ext>
            </a:extLst>
          </p:cNvPr>
          <p:cNvSpPr>
            <a:spLocks noGrp="1"/>
          </p:cNvSpPr>
          <p:nvPr>
            <p:ph type="title"/>
          </p:nvPr>
        </p:nvSpPr>
        <p:spPr/>
        <p:txBody>
          <a:bodyPr/>
          <a:lstStyle/>
          <a:p>
            <a:r>
              <a:rPr lang="en-AU" dirty="0"/>
              <a:t>Phase 6 – the spike follow-through</a:t>
            </a:r>
          </a:p>
        </p:txBody>
      </p:sp>
      <p:sp>
        <p:nvSpPr>
          <p:cNvPr id="8" name="Content Placeholder 7">
            <a:extLst>
              <a:ext uri="{FF2B5EF4-FFF2-40B4-BE49-F238E27FC236}">
                <a16:creationId xmlns:a16="http://schemas.microsoft.com/office/drawing/2014/main" id="{387FB319-B77B-67B1-5526-4971C2345108}"/>
              </a:ext>
            </a:extLst>
          </p:cNvPr>
          <p:cNvSpPr>
            <a:spLocks noGrp="1"/>
          </p:cNvSpPr>
          <p:nvPr>
            <p:ph idx="1"/>
          </p:nvPr>
        </p:nvSpPr>
        <p:spPr>
          <a:xfrm>
            <a:off x="360000" y="1620000"/>
            <a:ext cx="10527075" cy="4536000"/>
          </a:xfrm>
        </p:spPr>
        <p:txBody>
          <a:bodyPr/>
          <a:lstStyle/>
          <a:p>
            <a:pPr marL="514350" indent="-514350">
              <a:lnSpc>
                <a:spcPct val="150000"/>
              </a:lnSpc>
              <a:spcBef>
                <a:spcPts val="1200"/>
              </a:spcBef>
              <a:spcAft>
                <a:spcPts val="600"/>
              </a:spcAft>
              <a:buFont typeface="+mj-lt"/>
              <a:buAutoNum type="arabicPeriod" startAt="8"/>
            </a:pPr>
            <a:r>
              <a:rPr lang="en-AU" sz="2800" dirty="0">
                <a:effectLst/>
                <a:latin typeface="Arial" panose="020B0604020202020204" pitchFamily="34" charset="0"/>
                <a:ea typeface="Calibri" panose="020F0502020204030204" pitchFamily="34" charset="0"/>
              </a:rPr>
              <a:t>Why is it important for the body to continue moving smoothly after hitting the volleyball?</a:t>
            </a:r>
          </a:p>
          <a:p>
            <a:endParaRPr lang="en-AU" dirty="0"/>
          </a:p>
        </p:txBody>
      </p:sp>
      <p:sp>
        <p:nvSpPr>
          <p:cNvPr id="4" name="Slide Number Placeholder 3">
            <a:extLst>
              <a:ext uri="{FF2B5EF4-FFF2-40B4-BE49-F238E27FC236}">
                <a16:creationId xmlns:a16="http://schemas.microsoft.com/office/drawing/2014/main" id="{609D8DB2-3213-E8F6-4DCB-251FC46A0553}"/>
              </a:ext>
            </a:extLst>
          </p:cNvPr>
          <p:cNvSpPr>
            <a:spLocks noGrp="1"/>
          </p:cNvSpPr>
          <p:nvPr>
            <p:ph type="sldNum" sz="quarter" idx="10"/>
          </p:nvPr>
        </p:nvSpPr>
        <p:spPr/>
        <p:txBody>
          <a:bodyPr/>
          <a:lstStyle/>
          <a:p>
            <a:fld id="{10A01DC5-1685-4615-8240-15192985C6A2}" type="slidenum">
              <a:rPr lang="en-AU" smtClean="0"/>
              <a:pPr/>
              <a:t>9</a:t>
            </a:fld>
            <a:endParaRPr lang="en-AU"/>
          </a:p>
        </p:txBody>
      </p:sp>
      <p:sp>
        <p:nvSpPr>
          <p:cNvPr id="9" name="Text Placeholder 8">
            <a:extLst>
              <a:ext uri="{FF2B5EF4-FFF2-40B4-BE49-F238E27FC236}">
                <a16:creationId xmlns:a16="http://schemas.microsoft.com/office/drawing/2014/main" id="{85B824A0-454A-05DE-FE84-F4D39DCAB125}"/>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296203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92</TotalTime>
  <Words>2416</Words>
  <Application>Microsoft Office PowerPoint</Application>
  <PresentationFormat>Widescreen</PresentationFormat>
  <Paragraphs>144</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Symbol</vt:lpstr>
      <vt:lpstr>Public Sans</vt:lpstr>
      <vt:lpstr>Times New Roman</vt:lpstr>
      <vt:lpstr>Public Sans Light</vt:lpstr>
      <vt:lpstr>Arial</vt:lpstr>
      <vt:lpstr>Calibri</vt:lpstr>
      <vt:lpstr>NSWG Corporate</vt:lpstr>
      <vt:lpstr>Biomechanics for sustained movement and performance – learning sequence support</vt:lpstr>
      <vt:lpstr>Learning intentions and success criteria</vt:lpstr>
      <vt:lpstr>Biomechanics of a volleyball spike</vt:lpstr>
      <vt:lpstr>Phase 1 – the approach</vt:lpstr>
      <vt:lpstr>Phase 2 – the jump</vt:lpstr>
      <vt:lpstr>Phase 3 – the arm swing</vt:lpstr>
      <vt:lpstr>Phase 4 – hitting the ball</vt:lpstr>
      <vt:lpstr>Phase 5 – the wrist snap</vt:lpstr>
      <vt:lpstr>Phase 6 – the spike follow-through</vt:lpstr>
      <vt:lpstr>Matching spiking action to biomechanical principles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sequence support – Biomechanics – 12HMS</dc:title>
  <dc:creator>NSW Department of Education</dc:creator>
  <cp:lastModifiedBy>Kath Puxty</cp:lastModifiedBy>
  <cp:revision>1</cp:revision>
  <dcterms:created xsi:type="dcterms:W3CDTF">2024-02-26T22:45:54Z</dcterms:created>
  <dcterms:modified xsi:type="dcterms:W3CDTF">2024-08-21T22:17:19Z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0x01010028550904603AA64982DCAA86C5CFC06E</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xd_Signature">
    <vt:bool>false</vt:bool>
  </property>
  <property fmtid="{D5CDD505-2E9C-101B-9397-08002B2CF9AE}" pid="16" name="TriggerFlowInfo">
    <vt:lpwstr/>
  </property>
</Properties>
</file>