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4"/>
  </p:notesMasterIdLst>
  <p:handoutMasterIdLst>
    <p:handoutMasterId r:id="rId35"/>
  </p:handoutMasterIdLst>
  <p:sldIdLst>
    <p:sldId id="26381" r:id="rId2"/>
    <p:sldId id="266" r:id="rId3"/>
    <p:sldId id="26393" r:id="rId4"/>
    <p:sldId id="26383" r:id="rId5"/>
    <p:sldId id="271" r:id="rId6"/>
    <p:sldId id="26382" r:id="rId7"/>
    <p:sldId id="26397" r:id="rId8"/>
    <p:sldId id="26415" r:id="rId9"/>
    <p:sldId id="289" r:id="rId10"/>
    <p:sldId id="26416" r:id="rId11"/>
    <p:sldId id="26419" r:id="rId12"/>
    <p:sldId id="26425" r:id="rId13"/>
    <p:sldId id="26417" r:id="rId14"/>
    <p:sldId id="26420" r:id="rId15"/>
    <p:sldId id="26432" r:id="rId16"/>
    <p:sldId id="26422" r:id="rId17"/>
    <p:sldId id="26423" r:id="rId18"/>
    <p:sldId id="26424" r:id="rId19"/>
    <p:sldId id="26426" r:id="rId20"/>
    <p:sldId id="26421" r:id="rId21"/>
    <p:sldId id="26375" r:id="rId22"/>
    <p:sldId id="26428" r:id="rId23"/>
    <p:sldId id="26429" r:id="rId24"/>
    <p:sldId id="26418" r:id="rId25"/>
    <p:sldId id="26394" r:id="rId26"/>
    <p:sldId id="26427" r:id="rId27"/>
    <p:sldId id="26395" r:id="rId28"/>
    <p:sldId id="26430" r:id="rId29"/>
    <p:sldId id="26431" r:id="rId30"/>
    <p:sldId id="26434" r:id="rId31"/>
    <p:sldId id="360" r:id="rId32"/>
    <p:sldId id="361" r:id="rId33"/>
  </p:sldIdLst>
  <p:sldSz cx="12192000" cy="6858000"/>
  <p:notesSz cx="6858000" cy="9144000"/>
  <p:embeddedFontLst>
    <p:embeddedFont>
      <p:font typeface="Public Sans" panose="020B0604020202020204" charset="0"/>
      <p:regular r:id="rId36"/>
      <p:bold r:id="rId37"/>
      <p:italic r:id="rId38"/>
      <p:boldItalic r:id="rId39"/>
    </p:embeddedFont>
    <p:embeddedFont>
      <p:font typeface="Public Sans Light" panose="020B0604020202020204" charset="0"/>
      <p:regular r:id="rId40"/>
      <p:italic r:id="rId41"/>
    </p:embeddedFont>
    <p:embeddedFont>
      <p:font typeface="Segoe UI" panose="020B0502040204020203" pitchFamily="34" charset="0"/>
      <p:regular r:id="rId42"/>
      <p:bold r:id="rId43"/>
      <p:italic r:id="rId44"/>
      <p:boldItalic r:id="rId4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0CF77-70ED-4F87-943B-F57CF5DD571F}" v="3" dt="2024-08-28T07:38:21.44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24" y="96"/>
      </p:cViewPr>
      <p:guideLst>
        <p:guide orient="horz" pos="1139"/>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28/08/2024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28/08/2024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Segoe UI" panose="020B0502040204020203" pitchFamily="34" charset="0"/>
              </a:rPr>
              <a:t>Image licensed under </a:t>
            </a:r>
            <a:r>
              <a:rPr lang="en-AU" sz="1800" err="1">
                <a:effectLst/>
                <a:latin typeface="Segoe UI" panose="020B0502040204020203" pitchFamily="34" charset="0"/>
              </a:rPr>
              <a:t>Pixabay</a:t>
            </a:r>
            <a:r>
              <a:rPr lang="en-AU" sz="1800">
                <a:effectLst/>
                <a:latin typeface="Segoe UI" panose="020B0502040204020203" pitchFamily="34" charset="0"/>
              </a:rPr>
              <a:t> Content License.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10257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a:effectLst/>
                <a:latin typeface="Segoe UI" panose="020B0502040204020203" pitchFamily="34" charset="0"/>
              </a:rPr>
              <a:t>Image licensed under </a:t>
            </a:r>
            <a:r>
              <a:rPr lang="en-AU" sz="1800" err="1">
                <a:effectLst/>
                <a:latin typeface="Segoe UI" panose="020B0502040204020203" pitchFamily="34" charset="0"/>
              </a:rPr>
              <a:t>Pixabay</a:t>
            </a:r>
            <a:r>
              <a:rPr lang="en-AU" sz="1800">
                <a:effectLst/>
                <a:latin typeface="Segoe UI" panose="020B0502040204020203" pitchFamily="34" charset="0"/>
              </a:rPr>
              <a:t> Content License.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622315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Segoe UI" panose="020B0502040204020203" pitchFamily="34" charset="0"/>
              </a:rPr>
              <a:t>Image licensed under </a:t>
            </a:r>
            <a:r>
              <a:rPr lang="en-AU" sz="1800" err="1">
                <a:effectLst/>
                <a:latin typeface="Segoe UI" panose="020B0502040204020203" pitchFamily="34" charset="0"/>
              </a:rPr>
              <a:t>Pixabay</a:t>
            </a:r>
            <a:r>
              <a:rPr lang="en-AU" sz="1800">
                <a:effectLst/>
                <a:latin typeface="Segoe UI" panose="020B0502040204020203" pitchFamily="34" charset="0"/>
              </a:rPr>
              <a:t> Content License.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523423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800" b="0" i="0">
                <a:solidFill>
                  <a:srgbClr val="000000"/>
                </a:solidFill>
                <a:effectLst/>
                <a:highlight>
                  <a:srgbClr val="FFFFFF"/>
                </a:highlight>
                <a:latin typeface="Arial" panose="020B0604020202020204" pitchFamily="34" charset="0"/>
              </a:rPr>
              <a:t>Some potential points for discussion may include: </a:t>
            </a:r>
            <a:endParaRPr lang="en-AU" b="0" i="0">
              <a:solidFill>
                <a:srgbClr val="000000"/>
              </a:solidFill>
              <a:effectLst/>
              <a:highlight>
                <a:srgbClr val="FFFFFF"/>
              </a:highlight>
              <a:latin typeface="Arial" panose="020B0604020202020204" pitchFamily="34" charset="0"/>
            </a:endParaRPr>
          </a:p>
          <a:p>
            <a:pPr algn="l" rtl="0" fontAlgn="base">
              <a:buFont typeface="Arial" panose="020B0604020202020204" pitchFamily="34" charset="0"/>
              <a:buChar char="•"/>
            </a:pPr>
            <a:r>
              <a:rPr lang="en-AU" sz="1800" b="0" i="0">
                <a:solidFill>
                  <a:srgbClr val="000000"/>
                </a:solidFill>
                <a:effectLst/>
                <a:highlight>
                  <a:srgbClr val="FFFFFF"/>
                </a:highlight>
                <a:latin typeface="Arial" panose="020B0604020202020204" pitchFamily="34" charset="0"/>
              </a:rPr>
              <a:t>monitoring may occur formally or informally </a:t>
            </a:r>
          </a:p>
          <a:p>
            <a:pPr algn="l" rtl="0" fontAlgn="base">
              <a:buFont typeface="Arial" panose="020B0604020202020204" pitchFamily="34" charset="0"/>
              <a:buChar char="•"/>
            </a:pPr>
            <a:r>
              <a:rPr lang="en-AU" sz="1800" b="0" i="0">
                <a:solidFill>
                  <a:srgbClr val="000000"/>
                </a:solidFill>
                <a:effectLst/>
                <a:highlight>
                  <a:srgbClr val="FFFFFF"/>
                </a:highlight>
                <a:latin typeface="Arial" panose="020B0604020202020204" pitchFamily="34" charset="0"/>
              </a:rPr>
              <a:t>objective monitoring of nutrition and sleep could occur with phone apps </a:t>
            </a:r>
          </a:p>
          <a:p>
            <a:pPr algn="l" rtl="0" fontAlgn="base">
              <a:buFont typeface="Arial" panose="020B0604020202020204" pitchFamily="34" charset="0"/>
              <a:buChar char="•"/>
            </a:pPr>
            <a:r>
              <a:rPr lang="en-AU" sz="1800" b="0" i="0">
                <a:solidFill>
                  <a:srgbClr val="000000"/>
                </a:solidFill>
                <a:effectLst/>
                <a:highlight>
                  <a:srgbClr val="FFFFFF"/>
                </a:highlight>
                <a:latin typeface="Arial" panose="020B0604020202020204" pitchFamily="34" charset="0"/>
              </a:rPr>
              <a:t>journals may be used by the players to monitor any aspects of the schedule they have not met; however, this could be subjective </a:t>
            </a:r>
          </a:p>
          <a:p>
            <a:pPr algn="l" rtl="0" fontAlgn="base">
              <a:buFont typeface="Arial" panose="020B0604020202020204" pitchFamily="34" charset="0"/>
              <a:buChar char="•"/>
            </a:pPr>
            <a:r>
              <a:rPr lang="en-AU" sz="1800" b="0" i="0">
                <a:solidFill>
                  <a:srgbClr val="000000"/>
                </a:solidFill>
                <a:effectLst/>
                <a:highlight>
                  <a:srgbClr val="FFFFFF"/>
                </a:highlight>
                <a:latin typeface="Arial" panose="020B0604020202020204" pitchFamily="34" charset="0"/>
              </a:rPr>
              <a:t>questionnaires could be provided to players each day or week about how they are feeling to determine how effective the schedule is </a:t>
            </a:r>
          </a:p>
          <a:p>
            <a:pPr algn="l" rtl="0" fontAlgn="base">
              <a:buFont typeface="Arial" panose="020B0604020202020204" pitchFamily="34" charset="0"/>
              <a:buChar char="•"/>
            </a:pPr>
            <a:r>
              <a:rPr lang="en-AU" sz="1800" b="0" i="0">
                <a:solidFill>
                  <a:srgbClr val="000000"/>
                </a:solidFill>
                <a:effectLst/>
                <a:highlight>
                  <a:srgbClr val="FFFFFF"/>
                </a:highlight>
                <a:latin typeface="Arial" panose="020B0604020202020204" pitchFamily="34" charset="0"/>
              </a:rPr>
              <a:t>coaching staff could conduct player observations to monitor players’ energy levels </a:t>
            </a:r>
          </a:p>
          <a:p>
            <a:pPr algn="l" rtl="0" fontAlgn="base">
              <a:buFont typeface="Arial" panose="020B0604020202020204" pitchFamily="34" charset="0"/>
              <a:buChar char="•"/>
            </a:pPr>
            <a:r>
              <a:rPr lang="en-AU" sz="1800" b="0" i="0">
                <a:solidFill>
                  <a:srgbClr val="000000"/>
                </a:solidFill>
                <a:effectLst/>
                <a:highlight>
                  <a:srgbClr val="FFFFFF"/>
                </a:highlight>
                <a:latin typeface="Arial" panose="020B0604020202020204" pitchFamily="34" charset="0"/>
              </a:rPr>
              <a:t>monitoring is important to support the best possible performance by the player and for injury reduction </a:t>
            </a:r>
          </a:p>
          <a:p>
            <a:pPr algn="l" rtl="0" fontAlgn="base">
              <a:buFont typeface="Arial" panose="020B0604020202020204" pitchFamily="34" charset="0"/>
              <a:buChar char="•"/>
            </a:pPr>
            <a:r>
              <a:rPr lang="en-AU" sz="1800" b="0" i="0">
                <a:solidFill>
                  <a:srgbClr val="000000"/>
                </a:solidFill>
                <a:effectLst/>
                <a:highlight>
                  <a:srgbClr val="FFFFFF"/>
                </a:highlight>
                <a:latin typeface="Arial" panose="020B0604020202020204" pitchFamily="34" charset="0"/>
              </a:rPr>
              <a:t>if a schedule is not working for an athlete, it may need to be adjusted to continue to support their health, wellbeing and performance.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62547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179884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endParaRPr lang="en-US"/>
          </a:p>
          <a:p>
            <a:pPr marL="171450" indent="-171450">
              <a:buFont typeface="Arial"/>
              <a:buChar char="•"/>
            </a:pPr>
            <a:r>
              <a:rPr lang="en-AU"/>
              <a:t>Click lesson numbers to go to specific lessons</a:t>
            </a:r>
          </a:p>
          <a:p>
            <a:pPr marL="171450" indent="-171450">
              <a:buFont typeface="Arial"/>
              <a:buChar char="•"/>
            </a:pPr>
            <a:r>
              <a:rPr lang="en-AU">
                <a:cs typeface="Calibri"/>
              </a:rPr>
              <a:t>Interactive features can be viewed in slide show</a:t>
            </a:r>
          </a:p>
          <a:p>
            <a:pPr marL="171450" indent="-171450">
              <a:buFont typeface="Arial,Sans-Serif"/>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for teachers:</a:t>
            </a:r>
            <a:endParaRPr lang="en-AU"/>
          </a:p>
          <a:p>
            <a:pPr marL="171450" indent="-171450">
              <a:buFont typeface="Arial,Sans-Serif"/>
              <a:buChar char="•"/>
            </a:pPr>
            <a:r>
              <a:rPr lang="en-AU"/>
              <a:t>Learning intentions and success criteria are best co-constructed with students. Adapt the learning intentions as required and add matching success criteria.</a:t>
            </a:r>
          </a:p>
          <a:p>
            <a:pPr marL="171450" indent="-171450">
              <a:buFont typeface="Arial,Sans-Serif"/>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r>
              <a:rPr lang="en-AU"/>
              <a:t>.</a:t>
            </a:r>
          </a:p>
          <a:p>
            <a:pPr marL="171450" indent="-171450">
              <a:buFont typeface="Arial,Sans-Serif"/>
              <a:buChar char="•"/>
            </a:pPr>
            <a:r>
              <a:rPr lang="en-AU"/>
              <a:t>LISC is not necessarily presented at the beginning of the lesson. Teacher needs to consider most effectual time to introduce.</a:t>
            </a:r>
          </a:p>
          <a:p>
            <a:pPr marL="171450" indent="-171450">
              <a:buFont typeface="Arial,Sans-Serif"/>
              <a:buChar char="•"/>
            </a:pPr>
            <a:r>
              <a:rPr lang="en-AU"/>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Segoe UI" panose="020B0502040204020203" pitchFamily="34" charset="0"/>
              </a:rPr>
              <a:t>Image licensed under </a:t>
            </a:r>
            <a:r>
              <a:rPr lang="en-AU" sz="1800" err="1">
                <a:effectLst/>
                <a:latin typeface="Segoe UI" panose="020B0502040204020203" pitchFamily="34" charset="0"/>
              </a:rPr>
              <a:t>Pixabay</a:t>
            </a:r>
            <a:r>
              <a:rPr lang="en-AU" sz="1800">
                <a:effectLst/>
                <a:latin typeface="Segoe UI" panose="020B0502040204020203" pitchFamily="34" charset="0"/>
              </a:rPr>
              <a:t> Content License.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83579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8444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0934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Segoe UI" panose="020B0502040204020203" pitchFamily="34" charset="0"/>
              </a:rPr>
              <a:t>Image licensed under </a:t>
            </a:r>
            <a:r>
              <a:rPr lang="en-AU" sz="1800" err="1">
                <a:effectLst/>
                <a:latin typeface="Segoe UI" panose="020B0502040204020203" pitchFamily="34" charset="0"/>
              </a:rPr>
              <a:t>Pixabay</a:t>
            </a:r>
            <a:r>
              <a:rPr lang="en-AU" sz="1800">
                <a:effectLst/>
                <a:latin typeface="Segoe UI" panose="020B0502040204020203" pitchFamily="34" charset="0"/>
              </a:rPr>
              <a:t> Content License.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64674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Segoe UI" panose="020B0502040204020203" pitchFamily="34" charset="0"/>
              </a:rPr>
              <a:t>Image licensed under Pixabay Content License.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52022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Links to resources are available in Appendix 1, found on slide 30.</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487125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sportsdietitians.com.au/factsheets/fuelling-recovery/why-is-hydration-important-the-effect-of-dehydration-on-performa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portsdietitians.com.au/section/food-for-your-spor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ais.gov.au/nutrition/supplements" TargetMode="External"/><Relationship Id="rId2" Type="http://schemas.openxmlformats.org/officeDocument/2006/relationships/hyperlink" Target="https://www.sportsdietitians.com.au/section/supplements/"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sportsdietitians.com.au/factsheets/across-the-lifespan/nutrition-for-the-adolescent-athlete/"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hyperlink" Target="https://www.gssiweb.org/sports-science-exchange/article/sse-167-sleep-and-athletes" TargetMode="External"/><Relationship Id="rId7" Type="http://schemas.openxmlformats.org/officeDocument/2006/relationships/hyperlink" Target="https://thesportsinstitute.com/impacts-of-sleep-on-athletic-performance/" TargetMode="External"/><Relationship Id="rId2" Type="http://schemas.openxmlformats.org/officeDocument/2006/relationships/hyperlink" Target="https://www.clearinghouseforsport.gov.au/kb?a=815707" TargetMode="External"/><Relationship Id="rId1" Type="http://schemas.openxmlformats.org/officeDocument/2006/relationships/slideLayout" Target="../slideLayouts/slideLayout4.xml"/><Relationship Id="rId6" Type="http://schemas.openxmlformats.org/officeDocument/2006/relationships/hyperlink" Target="https://sportsosteopaths.com.au/learning-centre/the-connection-between-lack-of-sleep-and-injuries#:~:text=Sleep%20fortifies%20the%20immune%20system%2C%20helping%20to%20prevent,of%20blood%20vessel%20injury%20and%20strengthens%20the%20body." TargetMode="External"/><Relationship Id="rId5" Type="http://schemas.openxmlformats.org/officeDocument/2006/relationships/hyperlink" Target="https://www.sleepfoundation.org/physical-activity/athletic-performance-and-sleep" TargetMode="External"/><Relationship Id="rId4" Type="http://schemas.openxmlformats.org/officeDocument/2006/relationships/hyperlink" Target="https://www.nike.com/au/a/why-is-sleep-importa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ducationstandards.nsw.edu.au/"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5" Type="http://schemas.openxmlformats.org/officeDocument/2006/relationships/hyperlink" Target="https://curriculum.nsw.edu.au/learning-areas/pdhpe/health-and-movement-science-11-12-2023/overview" TargetMode="External"/><Relationship Id="rId4" Type="http://schemas.openxmlformats.org/officeDocument/2006/relationships/hyperlink" Target="https://curriculum.nsw.edu.a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eatforhealth.gov.au/guidelines/guideline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a:ea typeface="+mn-lt"/>
                <a:cs typeface="+mn-lt"/>
              </a:rPr>
              <a:t>This resource is not a teaching and learning program. It should be used in conjunction with </a:t>
            </a:r>
            <a:r>
              <a:rPr lang="en-AU" sz="1800" b="1">
                <a:ea typeface="+mn-lt"/>
                <a:cs typeface="+mn-lt"/>
              </a:rPr>
              <a:t>12HMS-FA2 – sleep, nutrition and supplements </a:t>
            </a:r>
            <a:r>
              <a:rPr lang="en-AU" sz="1800">
                <a:ea typeface="+mn-lt"/>
                <a:cs typeface="+mn-lt"/>
              </a:rPr>
              <a:t>learning program.</a:t>
            </a:r>
            <a:endParaRPr lang="en-AU" sz="1800" b="1">
              <a:solidFill>
                <a:srgbClr val="22272B"/>
              </a:solidFill>
            </a:endParaRPr>
          </a:p>
          <a:p>
            <a:pPr marL="342900" indent="-342900">
              <a:lnSpc>
                <a:spcPct val="150000"/>
              </a:lnSpc>
              <a:buFont typeface="Arial"/>
              <a:buChar char="•"/>
            </a:pPr>
            <a:r>
              <a:rPr lang="en-AU" sz="1800">
                <a:solidFill>
                  <a:srgbClr val="22272B"/>
                </a:solidFill>
              </a:rPr>
              <a:t>Classroom teachers are encouraged to </a:t>
            </a:r>
            <a:r>
              <a:rPr lang="en-AU" sz="1800" b="1">
                <a:solidFill>
                  <a:srgbClr val="22272B"/>
                </a:solidFill>
              </a:rPr>
              <a:t>add and adapt</a:t>
            </a:r>
            <a:r>
              <a:rPr lang="en-AU" sz="1800">
                <a:solidFill>
                  <a:srgbClr val="22272B"/>
                </a:solidFill>
              </a:rPr>
              <a:t> slides as required to meet the needs of their students.</a:t>
            </a:r>
          </a:p>
          <a:p>
            <a:pPr marL="342900" indent="-342900">
              <a:lnSpc>
                <a:spcPct val="150000"/>
              </a:lnSpc>
              <a:buFont typeface="Arial"/>
              <a:buChar char="•"/>
            </a:pPr>
            <a:r>
              <a:rPr lang="en-AU" sz="1800">
                <a:solidFill>
                  <a:srgbClr val="22272B"/>
                </a:solidFill>
              </a:rPr>
              <a:t>Save a copy of the file to make changes to the slide deck. Go to </a:t>
            </a:r>
            <a:r>
              <a:rPr lang="en-AU" sz="1800" b="1">
                <a:solidFill>
                  <a:srgbClr val="22272B"/>
                </a:solidFill>
              </a:rPr>
              <a:t>File</a:t>
            </a:r>
            <a:r>
              <a:rPr lang="en-AU" sz="1800">
                <a:solidFill>
                  <a:srgbClr val="22272B"/>
                </a:solidFill>
              </a:rPr>
              <a:t> &gt; </a:t>
            </a:r>
            <a:r>
              <a:rPr lang="en-AU" sz="1800" b="1">
                <a:solidFill>
                  <a:srgbClr val="22272B"/>
                </a:solidFill>
              </a:rPr>
              <a:t>Download a Copy </a:t>
            </a:r>
            <a:r>
              <a:rPr lang="en-AU" sz="1800">
                <a:solidFill>
                  <a:srgbClr val="22272B"/>
                </a:solidFill>
              </a:rPr>
              <a:t>(this downloads a copy to the computer to edit in the PowerPoint app).</a:t>
            </a:r>
          </a:p>
          <a:p>
            <a:pPr marL="342900" indent="-342900">
              <a:lnSpc>
                <a:spcPct val="150000"/>
              </a:lnSpc>
              <a:buFont typeface="Arial"/>
              <a:buChar char="•"/>
            </a:pPr>
            <a:r>
              <a:rPr lang="en-AU" sz="1800">
                <a:solidFill>
                  <a:srgbClr val="22272B"/>
                </a:solidFill>
              </a:rPr>
              <a:t>To convert the PowerPoint to Google Slides:</a:t>
            </a:r>
          </a:p>
          <a:p>
            <a:pPr marL="913765" lvl="1" indent="-457200">
              <a:lnSpc>
                <a:spcPct val="150000"/>
              </a:lnSpc>
              <a:buFont typeface="+mj-lt"/>
              <a:buAutoNum type="arabicPeriod"/>
            </a:pPr>
            <a:r>
              <a:rPr lang="en-AU">
                <a:solidFill>
                  <a:srgbClr val="22272B"/>
                </a:solidFill>
              </a:rPr>
              <a:t>Upload the file into Google Drive and open it.</a:t>
            </a:r>
          </a:p>
          <a:p>
            <a:pPr marL="913765" lvl="1" indent="-457200">
              <a:lnSpc>
                <a:spcPct val="150000"/>
              </a:lnSpc>
              <a:buFont typeface="+mj-lt"/>
              <a:buAutoNum type="arabicPeriod"/>
            </a:pPr>
            <a:r>
              <a:rPr lang="en-AU">
                <a:solidFill>
                  <a:srgbClr val="22272B"/>
                </a:solidFill>
              </a:rPr>
              <a:t>Go to </a:t>
            </a:r>
            <a:r>
              <a:rPr lang="en-AU" b="1">
                <a:solidFill>
                  <a:srgbClr val="22272B"/>
                </a:solidFill>
              </a:rPr>
              <a:t>File</a:t>
            </a:r>
            <a:r>
              <a:rPr lang="en-AU">
                <a:solidFill>
                  <a:srgbClr val="22272B"/>
                </a:solidFill>
              </a:rPr>
              <a:t> &gt; </a:t>
            </a:r>
            <a:r>
              <a:rPr lang="en-AU" b="1">
                <a:solidFill>
                  <a:srgbClr val="22272B"/>
                </a:solidFill>
              </a:rPr>
              <a:t>Save as Google Slides</a:t>
            </a:r>
            <a:r>
              <a:rPr lang="en-AU">
                <a:solidFill>
                  <a:srgbClr val="22272B"/>
                </a:solidFill>
              </a:rPr>
              <a:t>.</a:t>
            </a:r>
          </a:p>
          <a:p>
            <a:pPr marL="456565" lvl="1">
              <a:lnSpc>
                <a:spcPct val="150000"/>
              </a:lnSpc>
            </a:pPr>
            <a:r>
              <a:rPr lang="en-AU" sz="1600">
                <a:solidFill>
                  <a:srgbClr val="22272B"/>
                </a:solidFill>
              </a:rPr>
              <a:t>(Note – conversion may cause formatting changes in the slides.)</a:t>
            </a:r>
          </a:p>
          <a:p>
            <a:endParaRPr lang="en-AU" sz="1800"/>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531FC1A-3AEE-3234-E235-2699DD2DE034}"/>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dirty="0"/>
              <a:t>‘Weight, Urine, Thirst’ model</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br>
              <a:rPr lang="en-AU" dirty="0"/>
            </a:br>
            <a:r>
              <a:rPr lang="en-AU" dirty="0"/>
              <a:t>Hydration</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400675" y="1800000"/>
            <a:ext cx="6407150" cy="1223616"/>
          </a:xfrm>
        </p:spPr>
        <p:txBody>
          <a:bodyPr/>
          <a:lstStyle/>
          <a:p>
            <a:pPr>
              <a:spcAft>
                <a:spcPts val="600"/>
              </a:spcAft>
            </a:pPr>
            <a:r>
              <a:rPr lang="en-AU" sz="1800">
                <a:effectLst/>
                <a:ea typeface="Calibri" panose="020F0502020204030204" pitchFamily="34" charset="0"/>
              </a:rPr>
              <a:t>Visit the Sports Dietitians Australia webpage, </a:t>
            </a:r>
            <a:r>
              <a:rPr lang="en-AU" sz="1800" u="sng">
                <a:solidFill>
                  <a:srgbClr val="2F5496"/>
                </a:solidFill>
                <a:effectLst/>
                <a:ea typeface="Calibri" panose="020F0502020204030204" pitchFamily="34" charset="0"/>
                <a:hlinkClick r:id="rId4"/>
              </a:rPr>
              <a:t>Why is hydration important? The effect of dehydration on performance</a:t>
            </a:r>
            <a:endParaRPr lang="en-AU" sz="1800"/>
          </a:p>
        </p:txBody>
      </p:sp>
      <p:sp>
        <p:nvSpPr>
          <p:cNvPr id="2" name="Rectangle: Rounded Corners 7">
            <a:extLst>
              <a:ext uri="{FF2B5EF4-FFF2-40B4-BE49-F238E27FC236}">
                <a16:creationId xmlns:a16="http://schemas.microsoft.com/office/drawing/2014/main" id="{AB1F166D-57AC-2542-721B-DBA9AC52D8E0}"/>
              </a:ext>
            </a:extLst>
          </p:cNvPr>
          <p:cNvSpPr/>
          <p:nvPr/>
        </p:nvSpPr>
        <p:spPr>
          <a:xfrm>
            <a:off x="5399997" y="3551536"/>
            <a:ext cx="6407828" cy="27937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b="1">
                <a:latin typeface="Arial" panose="020B0604020202020204" pitchFamily="34" charset="0"/>
                <a:cs typeface="Arial" panose="020B0604020202020204" pitchFamily="34" charset="0"/>
              </a:rPr>
              <a:t>Individual activity:</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outline the ‘Weight, Urine, Thirst’ (WUT) model for monitoring an athlete’s hydration</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outline the method to determine how much fluid is needed post-exercise to fully rehydrate.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07094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An AFL case study</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4541184" cy="356423"/>
          </a:xfrm>
        </p:spPr>
        <p:txBody>
          <a:bodyPr/>
          <a:lstStyle/>
          <a:p>
            <a:r>
              <a:rPr lang="en-AU" dirty="0"/>
              <a:t>Hydration</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4431770" cy="4879975"/>
          </a:xfrm>
        </p:spPr>
        <p:txBody>
          <a:bodyPr/>
          <a:lstStyle/>
          <a:p>
            <a:r>
              <a:rPr lang="en-AU" sz="1800"/>
              <a:t>Alex is an AFL player who has just finished playing a pre-season trial match. He weighed himself prior to the game at 95 kg, post-game he weighed in at 93.3 kg.</a:t>
            </a:r>
          </a:p>
        </p:txBody>
      </p:sp>
      <p:sp>
        <p:nvSpPr>
          <p:cNvPr id="4" name="Rectangle: Rounded Corners 7">
            <a:extLst>
              <a:ext uri="{FF2B5EF4-FFF2-40B4-BE49-F238E27FC236}">
                <a16:creationId xmlns:a16="http://schemas.microsoft.com/office/drawing/2014/main" id="{3FA12071-CA3F-7B05-0107-1EEDA669CD24}"/>
              </a:ext>
            </a:extLst>
          </p:cNvPr>
          <p:cNvSpPr/>
          <p:nvPr/>
        </p:nvSpPr>
        <p:spPr>
          <a:xfrm>
            <a:off x="5227465" y="1026432"/>
            <a:ext cx="6616533" cy="48799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b="1">
                <a:latin typeface="Arial" panose="020B0604020202020204" pitchFamily="34" charset="0"/>
                <a:cs typeface="Arial" panose="020B0604020202020204" pitchFamily="34" charset="0"/>
              </a:rPr>
              <a:t>Individual activity:</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How much fluid did Alex lose during the game?</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How much fluid should Alex consume to ensure he is fully rehydrated within 60 minutes of completing the game?</a:t>
            </a:r>
          </a:p>
          <a:p>
            <a:pPr>
              <a:lnSpc>
                <a:spcPct val="150000"/>
              </a:lnSpc>
              <a:spcAft>
                <a:spcPts val="600"/>
              </a:spcAft>
            </a:pPr>
            <a:r>
              <a:rPr lang="en-AU" sz="1800" b="1">
                <a:latin typeface="Arial" panose="020B0604020202020204" pitchFamily="34" charset="0"/>
                <a:cs typeface="Arial" panose="020B0604020202020204" pitchFamily="34" charset="0"/>
              </a:rPr>
              <a:t>In pairs:</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Design a checklist that could be used by coaching staff on Alex’s team to monitor the hydration of athletes and prevent dehydration during training and games.</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786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Fuelling performance</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9978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a:t>Performance nutrition</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a:t>Fuelling performance: what to eat and when</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400675" y="1800000"/>
            <a:ext cx="6407150" cy="1746764"/>
          </a:xfrm>
        </p:spPr>
        <p:txBody>
          <a:bodyPr/>
          <a:lstStyle/>
          <a:p>
            <a:r>
              <a:rPr lang="en-AU" sz="1800"/>
              <a:t>V</a:t>
            </a:r>
            <a:r>
              <a:rPr lang="en-AU" sz="1800">
                <a:effectLst/>
              </a:rPr>
              <a:t>isit the Sports Dietitians Australia webpage, </a:t>
            </a:r>
            <a:r>
              <a:rPr lang="en-AU" sz="1800" u="sng">
                <a:effectLst/>
                <a:hlinkClick r:id="rId2"/>
              </a:rPr>
              <a:t>Food for your sport</a:t>
            </a:r>
            <a:r>
              <a:rPr lang="en-AU" sz="1800">
                <a:effectLst/>
              </a:rPr>
              <a:t> and choose 2 sports with different energy requirements (one endurance sport and one power-based sport) from the website to research.</a:t>
            </a:r>
          </a:p>
        </p:txBody>
      </p:sp>
      <p:sp>
        <p:nvSpPr>
          <p:cNvPr id="2" name="Rectangle: Rounded Corners 7">
            <a:extLst>
              <a:ext uri="{FF2B5EF4-FFF2-40B4-BE49-F238E27FC236}">
                <a16:creationId xmlns:a16="http://schemas.microsoft.com/office/drawing/2014/main" id="{C3FB9A6F-9538-7C62-C5E7-6E017A8B6939}"/>
              </a:ext>
            </a:extLst>
          </p:cNvPr>
          <p:cNvSpPr/>
          <p:nvPr/>
        </p:nvSpPr>
        <p:spPr>
          <a:xfrm>
            <a:off x="5400359" y="4696690"/>
            <a:ext cx="6443637" cy="16348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a:latin typeface="Arial" panose="020B0604020202020204" pitchFamily="34" charset="0"/>
                <a:cs typeface="Arial" panose="020B0604020202020204" pitchFamily="34" charset="0"/>
              </a:rPr>
              <a:t>Individual activity</a:t>
            </a:r>
            <a:r>
              <a:rPr lang="en-AU" sz="1800">
                <a:latin typeface="Arial" panose="020B0604020202020204" pitchFamily="34" charset="0"/>
                <a:cs typeface="Arial" panose="020B0604020202020204" pitchFamily="34" charset="0"/>
              </a:rPr>
              <a:t>: complete the table for 2 different sports outlining the dietary and fluid requirements, timings and examples of foods pre-, during- and post-performance.</a:t>
            </a:r>
          </a:p>
        </p:txBody>
      </p:sp>
      <p:pic>
        <p:nvPicPr>
          <p:cNvPr id="5" name="Picture 4" descr="Timing of performance nutrition table example.">
            <a:extLst>
              <a:ext uri="{FF2B5EF4-FFF2-40B4-BE49-F238E27FC236}">
                <a16:creationId xmlns:a16="http://schemas.microsoft.com/office/drawing/2014/main" id="{D699261C-E7DB-B8CF-A633-0774DAC37C81}"/>
              </a:ext>
            </a:extLst>
          </p:cNvPr>
          <p:cNvPicPr>
            <a:picLocks noChangeAspect="1"/>
          </p:cNvPicPr>
          <p:nvPr/>
        </p:nvPicPr>
        <p:blipFill>
          <a:blip r:embed="rId3"/>
          <a:stretch>
            <a:fillRect/>
          </a:stretch>
        </p:blipFill>
        <p:spPr>
          <a:xfrm>
            <a:off x="384175" y="1800000"/>
            <a:ext cx="4655825" cy="182234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2886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a:t>Supplementation</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a:t>Who benefits from supplementation?</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400675" y="1800000"/>
            <a:ext cx="6407150" cy="1913018"/>
          </a:xfrm>
        </p:spPr>
        <p:txBody>
          <a:bodyPr/>
          <a:lstStyle/>
          <a:p>
            <a:pPr>
              <a:spcBef>
                <a:spcPts val="1200"/>
              </a:spcBef>
              <a:spcAft>
                <a:spcPts val="600"/>
              </a:spcAft>
            </a:pPr>
            <a:r>
              <a:rPr lang="en-AU" sz="1800"/>
              <a:t>A</a:t>
            </a:r>
            <a:r>
              <a:rPr lang="en-AU" sz="1800">
                <a:effectLst/>
              </a:rPr>
              <a:t>ccess the </a:t>
            </a:r>
            <a:r>
              <a:rPr lang="en-AU" sz="1800"/>
              <a:t>2</a:t>
            </a:r>
            <a:r>
              <a:rPr lang="en-AU" sz="1800">
                <a:effectLst/>
              </a:rPr>
              <a:t> following websites:</a:t>
            </a:r>
          </a:p>
          <a:p>
            <a:pPr marL="285750" lvl="0" indent="-285750">
              <a:spcBef>
                <a:spcPts val="1200"/>
              </a:spcBef>
              <a:spcAft>
                <a:spcPts val="600"/>
              </a:spcAft>
              <a:buFont typeface="Arial" panose="020B0604020202020204" pitchFamily="34" charset="0"/>
              <a:buChar char="•"/>
            </a:pPr>
            <a:r>
              <a:rPr lang="en-AU" sz="1800">
                <a:effectLst/>
              </a:rPr>
              <a:t>Sports Dietitians Australia – </a:t>
            </a:r>
            <a:r>
              <a:rPr lang="en-AU" sz="1800" u="sng">
                <a:effectLst/>
                <a:hlinkClick r:id="rId2"/>
              </a:rPr>
              <a:t>Supplements</a:t>
            </a:r>
            <a:endParaRPr lang="en-AU" sz="1800">
              <a:effectLst/>
            </a:endParaRPr>
          </a:p>
          <a:p>
            <a:pPr marL="285750" lvl="0" indent="-285750">
              <a:spcBef>
                <a:spcPts val="1200"/>
              </a:spcBef>
              <a:spcAft>
                <a:spcPts val="600"/>
              </a:spcAft>
              <a:buFont typeface="Arial" panose="020B0604020202020204" pitchFamily="34" charset="0"/>
              <a:buChar char="•"/>
            </a:pPr>
            <a:r>
              <a:rPr lang="en-AU" sz="1800">
                <a:effectLst/>
              </a:rPr>
              <a:t>Australian Institute of Sport – </a:t>
            </a:r>
            <a:r>
              <a:rPr lang="en-AU" sz="1800" u="sng">
                <a:effectLst/>
                <a:hlinkClick r:id="rId3"/>
              </a:rPr>
              <a:t>Supplements</a:t>
            </a:r>
            <a:endParaRPr lang="en-AU" sz="1800">
              <a:effectLst/>
            </a:endParaRPr>
          </a:p>
          <a:p>
            <a:endParaRPr lang="en-AU" sz="1800"/>
          </a:p>
        </p:txBody>
      </p:sp>
      <p:sp>
        <p:nvSpPr>
          <p:cNvPr id="2" name="Rectangle: Rounded Corners 7">
            <a:extLst>
              <a:ext uri="{FF2B5EF4-FFF2-40B4-BE49-F238E27FC236}">
                <a16:creationId xmlns:a16="http://schemas.microsoft.com/office/drawing/2014/main" id="{17B11B22-4080-30DB-0202-450148B64A11}"/>
              </a:ext>
            </a:extLst>
          </p:cNvPr>
          <p:cNvSpPr/>
          <p:nvPr/>
        </p:nvSpPr>
        <p:spPr>
          <a:xfrm>
            <a:off x="5400359" y="4693467"/>
            <a:ext cx="6443637" cy="16425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a:latin typeface="Arial" panose="020B0604020202020204" pitchFamily="34" charset="0"/>
                <a:cs typeface="Arial" panose="020B0604020202020204" pitchFamily="34" charset="0"/>
              </a:rPr>
              <a:t>Group activity</a:t>
            </a:r>
            <a:r>
              <a:rPr lang="en-AU" sz="1800">
                <a:latin typeface="Arial" panose="020B0604020202020204" pitchFamily="34" charset="0"/>
                <a:cs typeface="Arial" panose="020B0604020202020204" pitchFamily="34" charset="0"/>
              </a:rPr>
              <a:t>: complete the table to investigate and analyse common supplements used by athletes to improve performance.</a:t>
            </a:r>
          </a:p>
        </p:txBody>
      </p:sp>
      <p:pic>
        <p:nvPicPr>
          <p:cNvPr id="5" name="Picture 4" descr="Supplementation table example.">
            <a:extLst>
              <a:ext uri="{FF2B5EF4-FFF2-40B4-BE49-F238E27FC236}">
                <a16:creationId xmlns:a16="http://schemas.microsoft.com/office/drawing/2014/main" id="{B84DCDA6-09B9-D66B-186C-2D349427F9CB}"/>
              </a:ext>
            </a:extLst>
          </p:cNvPr>
          <p:cNvPicPr>
            <a:picLocks noChangeAspect="1"/>
          </p:cNvPicPr>
          <p:nvPr/>
        </p:nvPicPr>
        <p:blipFill>
          <a:blip r:embed="rId4"/>
          <a:stretch>
            <a:fillRect/>
          </a:stretch>
        </p:blipFill>
        <p:spPr>
          <a:xfrm>
            <a:off x="199347" y="2521527"/>
            <a:ext cx="4900402" cy="3814473"/>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0696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Fuelling performance in Rugby 7’s</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64479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Nutrition for a rugby 7’s tournament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t>A case study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11484000" cy="1499517"/>
          </a:xfrm>
        </p:spPr>
        <p:txBody>
          <a:bodyPr/>
          <a:lstStyle/>
          <a:p>
            <a:pPr>
              <a:spcAft>
                <a:spcPts val="600"/>
              </a:spcAft>
            </a:pPr>
            <a:r>
              <a:rPr lang="en-AU" sz="1800"/>
              <a:t>You have been appointed as the sports nutritionist for the Australian Men’s Rugby 7’s team. The sport is an abbreviated form of rugby played with 7 per side on a full-sized rugby field. Each game consists of 2 x 7-minute halves of high intensity and significant physical contact. </a:t>
            </a:r>
          </a:p>
          <a:p>
            <a:pPr>
              <a:spcAft>
                <a:spcPts val="600"/>
              </a:spcAft>
            </a:pPr>
            <a:endParaRPr lang="en-AU" sz="1800"/>
          </a:p>
          <a:p>
            <a:pPr>
              <a:spcAft>
                <a:spcPts val="600"/>
              </a:spcAft>
            </a:pPr>
            <a:endParaRPr lang="en-AU" sz="1800"/>
          </a:p>
          <a:p>
            <a:pPr>
              <a:spcAft>
                <a:spcPts val="600"/>
              </a:spcAft>
            </a:pPr>
            <a:endParaRPr lang="en-AU" sz="1800"/>
          </a:p>
        </p:txBody>
      </p:sp>
      <p:sp>
        <p:nvSpPr>
          <p:cNvPr id="4" name="Rectangle: Rounded Corners 3">
            <a:extLst>
              <a:ext uri="{FF2B5EF4-FFF2-40B4-BE49-F238E27FC236}">
                <a16:creationId xmlns:a16="http://schemas.microsoft.com/office/drawing/2014/main" id="{6BDDD90A-79F8-602F-A53B-4DE9F33DF05A}"/>
              </a:ext>
            </a:extLst>
          </p:cNvPr>
          <p:cNvSpPr/>
          <p:nvPr/>
        </p:nvSpPr>
        <p:spPr>
          <a:xfrm>
            <a:off x="359999" y="3347180"/>
            <a:ext cx="7345345" cy="287497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nSpc>
                <a:spcPct val="150000"/>
              </a:lnSpc>
              <a:spcAft>
                <a:spcPts val="600"/>
              </a:spcAft>
            </a:pPr>
            <a:r>
              <a:rPr lang="en-AU" sz="1800"/>
              <a:t>The upcoming tournament, the Sydney 7’s, consists of 6 games played at the following times:</a:t>
            </a:r>
          </a:p>
          <a:p>
            <a:pPr>
              <a:lnSpc>
                <a:spcPct val="150000"/>
              </a:lnSpc>
              <a:spcAft>
                <a:spcPts val="600"/>
              </a:spcAft>
            </a:pPr>
            <a:r>
              <a:rPr lang="en-AU" sz="1800"/>
              <a:t>Friday – 5:30 pm, 8:56 pm</a:t>
            </a:r>
          </a:p>
          <a:p>
            <a:pPr>
              <a:lnSpc>
                <a:spcPct val="150000"/>
              </a:lnSpc>
              <a:spcAft>
                <a:spcPts val="600"/>
              </a:spcAft>
            </a:pPr>
            <a:r>
              <a:rPr lang="en-AU" sz="1800"/>
              <a:t>Saturday – 1:20 pm, Quarter final 5:35 pm</a:t>
            </a:r>
          </a:p>
          <a:p>
            <a:pPr>
              <a:lnSpc>
                <a:spcPct val="150000"/>
              </a:lnSpc>
              <a:spcAft>
                <a:spcPts val="600"/>
              </a:spcAft>
            </a:pPr>
            <a:r>
              <a:rPr lang="en-AU" sz="1800"/>
              <a:t>Sunday – Semi-final 1:40 pm, Final 3:28 pm</a:t>
            </a:r>
          </a:p>
        </p:txBody>
      </p:sp>
      <p:sp>
        <p:nvSpPr>
          <p:cNvPr id="2" name="Rectangle: Rounded Corners 1">
            <a:extLst>
              <a:ext uri="{FF2B5EF4-FFF2-40B4-BE49-F238E27FC236}">
                <a16:creationId xmlns:a16="http://schemas.microsoft.com/office/drawing/2014/main" id="{D4FA5BD2-F35E-067D-B05E-29C33FB8E5DE}"/>
              </a:ext>
            </a:extLst>
          </p:cNvPr>
          <p:cNvSpPr/>
          <p:nvPr/>
        </p:nvSpPr>
        <p:spPr>
          <a:xfrm>
            <a:off x="8109781" y="3347180"/>
            <a:ext cx="3722220" cy="28882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a:t>Temperatures are expected to be on average 33 degrees Celsius with high humidity. You have also been informed that 2 athletes are vegetarian.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11258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t>Nutrition for a rugby 7’s tournament (2)</a:t>
            </a:r>
          </a:p>
        </p:txBody>
      </p:sp>
      <p:sp>
        <p:nvSpPr>
          <p:cNvPr id="2" name="Rectangle: Rounded Corners 7">
            <a:extLst>
              <a:ext uri="{FF2B5EF4-FFF2-40B4-BE49-F238E27FC236}">
                <a16:creationId xmlns:a16="http://schemas.microsoft.com/office/drawing/2014/main" id="{9CD886FE-F711-BBBA-54BC-D6A0B174ACA6}"/>
              </a:ext>
            </a:extLst>
          </p:cNvPr>
          <p:cNvSpPr>
            <a:spLocks noGrp="1"/>
          </p:cNvSpPr>
          <p:nvPr>
            <p:ph type="body" sz="quarter" idx="18"/>
          </p:nvPr>
        </p:nvSpPr>
        <p:spPr>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2000">
                <a:solidFill>
                  <a:schemeClr val="accent2"/>
                </a:solidFill>
                <a:latin typeface="Arial" panose="020B0604020202020204" pitchFamily="34" charset="0"/>
                <a:cs typeface="Arial" panose="020B0604020202020204" pitchFamily="34" charset="0"/>
              </a:rPr>
              <a:t>A case study</a:t>
            </a:r>
          </a:p>
        </p:txBody>
      </p:sp>
      <p:sp>
        <p:nvSpPr>
          <p:cNvPr id="4" name="Picture Placeholder 3">
            <a:extLst>
              <a:ext uri="{FF2B5EF4-FFF2-40B4-BE49-F238E27FC236}">
                <a16:creationId xmlns:a16="http://schemas.microsoft.com/office/drawing/2014/main" id="{59D6EBA5-7905-0989-A1FE-63789B1368D8}"/>
              </a:ext>
            </a:extLst>
          </p:cNvPr>
          <p:cNvSpPr>
            <a:spLocks noGrp="1"/>
          </p:cNvSpPr>
          <p:nvPr>
            <p:ph type="pic" sz="quarter" idx="13"/>
          </p:nvPr>
        </p:nvSpPr>
        <p:spPr>
          <a:xfrm>
            <a:off x="359998" y="1909282"/>
            <a:ext cx="10432693" cy="4210718"/>
          </a:xfrm>
        </p:spPr>
        <p:txBody>
          <a:bodyPr/>
          <a:lstStyle/>
          <a:p>
            <a:pPr marL="342900" indent="-342900">
              <a:lnSpc>
                <a:spcPct val="150000"/>
              </a:lnSpc>
              <a:spcAft>
                <a:spcPts val="600"/>
              </a:spcAft>
              <a:buFont typeface="+mj-lt"/>
              <a:buAutoNum type="arabicPeriod"/>
            </a:pPr>
            <a:r>
              <a:rPr lang="en-AU" sz="1800">
                <a:latin typeface="Arial" panose="020B0604020202020204" pitchFamily="34" charset="0"/>
                <a:cs typeface="Arial" panose="020B0604020202020204" pitchFamily="34" charset="0"/>
              </a:rPr>
              <a:t>Individually, propose and justify a nutrition plan, including hydration, for the upcoming Sydney 7’s tournament including vegetarian meal options.</a:t>
            </a:r>
          </a:p>
          <a:p>
            <a:pPr marL="342900" indent="-342900">
              <a:lnSpc>
                <a:spcPct val="150000"/>
              </a:lnSpc>
              <a:spcAft>
                <a:spcPts val="600"/>
              </a:spcAft>
              <a:buFont typeface="+mj-lt"/>
              <a:buAutoNum type="arabicPeriod"/>
            </a:pPr>
            <a:r>
              <a:rPr lang="en-AU" sz="1800">
                <a:latin typeface="Arial" panose="020B0604020202020204" pitchFamily="34" charset="0"/>
                <a:cs typeface="Arial" panose="020B0604020202020204" pitchFamily="34" charset="0"/>
              </a:rPr>
              <a:t>In pairs, discuss and compare plans.</a:t>
            </a:r>
          </a:p>
          <a:p>
            <a:pPr marL="342900" indent="-342900">
              <a:lnSpc>
                <a:spcPct val="150000"/>
              </a:lnSpc>
              <a:spcAft>
                <a:spcPts val="600"/>
              </a:spcAft>
              <a:buFont typeface="+mj-lt"/>
              <a:buAutoNum type="arabicPeriod"/>
            </a:pPr>
            <a:r>
              <a:rPr lang="en-AU" sz="1800">
                <a:latin typeface="Arial" panose="020B0604020202020204" pitchFamily="34" charset="0"/>
                <a:cs typeface="Arial" panose="020B0604020202020204" pitchFamily="34" charset="0"/>
              </a:rPr>
              <a:t>Class discussion:</a:t>
            </a:r>
          </a:p>
          <a:p>
            <a:pPr marL="895335" lvl="1" indent="-285750">
              <a:lnSpc>
                <a:spcPct val="150000"/>
              </a:lnSpc>
              <a:buFont typeface="Arial" panose="020B0604020202020204" pitchFamily="34" charset="0"/>
              <a:buChar char="•"/>
            </a:pPr>
            <a:r>
              <a:rPr lang="en-AU">
                <a:latin typeface="Arial" panose="020B0604020202020204" pitchFamily="34" charset="0"/>
                <a:cs typeface="Arial" panose="020B0604020202020204" pitchFamily="34" charset="0"/>
              </a:rPr>
              <a:t>What were the main similarities between plans?</a:t>
            </a:r>
          </a:p>
          <a:p>
            <a:pPr marL="895335" lvl="1" indent="-285750">
              <a:lnSpc>
                <a:spcPct val="150000"/>
              </a:lnSpc>
              <a:buFont typeface="Arial" panose="020B0604020202020204" pitchFamily="34" charset="0"/>
              <a:buChar char="•"/>
            </a:pPr>
            <a:r>
              <a:rPr lang="en-AU">
                <a:latin typeface="Arial" panose="020B0604020202020204" pitchFamily="34" charset="0"/>
                <a:cs typeface="Arial" panose="020B0604020202020204" pitchFamily="34" charset="0"/>
              </a:rPr>
              <a:t>What were the key differences between plans?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96900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Nutrition for a Rugby 7’s tournament (3)</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a:t>A case study</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610946" cy="4879975"/>
          </a:xfrm>
        </p:spPr>
        <p:txBody>
          <a:bodyPr/>
          <a:lstStyle/>
          <a:p>
            <a:pPr>
              <a:spcAft>
                <a:spcPts val="600"/>
              </a:spcAft>
            </a:pPr>
            <a:r>
              <a:rPr lang="en-AU" sz="1800"/>
              <a:t>Due to your extremely well-thought-out nutrition plan, and the success of the Australian Men’s 7’s team, Rugby Australia have asked you to modify your nutrition plan for the upcoming Global Youth 7’s tournament for the U18 girls’ and boys’ teams. There will be a very similar schedule for this competition.</a:t>
            </a:r>
          </a:p>
        </p:txBody>
      </p:sp>
      <p:sp>
        <p:nvSpPr>
          <p:cNvPr id="4" name="Rectangle: Rounded Corners 7">
            <a:extLst>
              <a:ext uri="{FF2B5EF4-FFF2-40B4-BE49-F238E27FC236}">
                <a16:creationId xmlns:a16="http://schemas.microsoft.com/office/drawing/2014/main" id="{468251E4-EA75-8E11-E75E-8B9222B13DFE}"/>
              </a:ext>
            </a:extLst>
          </p:cNvPr>
          <p:cNvSpPr/>
          <p:nvPr/>
        </p:nvSpPr>
        <p:spPr>
          <a:xfrm>
            <a:off x="6324960" y="1808163"/>
            <a:ext cx="5507039" cy="35627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a:solidFill>
                  <a:schemeClr val="bg1"/>
                </a:solidFill>
                <a:latin typeface="Arial" panose="020B0604020202020204" pitchFamily="34" charset="0"/>
                <a:cs typeface="Arial" panose="020B0604020202020204" pitchFamily="34" charset="0"/>
              </a:rPr>
              <a:t>Read the Sports Dietitians Australia factsheet </a:t>
            </a:r>
            <a:r>
              <a:rPr lang="en-AU" sz="180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Nutrition for the adolescent athlete</a:t>
            </a:r>
            <a:r>
              <a:rPr lang="en-AU" sz="1800">
                <a:solidFill>
                  <a:schemeClr val="bg1"/>
                </a:solidFill>
                <a:latin typeface="Arial" panose="020B0604020202020204" pitchFamily="34" charset="0"/>
                <a:cs typeface="Arial" panose="020B0604020202020204" pitchFamily="34" charset="0"/>
              </a:rPr>
              <a:t>. </a:t>
            </a:r>
          </a:p>
          <a:p>
            <a:pPr>
              <a:lnSpc>
                <a:spcPct val="150000"/>
              </a:lnSpc>
              <a:spcAft>
                <a:spcPts val="600"/>
              </a:spcAft>
            </a:pPr>
            <a:r>
              <a:rPr lang="en-AU" sz="1800">
                <a:solidFill>
                  <a:schemeClr val="bg1"/>
                </a:solidFill>
                <a:latin typeface="Arial" panose="020B0604020202020204" pitchFamily="34" charset="0"/>
                <a:cs typeface="Arial" panose="020B0604020202020204" pitchFamily="34" charset="0"/>
              </a:rPr>
              <a:t>With your partner, write a response to the following question:</a:t>
            </a:r>
          </a:p>
          <a:p>
            <a:pPr marL="285750" indent="-285750">
              <a:lnSpc>
                <a:spcPct val="150000"/>
              </a:lnSpc>
              <a:spcAft>
                <a:spcPts val="600"/>
              </a:spcAft>
              <a:buFont typeface="Arial" panose="020B0604020202020204" pitchFamily="34" charset="0"/>
              <a:buChar char="•"/>
            </a:pPr>
            <a:r>
              <a:rPr lang="en-AU" sz="1800">
                <a:solidFill>
                  <a:schemeClr val="bg1"/>
                </a:solidFill>
                <a:latin typeface="Arial" panose="020B0604020202020204" pitchFamily="34" charset="0"/>
                <a:cs typeface="Arial" panose="020B0604020202020204" pitchFamily="34" charset="0"/>
              </a:rPr>
              <a:t>Propose and justify the adjustments that you would make to the nutrition plan to cater for adolescent athletes.</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388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Sleep and performance</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37044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761CAE-BAF5-F784-D070-DE9DED85A88F}"/>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9743688" cy="2033997"/>
          </a:xfrm>
        </p:spPr>
        <p:txBody>
          <a:bodyPr/>
          <a:lstStyle/>
          <a:p>
            <a:r>
              <a:rPr lang="en-AU" dirty="0">
                <a:effectLst/>
                <a:ea typeface="Times New Roman" panose="02020603050405020304" pitchFamily="18" charset="0"/>
              </a:rPr>
              <a:t>The impact of sleep, nutrition and supplementation on performance</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t>Focus area 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Training for improved performance</a:t>
            </a:r>
          </a:p>
        </p:txBody>
      </p:sp>
      <p:pic>
        <p:nvPicPr>
          <p:cNvPr id="6" name="Picture 5">
            <a:extLst>
              <a:ext uri="{FF2B5EF4-FFF2-40B4-BE49-F238E27FC236}">
                <a16:creationId xmlns:a16="http://schemas.microsoft.com/office/drawing/2014/main" id="{8C110BAD-B13C-5DC1-E60F-E0ECCE5F4D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2CBA848-AF8C-529B-DCDD-E608BEF566FF}"/>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a:t>The benefits of sleep</a:t>
            </a:r>
          </a:p>
        </p:txBody>
      </p:sp>
      <p:sp>
        <p:nvSpPr>
          <p:cNvPr id="2" name="Rectangle: Rounded Corners 7">
            <a:extLst>
              <a:ext uri="{FF2B5EF4-FFF2-40B4-BE49-F238E27FC236}">
                <a16:creationId xmlns:a16="http://schemas.microsoft.com/office/drawing/2014/main" id="{2281DB6D-329A-0FD7-3BC4-F290E784DF95}"/>
              </a:ext>
            </a:extLst>
          </p:cNvPr>
          <p:cNvSpPr/>
          <p:nvPr/>
        </p:nvSpPr>
        <p:spPr>
          <a:xfrm>
            <a:off x="5399997" y="1808163"/>
            <a:ext cx="6407150" cy="45233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b="1">
                <a:latin typeface="Arial" panose="020B0604020202020204" pitchFamily="34" charset="0"/>
                <a:cs typeface="Arial" panose="020B0604020202020204" pitchFamily="34" charset="0"/>
              </a:rPr>
              <a:t>Individual activity:</a:t>
            </a:r>
          </a:p>
          <a:p>
            <a:pPr>
              <a:lnSpc>
                <a:spcPct val="150000"/>
              </a:lnSpc>
              <a:spcAft>
                <a:spcPts val="600"/>
              </a:spcAft>
            </a:pPr>
            <a:r>
              <a:rPr lang="en-AU" sz="1800">
                <a:latin typeface="Arial" panose="020B0604020202020204" pitchFamily="34" charset="0"/>
                <a:cs typeface="Arial" panose="020B0604020202020204" pitchFamily="34" charset="0"/>
              </a:rPr>
              <a:t>Brainstorm the benefits of sleep.</a:t>
            </a:r>
          </a:p>
          <a:p>
            <a:pPr>
              <a:lnSpc>
                <a:spcPct val="150000"/>
              </a:lnSpc>
              <a:spcAft>
                <a:spcPts val="600"/>
              </a:spcAft>
            </a:pPr>
            <a:r>
              <a:rPr lang="en-AU" sz="1800">
                <a:latin typeface="Arial" panose="020B0604020202020204" pitchFamily="34" charset="0"/>
                <a:cs typeface="Arial" panose="020B0604020202020204" pitchFamily="34" charset="0"/>
              </a:rPr>
              <a:t>Using coloured highlighters or pens, colour code whether the benefit aligns to one or more of the following applications for athletes: </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reducing fatigue</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positively influencing movement</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preventing injury.</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17036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Research task</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Sleep and performance</a:t>
            </a:r>
          </a:p>
        </p:txBody>
      </p:sp>
      <p:sp>
        <p:nvSpPr>
          <p:cNvPr id="4" name="Rectangle: Rounded Corners 7">
            <a:extLst>
              <a:ext uri="{FF2B5EF4-FFF2-40B4-BE49-F238E27FC236}">
                <a16:creationId xmlns:a16="http://schemas.microsoft.com/office/drawing/2014/main" id="{85C5A451-07DF-8D8C-31E9-1321E39F5119}"/>
              </a:ext>
            </a:extLst>
          </p:cNvPr>
          <p:cNvSpPr>
            <a:spLocks noGrp="1"/>
          </p:cNvSpPr>
          <p:nvPr>
            <p:ph type="body" sz="quarter" idx="17"/>
          </p:nvPr>
        </p:nvSpPr>
        <p:spPr>
          <a:xfrm>
            <a:off x="360000" y="1822018"/>
            <a:ext cx="3791376" cy="2666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b="1">
                <a:effectLst/>
                <a:latin typeface="Arial" panose="020B0604020202020204" pitchFamily="34" charset="0"/>
                <a:ea typeface="Calibri" panose="020F0502020204030204" pitchFamily="34" charset="0"/>
                <a:cs typeface="Arial" panose="020B0604020202020204" pitchFamily="34" charset="0"/>
              </a:rPr>
              <a:t>Group activity</a:t>
            </a:r>
            <a:r>
              <a:rPr lang="en-AU" sz="1800">
                <a:effectLst/>
                <a:latin typeface="Arial" panose="020B0604020202020204" pitchFamily="34" charset="0"/>
                <a:ea typeface="Calibri" panose="020F0502020204030204" pitchFamily="34" charset="0"/>
                <a:cs typeface="Arial" panose="020B0604020202020204" pitchFamily="34" charset="0"/>
              </a:rPr>
              <a:t>: allocate the provided readings about sleep and athletic performance. </a:t>
            </a:r>
          </a:p>
          <a:p>
            <a:pPr>
              <a:lnSpc>
                <a:spcPct val="150000"/>
              </a:lnSpc>
              <a:spcAft>
                <a:spcPts val="600"/>
              </a:spcAft>
            </a:pPr>
            <a:r>
              <a:rPr lang="en-AU" sz="1800">
                <a:latin typeface="Arial" panose="020B0604020202020204" pitchFamily="34" charset="0"/>
                <a:cs typeface="Arial" panose="020B0604020202020204" pitchFamily="34" charset="0"/>
              </a:rPr>
              <a:t>Individually collate findings and present to your group.</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5285984" y="1670605"/>
            <a:ext cx="5631398" cy="4879975"/>
          </a:xfrm>
        </p:spPr>
        <p:txBody>
          <a:bodyPr/>
          <a:lstStyle/>
          <a:p>
            <a:pPr>
              <a:spcAft>
                <a:spcPts val="600"/>
              </a:spcAft>
            </a:pPr>
            <a:r>
              <a:rPr lang="en-AU" sz="1800"/>
              <a:t>Place information under the following headings:</a:t>
            </a:r>
          </a:p>
          <a:p>
            <a:pPr marL="342900" indent="-342900">
              <a:spcAft>
                <a:spcPts val="600"/>
              </a:spcAft>
              <a:buFont typeface="Arial" panose="020B0604020202020204" pitchFamily="34" charset="0"/>
              <a:buChar char="•"/>
            </a:pPr>
            <a:r>
              <a:rPr lang="en-AU" sz="1800"/>
              <a:t>sleep guidelines</a:t>
            </a:r>
          </a:p>
          <a:p>
            <a:pPr marL="342900" indent="-342900">
              <a:spcAft>
                <a:spcPts val="600"/>
              </a:spcAft>
              <a:buFont typeface="Arial" panose="020B0604020202020204" pitchFamily="34" charset="0"/>
              <a:buChar char="•"/>
            </a:pPr>
            <a:r>
              <a:rPr lang="en-AU" sz="1800"/>
              <a:t>impact on fatigue</a:t>
            </a:r>
          </a:p>
          <a:p>
            <a:pPr marL="342900" indent="-342900">
              <a:spcAft>
                <a:spcPts val="600"/>
              </a:spcAft>
              <a:buFont typeface="Arial" panose="020B0604020202020204" pitchFamily="34" charset="0"/>
              <a:buChar char="•"/>
            </a:pPr>
            <a:r>
              <a:rPr lang="en-AU" sz="1800"/>
              <a:t>impact on performance</a:t>
            </a:r>
          </a:p>
          <a:p>
            <a:pPr marL="342900" indent="-342900">
              <a:spcAft>
                <a:spcPts val="600"/>
              </a:spcAft>
              <a:buFont typeface="Arial" panose="020B0604020202020204" pitchFamily="34" charset="0"/>
              <a:buChar char="•"/>
            </a:pPr>
            <a:r>
              <a:rPr lang="en-AU" sz="1800"/>
              <a:t>impact on injury</a:t>
            </a:r>
          </a:p>
          <a:p>
            <a:pPr marL="342900" indent="-342900">
              <a:spcAft>
                <a:spcPts val="600"/>
              </a:spcAft>
              <a:buFont typeface="Arial" panose="020B0604020202020204" pitchFamily="34" charset="0"/>
              <a:buChar char="•"/>
            </a:pPr>
            <a:r>
              <a:rPr lang="en-AU" sz="1800"/>
              <a:t>additional impacts</a:t>
            </a:r>
          </a:p>
          <a:p>
            <a:pPr marL="342900" indent="-342900">
              <a:spcAft>
                <a:spcPts val="600"/>
              </a:spcAft>
              <a:buFont typeface="Arial" panose="020B0604020202020204" pitchFamily="34" charset="0"/>
              <a:buChar char="•"/>
            </a:pPr>
            <a:r>
              <a:rPr lang="en-AU" sz="1800"/>
              <a:t>barriers to getting adequate sleep for athletes</a:t>
            </a:r>
          </a:p>
          <a:p>
            <a:pPr marL="342900" indent="-342900">
              <a:spcAft>
                <a:spcPts val="600"/>
              </a:spcAft>
              <a:buFont typeface="Arial" panose="020B0604020202020204" pitchFamily="34" charset="0"/>
              <a:buChar char="•"/>
            </a:pPr>
            <a:r>
              <a:rPr lang="en-AU" sz="1800"/>
              <a:t>strategies to improve duration and quality of sleep for athletes.</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246841" y="326786"/>
            <a:ext cx="6444000" cy="554400"/>
          </a:xfrm>
        </p:spPr>
        <p:txBody>
          <a:bodyPr/>
          <a:lstStyle/>
          <a:p>
            <a:r>
              <a:rPr lang="en-AU"/>
              <a:t>The importance of sleep</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341435" y="893221"/>
            <a:ext cx="6443999" cy="351065"/>
          </a:xfrm>
        </p:spPr>
        <p:txBody>
          <a:bodyPr/>
          <a:lstStyle/>
          <a:p>
            <a:r>
              <a:rPr lang="en-AU"/>
              <a:t>Discussion</a:t>
            </a:r>
          </a:p>
        </p:txBody>
      </p:sp>
      <p:sp>
        <p:nvSpPr>
          <p:cNvPr id="2" name="Rectangle: Rounded Corners 7">
            <a:extLst>
              <a:ext uri="{FF2B5EF4-FFF2-40B4-BE49-F238E27FC236}">
                <a16:creationId xmlns:a16="http://schemas.microsoft.com/office/drawing/2014/main" id="{9303E4F0-0C0E-142B-23B4-C22CE984B07C}"/>
              </a:ext>
            </a:extLst>
          </p:cNvPr>
          <p:cNvSpPr/>
          <p:nvPr/>
        </p:nvSpPr>
        <p:spPr>
          <a:xfrm>
            <a:off x="246841" y="1808163"/>
            <a:ext cx="6407150" cy="45152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b="1">
                <a:latin typeface="Arial" panose="020B0604020202020204" pitchFamily="34" charset="0"/>
                <a:cs typeface="Arial" panose="020B0604020202020204" pitchFamily="34" charset="0"/>
              </a:rPr>
              <a:t>Class discussion:</a:t>
            </a:r>
          </a:p>
          <a:p>
            <a:pPr>
              <a:lnSpc>
                <a:spcPct val="150000"/>
              </a:lnSpc>
              <a:spcAft>
                <a:spcPts val="600"/>
              </a:spcAft>
            </a:pPr>
            <a:r>
              <a:rPr lang="en-AU" sz="1800">
                <a:latin typeface="Arial" panose="020B0604020202020204" pitchFamily="34" charset="0"/>
                <a:cs typeface="Arial" panose="020B0604020202020204" pitchFamily="34" charset="0"/>
              </a:rPr>
              <a:t>What are the </a:t>
            </a:r>
            <a:r>
              <a:rPr lang="en-AU" sz="1800" b="1">
                <a:latin typeface="Arial" panose="020B0604020202020204" pitchFamily="34" charset="0"/>
                <a:cs typeface="Arial" panose="020B0604020202020204" pitchFamily="34" charset="0"/>
              </a:rPr>
              <a:t>most significant</a:t>
            </a:r>
            <a:r>
              <a:rPr lang="en-AU" sz="1800">
                <a:latin typeface="Arial" panose="020B0604020202020204" pitchFamily="34" charset="0"/>
                <a:cs typeface="Arial" panose="020B0604020202020204" pitchFamily="34" charset="0"/>
              </a:rPr>
              <a:t> impacts of sleep on fatigue, performance and injury for athletes?</a:t>
            </a:r>
          </a:p>
          <a:p>
            <a:pPr>
              <a:lnSpc>
                <a:spcPct val="150000"/>
              </a:lnSpc>
              <a:spcAft>
                <a:spcPts val="600"/>
              </a:spcAft>
            </a:pPr>
            <a:endParaRPr lang="en-AU" sz="1800">
              <a:latin typeface="Arial" panose="020B0604020202020204" pitchFamily="34" charset="0"/>
              <a:cs typeface="Arial" panose="020B0604020202020204" pitchFamily="34" charset="0"/>
            </a:endParaRPr>
          </a:p>
          <a:p>
            <a:pPr>
              <a:lnSpc>
                <a:spcPct val="150000"/>
              </a:lnSpc>
              <a:spcAft>
                <a:spcPts val="600"/>
              </a:spcAft>
            </a:pPr>
            <a:r>
              <a:rPr lang="en-AU" sz="1800" b="1">
                <a:latin typeface="Arial" panose="020B0604020202020204" pitchFamily="34" charset="0"/>
                <a:cs typeface="Arial" panose="020B0604020202020204" pitchFamily="34" charset="0"/>
              </a:rPr>
              <a:t>Group discussion:</a:t>
            </a:r>
          </a:p>
          <a:p>
            <a:pPr>
              <a:lnSpc>
                <a:spcPct val="150000"/>
              </a:lnSpc>
              <a:spcAft>
                <a:spcPts val="600"/>
              </a:spcAft>
            </a:pPr>
            <a:r>
              <a:rPr lang="en-AU" sz="1800" b="1">
                <a:latin typeface="Arial" panose="020B0604020202020204" pitchFamily="34" charset="0"/>
                <a:cs typeface="Arial" panose="020B0604020202020204" pitchFamily="34" charset="0"/>
              </a:rPr>
              <a:t>To what extent </a:t>
            </a:r>
            <a:r>
              <a:rPr lang="en-AU" sz="1800">
                <a:latin typeface="Arial" panose="020B0604020202020204" pitchFamily="34" charset="0"/>
                <a:cs typeface="Arial" panose="020B0604020202020204" pitchFamily="34" charset="0"/>
              </a:rPr>
              <a:t>does adequate sleep reduce psychological and physiological fatigue, positively influence movement and help to prevent injury?</a:t>
            </a:r>
          </a:p>
        </p:txBody>
      </p:sp>
      <p:pic>
        <p:nvPicPr>
          <p:cNvPr id="5" name="Picture Placeholder 4">
            <a:extLst>
              <a:ext uri="{FF2B5EF4-FFF2-40B4-BE49-F238E27FC236}">
                <a16:creationId xmlns:a16="http://schemas.microsoft.com/office/drawing/2014/main" id="{A2F9E379-27D0-5D13-83DC-9A663885E82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l="-837" t="-125" r="-802"/>
          <a:stretch/>
        </p:blipFill>
        <p:spPr>
          <a:xfrm>
            <a:off x="6905159" y="2493819"/>
            <a:ext cx="5040000" cy="2286000"/>
          </a:xfr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842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p:txBody>
          <a:bodyPr/>
          <a:lstStyle/>
          <a:p>
            <a:r>
              <a:rPr lang="en-AU"/>
              <a:t>Barriers and technologies to support better sleep</a:t>
            </a:r>
          </a:p>
        </p:txBody>
      </p:sp>
      <p:sp>
        <p:nvSpPr>
          <p:cNvPr id="2" name="Rectangle: Rounded Corners 7">
            <a:extLst>
              <a:ext uri="{FF2B5EF4-FFF2-40B4-BE49-F238E27FC236}">
                <a16:creationId xmlns:a16="http://schemas.microsoft.com/office/drawing/2014/main" id="{9303E4F0-0C0E-142B-23B4-C22CE984B07C}"/>
              </a:ext>
            </a:extLst>
          </p:cNvPr>
          <p:cNvSpPr/>
          <p:nvPr/>
        </p:nvSpPr>
        <p:spPr>
          <a:xfrm>
            <a:off x="360000" y="1808163"/>
            <a:ext cx="6320204" cy="3165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b="1">
                <a:latin typeface="Arial" panose="020B0604020202020204" pitchFamily="34" charset="0"/>
                <a:cs typeface="Arial" panose="020B0604020202020204" pitchFamily="34" charset="0"/>
              </a:rPr>
              <a:t>Class discussion:</a:t>
            </a:r>
          </a:p>
          <a:p>
            <a:pPr marL="342900" indent="-34290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What are the barriers that athletes experience in relation to getting adequate sleep?</a:t>
            </a:r>
          </a:p>
          <a:p>
            <a:pPr marL="342900" indent="-34290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What strategies and technologies can be used to support athletes to achieve the required amount of sleep and overcome these barriers?</a:t>
            </a:r>
          </a:p>
        </p:txBody>
      </p:sp>
      <p:pic>
        <p:nvPicPr>
          <p:cNvPr id="8" name="Picture Placeholder 4">
            <a:extLst>
              <a:ext uri="{FF2B5EF4-FFF2-40B4-BE49-F238E27FC236}">
                <a16:creationId xmlns:a16="http://schemas.microsoft.com/office/drawing/2014/main" id="{0A8CF257-A9FD-B50E-566F-017027311DE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l="-837" t="-125" r="-802"/>
          <a:stretch/>
        </p:blipFill>
        <p:spPr>
          <a:xfrm>
            <a:off x="6905159" y="2493819"/>
            <a:ext cx="5040000" cy="22860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35657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err="1"/>
              <a:t>eNews</a:t>
            </a:r>
            <a:r>
              <a:rPr lang="en-AU"/>
              <a:t> article on sleep</a:t>
            </a:r>
          </a:p>
        </p:txBody>
      </p:sp>
      <p:sp>
        <p:nvSpPr>
          <p:cNvPr id="2" name="Picture Placeholder 1">
            <a:extLst>
              <a:ext uri="{FF2B5EF4-FFF2-40B4-BE49-F238E27FC236}">
                <a16:creationId xmlns:a16="http://schemas.microsoft.com/office/drawing/2014/main" id="{3F6D95A1-7F4C-38E6-E41B-E7D79E4D030D}"/>
              </a:ext>
            </a:extLst>
          </p:cNvPr>
          <p:cNvSpPr>
            <a:spLocks noGrp="1"/>
          </p:cNvSpPr>
          <p:nvPr>
            <p:ph type="pic" sz="quarter" idx="13"/>
          </p:nvPr>
        </p:nvSpPr>
        <p:spPr/>
        <p:txBody>
          <a:bodyPr/>
          <a:lstStyle/>
          <a:p>
            <a:pPr>
              <a:lnSpc>
                <a:spcPct val="150000"/>
              </a:lnSpc>
              <a:spcAft>
                <a:spcPts val="600"/>
              </a:spcAft>
            </a:pPr>
            <a:r>
              <a:rPr lang="en-AU" sz="1800" b="1">
                <a:latin typeface="Arial" panose="020B0604020202020204" pitchFamily="34" charset="0"/>
                <a:cs typeface="Arial" panose="020B0604020202020204" pitchFamily="34" charset="0"/>
              </a:rPr>
              <a:t>Individual activity</a:t>
            </a:r>
            <a:r>
              <a:rPr lang="en-AU" sz="1800">
                <a:latin typeface="Arial" panose="020B0604020202020204" pitchFamily="34" charset="0"/>
                <a:cs typeface="Arial" panose="020B0604020202020204" pitchFamily="34" charset="0"/>
              </a:rPr>
              <a:t>: write an article to be featured in the NSW Institute of Sport e-Newsletter and published on their website, that is targeted to elite athletes and addresses the following:</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sleep guidelines</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performance benefits of sleep for athletes</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how to plan for adequate sleep and monitor the duration and quality of sleep</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propose strategies and routines to support adequate duration and quality of sleep.</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244841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Improving athletic performance with nutrition, sleep and hydration</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17088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95B33C-C007-714B-32C2-A3627F6C2EB6}"/>
              </a:ext>
            </a:extLst>
          </p:cNvPr>
          <p:cNvSpPr>
            <a:spLocks noGrp="1"/>
          </p:cNvSpPr>
          <p:nvPr>
            <p:ph type="title"/>
          </p:nvPr>
        </p:nvSpPr>
        <p:spPr/>
        <p:txBody>
          <a:bodyPr/>
          <a:lstStyle/>
          <a:p>
            <a:r>
              <a:rPr lang="en-AU" dirty="0"/>
              <a:t>Improving athletic performance with nutrition, sleep and hydration (1)</a:t>
            </a:r>
          </a:p>
        </p:txBody>
      </p:sp>
      <p:sp>
        <p:nvSpPr>
          <p:cNvPr id="8" name="Text Placeholder 7">
            <a:extLst>
              <a:ext uri="{FF2B5EF4-FFF2-40B4-BE49-F238E27FC236}">
                <a16:creationId xmlns:a16="http://schemas.microsoft.com/office/drawing/2014/main" id="{E27A9330-A466-5A95-8D12-3D04C63252A0}"/>
              </a:ext>
            </a:extLst>
          </p:cNvPr>
          <p:cNvSpPr>
            <a:spLocks noGrp="1"/>
          </p:cNvSpPr>
          <p:nvPr>
            <p:ph type="body" sz="quarter" idx="18"/>
          </p:nvPr>
        </p:nvSpPr>
        <p:spPr>
          <a:xfrm>
            <a:off x="5400000" y="2088900"/>
            <a:ext cx="6407150" cy="294189"/>
          </a:xfrm>
        </p:spPr>
        <p:txBody>
          <a:bodyPr/>
          <a:lstStyle/>
          <a:p>
            <a:r>
              <a:rPr lang="en-AU" dirty="0"/>
              <a:t>Individually:</a:t>
            </a:r>
          </a:p>
        </p:txBody>
      </p:sp>
      <p:sp>
        <p:nvSpPr>
          <p:cNvPr id="5" name="Text Placeholder 4">
            <a:extLst>
              <a:ext uri="{FF2B5EF4-FFF2-40B4-BE49-F238E27FC236}">
                <a16:creationId xmlns:a16="http://schemas.microsoft.com/office/drawing/2014/main" id="{C15C3339-ADC3-9763-56B8-E2634267A542}"/>
              </a:ext>
            </a:extLst>
          </p:cNvPr>
          <p:cNvSpPr>
            <a:spLocks noGrp="1"/>
          </p:cNvSpPr>
          <p:nvPr>
            <p:ph type="body" sz="quarter" idx="17"/>
          </p:nvPr>
        </p:nvSpPr>
        <p:spPr>
          <a:xfrm>
            <a:off x="5400000" y="2517202"/>
            <a:ext cx="6195580" cy="2664221"/>
          </a:xfrm>
        </p:spPr>
        <p:txBody>
          <a:bodyPr/>
          <a:lstStyle/>
          <a:p>
            <a:pPr>
              <a:spcAft>
                <a:spcPts val="600"/>
              </a:spcAft>
            </a:pPr>
            <a:r>
              <a:rPr lang="en-AU" sz="1800"/>
              <a:t>Create a profile for an elite athlete from a sport of your choice, including their age, sex, sport and position (if relevant).</a:t>
            </a:r>
          </a:p>
          <a:p>
            <a:pPr>
              <a:spcAft>
                <a:spcPts val="600"/>
              </a:spcAft>
            </a:pPr>
            <a:r>
              <a:rPr lang="en-AU" sz="1800"/>
              <a:t>Design a week-long schedule for the athlete to follow during a training week that reflects appropriate nutrition, hydration, sleep and supplementation.</a:t>
            </a:r>
          </a:p>
        </p:txBody>
      </p:sp>
      <p:pic>
        <p:nvPicPr>
          <p:cNvPr id="10" name="Picture 9" descr="Training schedule table example.">
            <a:extLst>
              <a:ext uri="{FF2B5EF4-FFF2-40B4-BE49-F238E27FC236}">
                <a16:creationId xmlns:a16="http://schemas.microsoft.com/office/drawing/2014/main" id="{38EBBAF8-7678-BE84-6189-676074B79CC4}"/>
              </a:ext>
            </a:extLst>
          </p:cNvPr>
          <p:cNvPicPr>
            <a:picLocks noChangeAspect="1"/>
          </p:cNvPicPr>
          <p:nvPr/>
        </p:nvPicPr>
        <p:blipFill>
          <a:blip r:embed="rId2"/>
          <a:stretch>
            <a:fillRect/>
          </a:stretch>
        </p:blipFill>
        <p:spPr>
          <a:xfrm>
            <a:off x="190980" y="1788689"/>
            <a:ext cx="4910822" cy="454731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255896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10183310" cy="887794"/>
          </a:xfrm>
        </p:spPr>
        <p:txBody>
          <a:bodyPr/>
          <a:lstStyle/>
          <a:p>
            <a:r>
              <a:rPr lang="en-AU" dirty="0"/>
              <a:t>Improving athletic performance with nutrition, sleep and hydration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1388874"/>
            <a:ext cx="11483998" cy="356423"/>
          </a:xfrm>
        </p:spPr>
        <p:txBody>
          <a:bodyPr/>
          <a:lstStyle/>
          <a:p>
            <a:r>
              <a:rPr lang="en-AU"/>
              <a:t>In pairs: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2078181"/>
            <a:ext cx="11484000" cy="4296739"/>
          </a:xfrm>
        </p:spPr>
        <p:txBody>
          <a:bodyPr/>
          <a:lstStyle/>
          <a:p>
            <a:pPr>
              <a:spcAft>
                <a:spcPts val="600"/>
              </a:spcAft>
            </a:pPr>
            <a:r>
              <a:rPr lang="en-AU" sz="1800"/>
              <a:t>Swap your schedule with a partner and engage in a discussion by asking probing questions about the program and providing feedback. Some discussion prompts might include questions relating to:</a:t>
            </a:r>
          </a:p>
          <a:p>
            <a:pPr marL="342900" indent="-342900">
              <a:spcAft>
                <a:spcPts val="600"/>
              </a:spcAft>
              <a:buFont typeface="Arial" panose="020B0604020202020204" pitchFamily="34" charset="0"/>
              <a:buChar char="•"/>
            </a:pPr>
            <a:r>
              <a:rPr lang="en-AU" sz="1800"/>
              <a:t>food and supplement choices</a:t>
            </a:r>
          </a:p>
          <a:p>
            <a:pPr marL="342900" indent="-342900">
              <a:spcAft>
                <a:spcPts val="600"/>
              </a:spcAft>
              <a:buFont typeface="Arial" panose="020B0604020202020204" pitchFamily="34" charset="0"/>
              <a:buChar char="•"/>
            </a:pPr>
            <a:r>
              <a:rPr lang="en-AU" sz="1800"/>
              <a:t>the timing of food consumption</a:t>
            </a:r>
          </a:p>
          <a:p>
            <a:pPr marL="342900" indent="-342900">
              <a:spcAft>
                <a:spcPts val="600"/>
              </a:spcAft>
              <a:buFont typeface="Arial" panose="020B0604020202020204" pitchFamily="34" charset="0"/>
              <a:buChar char="•"/>
            </a:pPr>
            <a:r>
              <a:rPr lang="en-AU" sz="1800"/>
              <a:t>the timing of training activities in the schedule</a:t>
            </a:r>
          </a:p>
          <a:p>
            <a:pPr marL="342900" indent="-342900">
              <a:spcAft>
                <a:spcPts val="600"/>
              </a:spcAft>
              <a:buFont typeface="Arial" panose="020B0604020202020204" pitchFamily="34" charset="0"/>
              <a:buChar char="•"/>
            </a:pPr>
            <a:r>
              <a:rPr lang="en-AU" sz="1800"/>
              <a:t>the routines that are evident such as pre-sleep routines.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353054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F87874F-8999-1872-F99C-218D7F62043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65E3D145-E503-4B29-2046-C89FCCFA2628}"/>
              </a:ext>
            </a:extLst>
          </p:cNvPr>
          <p:cNvSpPr>
            <a:spLocks noGrp="1"/>
          </p:cNvSpPr>
          <p:nvPr>
            <p:ph type="title"/>
          </p:nvPr>
        </p:nvSpPr>
        <p:spPr/>
        <p:txBody>
          <a:bodyPr/>
          <a:lstStyle/>
          <a:p>
            <a:r>
              <a:rPr lang="en-AU" dirty="0"/>
              <a:t>Improving athletic performance with nutrition, sleep and hydration (3)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5400000" y="2088986"/>
            <a:ext cx="6407150" cy="294189"/>
          </a:xfrm>
        </p:spPr>
        <p:txBody>
          <a:bodyPr/>
          <a:lstStyle/>
          <a:p>
            <a:r>
              <a:rPr lang="en-AU"/>
              <a:t>Individually: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5400675" y="2515456"/>
            <a:ext cx="6407150" cy="3428144"/>
          </a:xfrm>
        </p:spPr>
        <p:txBody>
          <a:bodyPr/>
          <a:lstStyle/>
          <a:p>
            <a:pPr>
              <a:spcAft>
                <a:spcPts val="600"/>
              </a:spcAft>
            </a:pPr>
            <a:r>
              <a:rPr lang="en-AU" sz="1800"/>
              <a:t>Write a justification of the week-long schedule that you have developed with reference to:</a:t>
            </a:r>
          </a:p>
          <a:p>
            <a:pPr marL="285750" indent="-285750">
              <a:spcAft>
                <a:spcPts val="600"/>
              </a:spcAft>
              <a:buFont typeface="Arial" panose="020B0604020202020204" pitchFamily="34" charset="0"/>
              <a:buChar char="•"/>
            </a:pPr>
            <a:r>
              <a:rPr lang="en-AU" sz="1800"/>
              <a:t>the guidelines that have been reflected</a:t>
            </a:r>
          </a:p>
          <a:p>
            <a:pPr marL="285750" indent="-285750">
              <a:spcAft>
                <a:spcPts val="600"/>
              </a:spcAft>
              <a:buFont typeface="Arial" panose="020B0604020202020204" pitchFamily="34" charset="0"/>
              <a:buChar char="•"/>
            </a:pPr>
            <a:r>
              <a:rPr lang="en-AU" sz="1800"/>
              <a:t>reasoning for specific routines (for example, post-training fuelling timing, pre-sleep routines).</a:t>
            </a:r>
          </a:p>
          <a:p>
            <a:pPr>
              <a:spcAft>
                <a:spcPts val="600"/>
              </a:spcAft>
            </a:pPr>
            <a:endParaRPr lang="en-AU" sz="180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69504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D145-E503-4B29-2046-C89FCCFA2628}"/>
              </a:ext>
            </a:extLst>
          </p:cNvPr>
          <p:cNvSpPr>
            <a:spLocks noGrp="1"/>
          </p:cNvSpPr>
          <p:nvPr>
            <p:ph type="title"/>
          </p:nvPr>
        </p:nvSpPr>
        <p:spPr/>
        <p:txBody>
          <a:bodyPr/>
          <a:lstStyle/>
          <a:p>
            <a:r>
              <a:rPr lang="en-AU" dirty="0"/>
              <a:t>Improving athletic performance with nutrition, sleep and hydration (4)</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1463676"/>
            <a:ext cx="11483999" cy="310015"/>
          </a:xfrm>
        </p:spPr>
        <p:txBody>
          <a:bodyPr/>
          <a:lstStyle/>
          <a:p>
            <a:r>
              <a:rPr lang="en-AU"/>
              <a:t>Class discussion: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2050473"/>
            <a:ext cx="5772513" cy="3825007"/>
          </a:xfrm>
        </p:spPr>
        <p:txBody>
          <a:bodyPr/>
          <a:lstStyle/>
          <a:p>
            <a:r>
              <a:rPr lang="en-AU"/>
              <a:t>How can the schedules that you have developed be monitored by the athlete and coaching staff?</a:t>
            </a:r>
          </a:p>
          <a:p>
            <a:r>
              <a:rPr lang="en-AU"/>
              <a:t>Why is it important to monitor whether the schedule is being followed?</a:t>
            </a:r>
          </a:p>
        </p:txBody>
      </p:sp>
      <p:pic>
        <p:nvPicPr>
          <p:cNvPr id="7" name="Picture Placeholder 4">
            <a:extLst>
              <a:ext uri="{FF2B5EF4-FFF2-40B4-BE49-F238E27FC236}">
                <a16:creationId xmlns:a16="http://schemas.microsoft.com/office/drawing/2014/main" id="{4F5242E5-03C3-91C8-16D8-752D22D9DCD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l="-837" t="-125" r="-802"/>
          <a:stretch/>
        </p:blipFill>
        <p:spPr>
          <a:xfrm>
            <a:off x="6905159" y="2493819"/>
            <a:ext cx="5040000" cy="22860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55591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t>Lessons</a:t>
            </a:r>
          </a:p>
        </p:txBody>
      </p:sp>
      <p:grpSp>
        <p:nvGrpSpPr>
          <p:cNvPr id="6" name="Group 5" descr="Lesson 1: Sports nutrition">
            <a:extLst>
              <a:ext uri="{FF2B5EF4-FFF2-40B4-BE49-F238E27FC236}">
                <a16:creationId xmlns:a16="http://schemas.microsoft.com/office/drawing/2014/main" id="{7F51FACA-A716-65E4-769F-1602364840CA}"/>
              </a:ext>
            </a:extLst>
          </p:cNvPr>
          <p:cNvGrpSpPr/>
          <p:nvPr/>
        </p:nvGrpSpPr>
        <p:grpSpPr>
          <a:xfrm>
            <a:off x="320244" y="1274762"/>
            <a:ext cx="9933572" cy="946917"/>
            <a:chOff x="320244" y="1274762"/>
            <a:chExt cx="9933572" cy="946917"/>
          </a:xfrm>
        </p:grpSpPr>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907306" y="1274762"/>
              <a:ext cx="934651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320244" y="135767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1</a:t>
              </a:r>
              <a:endParaRPr lang="en-AU" sz="3000" b="1">
                <a:solidFill>
                  <a:schemeClr val="bg1"/>
                </a:solidFill>
                <a:latin typeface="Arial" panose="020B0604020202020204" pitchFamily="34" charset="0"/>
                <a:cs typeface="Arial" panose="020B0604020202020204" pitchFamily="34" charset="0"/>
              </a:endParaRPr>
            </a:p>
          </p:txBody>
        </p:sp>
        <p:sp>
          <p:nvSpPr>
            <p:cNvPr id="7" name="TextBox 25">
              <a:extLst>
                <a:ext uri="{FF2B5EF4-FFF2-40B4-BE49-F238E27FC236}">
                  <a16:creationId xmlns:a16="http://schemas.microsoft.com/office/drawing/2014/main" id="{B8766759-8445-A95E-E4CE-416F8EB15D94}"/>
                </a:ext>
              </a:extLst>
            </p:cNvPr>
            <p:cNvSpPr txBox="1"/>
            <p:nvPr/>
          </p:nvSpPr>
          <p:spPr>
            <a:xfrm>
              <a:off x="1389364" y="1517893"/>
              <a:ext cx="7579816"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Sports nutrition</a:t>
              </a:r>
            </a:p>
          </p:txBody>
        </p:sp>
      </p:grpSp>
      <p:grpSp>
        <p:nvGrpSpPr>
          <p:cNvPr id="8" name="Group 7" descr="Lesson 2: Fuelling performance&#10;">
            <a:extLst>
              <a:ext uri="{FF2B5EF4-FFF2-40B4-BE49-F238E27FC236}">
                <a16:creationId xmlns:a16="http://schemas.microsoft.com/office/drawing/2014/main" id="{F4989345-31F5-7BC5-E1BE-D3DFABE11431}"/>
              </a:ext>
            </a:extLst>
          </p:cNvPr>
          <p:cNvGrpSpPr/>
          <p:nvPr/>
        </p:nvGrpSpPr>
        <p:grpSpPr>
          <a:xfrm>
            <a:off x="334631" y="2268446"/>
            <a:ext cx="9933572" cy="946917"/>
            <a:chOff x="334631" y="2268446"/>
            <a:chExt cx="9933572" cy="946917"/>
          </a:xfrm>
        </p:grpSpPr>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921693" y="2268446"/>
              <a:ext cx="934651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rId3" action="ppaction://hlinksldjump"/>
              <a:extLst>
                <a:ext uri="{FF2B5EF4-FFF2-40B4-BE49-F238E27FC236}">
                  <a16:creationId xmlns:a16="http://schemas.microsoft.com/office/drawing/2014/main" id="{D0A190BE-2B0B-2729-4549-D63712793CC2}"/>
                </a:ext>
              </a:extLst>
            </p:cNvPr>
            <p:cNvSpPr/>
            <p:nvPr/>
          </p:nvSpPr>
          <p:spPr>
            <a:xfrm>
              <a:off x="334631" y="235136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2</a:t>
              </a:r>
              <a:endParaRPr lang="en-AU" sz="3000" b="1" dirty="0">
                <a:solidFill>
                  <a:schemeClr val="bg1"/>
                </a:solidFill>
                <a:latin typeface="Arial" panose="020B0604020202020204" pitchFamily="34" charset="0"/>
                <a:cs typeface="Arial" panose="020B0604020202020204" pitchFamily="34" charset="0"/>
              </a:endParaRPr>
            </a:p>
          </p:txBody>
        </p:sp>
        <p:sp>
          <p:nvSpPr>
            <p:cNvPr id="22" name="TextBox 25">
              <a:extLst>
                <a:ext uri="{FF2B5EF4-FFF2-40B4-BE49-F238E27FC236}">
                  <a16:creationId xmlns:a16="http://schemas.microsoft.com/office/drawing/2014/main" id="{B4A4C41F-6099-2469-B443-6D6E65FB27C7}"/>
                </a:ext>
              </a:extLst>
            </p:cNvPr>
            <p:cNvSpPr txBox="1"/>
            <p:nvPr/>
          </p:nvSpPr>
          <p:spPr>
            <a:xfrm>
              <a:off x="1389364" y="2492538"/>
              <a:ext cx="7579816"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Fuelling performance</a:t>
              </a:r>
            </a:p>
          </p:txBody>
        </p:sp>
      </p:grpSp>
      <p:grpSp>
        <p:nvGrpSpPr>
          <p:cNvPr id="9" name="Group 8" descr="Lesson 3: Fuelling performance in Rugby 7’s">
            <a:extLst>
              <a:ext uri="{FF2B5EF4-FFF2-40B4-BE49-F238E27FC236}">
                <a16:creationId xmlns:a16="http://schemas.microsoft.com/office/drawing/2014/main" id="{5661B09F-1D07-3651-E2C4-B86D8D61FE58}"/>
              </a:ext>
            </a:extLst>
          </p:cNvPr>
          <p:cNvGrpSpPr/>
          <p:nvPr/>
        </p:nvGrpSpPr>
        <p:grpSpPr>
          <a:xfrm>
            <a:off x="334631" y="3256548"/>
            <a:ext cx="9933572" cy="946917"/>
            <a:chOff x="334631" y="3256548"/>
            <a:chExt cx="9933572" cy="946917"/>
          </a:xfrm>
        </p:grpSpPr>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921693" y="3256548"/>
              <a:ext cx="934651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rId3" action="ppaction://hlinksldjump"/>
              <a:extLst>
                <a:ext uri="{FF2B5EF4-FFF2-40B4-BE49-F238E27FC236}">
                  <a16:creationId xmlns:a16="http://schemas.microsoft.com/office/drawing/2014/main" id="{A6DDAD40-805E-049F-39FC-55094C6BA103}"/>
                </a:ext>
              </a:extLst>
            </p:cNvPr>
            <p:cNvSpPr/>
            <p:nvPr/>
          </p:nvSpPr>
          <p:spPr>
            <a:xfrm>
              <a:off x="334631" y="333946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3</a:t>
              </a:r>
              <a:endParaRPr lang="en-AU" sz="3000" b="1">
                <a:solidFill>
                  <a:schemeClr val="bg1"/>
                </a:solidFill>
                <a:latin typeface="Arial" panose="020B0604020202020204" pitchFamily="34" charset="0"/>
                <a:cs typeface="Arial" panose="020B0604020202020204" pitchFamily="34" charset="0"/>
              </a:endParaRPr>
            </a:p>
          </p:txBody>
        </p:sp>
        <p:sp>
          <p:nvSpPr>
            <p:cNvPr id="25" name="TextBox 25">
              <a:extLst>
                <a:ext uri="{FF2B5EF4-FFF2-40B4-BE49-F238E27FC236}">
                  <a16:creationId xmlns:a16="http://schemas.microsoft.com/office/drawing/2014/main" id="{39581D8B-20B3-87D8-C1F2-A22C58CE7F43}"/>
                </a:ext>
              </a:extLst>
            </p:cNvPr>
            <p:cNvSpPr txBox="1"/>
            <p:nvPr/>
          </p:nvSpPr>
          <p:spPr>
            <a:xfrm>
              <a:off x="1403751" y="3499679"/>
              <a:ext cx="7579816"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Fuelling performance in Rugby 7’s</a:t>
              </a:r>
            </a:p>
          </p:txBody>
        </p:sp>
      </p:grpSp>
      <p:grpSp>
        <p:nvGrpSpPr>
          <p:cNvPr id="11" name="Group 10" descr="Lesson 4: Sleep and performance">
            <a:extLst>
              <a:ext uri="{FF2B5EF4-FFF2-40B4-BE49-F238E27FC236}">
                <a16:creationId xmlns:a16="http://schemas.microsoft.com/office/drawing/2014/main" id="{2BF2BF75-9B1F-AFFB-B05C-3C1EA5E5680E}"/>
              </a:ext>
            </a:extLst>
          </p:cNvPr>
          <p:cNvGrpSpPr/>
          <p:nvPr/>
        </p:nvGrpSpPr>
        <p:grpSpPr>
          <a:xfrm>
            <a:off x="339968" y="4245218"/>
            <a:ext cx="9933572" cy="946917"/>
            <a:chOff x="339968" y="4245218"/>
            <a:chExt cx="9933572" cy="946917"/>
          </a:xfrm>
        </p:grpSpPr>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927030" y="4245218"/>
              <a:ext cx="934651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7" name="Oval 26">
              <a:hlinkClick r:id="rId3" action="ppaction://hlinksldjump"/>
              <a:extLst>
                <a:ext uri="{FF2B5EF4-FFF2-40B4-BE49-F238E27FC236}">
                  <a16:creationId xmlns:a16="http://schemas.microsoft.com/office/drawing/2014/main" id="{30E4BF03-C9A7-EAE3-FC01-51CE829A6E7A}"/>
                </a:ext>
                <a:ext uri="{C183D7F6-B498-43B3-948B-1728B52AA6E4}">
                  <adec:decorative xmlns:adec="http://schemas.microsoft.com/office/drawing/2017/decorative" val="1"/>
                </a:ext>
              </a:extLst>
            </p:cNvPr>
            <p:cNvSpPr/>
            <p:nvPr/>
          </p:nvSpPr>
          <p:spPr>
            <a:xfrm>
              <a:off x="339968" y="432813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4</a:t>
              </a:r>
              <a:endParaRPr lang="en-AU" sz="3000" b="1" dirty="0">
                <a:solidFill>
                  <a:schemeClr val="bg1"/>
                </a:solidFill>
                <a:latin typeface="Arial" panose="020B0604020202020204" pitchFamily="34" charset="0"/>
                <a:cs typeface="Arial" panose="020B0604020202020204" pitchFamily="34" charset="0"/>
              </a:endParaRPr>
            </a:p>
          </p:txBody>
        </p:sp>
        <p:sp>
          <p:nvSpPr>
            <p:cNvPr id="28" name="TextBox 25">
              <a:extLst>
                <a:ext uri="{FF2B5EF4-FFF2-40B4-BE49-F238E27FC236}">
                  <a16:creationId xmlns:a16="http://schemas.microsoft.com/office/drawing/2014/main" id="{E28B2236-ABD7-EC9D-39C6-357B29770348}"/>
                </a:ext>
                <a:ext uri="{C183D7F6-B498-43B3-948B-1728B52AA6E4}">
                  <adec:decorative xmlns:adec="http://schemas.microsoft.com/office/drawing/2017/decorative" val="1"/>
                </a:ext>
              </a:extLst>
            </p:cNvPr>
            <p:cNvSpPr txBox="1"/>
            <p:nvPr/>
          </p:nvSpPr>
          <p:spPr>
            <a:xfrm>
              <a:off x="1409088" y="4488349"/>
              <a:ext cx="7579816"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Sleep and performance</a:t>
              </a:r>
            </a:p>
          </p:txBody>
        </p:sp>
      </p:grpSp>
      <p:grpSp>
        <p:nvGrpSpPr>
          <p:cNvPr id="12" name="Group 11" descr="Lesson 5: Improving athletic performance with nutrition, sleep and hydration">
            <a:extLst>
              <a:ext uri="{FF2B5EF4-FFF2-40B4-BE49-F238E27FC236}">
                <a16:creationId xmlns:a16="http://schemas.microsoft.com/office/drawing/2014/main" id="{19E07A0F-9DB9-5434-A561-B9D61E1B056E}"/>
              </a:ext>
            </a:extLst>
          </p:cNvPr>
          <p:cNvGrpSpPr/>
          <p:nvPr/>
        </p:nvGrpSpPr>
        <p:grpSpPr>
          <a:xfrm>
            <a:off x="360436" y="5232257"/>
            <a:ext cx="9933572" cy="946917"/>
            <a:chOff x="360436" y="5232257"/>
            <a:chExt cx="9933572" cy="946917"/>
          </a:xfrm>
        </p:grpSpPr>
        <p:sp>
          <p:nvSpPr>
            <p:cNvPr id="29" name="Rectangle: Rounded Corners 28">
              <a:extLst>
                <a:ext uri="{FF2B5EF4-FFF2-40B4-BE49-F238E27FC236}">
                  <a16:creationId xmlns:a16="http://schemas.microsoft.com/office/drawing/2014/main" id="{0DBDB801-633E-823E-8888-ADEF0E80B36F}"/>
                </a:ext>
                <a:ext uri="{C183D7F6-B498-43B3-948B-1728B52AA6E4}">
                  <adec:decorative xmlns:adec="http://schemas.microsoft.com/office/drawing/2017/decorative" val="1"/>
                </a:ext>
              </a:extLst>
            </p:cNvPr>
            <p:cNvSpPr/>
            <p:nvPr/>
          </p:nvSpPr>
          <p:spPr>
            <a:xfrm>
              <a:off x="947498" y="5232257"/>
              <a:ext cx="934651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0" name="Oval 29">
              <a:hlinkClick r:id="rId3" action="ppaction://hlinksldjump"/>
              <a:extLst>
                <a:ext uri="{FF2B5EF4-FFF2-40B4-BE49-F238E27FC236}">
                  <a16:creationId xmlns:a16="http://schemas.microsoft.com/office/drawing/2014/main" id="{B0E74290-D27C-AEF7-46E4-E1542A1B3C92}"/>
                </a:ext>
              </a:extLst>
            </p:cNvPr>
            <p:cNvSpPr/>
            <p:nvPr/>
          </p:nvSpPr>
          <p:spPr>
            <a:xfrm>
              <a:off x="360436" y="5315174"/>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5</a:t>
              </a:r>
              <a:endParaRPr lang="en-AU" sz="3000" b="1">
                <a:solidFill>
                  <a:schemeClr val="bg1"/>
                </a:solidFill>
                <a:latin typeface="Arial" panose="020B0604020202020204" pitchFamily="34" charset="0"/>
                <a:cs typeface="Arial" panose="020B0604020202020204" pitchFamily="34" charset="0"/>
              </a:endParaRPr>
            </a:p>
          </p:txBody>
        </p:sp>
        <p:sp>
          <p:nvSpPr>
            <p:cNvPr id="31" name="TextBox 25">
              <a:extLst>
                <a:ext uri="{FF2B5EF4-FFF2-40B4-BE49-F238E27FC236}">
                  <a16:creationId xmlns:a16="http://schemas.microsoft.com/office/drawing/2014/main" id="{25FD3220-EFBB-BC89-7FB2-2347E854CB7B}"/>
                </a:ext>
              </a:extLst>
            </p:cNvPr>
            <p:cNvSpPr txBox="1"/>
            <p:nvPr/>
          </p:nvSpPr>
          <p:spPr>
            <a:xfrm>
              <a:off x="1389364" y="5467159"/>
              <a:ext cx="7579816"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Improving athletic performance with nutrition, sleep and hydration</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5D64A-F595-CBA4-BF79-C37A4A05C25A}"/>
              </a:ext>
            </a:extLst>
          </p:cNvPr>
          <p:cNvSpPr>
            <a:spLocks noGrp="1"/>
          </p:cNvSpPr>
          <p:nvPr>
            <p:ph type="title"/>
          </p:nvPr>
        </p:nvSpPr>
        <p:spPr/>
        <p:txBody>
          <a:bodyPr/>
          <a:lstStyle/>
          <a:p>
            <a:r>
              <a:rPr lang="en-AU"/>
              <a:t>Appendix 1 – sleep articles</a:t>
            </a:r>
          </a:p>
        </p:txBody>
      </p:sp>
      <p:sp>
        <p:nvSpPr>
          <p:cNvPr id="5" name="Text Placeholder 4">
            <a:extLst>
              <a:ext uri="{FF2B5EF4-FFF2-40B4-BE49-F238E27FC236}">
                <a16:creationId xmlns:a16="http://schemas.microsoft.com/office/drawing/2014/main" id="{024D3771-C5A9-5137-2A2E-1548EBA5B0C2}"/>
              </a:ext>
            </a:extLst>
          </p:cNvPr>
          <p:cNvSpPr>
            <a:spLocks noGrp="1"/>
          </p:cNvSpPr>
          <p:nvPr>
            <p:ph type="body" sz="quarter" idx="17"/>
          </p:nvPr>
        </p:nvSpPr>
        <p:spPr/>
        <p:txBody>
          <a:bodyPr/>
          <a:lstStyle/>
          <a:p>
            <a:pPr marL="285750" lvl="0" indent="-285750">
              <a:lnSpc>
                <a:spcPct val="150000"/>
              </a:lnSpc>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rPr>
              <a:t>Australian Institute of Sport – </a:t>
            </a:r>
            <a:r>
              <a:rPr lang="en-AU" sz="1800" u="sng">
                <a:solidFill>
                  <a:srgbClr val="2F5496"/>
                </a:solidFill>
                <a:effectLst/>
                <a:latin typeface="Arial" panose="020B0604020202020204" pitchFamily="34" charset="0"/>
                <a:ea typeface="Calibri" panose="020F0502020204030204" pitchFamily="34" charset="0"/>
                <a:hlinkClick r:id="rId2"/>
              </a:rPr>
              <a:t>Sleep (PDF 219 KB)</a:t>
            </a:r>
            <a:endParaRPr lang="en-AU" sz="180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rPr>
              <a:t>Gatorade Sports Science Institute – </a:t>
            </a:r>
            <a:r>
              <a:rPr lang="en-AU" sz="1800" u="sng">
                <a:solidFill>
                  <a:srgbClr val="2F5496"/>
                </a:solidFill>
                <a:effectLst/>
                <a:latin typeface="Arial" panose="020B0604020202020204" pitchFamily="34" charset="0"/>
                <a:ea typeface="Calibri" panose="020F0502020204030204" pitchFamily="34" charset="0"/>
                <a:hlinkClick r:id="rId3"/>
              </a:rPr>
              <a:t>Sleep and athletes</a:t>
            </a:r>
            <a:endParaRPr lang="en-AU" sz="180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rPr>
              <a:t>Nike: Health &amp; Wellness – </a:t>
            </a:r>
            <a:r>
              <a:rPr lang="en-AU" sz="1800" u="sng">
                <a:solidFill>
                  <a:srgbClr val="2F5496"/>
                </a:solidFill>
                <a:effectLst/>
                <a:latin typeface="Arial" panose="020B0604020202020204" pitchFamily="34" charset="0"/>
                <a:ea typeface="Calibri" panose="020F0502020204030204" pitchFamily="34" charset="0"/>
                <a:hlinkClick r:id="rId4"/>
              </a:rPr>
              <a:t>Why Is Sleep So Important for Athletic Recovery? Experts Explain</a:t>
            </a:r>
            <a:endParaRPr lang="en-AU" sz="180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rPr>
              <a:t>Sleep Foundation – </a:t>
            </a:r>
            <a:r>
              <a:rPr lang="en-AU" sz="1800" u="sng">
                <a:solidFill>
                  <a:srgbClr val="2F5496"/>
                </a:solidFill>
                <a:effectLst/>
                <a:latin typeface="Arial" panose="020B0604020202020204" pitchFamily="34" charset="0"/>
                <a:ea typeface="Calibri" panose="020F0502020204030204" pitchFamily="34" charset="0"/>
                <a:hlinkClick r:id="rId5"/>
              </a:rPr>
              <a:t>Sleep, Athletic Performance, and Recovery</a:t>
            </a:r>
            <a:endParaRPr lang="en-AU" sz="180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rPr>
              <a:t>Sports Osteopaths Australia – </a:t>
            </a:r>
            <a:r>
              <a:rPr lang="en-AU" sz="1800" u="sng">
                <a:solidFill>
                  <a:srgbClr val="2F5496"/>
                </a:solidFill>
                <a:effectLst/>
                <a:latin typeface="Arial" panose="020B0604020202020204" pitchFamily="34" charset="0"/>
                <a:ea typeface="Calibri" panose="020F0502020204030204" pitchFamily="34" charset="0"/>
                <a:hlinkClick r:id="rId6"/>
              </a:rPr>
              <a:t>The Connection Between Lack of Sleep and Injuries</a:t>
            </a:r>
            <a:endParaRPr lang="en-AU" sz="1800">
              <a:effectLst/>
              <a:latin typeface="Arial" panose="020B0604020202020204" pitchFamily="34" charset="0"/>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rPr>
              <a:t>The Sports Institute – </a:t>
            </a:r>
            <a:r>
              <a:rPr lang="en-AU" sz="1800" u="sng">
                <a:solidFill>
                  <a:srgbClr val="2F5496"/>
                </a:solidFill>
                <a:effectLst/>
                <a:latin typeface="Arial" panose="020B0604020202020204" pitchFamily="34" charset="0"/>
                <a:ea typeface="Calibri" panose="020F0502020204030204" pitchFamily="34" charset="0"/>
                <a:hlinkClick r:id="rId7"/>
              </a:rPr>
              <a:t>Impacts of Sleep on Athletic Performance</a:t>
            </a:r>
            <a:r>
              <a:rPr lang="en-AU" sz="1800">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75CDEF87-C303-A7BA-AC43-26C95E42E3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184095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hlinkClick r:id="rId5"/>
              </a:rPr>
              <a:t>Health and Movement Science 11–12 Syllabus</a:t>
            </a:r>
            <a:r>
              <a:rPr lang="en-AU"/>
              <a:t> © NSW Education Standards Authority (NESA) for and on behalf of the Crown in right of the State of New South Wales, 2023.</a:t>
            </a:r>
          </a:p>
          <a:p>
            <a:r>
              <a:rPr lang="en-AU"/>
              <a:t>Slides 6, 10, 20, 22, 23, 28, 29 – </a:t>
            </a:r>
            <a:r>
              <a:rPr lang="en-AU" sz="1200">
                <a:effectLst/>
              </a:rPr>
              <a:t>Images licensed under </a:t>
            </a:r>
            <a:r>
              <a:rPr lang="en-AU" sz="1200" err="1">
                <a:effectLst/>
              </a:rPr>
              <a:t>Pixabay</a:t>
            </a:r>
            <a:r>
              <a:rPr lang="en-AU" sz="1200">
                <a:effectLst/>
              </a:rPr>
              <a:t> Content License. </a:t>
            </a:r>
            <a:endParaRPr lang="en-AU"/>
          </a:p>
          <a:p>
            <a:endParaRPr lang="en-AU"/>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a:solidFill>
                  <a:schemeClr val="bg1"/>
                </a:solidFill>
                <a:latin typeface="Arial" panose="020B0604020202020204" pitchFamily="34" charset="0"/>
                <a:cs typeface="Arial" panose="020B0604020202020204" pitchFamily="34" charset="0"/>
              </a:rPr>
              <a:t>Copyright Act 1968</a:t>
            </a:r>
            <a:r>
              <a:rPr lang="en-AU" sz="1200">
                <a:solidFill>
                  <a:schemeClr val="bg1"/>
                </a:solidFill>
                <a:latin typeface="Arial" panose="020B0604020202020204" pitchFamily="34" charset="0"/>
                <a:cs typeface="Arial" panose="020B0604020202020204" pitchFamily="34" charset="0"/>
              </a:rPr>
              <a:t> (</a:t>
            </a:r>
            <a:r>
              <a:rPr lang="en-AU" sz="1200" err="1">
                <a:solidFill>
                  <a:schemeClr val="bg1"/>
                </a:solidFill>
                <a:latin typeface="Arial" panose="020B0604020202020204" pitchFamily="34" charset="0"/>
                <a:cs typeface="Arial" panose="020B0604020202020204" pitchFamily="34" charset="0"/>
              </a:rPr>
              <a:t>Cth</a:t>
            </a:r>
            <a:r>
              <a:rPr lang="en-AU" sz="120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a:solidFill>
                  <a:schemeClr val="accent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latin typeface="Arial" panose="020B0604020202020204" pitchFamily="34" charset="0"/>
                <a:cs typeface="Arial" panose="020B0604020202020204" pitchFamily="34" charset="0"/>
              </a:rPr>
              <a:t>Copyright Act 1968 </a:t>
            </a:r>
            <a:r>
              <a:rPr lang="en-AU" sz="1200">
                <a:solidFill>
                  <a:schemeClr val="bg1"/>
                </a:solidFill>
                <a:latin typeface="Arial" panose="020B0604020202020204" pitchFamily="34" charset="0"/>
                <a:cs typeface="Arial" panose="020B0604020202020204" pitchFamily="34" charset="0"/>
              </a:rPr>
              <a:t>(</a:t>
            </a:r>
            <a:r>
              <a:rPr lang="en-AU" sz="1200" err="1">
                <a:solidFill>
                  <a:schemeClr val="bg1"/>
                </a:solidFill>
                <a:latin typeface="Arial" panose="020B0604020202020204" pitchFamily="34" charset="0"/>
                <a:cs typeface="Arial" panose="020B0604020202020204" pitchFamily="34" charset="0"/>
              </a:rPr>
              <a:t>Cth</a:t>
            </a:r>
            <a:r>
              <a:rPr lang="en-AU" sz="120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30367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a:solidFill>
                  <a:schemeClr val="accent1"/>
                </a:solidFill>
                <a:latin typeface="Arial" panose="020B0604020202020204" pitchFamily="34" charset="0"/>
                <a:cs typeface="Arial" panose="020B0604020202020204" pitchFamily="34" charset="0"/>
              </a:rPr>
              <a:t>We are learning to</a:t>
            </a:r>
            <a:r>
              <a:rPr lang="en-AU" sz="1800" b="1">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analyse the nutritional requirements of athletes from different sports</a:t>
            </a:r>
          </a:p>
          <a:p>
            <a:pPr marL="342900" indent="-34290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draw connections to the nutritional requirements for the energy systems covered in Year 11</a:t>
            </a:r>
          </a:p>
          <a:p>
            <a:pPr marL="342900" indent="-34290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develop an understanding of the interconnected nature of sleep, nutrition and hydration</a:t>
            </a:r>
          </a:p>
          <a:p>
            <a:pPr marL="342900" indent="-34290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apply knowledge of sleep, nutrition and hydration to different sports and age groups.</a:t>
            </a:r>
          </a:p>
          <a:p>
            <a:pPr>
              <a:lnSpc>
                <a:spcPct val="150000"/>
              </a:lnSpc>
              <a:spcAft>
                <a:spcPts val="600"/>
              </a:spcAft>
            </a:pPr>
            <a:r>
              <a:rPr lang="en-AU" sz="1800" b="1">
                <a:solidFill>
                  <a:schemeClr val="accent1"/>
                </a:solidFill>
                <a:latin typeface="Arial" panose="020B0604020202020204" pitchFamily="34" charset="0"/>
                <a:cs typeface="Arial" panose="020B0604020202020204" pitchFamily="34" charset="0"/>
              </a:rPr>
              <a:t>We can:</a:t>
            </a:r>
            <a:endParaRPr lang="en-US" sz="1800">
              <a:solidFill>
                <a:schemeClr val="accent1"/>
              </a:solidFill>
              <a:latin typeface="Arial" panose="020B0604020202020204" pitchFamily="34" charset="0"/>
              <a:cs typeface="Arial" panose="020B0604020202020204" pitchFamily="34" charset="0"/>
            </a:endParaRPr>
          </a:p>
          <a:p>
            <a:pPr marL="342900" indent="-342900">
              <a:lnSpc>
                <a:spcPct val="150000"/>
              </a:lnSpc>
              <a:spcAft>
                <a:spcPts val="600"/>
              </a:spcAft>
              <a:buFont typeface="Arial,Sans-Serif"/>
              <a:buChar char="•"/>
            </a:pPr>
            <a:r>
              <a:rPr lang="en-AU" sz="1800">
                <a:latin typeface="Arial" panose="020B0604020202020204" pitchFamily="34" charset="0"/>
                <a:cs typeface="Arial" panose="020B0604020202020204" pitchFamily="34" charset="0"/>
              </a:rPr>
              <a:t>[classroom teacher to insert co-constructed success criteria]</a:t>
            </a:r>
            <a:endParaRPr lang="en-US" sz="1800">
              <a:latin typeface="Arial" panose="020B0604020202020204" pitchFamily="34" charset="0"/>
              <a:cs typeface="Arial" panose="020B0604020202020204" pitchFamily="34" charset="0"/>
            </a:endParaRPr>
          </a:p>
          <a:p>
            <a:pPr marL="342900" indent="-342900">
              <a:lnSpc>
                <a:spcPct val="150000"/>
              </a:lnSpc>
              <a:spcAft>
                <a:spcPts val="600"/>
              </a:spcAft>
              <a:buFont typeface="Arial,Sans-Serif"/>
              <a:buChar char="•"/>
            </a:pPr>
            <a:r>
              <a:rPr lang="en-AU" sz="1800">
                <a:latin typeface="Arial" panose="020B0604020202020204" pitchFamily="34" charset="0"/>
                <a:ea typeface="+mn-lt"/>
                <a:cs typeface="Arial" panose="020B0604020202020204" pitchFamily="34" charset="0"/>
              </a:rPr>
              <a:t>[classroom teacher to insert co-constructed success criteria]</a:t>
            </a:r>
            <a:endParaRPr lang="en-US" sz="1800">
              <a:latin typeface="Arial" panose="020B0604020202020204" pitchFamily="34" charset="0"/>
              <a:ea typeface="+mn-lt"/>
              <a:cs typeface="Arial" panose="020B0604020202020204" pitchFamily="34" charset="0"/>
            </a:endParaRPr>
          </a:p>
          <a:p>
            <a:pPr marL="342900" indent="-342900">
              <a:lnSpc>
                <a:spcPct val="150000"/>
              </a:lnSpc>
              <a:spcAft>
                <a:spcPts val="600"/>
              </a:spcAft>
              <a:buFont typeface="Arial,Sans-Serif"/>
              <a:buChar char="•"/>
            </a:pPr>
            <a:r>
              <a:rPr lang="en-AU" sz="1800">
                <a:latin typeface="Arial" panose="020B0604020202020204" pitchFamily="34" charset="0"/>
                <a:ea typeface="+mn-lt"/>
                <a:cs typeface="Arial" panose="020B0604020202020204" pitchFamily="34" charset="0"/>
              </a:rPr>
              <a:t>[classroom teacher to insert co-constructed success criteria].</a:t>
            </a:r>
            <a:endParaRPr lang="en-AU" sz="180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Sports nutrition</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2946FBD-B727-201A-53E9-68278ACF8AD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a:t>Case study – Theodore</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399996" y="1447200"/>
            <a:ext cx="6407150" cy="2183896"/>
          </a:xfrm>
        </p:spPr>
        <p:txBody>
          <a:bodyPr/>
          <a:lstStyle/>
          <a:p>
            <a:pPr>
              <a:spcAft>
                <a:spcPts val="600"/>
              </a:spcAft>
            </a:pPr>
            <a:r>
              <a:rPr lang="en-AU" sz="1800"/>
              <a:t>Theodore is a 20-year-old man who walks 30 minutes a day to and from the bus stop. He goes to the gym 3 times a week to a strength and conditioning class, eats a nutritious, well-balanced diet and drinks 2 litres of water per day. He gets on average 7 hours of sleep per night and considers himself in good health.</a:t>
            </a:r>
          </a:p>
        </p:txBody>
      </p:sp>
      <p:sp>
        <p:nvSpPr>
          <p:cNvPr id="2" name="Rectangle: Rounded Corners 1">
            <a:extLst>
              <a:ext uri="{FF2B5EF4-FFF2-40B4-BE49-F238E27FC236}">
                <a16:creationId xmlns:a16="http://schemas.microsoft.com/office/drawing/2014/main" id="{E7290348-5988-A2FB-E70D-D0D7FDB276E4}"/>
              </a:ext>
            </a:extLst>
          </p:cNvPr>
          <p:cNvSpPr/>
          <p:nvPr/>
        </p:nvSpPr>
        <p:spPr>
          <a:xfrm>
            <a:off x="5399997" y="4829021"/>
            <a:ext cx="6407149" cy="14922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a:latin typeface="Arial" panose="020B0604020202020204" pitchFamily="34" charset="0"/>
                <a:cs typeface="Arial" panose="020B0604020202020204" pitchFamily="34" charset="0"/>
              </a:rPr>
              <a:t>Class discussion: </a:t>
            </a:r>
            <a:r>
              <a:rPr lang="en-AU" sz="1800">
                <a:latin typeface="Arial" panose="020B0604020202020204" pitchFamily="34" charset="0"/>
                <a:cs typeface="Arial" panose="020B0604020202020204" pitchFamily="34" charset="0"/>
              </a:rPr>
              <a:t>if Theodore were to become an athlete, what changes to his nutrition, sleep and hydration would need to occur and why?</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7297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ronutrient table example.">
            <a:extLst>
              <a:ext uri="{FF2B5EF4-FFF2-40B4-BE49-F238E27FC236}">
                <a16:creationId xmlns:a16="http://schemas.microsoft.com/office/drawing/2014/main" id="{78983494-2E36-BF23-B49E-B98251312F7E}"/>
              </a:ext>
            </a:extLst>
          </p:cNvPr>
          <p:cNvPicPr>
            <a:picLocks noChangeAspect="1"/>
          </p:cNvPicPr>
          <p:nvPr/>
        </p:nvPicPr>
        <p:blipFill>
          <a:blip r:embed="rId3"/>
          <a:stretch>
            <a:fillRect/>
          </a:stretch>
        </p:blipFill>
        <p:spPr>
          <a:xfrm>
            <a:off x="366914" y="1490973"/>
            <a:ext cx="4703702" cy="2322280"/>
          </a:xfrm>
          <a:prstGeom prst="rect">
            <a:avLst/>
          </a:prstGeom>
        </p:spPr>
      </p:pic>
      <p:pic>
        <p:nvPicPr>
          <p:cNvPr id="13" name="Picture 12" descr="Micronutrient table example.">
            <a:extLst>
              <a:ext uri="{FF2B5EF4-FFF2-40B4-BE49-F238E27FC236}">
                <a16:creationId xmlns:a16="http://schemas.microsoft.com/office/drawing/2014/main" id="{7173CC0B-B769-9C4F-A0E3-D2E146894B56}"/>
              </a:ext>
            </a:extLst>
          </p:cNvPr>
          <p:cNvPicPr>
            <a:picLocks noChangeAspect="1"/>
          </p:cNvPicPr>
          <p:nvPr/>
        </p:nvPicPr>
        <p:blipFill>
          <a:blip r:embed="rId4"/>
          <a:stretch>
            <a:fillRect/>
          </a:stretch>
        </p:blipFill>
        <p:spPr>
          <a:xfrm>
            <a:off x="348004" y="4020617"/>
            <a:ext cx="4727921" cy="2322279"/>
          </a:xfrm>
          <a:prstGeom prst="rect">
            <a:avLst/>
          </a:prstGeom>
        </p:spPr>
      </p:pic>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a:t>Nutrients</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a:t>Supporting the body to function</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399997" y="1560815"/>
            <a:ext cx="6407150" cy="2664821"/>
          </a:xfrm>
        </p:spPr>
        <p:txBody>
          <a:bodyPr/>
          <a:lstStyle/>
          <a:p>
            <a:pPr rtl="0">
              <a:spcAft>
                <a:spcPts val="600"/>
              </a:spcAft>
            </a:pPr>
            <a:r>
              <a:rPr lang="en-AU" sz="1800" b="0" i="0" u="none" strike="noStrike" kern="1200" baseline="0">
                <a:solidFill>
                  <a:srgbClr val="22272B"/>
                </a:solidFill>
              </a:rPr>
              <a:t>To fuel the body, we need nutrients.</a:t>
            </a:r>
          </a:p>
          <a:p>
            <a:pPr marL="342900" indent="-342900" rtl="0">
              <a:spcAft>
                <a:spcPts val="600"/>
              </a:spcAft>
              <a:buSzPts val="1800"/>
              <a:buFont typeface="Arial" panose="020B0604020202020204" pitchFamily="34" charset="0"/>
              <a:buChar char="•"/>
            </a:pPr>
            <a:r>
              <a:rPr lang="en-AU" sz="1800" b="1" i="0" u="none" strike="noStrike" kern="1200" baseline="0">
                <a:solidFill>
                  <a:srgbClr val="22272B"/>
                </a:solidFill>
              </a:rPr>
              <a:t>Macronutrients</a:t>
            </a:r>
            <a:r>
              <a:rPr lang="en-AU" sz="1800" b="0" i="0" u="none" strike="noStrike" kern="1200" baseline="0">
                <a:solidFill>
                  <a:srgbClr val="22272B"/>
                </a:solidFill>
              </a:rPr>
              <a:t> are those required in large amounts. For example, carbohydrates, protein, fat, dietary fibre and water.</a:t>
            </a:r>
          </a:p>
          <a:p>
            <a:pPr marL="342900" indent="-342900" rtl="0">
              <a:spcAft>
                <a:spcPts val="600"/>
              </a:spcAft>
              <a:buSzPts val="1800"/>
              <a:buFont typeface="Arial" panose="020B0604020202020204" pitchFamily="34" charset="0"/>
              <a:buChar char="•"/>
            </a:pPr>
            <a:r>
              <a:rPr lang="en-AU" sz="1800" b="1" i="0" u="none" strike="noStrike" kern="1200" baseline="0">
                <a:solidFill>
                  <a:srgbClr val="22272B"/>
                </a:solidFill>
              </a:rPr>
              <a:t>Micronutrients</a:t>
            </a:r>
            <a:r>
              <a:rPr lang="en-AU" sz="1800" b="0" i="0" u="none" strike="noStrike" kern="1200" baseline="0">
                <a:solidFill>
                  <a:srgbClr val="22272B"/>
                </a:solidFill>
              </a:rPr>
              <a:t> are required in small amounts, for example, vitamins and minerals.</a:t>
            </a:r>
          </a:p>
        </p:txBody>
      </p:sp>
      <p:sp>
        <p:nvSpPr>
          <p:cNvPr id="2" name="Rectangle: Rounded Corners 1">
            <a:extLst>
              <a:ext uri="{FF2B5EF4-FFF2-40B4-BE49-F238E27FC236}">
                <a16:creationId xmlns:a16="http://schemas.microsoft.com/office/drawing/2014/main" id="{661A89AF-DD59-0D0B-68C3-76D0978D02EB}"/>
              </a:ext>
            </a:extLst>
          </p:cNvPr>
          <p:cNvSpPr/>
          <p:nvPr/>
        </p:nvSpPr>
        <p:spPr>
          <a:xfrm>
            <a:off x="5363510" y="4892716"/>
            <a:ext cx="6443637" cy="14525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b="1">
                <a:latin typeface="Arial" panose="020B0604020202020204" pitchFamily="34" charset="0"/>
                <a:cs typeface="Arial" panose="020B0604020202020204" pitchFamily="34" charset="0"/>
              </a:rPr>
              <a:t>Group work</a:t>
            </a:r>
            <a:r>
              <a:rPr lang="en-AU" sz="1800">
                <a:latin typeface="Arial" panose="020B0604020202020204" pitchFamily="34" charset="0"/>
                <a:cs typeface="Arial" panose="020B0604020202020204" pitchFamily="34" charset="0"/>
              </a:rPr>
              <a:t>: research the dietary sources role in the body, and impact on physical performance of different macronutrients and micronutrients and complete the tables.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27391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a:t>Macronutrients</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a:t>Fuelling the body for performance</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399997" y="1447200"/>
            <a:ext cx="6407150" cy="2820000"/>
          </a:xfrm>
        </p:spPr>
        <p:txBody>
          <a:bodyPr/>
          <a:lstStyle/>
          <a:p>
            <a:pPr>
              <a:spcAft>
                <a:spcPts val="600"/>
              </a:spcAft>
            </a:pPr>
            <a:r>
              <a:rPr lang="en-AU" sz="1800">
                <a:effectLst/>
              </a:rPr>
              <a:t>The </a:t>
            </a:r>
            <a:r>
              <a:rPr lang="en-AU" sz="1800" u="sng">
                <a:effectLst/>
                <a:hlinkClick r:id="rId3"/>
              </a:rPr>
              <a:t>Australian Dietary Guidelines</a:t>
            </a:r>
            <a:r>
              <a:rPr lang="en-AU" sz="1800">
                <a:effectLst/>
              </a:rPr>
              <a:t> states that the recommended relative macronutrient distribution for Australians is:</a:t>
            </a:r>
          </a:p>
          <a:p>
            <a:pPr marL="285750" lvl="0" indent="-285750">
              <a:spcAft>
                <a:spcPts val="600"/>
              </a:spcAft>
              <a:buFont typeface="Arial" panose="020B0604020202020204" pitchFamily="34" charset="0"/>
              <a:buChar char="•"/>
            </a:pPr>
            <a:r>
              <a:rPr lang="en-AU" sz="1800">
                <a:effectLst/>
              </a:rPr>
              <a:t>45 to 65% from carbohydrate</a:t>
            </a:r>
          </a:p>
          <a:p>
            <a:pPr marL="285750" lvl="0" indent="-285750">
              <a:spcAft>
                <a:spcPts val="600"/>
              </a:spcAft>
              <a:buFont typeface="Arial" panose="020B0604020202020204" pitchFamily="34" charset="0"/>
              <a:buChar char="•"/>
            </a:pPr>
            <a:r>
              <a:rPr lang="en-AU" sz="1800">
                <a:effectLst/>
              </a:rPr>
              <a:t>15 to 25% from protein</a:t>
            </a:r>
          </a:p>
          <a:p>
            <a:pPr marL="285750" lvl="0" indent="-285750">
              <a:spcAft>
                <a:spcPts val="600"/>
              </a:spcAft>
              <a:buFont typeface="Arial" panose="020B0604020202020204" pitchFamily="34" charset="0"/>
              <a:buChar char="•"/>
            </a:pPr>
            <a:r>
              <a:rPr lang="en-AU" sz="1800">
                <a:effectLst/>
              </a:rPr>
              <a:t>20 to 35% of total energy intake from fat.</a:t>
            </a:r>
          </a:p>
        </p:txBody>
      </p:sp>
      <p:sp>
        <p:nvSpPr>
          <p:cNvPr id="2" name="Rectangle: Rounded Corners 1">
            <a:extLst>
              <a:ext uri="{FF2B5EF4-FFF2-40B4-BE49-F238E27FC236}">
                <a16:creationId xmlns:a16="http://schemas.microsoft.com/office/drawing/2014/main" id="{9DB488EC-2DAB-AA59-DA3D-E5DECFAC2B59}"/>
              </a:ext>
            </a:extLst>
          </p:cNvPr>
          <p:cNvSpPr/>
          <p:nvPr/>
        </p:nvSpPr>
        <p:spPr>
          <a:xfrm>
            <a:off x="5363510" y="5012265"/>
            <a:ext cx="6443637" cy="13329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b="1">
                <a:latin typeface="Arial" panose="020B0604020202020204" pitchFamily="34" charset="0"/>
                <a:cs typeface="Arial" panose="020B0604020202020204" pitchFamily="34" charset="0"/>
              </a:rPr>
              <a:t>Group work</a:t>
            </a:r>
            <a:r>
              <a:rPr lang="en-AU" sz="1800">
                <a:latin typeface="Arial" panose="020B0604020202020204" pitchFamily="34" charset="0"/>
                <a:cs typeface="Arial" panose="020B0604020202020204" pitchFamily="34" charset="0"/>
              </a:rPr>
              <a:t>: research the macronutrient guidelines for endurance athletes and power-based athletes and record your findings in the table. </a:t>
            </a:r>
          </a:p>
        </p:txBody>
      </p:sp>
      <p:pic>
        <p:nvPicPr>
          <p:cNvPr id="5" name="Picture 4" descr="Macronutrient distribution table example.">
            <a:extLst>
              <a:ext uri="{FF2B5EF4-FFF2-40B4-BE49-F238E27FC236}">
                <a16:creationId xmlns:a16="http://schemas.microsoft.com/office/drawing/2014/main" id="{1DB418D7-B7D4-5BE4-C097-E33307BA9957}"/>
              </a:ext>
            </a:extLst>
          </p:cNvPr>
          <p:cNvPicPr>
            <a:picLocks noChangeAspect="1"/>
          </p:cNvPicPr>
          <p:nvPr/>
        </p:nvPicPr>
        <p:blipFill>
          <a:blip r:embed="rId4"/>
          <a:stretch>
            <a:fillRect/>
          </a:stretch>
        </p:blipFill>
        <p:spPr>
          <a:xfrm>
            <a:off x="249382" y="3023998"/>
            <a:ext cx="4827105" cy="1714465"/>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46154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t>Hydration</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t>Why do we need water?</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11070000" cy="3947023"/>
          </a:xfrm>
        </p:spPr>
        <p:txBody>
          <a:bodyPr/>
          <a:lstStyle/>
          <a:p>
            <a:pPr>
              <a:spcAft>
                <a:spcPts val="600"/>
              </a:spcAft>
            </a:pPr>
            <a:r>
              <a:rPr lang="en-AU" sz="1800"/>
              <a:t>Water is another important macronutrient with adequate hydration critical for performance. Fluid balance helps with:</a:t>
            </a:r>
          </a:p>
          <a:p>
            <a:pPr marL="285750" indent="-285750">
              <a:spcAft>
                <a:spcPts val="600"/>
              </a:spcAft>
              <a:buFont typeface="Arial" panose="020B0604020202020204" pitchFamily="34" charset="0"/>
              <a:buChar char="•"/>
            </a:pPr>
            <a:r>
              <a:rPr lang="en-AU" sz="1800"/>
              <a:t>temperature regulation via sweating</a:t>
            </a:r>
          </a:p>
          <a:p>
            <a:pPr marL="285750" indent="-285750">
              <a:spcAft>
                <a:spcPts val="600"/>
              </a:spcAft>
              <a:buFont typeface="Arial" panose="020B0604020202020204" pitchFamily="34" charset="0"/>
              <a:buChar char="•"/>
            </a:pPr>
            <a:r>
              <a:rPr lang="en-AU" sz="1800"/>
              <a:t>maintaining a healthy blood volume, assisting blood circulation</a:t>
            </a:r>
          </a:p>
          <a:p>
            <a:pPr marL="285750" indent="-285750">
              <a:spcAft>
                <a:spcPts val="600"/>
              </a:spcAft>
              <a:buFont typeface="Arial" panose="020B0604020202020204" pitchFamily="34" charset="0"/>
              <a:buChar char="•"/>
            </a:pPr>
            <a:r>
              <a:rPr lang="en-AU" sz="1800"/>
              <a:t>avoiding symptoms of dehydration including increased rate of perceived exertion, impaired skill execution and impacted decision making which can lead to injury</a:t>
            </a:r>
          </a:p>
          <a:p>
            <a:pPr marL="285750" indent="-285750">
              <a:spcAft>
                <a:spcPts val="600"/>
              </a:spcAft>
              <a:buFont typeface="Arial" panose="020B0604020202020204" pitchFamily="34" charset="0"/>
              <a:buChar char="•"/>
            </a:pPr>
            <a:r>
              <a:rPr lang="en-AU" sz="1800"/>
              <a:t>avoiding over-hydration which dilutes levels of sodium in the bloodstream leading to fluid imbalances in the body’s cells. Symptoms include headaches and disorientation but can also lead to death in severe cases.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C Student template 2025.potx  -  Last saved by user" id="{C1EB4067-0898-43DE-90EC-73FD959F61F0}" vid="{894E5768-2847-41B1-932C-1B6B7A26BE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771D00-95CF-41EC-B09B-8ADA3EA3148A}"/>
</file>

<file path=customXml/itemProps2.xml><?xml version="1.0" encoding="utf-8"?>
<ds:datastoreItem xmlns:ds="http://schemas.openxmlformats.org/officeDocument/2006/customXml" ds:itemID="{1A54B8ED-4ED1-48FA-962D-56F937031B0F}"/>
</file>

<file path=customXml/itemProps3.xml><?xml version="1.0" encoding="utf-8"?>
<ds:datastoreItem xmlns:ds="http://schemas.openxmlformats.org/officeDocument/2006/customXml" ds:itemID="{F8791238-B767-4F0D-913C-0A5F90A9543A}"/>
</file>

<file path=docProps/app.xml><?xml version="1.0" encoding="utf-8"?>
<Properties xmlns="http://schemas.openxmlformats.org/officeDocument/2006/extended-properties" xmlns:vt="http://schemas.openxmlformats.org/officeDocument/2006/docPropsVTypes">
  <Template>Secondary classroom slide deck template</Template>
  <TotalTime>1</TotalTime>
  <Words>2632</Words>
  <Application>Microsoft Office PowerPoint</Application>
  <PresentationFormat>Widescreen</PresentationFormat>
  <Paragraphs>255</Paragraphs>
  <Slides>32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Public Sans Light</vt:lpstr>
      <vt:lpstr>Public Sans</vt:lpstr>
      <vt:lpstr>Times New Roman</vt:lpstr>
      <vt:lpstr>Arial,Sans-Serif</vt:lpstr>
      <vt:lpstr>Arial</vt:lpstr>
      <vt:lpstr>Segoe UI</vt:lpstr>
      <vt:lpstr>Calibri</vt:lpstr>
      <vt:lpstr>NSWG Corporate</vt:lpstr>
      <vt:lpstr>Instructions for use</vt:lpstr>
      <vt:lpstr>The impact of sleep, nutrition and supplementation on performance</vt:lpstr>
      <vt:lpstr>Lessons</vt:lpstr>
      <vt:lpstr>Learning intentions and success criteria</vt:lpstr>
      <vt:lpstr>Sports nutrition</vt:lpstr>
      <vt:lpstr>Case study – Theodore</vt:lpstr>
      <vt:lpstr>Nutrients</vt:lpstr>
      <vt:lpstr>Macronutrients</vt:lpstr>
      <vt:lpstr>Hydration</vt:lpstr>
      <vt:lpstr>‘Weight, Urine, Thirst’ model</vt:lpstr>
      <vt:lpstr>An AFL case study</vt:lpstr>
      <vt:lpstr>Fuelling performance</vt:lpstr>
      <vt:lpstr>Performance nutrition</vt:lpstr>
      <vt:lpstr>Supplementation</vt:lpstr>
      <vt:lpstr>Fuelling performance in Rugby 7’s</vt:lpstr>
      <vt:lpstr>Nutrition for a rugby 7’s tournament (1)</vt:lpstr>
      <vt:lpstr>Nutrition for a rugby 7’s tournament (2)</vt:lpstr>
      <vt:lpstr>Nutrition for a Rugby 7’s tournament (3)</vt:lpstr>
      <vt:lpstr>Sleep and performance</vt:lpstr>
      <vt:lpstr>The benefits of sleep</vt:lpstr>
      <vt:lpstr>Research task</vt:lpstr>
      <vt:lpstr>The importance of sleep</vt:lpstr>
      <vt:lpstr>Barriers and technologies to support better sleep</vt:lpstr>
      <vt:lpstr>eNews article on sleep</vt:lpstr>
      <vt:lpstr>Improving athletic performance with nutrition, sleep and hydration</vt:lpstr>
      <vt:lpstr>Improving athletic performance with nutrition, sleep and hydration (1)</vt:lpstr>
      <vt:lpstr>Improving athletic performance with nutrition, sleep and hydration (2)</vt:lpstr>
      <vt:lpstr>Improving athletic performance with nutrition, sleep and hydration (3)</vt:lpstr>
      <vt:lpstr>Improving athletic performance with nutrition, sleep and hydration (4)</vt:lpstr>
      <vt:lpstr>Appendix 1 – sleep articles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 Sleep, nutrition and supplementation</dc:title>
  <dc:creator>NSW Department of Education</dc:creator>
  <cp:keywords>pdhpe, hms, stage 5</cp:keywords>
  <cp:revision>1</cp:revision>
  <dcterms:created xsi:type="dcterms:W3CDTF">2024-08-26T02:04:17Z</dcterms:created>
  <dcterms:modified xsi:type="dcterms:W3CDTF">2024-08-28T07:38:32Z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2024-08-26T02:04:29Z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2df46ded-4c5c-4965-8473-bfcc6a007cb2</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xd_ProgID">
    <vt:lpwstr/>
  </property>
  <property fmtid="{D5CDD505-2E9C-101B-9397-08002B2CF9AE}" pid="11" name="ContentTypeId">
    <vt:lpwstr>0x010100C6BC20BCFB223D4189F17F47419ECBA2</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ies>
</file>