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63" r:id="rId2"/>
    <p:sldId id="265" r:id="rId3"/>
    <p:sldId id="350" r:id="rId4"/>
    <p:sldId id="370" r:id="rId5"/>
    <p:sldId id="278" r:id="rId6"/>
    <p:sldId id="368" r:id="rId7"/>
    <p:sldId id="369" r:id="rId8"/>
    <p:sldId id="371" r:id="rId9"/>
    <p:sldId id="373" r:id="rId10"/>
    <p:sldId id="376" r:id="rId11"/>
    <p:sldId id="374" r:id="rId12"/>
    <p:sldId id="377" r:id="rId13"/>
    <p:sldId id="398" r:id="rId14"/>
    <p:sldId id="275" r:id="rId15"/>
    <p:sldId id="399" r:id="rId16"/>
    <p:sldId id="361" r:id="rId17"/>
  </p:sldIdLst>
  <p:sldSz cx="12192000" cy="6858000"/>
  <p:notesSz cx="6858000" cy="9144000"/>
  <p:embeddedFontLst>
    <p:embeddedFont>
      <p:font typeface="Public Sans" pitchFamily="2" charset="77"/>
      <p:regular r:id="rId20"/>
      <p:bold r:id="rId21"/>
      <p:italic r:id="rId22"/>
      <p:boldItalic r:id="rId23"/>
    </p:embeddedFont>
    <p:embeddedFont>
      <p:font typeface="Public Sans Light" pitchFamily="2" charset="77"/>
      <p:regular r:id="rId24"/>
      <p: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461DA37-F36D-89F3-FC3B-40A29462BBAD}" name="Cindy Waldock" initials="CW" userId="S::elaine.waldock@det.nsw.edu.au::a1b361a9-5b18-4cd4-8b1e-09b16f3a200e" providerId="AD"/>
  <p188:author id="{57249C52-CBC9-F85B-1920-1DEA3D668A43}" name="Kylie Watson" initials="KW" userId="S::Kylie.Watson9@det.nsw.edu.au::be0e82e2-53c8-4522-8565-24c1abd00003" providerId="AD"/>
  <p188:author id="{66B9ADC1-2890-0510-4987-61D2AED0EBDD}" name="Kylie Watson" initials="KW" userId="S::kylie.watson9@det.nsw.edu.au::be0e82e2-53c8-4522-8565-24c1abd000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p:restoredTop sz="86395" autoAdjust="0"/>
  </p:normalViewPr>
  <p:slideViewPr>
    <p:cSldViewPr snapToGrid="0">
      <p:cViewPr varScale="1">
        <p:scale>
          <a:sx n="105" d="100"/>
          <a:sy n="105" d="100"/>
        </p:scale>
        <p:origin x="832" y="19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aker" userId="4c439f8b-4024-428a-85a1-35f7d1063bbc" providerId="ADAL" clId="{77186BF2-6B00-9245-B76C-FDFD53CE48B4}"/>
    <pc:docChg chg="modSld">
      <pc:chgData name="Amy Laker" userId="4c439f8b-4024-428a-85a1-35f7d1063bbc" providerId="ADAL" clId="{77186BF2-6B00-9245-B76C-FDFD53CE48B4}" dt="2024-11-05T23:47:09.820" v="28" actId="20577"/>
      <pc:docMkLst>
        <pc:docMk/>
      </pc:docMkLst>
      <pc:sldChg chg="modSp mod">
        <pc:chgData name="Amy Laker" userId="4c439f8b-4024-428a-85a1-35f7d1063bbc" providerId="ADAL" clId="{77186BF2-6B00-9245-B76C-FDFD53CE48B4}" dt="2024-11-05T23:47:09.820" v="28" actId="20577"/>
        <pc:sldMkLst>
          <pc:docMk/>
          <pc:sldMk cId="3645715573" sldId="275"/>
        </pc:sldMkLst>
        <pc:spChg chg="mod">
          <ac:chgData name="Amy Laker" userId="4c439f8b-4024-428a-85a1-35f7d1063bbc" providerId="ADAL" clId="{77186BF2-6B00-9245-B76C-FDFD53CE48B4}" dt="2024-11-05T23:47:09.820" v="28" actId="20577"/>
          <ac:spMkLst>
            <pc:docMk/>
            <pc:sldMk cId="3645715573" sldId="275"/>
            <ac:spMk id="6" creationId="{398C039A-387C-52C3-77A4-4663505AD63C}"/>
          </ac:spMkLst>
        </pc:spChg>
      </pc:sldChg>
      <pc:sldChg chg="modSp mod">
        <pc:chgData name="Amy Laker" userId="4c439f8b-4024-428a-85a1-35f7d1063bbc" providerId="ADAL" clId="{77186BF2-6B00-9245-B76C-FDFD53CE48B4}" dt="2024-11-05T23:45:24.454" v="2" actId="20577"/>
        <pc:sldMkLst>
          <pc:docMk/>
          <pc:sldMk cId="1878073473" sldId="278"/>
        </pc:sldMkLst>
        <pc:spChg chg="mod">
          <ac:chgData name="Amy Laker" userId="4c439f8b-4024-428a-85a1-35f7d1063bbc" providerId="ADAL" clId="{77186BF2-6B00-9245-B76C-FDFD53CE48B4}" dt="2024-11-05T23:45:24.454" v="2" actId="20577"/>
          <ac:spMkLst>
            <pc:docMk/>
            <pc:sldMk cId="1878073473" sldId="278"/>
            <ac:spMk id="5" creationId="{A94E55D6-2F4E-BB7B-7428-674C32E4640D}"/>
          </ac:spMkLst>
        </pc:spChg>
      </pc:sldChg>
      <pc:sldChg chg="modSp mod">
        <pc:chgData name="Amy Laker" userId="4c439f8b-4024-428a-85a1-35f7d1063bbc" providerId="ADAL" clId="{77186BF2-6B00-9245-B76C-FDFD53CE48B4}" dt="2024-11-05T23:45:36.185" v="3" actId="948"/>
        <pc:sldMkLst>
          <pc:docMk/>
          <pc:sldMk cId="3939476880" sldId="368"/>
        </pc:sldMkLst>
        <pc:spChg chg="mod">
          <ac:chgData name="Amy Laker" userId="4c439f8b-4024-428a-85a1-35f7d1063bbc" providerId="ADAL" clId="{77186BF2-6B00-9245-B76C-FDFD53CE48B4}" dt="2024-11-05T23:45:36.185" v="3" actId="948"/>
          <ac:spMkLst>
            <pc:docMk/>
            <pc:sldMk cId="3939476880" sldId="368"/>
            <ac:spMk id="5" creationId="{A94E55D6-2F4E-BB7B-7428-674C32E4640D}"/>
          </ac:spMkLst>
        </pc:spChg>
      </pc:sldChg>
      <pc:sldChg chg="modSp mod">
        <pc:chgData name="Amy Laker" userId="4c439f8b-4024-428a-85a1-35f7d1063bbc" providerId="ADAL" clId="{77186BF2-6B00-9245-B76C-FDFD53CE48B4}" dt="2024-11-05T23:45:57.766" v="13" actId="20577"/>
        <pc:sldMkLst>
          <pc:docMk/>
          <pc:sldMk cId="2283329999" sldId="369"/>
        </pc:sldMkLst>
        <pc:spChg chg="mod">
          <ac:chgData name="Amy Laker" userId="4c439f8b-4024-428a-85a1-35f7d1063bbc" providerId="ADAL" clId="{77186BF2-6B00-9245-B76C-FDFD53CE48B4}" dt="2024-11-05T23:45:57.766" v="13" actId="20577"/>
          <ac:spMkLst>
            <pc:docMk/>
            <pc:sldMk cId="2283329999" sldId="369"/>
            <ac:spMk id="5" creationId="{A94E55D6-2F4E-BB7B-7428-674C32E4640D}"/>
          </ac:spMkLst>
        </pc:spChg>
      </pc:sldChg>
      <pc:sldChg chg="modSp mod">
        <pc:chgData name="Amy Laker" userId="4c439f8b-4024-428a-85a1-35f7d1063bbc" providerId="ADAL" clId="{77186BF2-6B00-9245-B76C-FDFD53CE48B4}" dt="2024-11-05T23:46:11.480" v="14" actId="948"/>
        <pc:sldMkLst>
          <pc:docMk/>
          <pc:sldMk cId="1525021657" sldId="373"/>
        </pc:sldMkLst>
        <pc:spChg chg="mod">
          <ac:chgData name="Amy Laker" userId="4c439f8b-4024-428a-85a1-35f7d1063bbc" providerId="ADAL" clId="{77186BF2-6B00-9245-B76C-FDFD53CE48B4}" dt="2024-11-05T23:46:11.480" v="14" actId="948"/>
          <ac:spMkLst>
            <pc:docMk/>
            <pc:sldMk cId="1525021657" sldId="373"/>
            <ac:spMk id="5" creationId="{A94E55D6-2F4E-BB7B-7428-674C32E4640D}"/>
          </ac:spMkLst>
        </pc:spChg>
      </pc:sldChg>
      <pc:sldChg chg="modSp mod">
        <pc:chgData name="Amy Laker" userId="4c439f8b-4024-428a-85a1-35f7d1063bbc" providerId="ADAL" clId="{77186BF2-6B00-9245-B76C-FDFD53CE48B4}" dt="2024-11-05T23:46:23.741" v="25" actId="20577"/>
        <pc:sldMkLst>
          <pc:docMk/>
          <pc:sldMk cId="3287832929" sldId="376"/>
        </pc:sldMkLst>
        <pc:spChg chg="mod">
          <ac:chgData name="Amy Laker" userId="4c439f8b-4024-428a-85a1-35f7d1063bbc" providerId="ADAL" clId="{77186BF2-6B00-9245-B76C-FDFD53CE48B4}" dt="2024-11-05T23:46:23.741" v="25" actId="20577"/>
          <ac:spMkLst>
            <pc:docMk/>
            <pc:sldMk cId="3287832929" sldId="376"/>
            <ac:spMk id="5" creationId="{A94E55D6-2F4E-BB7B-7428-674C32E4640D}"/>
          </ac:spMkLst>
        </pc:spChg>
      </pc:sldChg>
      <pc:sldChg chg="modSp mod">
        <pc:chgData name="Amy Laker" userId="4c439f8b-4024-428a-85a1-35f7d1063bbc" providerId="ADAL" clId="{77186BF2-6B00-9245-B76C-FDFD53CE48B4}" dt="2024-11-05T23:46:37.584" v="26" actId="14100"/>
        <pc:sldMkLst>
          <pc:docMk/>
          <pc:sldMk cId="2175507987" sldId="377"/>
        </pc:sldMkLst>
        <pc:spChg chg="mod">
          <ac:chgData name="Amy Laker" userId="4c439f8b-4024-428a-85a1-35f7d1063bbc" providerId="ADAL" clId="{77186BF2-6B00-9245-B76C-FDFD53CE48B4}" dt="2024-11-05T23:46:37.584" v="26" actId="14100"/>
          <ac:spMkLst>
            <pc:docMk/>
            <pc:sldMk cId="2175507987" sldId="377"/>
            <ac:spMk id="5" creationId="{A94E55D6-2F4E-BB7B-7428-674C32E4640D}"/>
          </ac:spMkLst>
        </pc:spChg>
      </pc:sldChg>
      <pc:sldChg chg="modSp mod">
        <pc:chgData name="Amy Laker" userId="4c439f8b-4024-428a-85a1-35f7d1063bbc" providerId="ADAL" clId="{77186BF2-6B00-9245-B76C-FDFD53CE48B4}" dt="2024-11-05T23:46:57.874" v="27" actId="948"/>
        <pc:sldMkLst>
          <pc:docMk/>
          <pc:sldMk cId="2367391119" sldId="398"/>
        </pc:sldMkLst>
        <pc:spChg chg="mod">
          <ac:chgData name="Amy Laker" userId="4c439f8b-4024-428a-85a1-35f7d1063bbc" providerId="ADAL" clId="{77186BF2-6B00-9245-B76C-FDFD53CE48B4}" dt="2024-11-05T23:46:57.874" v="27" actId="948"/>
          <ac:spMkLst>
            <pc:docMk/>
            <pc:sldMk cId="2367391119" sldId="398"/>
            <ac:spMk id="5" creationId="{A94E55D6-2F4E-BB7B-7428-674C32E464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39119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A summary of key inclusions in the PDHPE K-6 syllabus (2024) as discussed in the </a:t>
            </a:r>
            <a:r>
              <a:rPr lang="en-US" dirty="0" err="1">
                <a:latin typeface="Public Sans"/>
              </a:rPr>
              <a:t>familiarisation</a:t>
            </a:r>
            <a:r>
              <a:rPr lang="en-US" dirty="0">
                <a:latin typeface="Public Sans"/>
              </a:rPr>
              <a:t> video.</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49953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A summary of key inclusions (slide 2) in the PDHPE K-6 syllabus (2024) as discussed in the </a:t>
            </a:r>
            <a:r>
              <a:rPr lang="en-US" dirty="0" err="1">
                <a:latin typeface="Public Sans"/>
              </a:rPr>
              <a:t>familiarisation</a:t>
            </a:r>
            <a:r>
              <a:rPr lang="en-US" dirty="0">
                <a:latin typeface="Public Sans"/>
              </a:rPr>
              <a:t> video.</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1443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A summary of key inclusions (slide 3) in the PDHPE K-6 syllabus (2024) as discussed in the </a:t>
            </a:r>
            <a:r>
              <a:rPr lang="en-US" dirty="0" err="1">
                <a:latin typeface="Public Sans"/>
              </a:rPr>
              <a:t>familiarisation</a:t>
            </a:r>
            <a:r>
              <a:rPr lang="en-US" dirty="0">
                <a:latin typeface="Public Sans"/>
              </a:rPr>
              <a:t> video.</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3918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Reflect on your learning and engage with the syllabus by discussing one or more of the questions individually or in a group.</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1863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Reflect on your learning and engage with the syllabus by discussing one or more of the questions individually or in a group.</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7060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So where to next?</a:t>
            </a:r>
          </a:p>
          <a:p>
            <a:endParaRPr lang="en-US" dirty="0">
              <a:latin typeface="Public Sans"/>
            </a:endParaRPr>
          </a:p>
          <a:p>
            <a:pPr marL="285750" indent="-285750">
              <a:buFont typeface="Arial"/>
              <a:buChar char="•"/>
            </a:pPr>
            <a:r>
              <a:rPr lang="en-US" dirty="0">
                <a:latin typeface="Public Sans"/>
              </a:rPr>
              <a:t>Teachers should engage with the PDHPE K-6 syllabus to </a:t>
            </a:r>
            <a:r>
              <a:rPr lang="en-US" err="1">
                <a:latin typeface="Public Sans"/>
              </a:rPr>
              <a:t>familiarise</a:t>
            </a:r>
            <a:r>
              <a:rPr lang="en-US" dirty="0">
                <a:latin typeface="Public Sans"/>
              </a:rPr>
              <a:t> with content, teaching advice and examples.</a:t>
            </a:r>
          </a:p>
          <a:p>
            <a:pPr marL="285750" indent="-285750">
              <a:buFont typeface="Arial"/>
              <a:buChar cha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8079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ublic Sans"/>
              </a:rPr>
              <a:t>So where to next?</a:t>
            </a:r>
          </a:p>
          <a:p>
            <a:endParaRPr lang="en-US">
              <a:latin typeface="Public Sans"/>
            </a:endParaRPr>
          </a:p>
          <a:p>
            <a:pPr indent="-285750">
              <a:buFont typeface="Arial"/>
              <a:buChar char="•"/>
            </a:pPr>
            <a:r>
              <a:rPr lang="en-US">
                <a:latin typeface="Public Sans"/>
              </a:rPr>
              <a:t>Teachers should engage with the PDHPE to </a:t>
            </a:r>
            <a:r>
              <a:rPr lang="en-US" err="1">
                <a:latin typeface="Public Sans"/>
              </a:rPr>
              <a:t>familiarise</a:t>
            </a:r>
            <a:r>
              <a:rPr lang="en-US">
                <a:latin typeface="Public Sans"/>
              </a:rPr>
              <a:t> with content, teaching advice and examples.</a:t>
            </a:r>
          </a:p>
          <a:p>
            <a:pPr marL="285750" indent="-285750">
              <a:buFont typeface="Arial"/>
              <a:buChar char="•"/>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4938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41" r:id="rId27"/>
    <p:sldLayoutId id="2147483725" r:id="rId28"/>
    <p:sldLayoutId id="2147483743" r:id="rId29"/>
    <p:sldLayoutId id="214748374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urriculum.nsw.edu.au/learning-areas/pdhpe/pdhpe-k-6-2024/overview" TargetMode="External"/><Relationship Id="rId7" Type="http://schemas.openxmlformats.org/officeDocument/2006/relationships/hyperlink" Target="https://education.nsw.gov.au/teaching-and-learning/curriculum/pdhp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education.nsw.gov.au/teaching-and-learning/curriculum" TargetMode="External"/><Relationship Id="rId5" Type="http://schemas.openxmlformats.org/officeDocument/2006/relationships/hyperlink" Target="https://education.nsw.gov.au/teaching-and-learning/curriculum/pdhpe/leading-pdhpe-k-12/leading-pdhpe-k-6/pdhpe-k-6-syllabus-information" TargetMode="External"/><Relationship Id="rId4" Type="http://schemas.openxmlformats.org/officeDocument/2006/relationships/hyperlink" Target="https://forms.office.com/r/H2LBR1xkw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hyperlink" Target="mailto:pdhpek6@det.nsw.edu.a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5" Type="http://schemas.openxmlformats.org/officeDocument/2006/relationships/hyperlink" Target="https://curriculum.nsw.edu.au/learning-areas/pdhpe/pdhpe-k-6-2024/overview" TargetMode="External"/><Relationship Id="rId4" Type="http://schemas.openxmlformats.org/officeDocument/2006/relationships/hyperlink" Target="https://curriculum.nsw.edu.a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curriculum.nsw.edu.au/learning-areas/pdhpe/pdhpe-k-6-2024/overview"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66E0FD-8F97-01AB-457E-9441D994F7CC}"/>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sp>
        <p:nvSpPr>
          <p:cNvPr id="9" name="Title 8">
            <a:extLst>
              <a:ext uri="{FF2B5EF4-FFF2-40B4-BE49-F238E27FC236}">
                <a16:creationId xmlns:a16="http://schemas.microsoft.com/office/drawing/2014/main" id="{024307C0-BFDB-693E-E373-9B2AFC0E9465}"/>
              </a:ext>
            </a:extLst>
          </p:cNvPr>
          <p:cNvSpPr>
            <a:spLocks noGrp="1"/>
          </p:cNvSpPr>
          <p:nvPr>
            <p:ph type="ctrTitle"/>
          </p:nvPr>
        </p:nvSpPr>
        <p:spPr/>
        <p:txBody>
          <a:bodyPr/>
          <a:lstStyle/>
          <a:p>
            <a:r>
              <a:rPr lang="en-AU" dirty="0"/>
              <a:t>PDHPE K–6 Syllabus (2024)</a:t>
            </a:r>
          </a:p>
        </p:txBody>
      </p:sp>
      <p:sp>
        <p:nvSpPr>
          <p:cNvPr id="10" name="Text Placeholder 9">
            <a:extLst>
              <a:ext uri="{FF2B5EF4-FFF2-40B4-BE49-F238E27FC236}">
                <a16:creationId xmlns:a16="http://schemas.microsoft.com/office/drawing/2014/main" id="{DD0529E8-3770-2966-76EE-DCEF86BC59CD}"/>
              </a:ext>
            </a:extLst>
          </p:cNvPr>
          <p:cNvSpPr>
            <a:spLocks noGrp="1"/>
          </p:cNvSpPr>
          <p:nvPr>
            <p:ph type="body" sz="quarter" idx="10"/>
          </p:nvPr>
        </p:nvSpPr>
        <p:spPr/>
        <p:txBody>
          <a:bodyPr/>
          <a:lstStyle/>
          <a:p>
            <a:r>
              <a:rPr lang="en-AU" dirty="0"/>
              <a:t>Familiarisation resource</a:t>
            </a:r>
          </a:p>
        </p:txBody>
      </p:sp>
      <p:pic>
        <p:nvPicPr>
          <p:cNvPr id="7" name="Picture Placeholder 6">
            <a:extLst>
              <a:ext uri="{FF2B5EF4-FFF2-40B4-BE49-F238E27FC236}">
                <a16:creationId xmlns:a16="http://schemas.microsoft.com/office/drawing/2014/main" id="{BFF1EC61-8DD1-5FAE-EBD0-EAC5A9313081}"/>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t="94" b="94"/>
          <a:stretch>
            <a:fillRect/>
          </a:stretch>
        </p:blipFill>
        <p:spPr>
          <a:prstGeom prst="rect">
            <a:avLst/>
          </a:prstGeom>
        </p:spPr>
      </p:pic>
    </p:spTree>
    <p:extLst>
      <p:ext uri="{BB962C8B-B14F-4D97-AF65-F5344CB8AC3E}">
        <p14:creationId xmlns:p14="http://schemas.microsoft.com/office/powerpoint/2010/main" val="12416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Reflection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Discussion questions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vert="horz" lIns="0" tIns="0" rIns="0" bIns="0" rtlCol="0" anchor="t">
            <a:noAutofit/>
          </a:bodyPr>
          <a:lstStyle/>
          <a:p>
            <a:pPr marL="285750" indent="-285750">
              <a:spcAft>
                <a:spcPts val="600"/>
              </a:spcAft>
              <a:buChar char="•"/>
            </a:pPr>
            <a:r>
              <a:rPr lang="en-AU" dirty="0"/>
              <a:t>Explain how the fundamental movement skills content increases in complexity throughout the stages.</a:t>
            </a:r>
          </a:p>
          <a:p>
            <a:pPr marL="285750" indent="-285750">
              <a:spcAft>
                <a:spcPts val="600"/>
              </a:spcAft>
              <a:buFont typeface="Arial"/>
              <a:buChar char="•"/>
            </a:pPr>
            <a:r>
              <a:rPr lang="en-AU" dirty="0"/>
              <a:t>Which content could support the teaching of mandatory child protection and consent education?</a:t>
            </a:r>
          </a:p>
          <a:p>
            <a:pPr marL="285750" indent="-285750">
              <a:spcAft>
                <a:spcPts val="600"/>
              </a:spcAft>
              <a:buFont typeface="Arial"/>
              <a:buChar char="•"/>
            </a:pPr>
            <a:r>
              <a:rPr lang="en-AU" dirty="0"/>
              <a:t>How does the syllabus utilise Creating Written Texts to support student learning in PDHPE?</a:t>
            </a:r>
          </a:p>
          <a:p>
            <a:pPr marL="285750" indent="-285750">
              <a:spcAft>
                <a:spcPts val="600"/>
              </a:spcAft>
              <a:buFont typeface="Arial"/>
              <a:buChar char="•"/>
            </a:pPr>
            <a:r>
              <a:rPr lang="en-AU" dirty="0"/>
              <a:t>How does the syllabus support students to develop skills to behave safely and respectfully in online and offline environments?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28783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a:xfrm>
            <a:off x="540000" y="4152935"/>
            <a:ext cx="6217187" cy="801030"/>
          </a:xfrm>
        </p:spPr>
        <p:txBody>
          <a:bodyPr/>
          <a:lstStyle/>
          <a:p>
            <a:r>
              <a:rPr lang="en-AU" dirty="0"/>
              <a:t>Where to next?</a:t>
            </a:r>
          </a:p>
        </p:txBody>
      </p:sp>
      <p:sp>
        <p:nvSpPr>
          <p:cNvPr id="2" name="Footer Placeholder 1">
            <a:extLst>
              <a:ext uri="{FF2B5EF4-FFF2-40B4-BE49-F238E27FC236}">
                <a16:creationId xmlns:a16="http://schemas.microsoft.com/office/drawing/2014/main" id="{549CFF89-D806-AD6F-272D-1AF3FE368D5F}"/>
              </a:ext>
            </a:extLst>
          </p:cNvPr>
          <p:cNvSpPr>
            <a:spLocks noGrp="1"/>
          </p:cNvSpPr>
          <p:nvPr>
            <p:ph type="ftr" sz="quarter" idx="3"/>
          </p:nvPr>
        </p:nvSpPr>
        <p:spPr/>
        <p:txBody>
          <a:bodyPr/>
          <a:lstStyle/>
          <a:p>
            <a:r>
              <a:rPr lang="en-AU">
                <a:latin typeface="+mn-lt"/>
              </a:rPr>
              <a:t>NSW Department of Education</a:t>
            </a:r>
          </a:p>
          <a:p>
            <a:endParaRPr lang="en-AU">
              <a:latin typeface="+mn-lt"/>
            </a:endParaRPr>
          </a:p>
        </p:txBody>
      </p:sp>
      <p:pic>
        <p:nvPicPr>
          <p:cNvPr id="8" name="Picture Placeholder 7">
            <a:extLst>
              <a:ext uri="{FF2B5EF4-FFF2-40B4-BE49-F238E27FC236}">
                <a16:creationId xmlns:a16="http://schemas.microsoft.com/office/drawing/2014/main" id="{E2904E44-C989-5B41-A98F-C16348B07421}"/>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128001" y="-8016"/>
            <a:ext cx="5063999" cy="6874032"/>
          </a:xfrm>
        </p:spPr>
      </p:pic>
    </p:spTree>
    <p:extLst>
      <p:ext uri="{BB962C8B-B14F-4D97-AF65-F5344CB8AC3E}">
        <p14:creationId xmlns:p14="http://schemas.microsoft.com/office/powerpoint/2010/main" val="242074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Where to next?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Further information and support</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8296320" cy="4536000"/>
          </a:xfrm>
        </p:spPr>
        <p:txBody>
          <a:bodyPr vert="horz" lIns="0" tIns="0" rIns="0" bIns="0" rtlCol="0" anchor="t">
            <a:noAutofit/>
          </a:bodyPr>
          <a:lstStyle/>
          <a:p>
            <a:pPr>
              <a:spcAft>
                <a:spcPts val="600"/>
              </a:spcAft>
            </a:pPr>
            <a:r>
              <a:rPr lang="en-AU" b="1" dirty="0">
                <a:latin typeface="+mj-lt"/>
              </a:rPr>
              <a:t>Familiarisation</a:t>
            </a:r>
          </a:p>
          <a:p>
            <a:pPr marL="285750" indent="-285750">
              <a:spcAft>
                <a:spcPts val="600"/>
              </a:spcAft>
              <a:buFont typeface="Arial"/>
              <a:buChar char="•"/>
            </a:pPr>
            <a:r>
              <a:rPr lang="en-AU" dirty="0"/>
              <a:t>Engage with the </a:t>
            </a:r>
            <a:r>
              <a:rPr lang="en-AU" dirty="0">
                <a:hlinkClick r:id="rId3"/>
              </a:rPr>
              <a:t>PDHPE K–6 syllabus (2024)</a:t>
            </a:r>
            <a:r>
              <a:rPr lang="en-AU" dirty="0"/>
              <a:t> to explore content, teaching advice and examples.</a:t>
            </a:r>
          </a:p>
          <a:p>
            <a:pPr marL="285750" indent="-285750">
              <a:spcAft>
                <a:spcPts val="600"/>
              </a:spcAft>
              <a:buFont typeface="Arial"/>
              <a:buChar char="•"/>
            </a:pPr>
            <a:r>
              <a:rPr lang="en-AU" dirty="0"/>
              <a:t>Scan the QR code to join the </a:t>
            </a:r>
            <a:r>
              <a:rPr lang="en-AU" dirty="0">
                <a:hlinkClick r:id="rId4"/>
              </a:rPr>
              <a:t>Primary Curriculum Statewide Staffroom</a:t>
            </a:r>
            <a:r>
              <a:rPr lang="en-AU" dirty="0"/>
              <a:t> PDHPE Channel to ask questions, receive advice and updates on the release of resources.</a:t>
            </a:r>
          </a:p>
          <a:p>
            <a:pPr>
              <a:spcAft>
                <a:spcPts val="600"/>
              </a:spcAft>
            </a:pPr>
            <a:r>
              <a:rPr lang="en-AU" b="1" dirty="0">
                <a:latin typeface="+mj-lt"/>
              </a:rPr>
              <a:t>More information</a:t>
            </a:r>
          </a:p>
          <a:p>
            <a:pPr marL="285750" indent="-285750">
              <a:spcAft>
                <a:spcPts val="600"/>
              </a:spcAft>
              <a:buFont typeface="Arial"/>
              <a:buChar char="•"/>
            </a:pPr>
            <a:r>
              <a:rPr lang="en-AU" dirty="0"/>
              <a:t>Read </a:t>
            </a:r>
            <a:r>
              <a:rPr lang="en-AU" dirty="0">
                <a:hlinkClick r:id="rId5"/>
              </a:rPr>
              <a:t>PDHPE K–6 Syllabus (2024) – information for school leaders</a:t>
            </a:r>
            <a:r>
              <a:rPr lang="en-AU" dirty="0"/>
              <a:t>.</a:t>
            </a:r>
          </a:p>
          <a:p>
            <a:pPr marL="285750" indent="-285750">
              <a:spcAft>
                <a:spcPts val="600"/>
              </a:spcAft>
              <a:buFont typeface="Arial"/>
              <a:buChar char="•"/>
            </a:pPr>
            <a:r>
              <a:rPr lang="en-AU" dirty="0"/>
              <a:t>Visit the </a:t>
            </a:r>
            <a:r>
              <a:rPr lang="en-AU" dirty="0">
                <a:hlinkClick r:id="rId6"/>
              </a:rPr>
              <a:t>Curriculum K–12</a:t>
            </a:r>
            <a:r>
              <a:rPr lang="en-AU" dirty="0"/>
              <a:t>  and </a:t>
            </a:r>
            <a:r>
              <a:rPr lang="en-AU" dirty="0">
                <a:hlinkClick r:id="rId7"/>
              </a:rPr>
              <a:t>PDHPE K–12</a:t>
            </a:r>
            <a:r>
              <a:rPr lang="en-AU" dirty="0"/>
              <a:t> websites.</a:t>
            </a:r>
          </a:p>
        </p:txBody>
      </p:sp>
      <p:pic>
        <p:nvPicPr>
          <p:cNvPr id="3" name="Picture 2" descr="A QR code linking to the Primary Curriculum Statewide Staffroom">
            <a:extLst>
              <a:ext uri="{FF2B5EF4-FFF2-40B4-BE49-F238E27FC236}">
                <a16:creationId xmlns:a16="http://schemas.microsoft.com/office/drawing/2014/main" id="{26495BED-74ED-D1DD-2642-189418DEE417}"/>
              </a:ext>
            </a:extLst>
          </p:cNvPr>
          <p:cNvPicPr>
            <a:picLocks noChangeAspect="1"/>
          </p:cNvPicPr>
          <p:nvPr/>
        </p:nvPicPr>
        <p:blipFill>
          <a:blip r:embed="rId8"/>
          <a:stretch>
            <a:fillRect/>
          </a:stretch>
        </p:blipFill>
        <p:spPr>
          <a:xfrm>
            <a:off x="9040336" y="1654725"/>
            <a:ext cx="2807548" cy="278727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7884" y="6516000"/>
            <a:ext cx="720000" cy="180000"/>
          </a:xfrm>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1755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Where to next?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Further information and support</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525445"/>
            <a:ext cx="11484000" cy="4808540"/>
          </a:xfrm>
        </p:spPr>
        <p:txBody>
          <a:bodyPr vert="horz" lIns="0" tIns="0" rIns="0" bIns="0" rtlCol="0" anchor="t">
            <a:noAutofit/>
          </a:bodyPr>
          <a:lstStyle/>
          <a:p>
            <a:pPr>
              <a:spcAft>
                <a:spcPts val="600"/>
              </a:spcAft>
            </a:pPr>
            <a:r>
              <a:rPr lang="en-AU" b="1" dirty="0">
                <a:latin typeface="+mj-lt"/>
              </a:rPr>
              <a:t>Support</a:t>
            </a:r>
          </a:p>
          <a:p>
            <a:pPr marL="285750" indent="-285750">
              <a:spcAft>
                <a:spcPts val="600"/>
              </a:spcAft>
              <a:buFont typeface="Arial"/>
              <a:buChar char="•"/>
            </a:pPr>
            <a:r>
              <a:rPr lang="en-AU" dirty="0"/>
              <a:t>The PDHPE curriculum team is further supporting implementation of the PDHPE K–6 syllabus (2024) by providing a range of resources, including: </a:t>
            </a:r>
          </a:p>
          <a:p>
            <a:pPr marL="645160" lvl="4" indent="-285750">
              <a:buFont typeface="Public Sans Light" pitchFamily="2" charset="0"/>
              <a:buChar char="–"/>
            </a:pPr>
            <a:r>
              <a:rPr lang="en-AU" dirty="0"/>
              <a:t>microlearning modules</a:t>
            </a:r>
          </a:p>
          <a:p>
            <a:pPr marL="645160" lvl="4" indent="-285750">
              <a:buFont typeface="Public Sans Light" pitchFamily="2" charset="0"/>
              <a:buChar char="–"/>
            </a:pPr>
            <a:r>
              <a:rPr lang="en-AU" dirty="0"/>
              <a:t>sample scope and sequences</a:t>
            </a:r>
          </a:p>
          <a:p>
            <a:pPr marL="645160" lvl="4" indent="-285750">
              <a:buFont typeface="Public Sans Light" pitchFamily="2" charset="0"/>
              <a:buChar char="–"/>
            </a:pPr>
            <a:r>
              <a:rPr lang="en-AU" dirty="0"/>
              <a:t>sample units of work</a:t>
            </a:r>
          </a:p>
          <a:p>
            <a:pPr marL="645160" lvl="4" indent="-285750">
              <a:buFont typeface="Public Sans Light" pitchFamily="2" charset="0"/>
              <a:buChar char="–"/>
            </a:pPr>
            <a:r>
              <a:rPr lang="en-AU" dirty="0"/>
              <a:t>student facing PowerPoint slides. </a:t>
            </a:r>
          </a:p>
          <a:p>
            <a:pPr marL="285750" indent="-285750">
              <a:spcAft>
                <a:spcPts val="600"/>
              </a:spcAft>
              <a:buFont typeface="Arial"/>
              <a:buChar char="•"/>
            </a:pPr>
            <a:r>
              <a:rPr lang="en-AU" dirty="0"/>
              <a:t>The release of these resources will be communicated through Staff Noticeboard, the Primary Curriculum Statewide Staffroom and available on the PDHPE Curriculum web page.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36739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8C039A-387C-52C3-77A4-4663505AD63C}"/>
              </a:ext>
            </a:extLst>
          </p:cNvPr>
          <p:cNvSpPr>
            <a:spLocks noGrp="1"/>
          </p:cNvSpPr>
          <p:nvPr>
            <p:ph type="title"/>
          </p:nvPr>
        </p:nvSpPr>
        <p:spPr>
          <a:xfrm>
            <a:off x="409850" y="407914"/>
            <a:ext cx="7071067" cy="545601"/>
          </a:xfrm>
        </p:spPr>
        <p:txBody>
          <a:bodyPr/>
          <a:lstStyle/>
          <a:p>
            <a:r>
              <a:rPr lang="en-AU" sz="3200" dirty="0"/>
              <a:t>Contact the PDHPE K–6 advisors</a:t>
            </a:r>
          </a:p>
        </p:txBody>
      </p:sp>
      <p:pic>
        <p:nvPicPr>
          <p:cNvPr id="2" name="Picture 1">
            <a:extLst>
              <a:ext uri="{FF2B5EF4-FFF2-40B4-BE49-F238E27FC236}">
                <a16:creationId xmlns:a16="http://schemas.microsoft.com/office/drawing/2014/main" id="{94F9E374-BFF0-83D5-B8BB-0F4B57A88B1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72381" y="2374588"/>
            <a:ext cx="3086100" cy="2573039"/>
          </a:xfrm>
          <a:prstGeom prst="rect">
            <a:avLst/>
          </a:prstGeom>
          <a:effectLst/>
        </p:spPr>
      </p:pic>
      <p:pic>
        <p:nvPicPr>
          <p:cNvPr id="3" name="Picture 2">
            <a:extLst>
              <a:ext uri="{FF2B5EF4-FFF2-40B4-BE49-F238E27FC236}">
                <a16:creationId xmlns:a16="http://schemas.microsoft.com/office/drawing/2014/main" id="{73EF79FF-B8D9-CBEB-44B6-E18BEA27B95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95038" y="2313699"/>
            <a:ext cx="3009900" cy="2628142"/>
          </a:xfrm>
          <a:prstGeom prst="rect">
            <a:avLst/>
          </a:prstGeom>
          <a:effectLst/>
        </p:spPr>
      </p:pic>
      <p:sp>
        <p:nvSpPr>
          <p:cNvPr id="5" name="TextBox 4">
            <a:extLst>
              <a:ext uri="{FF2B5EF4-FFF2-40B4-BE49-F238E27FC236}">
                <a16:creationId xmlns:a16="http://schemas.microsoft.com/office/drawing/2014/main" id="{EB69B17C-C10A-9F21-3526-105F22F62540}"/>
              </a:ext>
            </a:extLst>
          </p:cNvPr>
          <p:cNvSpPr txBox="1"/>
          <p:nvPr/>
        </p:nvSpPr>
        <p:spPr>
          <a:xfrm>
            <a:off x="442911" y="5778139"/>
            <a:ext cx="11306177" cy="5847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000" dirty="0">
                <a:solidFill>
                  <a:srgbClr val="333333"/>
                </a:solidFill>
              </a:rPr>
              <a:t>For further information and advice, contact </a:t>
            </a:r>
            <a:r>
              <a:rPr lang="en-US" sz="2000" dirty="0">
                <a:solidFill>
                  <a:srgbClr val="333333"/>
                </a:solidFill>
                <a:hlinkClick r:id="rId4"/>
              </a:rPr>
              <a:t>pdhpek6@det.nsw.edu.au</a:t>
            </a:r>
            <a:r>
              <a:rPr lang="en-US" sz="2000" dirty="0">
                <a:solidFill>
                  <a:srgbClr val="333333"/>
                </a:solidFill>
              </a:rPr>
              <a:t> </a:t>
            </a:r>
            <a:endParaRPr lang="en-US" sz="2000" dirty="0">
              <a:solidFill>
                <a:srgbClr val="22272B"/>
              </a:solidFill>
            </a:endParaRPr>
          </a:p>
          <a:p>
            <a:pPr algn="l"/>
            <a:endParaRPr lang="en-US" sz="1800" dirty="0"/>
          </a:p>
        </p:txBody>
      </p:sp>
    </p:spTree>
    <p:extLst>
      <p:ext uri="{BB962C8B-B14F-4D97-AF65-F5344CB8AC3E}">
        <p14:creationId xmlns:p14="http://schemas.microsoft.com/office/powerpoint/2010/main" val="364571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dirty="0">
                <a:hlinkClick r:id="rId5"/>
              </a:rPr>
              <a:t>Personal Development, Health and Physical Education K–6</a:t>
            </a:r>
            <a:r>
              <a:rPr lang="en-AU" dirty="0"/>
              <a:t> © Syllabus NSW Education Standards Authority (NESA) for and on behalf of the Crown in right of the State of New South Wales, (2024).</a:t>
            </a: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7948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a:xfrm>
            <a:off x="5400000" y="1800225"/>
            <a:ext cx="6408000" cy="3495256"/>
          </a:xfrm>
        </p:spPr>
        <p:txBody>
          <a:bodyPr/>
          <a:lstStyle/>
          <a:p>
            <a:r>
              <a:rPr lang="en-AU"/>
              <a:t>We recognise the Ongoing Custodians of the lands and waterways where we work and live. We pay respect to Elders past and present as ongoing teachers of knowledge, </a:t>
            </a:r>
            <a:r>
              <a:rPr lang="en-AU" err="1"/>
              <a:t>songlines</a:t>
            </a:r>
            <a:r>
              <a:rPr lang="en-AU"/>
              <a:t>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426110"/>
            <a:ext cx="6407999" cy="909890"/>
          </a:xfrm>
        </p:spPr>
        <p:txBody>
          <a:bodyPr/>
          <a:lstStyle/>
          <a:p>
            <a:r>
              <a:rPr lang="en-AU"/>
              <a:t>‘Kariong – Our meeting place’ created by Stella Haynes from Cammeray Public School on Eora Country as part of the 2022 Calendar for cultural diversity.</a:t>
            </a:r>
          </a:p>
        </p:txBody>
      </p:sp>
      <p:pic>
        <p:nvPicPr>
          <p:cNvPr id="13" name="Picture Placeholder 12">
            <a:extLst>
              <a:ext uri="{FF2B5EF4-FFF2-40B4-BE49-F238E27FC236}">
                <a16:creationId xmlns:a16="http://schemas.microsoft.com/office/drawing/2014/main" id="{A6CB4187-B72C-8DA5-6CD3-F2C293BF8B7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07" r="107" b="23457"/>
          <a:stretch/>
        </p:blipFill>
        <p:spPr>
          <a:xfrm>
            <a:off x="-5400" y="0"/>
            <a:ext cx="5040000" cy="6858000"/>
          </a:xfrm>
        </p:spPr>
      </p:pic>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0023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776AFC-90F7-9DC5-C1B8-DB9F7E017D95}"/>
              </a:ext>
            </a:extLst>
          </p:cNvPr>
          <p:cNvSpPr>
            <a:spLocks noGrp="1"/>
          </p:cNvSpPr>
          <p:nvPr>
            <p:ph type="title"/>
          </p:nvPr>
        </p:nvSpPr>
        <p:spPr/>
        <p:txBody>
          <a:bodyPr/>
          <a:lstStyle/>
          <a:p>
            <a:r>
              <a:rPr lang="en-AU" dirty="0"/>
              <a:t>Content</a:t>
            </a:r>
          </a:p>
        </p:txBody>
      </p:sp>
      <p:graphicFrame>
        <p:nvGraphicFramePr>
          <p:cNvPr id="9" name="Table 9">
            <a:extLst>
              <a:ext uri="{FF2B5EF4-FFF2-40B4-BE49-F238E27FC236}">
                <a16:creationId xmlns:a16="http://schemas.microsoft.com/office/drawing/2014/main" id="{0204663B-E060-F0C6-347A-D1903E3B5A43}"/>
              </a:ext>
            </a:extLst>
          </p:cNvPr>
          <p:cNvGraphicFramePr>
            <a:graphicFrameLocks noGrp="1"/>
          </p:cNvGraphicFramePr>
          <p:nvPr>
            <p:extLst>
              <p:ext uri="{D42A27DB-BD31-4B8C-83A1-F6EECF244321}">
                <p14:modId xmlns:p14="http://schemas.microsoft.com/office/powerpoint/2010/main" val="427760635"/>
              </p:ext>
            </p:extLst>
          </p:nvPr>
        </p:nvGraphicFramePr>
        <p:xfrm>
          <a:off x="332509" y="1492732"/>
          <a:ext cx="11499491" cy="2863680"/>
        </p:xfrm>
        <a:graphic>
          <a:graphicData uri="http://schemas.openxmlformats.org/drawingml/2006/table">
            <a:tbl>
              <a:tblPr firstRow="1" bandRow="1" bandCol="1">
                <a:tableStyleId>{69012ECD-51FC-41F1-AA8D-1B2483CD663E}</a:tableStyleId>
              </a:tblPr>
              <a:tblGrid>
                <a:gridCol w="8312596">
                  <a:extLst>
                    <a:ext uri="{9D8B030D-6E8A-4147-A177-3AD203B41FA5}">
                      <a16:colId xmlns:a16="http://schemas.microsoft.com/office/drawing/2014/main" val="278706534"/>
                    </a:ext>
                  </a:extLst>
                </a:gridCol>
                <a:gridCol w="3186895">
                  <a:extLst>
                    <a:ext uri="{9D8B030D-6E8A-4147-A177-3AD203B41FA5}">
                      <a16:colId xmlns:a16="http://schemas.microsoft.com/office/drawing/2014/main" val="1087846312"/>
                    </a:ext>
                  </a:extLst>
                </a:gridCol>
              </a:tblGrid>
              <a:tr h="572736">
                <a:tc>
                  <a:txBody>
                    <a:bodyPr/>
                    <a:lstStyle/>
                    <a:p>
                      <a:pPr>
                        <a:lnSpc>
                          <a:spcPct val="120000"/>
                        </a:lnSpc>
                        <a:spcBef>
                          <a:spcPts val="0"/>
                        </a:spcBef>
                        <a:spcAft>
                          <a:spcPts val="0"/>
                        </a:spcAft>
                      </a:pPr>
                      <a:r>
                        <a:rPr lang="en-AU" dirty="0">
                          <a:latin typeface="+mj-lt"/>
                        </a:rPr>
                        <a:t>Item</a:t>
                      </a:r>
                    </a:p>
                  </a:txBody>
                  <a:tcPr anchor="ctr"/>
                </a:tc>
                <a:tc>
                  <a:txBody>
                    <a:bodyPr/>
                    <a:lstStyle/>
                    <a:p>
                      <a:pPr>
                        <a:lnSpc>
                          <a:spcPct val="120000"/>
                        </a:lnSpc>
                        <a:spcBef>
                          <a:spcPts val="0"/>
                        </a:spcBef>
                        <a:spcAft>
                          <a:spcPts val="0"/>
                        </a:spcAft>
                      </a:pPr>
                      <a:r>
                        <a:rPr lang="en-AU" dirty="0">
                          <a:latin typeface="+mj-lt"/>
                        </a:rPr>
                        <a:t>Timing</a:t>
                      </a:r>
                    </a:p>
                  </a:txBody>
                  <a:tcPr anchor="ctr"/>
                </a:tc>
                <a:extLst>
                  <a:ext uri="{0D108BD9-81ED-4DB2-BD59-A6C34878D82A}">
                    <a16:rowId xmlns:a16="http://schemas.microsoft.com/office/drawing/2014/main" val="3231636544"/>
                  </a:ext>
                </a:extLst>
              </a:tr>
              <a:tr h="572736">
                <a:tc>
                  <a:txBody>
                    <a:bodyPr/>
                    <a:lstStyle/>
                    <a:p>
                      <a:pPr>
                        <a:lnSpc>
                          <a:spcPct val="120000"/>
                        </a:lnSpc>
                        <a:spcBef>
                          <a:spcPts val="0"/>
                        </a:spcBef>
                        <a:spcAft>
                          <a:spcPts val="0"/>
                        </a:spcAft>
                      </a:pPr>
                      <a:r>
                        <a:rPr lang="en-AU" sz="1800" dirty="0">
                          <a:latin typeface="+mn-lt"/>
                        </a:rPr>
                        <a:t>Key inclusions</a:t>
                      </a:r>
                      <a:endParaRPr lang="en-US" sz="1800" b="0" u="none" strike="noStrike" noProof="0" dirty="0">
                        <a:solidFill>
                          <a:srgbClr val="22272B"/>
                        </a:solidFill>
                        <a:latin typeface="+mn-lt"/>
                      </a:endParaRPr>
                    </a:p>
                  </a:txBody>
                  <a:tcPr anchor="ctr"/>
                </a:tc>
                <a:tc>
                  <a:txBody>
                    <a:bodyPr/>
                    <a:lstStyle/>
                    <a:p>
                      <a:pPr>
                        <a:lnSpc>
                          <a:spcPct val="120000"/>
                        </a:lnSpc>
                        <a:spcBef>
                          <a:spcPts val="0"/>
                        </a:spcBef>
                        <a:spcAft>
                          <a:spcPts val="0"/>
                        </a:spcAft>
                      </a:pPr>
                      <a:r>
                        <a:rPr lang="en-AU" sz="1800" dirty="0">
                          <a:latin typeface="+mn-lt"/>
                        </a:rPr>
                        <a:t>5 minutes</a:t>
                      </a:r>
                    </a:p>
                  </a:txBody>
                  <a:tcPr anchor="ctr"/>
                </a:tc>
                <a:extLst>
                  <a:ext uri="{0D108BD9-81ED-4DB2-BD59-A6C34878D82A}">
                    <a16:rowId xmlns:a16="http://schemas.microsoft.com/office/drawing/2014/main" val="4253684091"/>
                  </a:ext>
                </a:extLst>
              </a:tr>
              <a:tr h="572736">
                <a:tc>
                  <a:txBody>
                    <a:bodyPr/>
                    <a:lstStyle/>
                    <a:p>
                      <a:pPr marL="0" marR="0" lvl="0" indent="0" algn="l" rtl="0" eaLnBrk="1" fontAlgn="auto" latinLnBrk="0" hangingPunct="1">
                        <a:lnSpc>
                          <a:spcPct val="120000"/>
                        </a:lnSpc>
                        <a:spcBef>
                          <a:spcPts val="0"/>
                        </a:spcBef>
                        <a:spcAft>
                          <a:spcPts val="0"/>
                        </a:spcAft>
                        <a:buClrTx/>
                        <a:buSzTx/>
                        <a:buFontTx/>
                        <a:buNone/>
                      </a:pPr>
                      <a:r>
                        <a:rPr lang="en-AU" sz="1800" b="0" i="0" u="none" strike="noStrike" kern="1200" cap="none" spc="0" normalizeH="0" baseline="0" noProof="0" dirty="0">
                          <a:ln>
                            <a:noFill/>
                          </a:ln>
                          <a:solidFill>
                            <a:srgbClr val="22272B"/>
                          </a:solidFill>
                          <a:effectLst/>
                          <a:uLnTx/>
                          <a:uFillTx/>
                          <a:latin typeface="+mn-lt"/>
                          <a:ea typeface="+mn-ea"/>
                          <a:cs typeface="+mn-cs"/>
                        </a:rPr>
                        <a:t>Reflection and discussion</a:t>
                      </a:r>
                      <a:endParaRPr kumimoji="0" lang="en-AU" sz="1800" b="0" i="0" u="none" strike="noStrike" kern="1200" cap="none" spc="0" normalizeH="0" baseline="0" noProof="0" dirty="0">
                        <a:ln>
                          <a:noFill/>
                        </a:ln>
                        <a:solidFill>
                          <a:srgbClr val="22272B"/>
                        </a:solidFill>
                        <a:effectLst/>
                        <a:uLnTx/>
                        <a:uFillTx/>
                        <a:latin typeface="+mn-lt"/>
                        <a:ea typeface="+mn-ea"/>
                        <a:cs typeface="+mn-cs"/>
                      </a:endParaRPr>
                    </a:p>
                  </a:txBody>
                  <a:tcPr anchor="ctr"/>
                </a:tc>
                <a:tc>
                  <a:txBody>
                    <a:bodyPr/>
                    <a:lstStyle/>
                    <a:p>
                      <a:pPr marL="0" marR="0" lvl="0" indent="0" algn="l" rtl="0" eaLnBrk="1" fontAlgn="auto" latinLnBrk="0" hangingPunct="1">
                        <a:lnSpc>
                          <a:spcPct val="120000"/>
                        </a:lnSpc>
                        <a:spcBef>
                          <a:spcPts val="0"/>
                        </a:spcBef>
                        <a:spcAft>
                          <a:spcPts val="0"/>
                        </a:spcAft>
                        <a:buClrTx/>
                        <a:buSzTx/>
                        <a:buFontTx/>
                        <a:buNone/>
                      </a:pPr>
                      <a:r>
                        <a:rPr lang="en-AU" sz="1800" b="0" i="0" u="none" strike="noStrike" kern="1200" cap="none" spc="0" normalizeH="0" baseline="0" noProof="0" dirty="0">
                          <a:ln>
                            <a:noFill/>
                          </a:ln>
                          <a:solidFill>
                            <a:srgbClr val="22272B"/>
                          </a:solidFill>
                          <a:effectLst/>
                          <a:uLnTx/>
                          <a:uFillTx/>
                          <a:latin typeface="+mn-lt"/>
                          <a:ea typeface="+mn-ea"/>
                          <a:cs typeface="+mn-cs"/>
                        </a:rPr>
                        <a:t>25 minutes</a:t>
                      </a:r>
                      <a:endParaRPr kumimoji="0" lang="en-US" dirty="0">
                        <a:latin typeface="+mn-lt"/>
                      </a:endParaRPr>
                    </a:p>
                  </a:txBody>
                  <a:tcPr anchor="ctr"/>
                </a:tc>
                <a:extLst>
                  <a:ext uri="{0D108BD9-81ED-4DB2-BD59-A6C34878D82A}">
                    <a16:rowId xmlns:a16="http://schemas.microsoft.com/office/drawing/2014/main" val="1090259644"/>
                  </a:ext>
                </a:extLst>
              </a:tr>
              <a:tr h="572736">
                <a:tc>
                  <a:txBody>
                    <a:bodyPr/>
                    <a:lstStyle/>
                    <a:p>
                      <a:pPr marL="0" marR="0" lvl="0" indent="0" algn="l" rtl="0" eaLnBrk="1" fontAlgn="auto" latinLnBrk="0" hangingPunct="1">
                        <a:lnSpc>
                          <a:spcPct val="120000"/>
                        </a:lnSpc>
                        <a:spcBef>
                          <a:spcPts val="0"/>
                        </a:spcBef>
                        <a:spcAft>
                          <a:spcPts val="0"/>
                        </a:spcAft>
                        <a:buClrTx/>
                        <a:buSzTx/>
                        <a:buFontTx/>
                        <a:buNone/>
                      </a:pPr>
                      <a:r>
                        <a:rPr lang="en-AU" sz="1800" b="0" i="0" u="none" strike="noStrike" kern="1200" cap="none" spc="0" normalizeH="0" baseline="0" noProof="0" dirty="0">
                          <a:ln>
                            <a:noFill/>
                          </a:ln>
                          <a:solidFill>
                            <a:srgbClr val="22272B"/>
                          </a:solidFill>
                          <a:effectLst/>
                          <a:uLnTx/>
                          <a:uFillTx/>
                          <a:latin typeface="+mn-lt"/>
                          <a:ea typeface="+mn-ea"/>
                          <a:cs typeface="+mn-cs"/>
                        </a:rPr>
                        <a:t>Where to next?</a:t>
                      </a:r>
                      <a:endParaRPr kumimoji="0" lang="en-AU" sz="1800" b="0" i="0" u="none" strike="noStrike" kern="1200" cap="none" spc="0" normalizeH="0" baseline="0" noProof="0" dirty="0">
                        <a:ln>
                          <a:noFill/>
                        </a:ln>
                        <a:solidFill>
                          <a:srgbClr val="22272B"/>
                        </a:solidFill>
                        <a:effectLst/>
                        <a:uLnTx/>
                        <a:uFillTx/>
                        <a:latin typeface="+mn-lt"/>
                        <a:ea typeface="+mn-ea"/>
                        <a:cs typeface="+mn-cs"/>
                      </a:endParaRPr>
                    </a:p>
                  </a:txBody>
                  <a:tcPr anchor="ctr"/>
                </a:tc>
                <a:tc>
                  <a:txBody>
                    <a:bodyPr/>
                    <a:lstStyle/>
                    <a:p>
                      <a:pPr marL="0" marR="0" lvl="0" indent="0" algn="l" rtl="0" eaLnBrk="1" fontAlgn="auto" latinLnBrk="0" hangingPunct="1">
                        <a:lnSpc>
                          <a:spcPct val="120000"/>
                        </a:lnSpc>
                        <a:spcBef>
                          <a:spcPts val="0"/>
                        </a:spcBef>
                        <a:spcAft>
                          <a:spcPts val="0"/>
                        </a:spcAft>
                        <a:buClrTx/>
                        <a:buSzTx/>
                        <a:buFontTx/>
                        <a:buNone/>
                      </a:pPr>
                      <a:r>
                        <a:rPr lang="en-AU" sz="1800" b="0" i="0" u="none" strike="noStrike" kern="1200" cap="none" spc="0" normalizeH="0" baseline="0" noProof="0" dirty="0">
                          <a:ln>
                            <a:noFill/>
                          </a:ln>
                          <a:solidFill>
                            <a:srgbClr val="22272B"/>
                          </a:solidFill>
                          <a:effectLst/>
                          <a:uLnTx/>
                          <a:uFillTx/>
                          <a:latin typeface="+mn-lt"/>
                          <a:ea typeface="+mn-ea"/>
                          <a:cs typeface="+mn-cs"/>
                        </a:rPr>
                        <a:t>4 minutes</a:t>
                      </a:r>
                      <a:endParaRPr kumimoji="0" lang="en-AU" sz="1800" b="0" i="0" u="none" strike="noStrike" kern="1200" cap="none" spc="0" normalizeH="0" baseline="0" noProof="0" dirty="0">
                        <a:ln>
                          <a:noFill/>
                        </a:ln>
                        <a:solidFill>
                          <a:srgbClr val="22272B"/>
                        </a:solidFill>
                        <a:effectLst/>
                        <a:uLnTx/>
                        <a:uFillTx/>
                        <a:latin typeface="+mn-lt"/>
                        <a:ea typeface="+mn-ea"/>
                        <a:cs typeface="+mn-cs"/>
                      </a:endParaRPr>
                    </a:p>
                  </a:txBody>
                  <a:tcPr anchor="ctr"/>
                </a:tc>
                <a:extLst>
                  <a:ext uri="{0D108BD9-81ED-4DB2-BD59-A6C34878D82A}">
                    <a16:rowId xmlns:a16="http://schemas.microsoft.com/office/drawing/2014/main" val="2400386671"/>
                  </a:ext>
                </a:extLst>
              </a:tr>
              <a:tr h="572736">
                <a:tc>
                  <a:txBody>
                    <a:bodyPr/>
                    <a:lstStyle/>
                    <a:p>
                      <a:pPr marL="0" marR="0" lvl="0" indent="0" algn="l" rtl="0" eaLnBrk="1" fontAlgn="auto" latinLnBrk="0" hangingPunct="1">
                        <a:lnSpc>
                          <a:spcPct val="120000"/>
                        </a:lnSpc>
                        <a:spcBef>
                          <a:spcPts val="0"/>
                        </a:spcBef>
                        <a:spcAft>
                          <a:spcPts val="0"/>
                        </a:spcAft>
                        <a:buClrTx/>
                        <a:buSzTx/>
                        <a:buFontTx/>
                        <a:buNone/>
                      </a:pPr>
                      <a:r>
                        <a:rPr lang="en-AU" sz="1800" b="0" i="0" u="none" strike="noStrike" kern="1200" cap="none" spc="0" normalizeH="0" baseline="0" noProof="0" dirty="0">
                          <a:ln>
                            <a:noFill/>
                          </a:ln>
                          <a:solidFill>
                            <a:srgbClr val="22272B"/>
                          </a:solidFill>
                          <a:effectLst/>
                          <a:uLnTx/>
                          <a:uFillTx/>
                          <a:latin typeface="+mn-lt"/>
                          <a:ea typeface="+mn-ea"/>
                          <a:cs typeface="+mn-cs"/>
                        </a:rPr>
                        <a:t>Contact details</a:t>
                      </a:r>
                      <a:endParaRPr kumimoji="0" lang="en-AU" sz="1800" b="0" i="0" u="none" strike="noStrike" kern="1200" cap="none" spc="0" normalizeH="0" baseline="0" noProof="0" dirty="0">
                        <a:ln>
                          <a:noFill/>
                        </a:ln>
                        <a:solidFill>
                          <a:srgbClr val="22272B"/>
                        </a:solidFill>
                        <a:effectLst/>
                        <a:uLnTx/>
                        <a:uFillTx/>
                        <a:latin typeface="+mn-lt"/>
                        <a:ea typeface="+mn-ea"/>
                        <a:cs typeface="+mn-cs"/>
                      </a:endParaRPr>
                    </a:p>
                  </a:txBody>
                  <a:tcPr anchor="ctr"/>
                </a:tc>
                <a:tc>
                  <a:txBody>
                    <a:bodyPr/>
                    <a:lstStyle/>
                    <a:p>
                      <a:pPr marL="0" marR="0" lvl="0" indent="0" algn="l" rtl="0" eaLnBrk="1" fontAlgn="auto" latinLnBrk="0" hangingPunct="1">
                        <a:lnSpc>
                          <a:spcPct val="120000"/>
                        </a:lnSpc>
                        <a:spcBef>
                          <a:spcPts val="0"/>
                        </a:spcBef>
                        <a:spcAft>
                          <a:spcPts val="0"/>
                        </a:spcAft>
                        <a:buClrTx/>
                        <a:buSzTx/>
                        <a:buFontTx/>
                        <a:buNone/>
                      </a:pPr>
                      <a:r>
                        <a:rPr lang="en-AU" sz="1800" b="0" i="0" u="none" strike="noStrike" kern="1200" cap="none" spc="0" normalizeH="0" baseline="0" noProof="0" dirty="0">
                          <a:ln>
                            <a:noFill/>
                          </a:ln>
                          <a:solidFill>
                            <a:srgbClr val="22272B"/>
                          </a:solidFill>
                          <a:effectLst/>
                          <a:uLnTx/>
                          <a:uFillTx/>
                          <a:latin typeface="+mn-lt"/>
                          <a:ea typeface="+mn-ea"/>
                          <a:cs typeface="+mn-cs"/>
                        </a:rPr>
                        <a:t>1 minute</a:t>
                      </a:r>
                      <a:endParaRPr kumimoji="0" lang="en-AU" sz="1800" b="0" i="0" u="none" strike="noStrike" kern="1200" cap="none" spc="0" normalizeH="0" baseline="0" noProof="0" dirty="0">
                        <a:ln>
                          <a:noFill/>
                        </a:ln>
                        <a:solidFill>
                          <a:srgbClr val="22272B"/>
                        </a:solidFill>
                        <a:effectLst/>
                        <a:uLnTx/>
                        <a:uFillTx/>
                        <a:latin typeface="+mn-lt"/>
                        <a:ea typeface="+mn-ea"/>
                        <a:cs typeface="+mn-cs"/>
                      </a:endParaRPr>
                    </a:p>
                  </a:txBody>
                  <a:tcPr anchor="ctr"/>
                </a:tc>
                <a:extLst>
                  <a:ext uri="{0D108BD9-81ED-4DB2-BD59-A6C34878D82A}">
                    <a16:rowId xmlns:a16="http://schemas.microsoft.com/office/drawing/2014/main" val="2586989842"/>
                  </a:ext>
                </a:extLst>
              </a:tr>
            </a:tbl>
          </a:graphicData>
        </a:graphic>
      </p:graphicFrame>
      <p:sp>
        <p:nvSpPr>
          <p:cNvPr id="6" name="Slide Number Placeholder 5">
            <a:extLst>
              <a:ext uri="{FF2B5EF4-FFF2-40B4-BE49-F238E27FC236}">
                <a16:creationId xmlns:a16="http://schemas.microsoft.com/office/drawing/2014/main" id="{130D6D7A-F50E-26FE-B05B-FD6CF23C50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41044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a:t>Key inclusions</a:t>
            </a:r>
          </a:p>
        </p:txBody>
      </p:sp>
      <p:sp>
        <p:nvSpPr>
          <p:cNvPr id="2" name="Footer Placeholder 1">
            <a:extLst>
              <a:ext uri="{FF2B5EF4-FFF2-40B4-BE49-F238E27FC236}">
                <a16:creationId xmlns:a16="http://schemas.microsoft.com/office/drawing/2014/main" id="{549CFF89-D806-AD6F-272D-1AF3FE368D5F}"/>
              </a:ext>
            </a:extLst>
          </p:cNvPr>
          <p:cNvSpPr>
            <a:spLocks noGrp="1"/>
          </p:cNvSpPr>
          <p:nvPr>
            <p:ph type="ftr" sz="quarter" idx="3"/>
          </p:nvPr>
        </p:nvSpPr>
        <p:spPr/>
        <p:txBody>
          <a:bodyPr/>
          <a:lstStyle/>
          <a:p>
            <a:r>
              <a:rPr lang="en-AU">
                <a:latin typeface="+mn-lt"/>
              </a:rPr>
              <a:t>NSW Department of Education</a:t>
            </a:r>
          </a:p>
          <a:p>
            <a:endParaRPr lang="en-AU">
              <a:latin typeface="+mn-lt"/>
            </a:endParaRPr>
          </a:p>
        </p:txBody>
      </p:sp>
      <p:pic>
        <p:nvPicPr>
          <p:cNvPr id="6" name="Picture 5">
            <a:extLst>
              <a:ext uri="{FF2B5EF4-FFF2-40B4-BE49-F238E27FC236}">
                <a16:creationId xmlns:a16="http://schemas.microsoft.com/office/drawing/2014/main" id="{B5672232-961E-EB59-4809-D100C9586CE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b="-912"/>
          <a:stretch/>
        </p:blipFill>
        <p:spPr>
          <a:xfrm>
            <a:off x="7128488" y="-2303"/>
            <a:ext cx="5057648" cy="6936030"/>
          </a:xfrm>
          <a:prstGeom prst="rect">
            <a:avLst/>
          </a:prstGeom>
        </p:spPr>
      </p:pic>
    </p:spTree>
    <p:extLst>
      <p:ext uri="{BB962C8B-B14F-4D97-AF65-F5344CB8AC3E}">
        <p14:creationId xmlns:p14="http://schemas.microsoft.com/office/powerpoint/2010/main" val="165749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Key inclusions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A summary of what's new</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536000"/>
          </a:xfrm>
        </p:spPr>
        <p:txBody>
          <a:bodyPr vert="horz" lIns="0" tIns="0" rIns="0" bIns="0" rtlCol="0" anchor="t">
            <a:noAutofit/>
          </a:bodyPr>
          <a:lstStyle/>
          <a:p>
            <a:pPr marL="285750" indent="-285750">
              <a:spcAft>
                <a:spcPts val="600"/>
              </a:spcAft>
              <a:buFont typeface="Arial"/>
              <a:buChar char="•"/>
            </a:pPr>
            <a:r>
              <a:rPr lang="en-AU" dirty="0"/>
              <a:t>an equal emphasis on the teaching of physical education (PE) and personal development and health (PDH)</a:t>
            </a:r>
            <a:endParaRPr lang="en-US" dirty="0"/>
          </a:p>
          <a:p>
            <a:pPr marL="285750" indent="-285750">
              <a:spcAft>
                <a:spcPts val="600"/>
              </a:spcAft>
              <a:buFont typeface="Arial"/>
              <a:buChar char="•"/>
            </a:pPr>
            <a:r>
              <a:rPr lang="en-AU" dirty="0"/>
              <a:t>explicit teaching of fundamental movement skills, with complementary content to support students with a physical disability, focusing on ability</a:t>
            </a:r>
          </a:p>
          <a:p>
            <a:pPr marL="285750" indent="-285750">
              <a:spcAft>
                <a:spcPts val="600"/>
              </a:spcAft>
              <a:buFont typeface="Arial"/>
              <a:buChar char="•"/>
            </a:pPr>
            <a:r>
              <a:rPr lang="en-AU" dirty="0"/>
              <a:t>explicit teaching of respectful relationships and age-appropriate consent from Early Stage 1</a:t>
            </a:r>
          </a:p>
          <a:p>
            <a:pPr marL="285750" indent="-285750">
              <a:spcAft>
                <a:spcPts val="600"/>
              </a:spcAft>
              <a:buFont typeface="Arial"/>
              <a:buChar char="•"/>
            </a:pPr>
            <a:r>
              <a:rPr lang="en-AU" dirty="0"/>
              <a:t>knowledge and skills to build students’ capacity to be safe in offline and online environments</a:t>
            </a:r>
            <a:endParaRPr lang="en-US" dirty="0"/>
          </a:p>
          <a:p>
            <a:pPr marL="285750" indent="-285750">
              <a:spcAft>
                <a:spcPts val="600"/>
              </a:spcAft>
              <a:buFont typeface="Arial"/>
              <a:buChar char="•"/>
            </a:pPr>
            <a:r>
              <a:rPr lang="en-AU" dirty="0"/>
              <a:t>explicit content addressing road, water, fire, sun and local environment safety</a:t>
            </a:r>
          </a:p>
          <a:p>
            <a:pPr marL="285750" indent="-285750">
              <a:spcAft>
                <a:spcPts val="600"/>
              </a:spcAft>
              <a:buFont typeface="Arial"/>
              <a:buChar char="•"/>
            </a:pPr>
            <a:r>
              <a:rPr lang="en-AU" dirty="0"/>
              <a:t>content addressing learning in nature and the outdoors, and the benefits to health and wellbeing</a:t>
            </a:r>
          </a:p>
          <a:p>
            <a:pPr marL="285750" indent="-285750">
              <a:buFont typeface="Arial"/>
              <a:buChar char="•"/>
            </a:pPr>
            <a:endParaRPr lang="en-AU" dirty="0"/>
          </a:p>
          <a:p>
            <a:pPr marL="285750" indent="-285750">
              <a:buFont typeface="Arial"/>
              <a:buChar char="•"/>
            </a:pPr>
            <a:endParaRPr lang="en-AU"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87807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Key inclusions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A summary of what's new</a:t>
            </a:r>
            <a:endParaRPr lang="en-US" dirty="0"/>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vert="horz" lIns="0" tIns="0" rIns="0" bIns="0" rtlCol="0" anchor="t">
            <a:noAutofit/>
          </a:bodyPr>
          <a:lstStyle/>
          <a:p>
            <a:pPr marL="285750" indent="-285750">
              <a:spcAft>
                <a:spcPts val="600"/>
              </a:spcAft>
              <a:buFont typeface="Arial"/>
              <a:buChar char="•"/>
            </a:pPr>
            <a:r>
              <a:rPr lang="en-AU" dirty="0"/>
              <a:t>the development of self-management and interpersonal skills, enabling students to build connections and manage respectful relationships</a:t>
            </a:r>
            <a:endParaRPr lang="en-US" dirty="0"/>
          </a:p>
          <a:p>
            <a:pPr marL="285750" indent="-285750">
              <a:spcAft>
                <a:spcPts val="600"/>
              </a:spcAft>
              <a:buFont typeface="Arial"/>
              <a:buChar char="•"/>
            </a:pPr>
            <a:r>
              <a:rPr lang="en-AU" dirty="0"/>
              <a:t>the use of subject-specific vocabulary to express and communicate students’ understanding of health, safety and wellbeing through Creating Written texts (CWT):</a:t>
            </a:r>
          </a:p>
          <a:p>
            <a:pPr marL="645750" lvl="4" indent="-285750">
              <a:buFont typeface="Public Sans Light" pitchFamily="2" charset="0"/>
              <a:buChar char="–"/>
            </a:pPr>
            <a:r>
              <a:rPr lang="en-AU" dirty="0"/>
              <a:t>Early Stage 1 and Stage 1 – using PDHPE-specific vocabulary and language to communicate </a:t>
            </a:r>
            <a:endParaRPr lang="en-US" dirty="0"/>
          </a:p>
          <a:p>
            <a:pPr marL="645750" lvl="4" indent="-285750">
              <a:buFont typeface="Public Sans Light" pitchFamily="2" charset="0"/>
              <a:buChar char="–"/>
            </a:pPr>
            <a:r>
              <a:rPr lang="en-AU" dirty="0"/>
              <a:t>Stage 2 – embedded within PDHPE content </a:t>
            </a:r>
            <a:endParaRPr lang="en-US" dirty="0"/>
          </a:p>
          <a:p>
            <a:pPr marL="645750" lvl="4" indent="-285750">
              <a:buFont typeface="Public Sans Light" pitchFamily="2" charset="0"/>
              <a:buChar char="–"/>
            </a:pPr>
            <a:r>
              <a:rPr lang="en-AU" dirty="0"/>
              <a:t>Stage 3 – a focus area, content group and an assessable PDHPE outcome.</a:t>
            </a:r>
          </a:p>
          <a:p>
            <a:pPr lvl="1"/>
            <a:endParaRPr lang="en-AU" dirty="0"/>
          </a:p>
          <a:p>
            <a:pPr marL="285750" indent="-285750">
              <a:buFont typeface="Arial"/>
              <a:buChar char="•"/>
            </a:pPr>
            <a:endParaRPr lang="en-AU" dirty="0"/>
          </a:p>
          <a:p>
            <a:pPr marL="285750" indent="-285750">
              <a:buFont typeface="Arial"/>
              <a:buChar char="•"/>
            </a:pPr>
            <a:endParaRPr lang="en-AU" dirty="0"/>
          </a:p>
          <a:p>
            <a:pPr marL="285750" indent="-285750">
              <a:buFont typeface="Arial"/>
              <a:buChar char="•"/>
            </a:pPr>
            <a:endParaRPr lang="en-AU" dirty="0"/>
          </a:p>
          <a:p>
            <a:pPr marL="285750" indent="-285750">
              <a:buFont typeface="Arial"/>
              <a:buChar char="•"/>
            </a:pPr>
            <a:endParaRPr lang="en-AU"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93947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Key inclusions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A summary of what's new</a:t>
            </a:r>
            <a:endParaRPr lang="en-US" dirty="0"/>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vert="horz" lIns="0" tIns="0" rIns="0" bIns="0" rtlCol="0" anchor="t">
            <a:noAutofit/>
          </a:bodyPr>
          <a:lstStyle/>
          <a:p>
            <a:pPr marL="285750" indent="-285750">
              <a:spcAft>
                <a:spcPts val="600"/>
              </a:spcAft>
              <a:buFont typeface="Arial"/>
              <a:buChar char="•"/>
            </a:pPr>
            <a:r>
              <a:rPr lang="en-AU" dirty="0"/>
              <a:t>content in the Identity, health and wellbeing focus area from Stage 1 onwards includes how saving, goal setting and financial decision-making can influence wellbeing</a:t>
            </a:r>
            <a:endParaRPr lang="en-US" dirty="0"/>
          </a:p>
          <a:p>
            <a:pPr marL="285750" indent="-285750">
              <a:spcAft>
                <a:spcPts val="600"/>
              </a:spcAft>
              <a:buFont typeface="Arial"/>
              <a:buChar char="•"/>
            </a:pPr>
            <a:r>
              <a:rPr lang="en-AU" dirty="0"/>
              <a:t>developing media literacy, including the impact of health and wellbeing messaging in the media</a:t>
            </a:r>
          </a:p>
          <a:p>
            <a:pPr marL="285750" indent="-285750">
              <a:spcAft>
                <a:spcPts val="600"/>
              </a:spcAft>
              <a:buFont typeface="Arial"/>
              <a:buChar char="•"/>
            </a:pPr>
            <a:r>
              <a:rPr lang="en-AU" dirty="0"/>
              <a:t>removing duplication of dance content, now represented in the Creative Arts K–6 Syllabus.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28332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a:t>Reflection and discussion</a:t>
            </a:r>
            <a:endParaRPr lang="en-US"/>
          </a:p>
        </p:txBody>
      </p:sp>
      <p:sp>
        <p:nvSpPr>
          <p:cNvPr id="2" name="Footer Placeholder 1">
            <a:extLst>
              <a:ext uri="{FF2B5EF4-FFF2-40B4-BE49-F238E27FC236}">
                <a16:creationId xmlns:a16="http://schemas.microsoft.com/office/drawing/2014/main" id="{549CFF89-D806-AD6F-272D-1AF3FE368D5F}"/>
              </a:ext>
            </a:extLst>
          </p:cNvPr>
          <p:cNvSpPr>
            <a:spLocks noGrp="1"/>
          </p:cNvSpPr>
          <p:nvPr>
            <p:ph type="ftr" sz="quarter" idx="3"/>
          </p:nvPr>
        </p:nvSpPr>
        <p:spPr/>
        <p:txBody>
          <a:bodyPr/>
          <a:lstStyle/>
          <a:p>
            <a:r>
              <a:rPr lang="en-AU">
                <a:latin typeface="+mn-lt"/>
              </a:rPr>
              <a:t>NSW Department of Education</a:t>
            </a:r>
          </a:p>
          <a:p>
            <a:endParaRPr lang="en-AU">
              <a:latin typeface="+mn-lt"/>
            </a:endParaRPr>
          </a:p>
        </p:txBody>
      </p:sp>
      <p:pic>
        <p:nvPicPr>
          <p:cNvPr id="7" name="Picture Placeholder 7">
            <a:extLst>
              <a:ext uri="{FF2B5EF4-FFF2-40B4-BE49-F238E27FC236}">
                <a16:creationId xmlns:a16="http://schemas.microsoft.com/office/drawing/2014/main" id="{C7A0C88B-A405-3C38-BD92-46143B5BCC37}"/>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94" b="94"/>
          <a:stretch/>
        </p:blipFill>
        <p:spPr/>
      </p:pic>
    </p:spTree>
    <p:extLst>
      <p:ext uri="{BB962C8B-B14F-4D97-AF65-F5344CB8AC3E}">
        <p14:creationId xmlns:p14="http://schemas.microsoft.com/office/powerpoint/2010/main" val="1758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Reflection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Instructions for reflection activity</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vert="horz" lIns="0" tIns="0" rIns="0" bIns="0" rtlCol="0" anchor="t">
            <a:noAutofit/>
          </a:bodyPr>
          <a:lstStyle/>
          <a:p>
            <a:pPr marL="285750" indent="-285750">
              <a:spcAft>
                <a:spcPts val="600"/>
              </a:spcAft>
              <a:buFont typeface="Arial" panose="020B0604020202020204" pitchFamily="34" charset="0"/>
              <a:buChar char="•"/>
            </a:pPr>
            <a:r>
              <a:rPr lang="en-AU" dirty="0"/>
              <a:t>There are 4 discussion questions on the following slide.</a:t>
            </a:r>
            <a:endParaRPr lang="en-AU" b="1" dirty="0"/>
          </a:p>
          <a:p>
            <a:pPr marL="285750" indent="-285750">
              <a:spcAft>
                <a:spcPts val="600"/>
              </a:spcAft>
              <a:buFont typeface="Arial" panose="020B0604020202020204" pitchFamily="34" charset="0"/>
              <a:buChar char="•"/>
            </a:pPr>
            <a:r>
              <a:rPr lang="en-AU" dirty="0"/>
              <a:t>Participants will require access to the </a:t>
            </a:r>
            <a:r>
              <a:rPr lang="en-AU" dirty="0">
                <a:hlinkClick r:id="rId3"/>
              </a:rPr>
              <a:t>PDHPE K–6 syllabus (2024)</a:t>
            </a:r>
            <a:r>
              <a:rPr lang="en-AU" dirty="0"/>
              <a:t>.</a:t>
            </a:r>
          </a:p>
          <a:p>
            <a:pPr marL="285750" indent="-285750">
              <a:spcAft>
                <a:spcPts val="600"/>
              </a:spcAft>
              <a:buFont typeface="Arial" panose="020B0604020202020204" pitchFamily="34" charset="0"/>
              <a:buChar char="•"/>
            </a:pPr>
            <a:r>
              <a:rPr lang="en-AU" dirty="0"/>
              <a:t>Schools are encouraged to use these in a way that best suits their context. For example, participants may engage with questions as:</a:t>
            </a:r>
          </a:p>
          <a:p>
            <a:pPr marL="645750" lvl="4" indent="-285750">
              <a:buFont typeface="Public Sans Light" pitchFamily="2" charset="0"/>
              <a:buChar char="–"/>
            </a:pPr>
            <a:r>
              <a:rPr lang="en-AU" dirty="0"/>
              <a:t>individuals,</a:t>
            </a:r>
          </a:p>
          <a:p>
            <a:pPr marL="645750" lvl="4" indent="-285750">
              <a:buFont typeface="Public Sans Light" pitchFamily="2" charset="0"/>
              <a:buChar char="–"/>
            </a:pPr>
            <a:r>
              <a:rPr lang="en-AU" dirty="0"/>
              <a:t>grade or stage teams, or</a:t>
            </a:r>
          </a:p>
          <a:p>
            <a:pPr marL="645750" lvl="4" indent="-285750">
              <a:buFont typeface="Public Sans Light" pitchFamily="2" charset="0"/>
              <a:buChar char="–"/>
            </a:pPr>
            <a:r>
              <a:rPr lang="en-AU" dirty="0"/>
              <a:t>a whole staff group.</a:t>
            </a:r>
          </a:p>
          <a:p>
            <a:pPr marL="285750" indent="-285750">
              <a:spcAft>
                <a:spcPts val="600"/>
              </a:spcAft>
              <a:buFont typeface="Arial" panose="020B0604020202020204" pitchFamily="34" charset="0"/>
              <a:buChar char="•"/>
            </a:pPr>
            <a:r>
              <a:rPr lang="en-AU" dirty="0"/>
              <a:t>Participants are encouraged to share their learning to promote further discussion and reflection.</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5250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7</TotalTime>
  <Words>1432</Words>
  <Application>Microsoft Macintosh PowerPoint</Application>
  <PresentationFormat>Widescreen</PresentationFormat>
  <Paragraphs>126</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Calibri</vt:lpstr>
      <vt:lpstr>Public Sans Light</vt:lpstr>
      <vt:lpstr>Public Sans</vt:lpstr>
      <vt:lpstr>NSWG Corporate</vt:lpstr>
      <vt:lpstr>PDHPE K–6 Syllabus (2024)</vt:lpstr>
      <vt:lpstr>Acknowledgement of Country</vt:lpstr>
      <vt:lpstr>Content</vt:lpstr>
      <vt:lpstr>Key inclusions</vt:lpstr>
      <vt:lpstr>Key inclusions (1)</vt:lpstr>
      <vt:lpstr>Key inclusions (2)</vt:lpstr>
      <vt:lpstr>Key inclusions (3)</vt:lpstr>
      <vt:lpstr>Reflection and discussion</vt:lpstr>
      <vt:lpstr>Reflection (1)</vt:lpstr>
      <vt:lpstr>Reflection (2)</vt:lpstr>
      <vt:lpstr>Where to next?</vt:lpstr>
      <vt:lpstr>Where to next? (1)</vt:lpstr>
      <vt:lpstr>Where to next? (2)</vt:lpstr>
      <vt:lpstr>Contact the PDHPE K–6 advisors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PDHPE K–6 Syllabus (2024)</dc:title>
  <dc:creator>NSW Department of Education</dc:creator>
  <cp:lastModifiedBy>Amy Laker</cp:lastModifiedBy>
  <cp:revision>1</cp:revision>
  <dcterms:created xsi:type="dcterms:W3CDTF">2024-10-14T01:24:30Z</dcterms:created>
  <dcterms:modified xsi:type="dcterms:W3CDTF">2024-11-05T23:47:19Z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2024-10-14T01:24:50Z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64774944-b258-49ef-afb9-9270ed36df77</vt:lpwstr>
  </property>
  <property fmtid="{D5CDD505-2E9C-101B-9397-08002B2CF9AE}" pid="8" name="MSIP_Label_b603dfd7-d93a-4381-a340-2995d8282205_ContentBits">
    <vt:lpwstr>0</vt:lpwstr>
  </property>
</Properties>
</file>