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1.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1" r:id="rId1"/>
  </p:sldMasterIdLst>
  <p:notesMasterIdLst>
    <p:notesMasterId r:id="rId127"/>
  </p:notesMasterIdLst>
  <p:handoutMasterIdLst>
    <p:handoutMasterId r:id="rId128"/>
  </p:handoutMasterIdLst>
  <p:sldIdLst>
    <p:sldId id="26381" r:id="rId2"/>
    <p:sldId id="266" r:id="rId3"/>
    <p:sldId id="26393" r:id="rId4"/>
    <p:sldId id="2141411714" r:id="rId5"/>
    <p:sldId id="2141411715" r:id="rId6"/>
    <p:sldId id="271" r:id="rId7"/>
    <p:sldId id="26383" r:id="rId8"/>
    <p:sldId id="2141411732" r:id="rId9"/>
    <p:sldId id="26394" r:id="rId10"/>
    <p:sldId id="2141411735" r:id="rId11"/>
    <p:sldId id="26395" r:id="rId12"/>
    <p:sldId id="2141411733" r:id="rId13"/>
    <p:sldId id="2141411734" r:id="rId14"/>
    <p:sldId id="26396" r:id="rId15"/>
    <p:sldId id="2141411692" r:id="rId16"/>
    <p:sldId id="2141411629" r:id="rId17"/>
    <p:sldId id="26397" r:id="rId18"/>
    <p:sldId id="2141411684" r:id="rId19"/>
    <p:sldId id="2141411685" r:id="rId20"/>
    <p:sldId id="2141411706" r:id="rId21"/>
    <p:sldId id="2141411707" r:id="rId22"/>
    <p:sldId id="2141411683" r:id="rId23"/>
    <p:sldId id="2141411686" r:id="rId24"/>
    <p:sldId id="2141411708" r:id="rId25"/>
    <p:sldId id="257" r:id="rId26"/>
    <p:sldId id="26398" r:id="rId27"/>
    <p:sldId id="2141411691" r:id="rId28"/>
    <p:sldId id="2141411690" r:id="rId29"/>
    <p:sldId id="2141411689" r:id="rId30"/>
    <p:sldId id="2141411688" r:id="rId31"/>
    <p:sldId id="2141411752" r:id="rId32"/>
    <p:sldId id="2141411694" r:id="rId33"/>
    <p:sldId id="26399" r:id="rId34"/>
    <p:sldId id="2141411736" r:id="rId35"/>
    <p:sldId id="26400" r:id="rId36"/>
    <p:sldId id="2141411759" r:id="rId37"/>
    <p:sldId id="2141411621" r:id="rId38"/>
    <p:sldId id="2141411753" r:id="rId39"/>
    <p:sldId id="2141411637" r:id="rId40"/>
    <p:sldId id="2141411716" r:id="rId41"/>
    <p:sldId id="26401" r:id="rId42"/>
    <p:sldId id="2141411748" r:id="rId43"/>
    <p:sldId id="26402" r:id="rId44"/>
    <p:sldId id="2141411738" r:id="rId45"/>
    <p:sldId id="26403" r:id="rId46"/>
    <p:sldId id="2141411760" r:id="rId47"/>
    <p:sldId id="2141411761" r:id="rId48"/>
    <p:sldId id="2141411729" r:id="rId49"/>
    <p:sldId id="26404" r:id="rId50"/>
    <p:sldId id="2141411728" r:id="rId51"/>
    <p:sldId id="2141411755" r:id="rId52"/>
    <p:sldId id="26405" r:id="rId53"/>
    <p:sldId id="2141411739" r:id="rId54"/>
    <p:sldId id="2141411763" r:id="rId55"/>
    <p:sldId id="2141411762" r:id="rId56"/>
    <p:sldId id="2141411756" r:id="rId57"/>
    <p:sldId id="26406" r:id="rId58"/>
    <p:sldId id="26411" r:id="rId59"/>
    <p:sldId id="26443" r:id="rId60"/>
    <p:sldId id="26444" r:id="rId61"/>
    <p:sldId id="26445" r:id="rId62"/>
    <p:sldId id="26446" r:id="rId63"/>
    <p:sldId id="26447" r:id="rId64"/>
    <p:sldId id="26448" r:id="rId65"/>
    <p:sldId id="26449" r:id="rId66"/>
    <p:sldId id="26450" r:id="rId67"/>
    <p:sldId id="26451" r:id="rId68"/>
    <p:sldId id="26454" r:id="rId69"/>
    <p:sldId id="26455" r:id="rId70"/>
    <p:sldId id="26408" r:id="rId71"/>
    <p:sldId id="2141411656" r:id="rId72"/>
    <p:sldId id="2141411659" r:id="rId73"/>
    <p:sldId id="2141411660" r:id="rId74"/>
    <p:sldId id="2141411663" r:id="rId75"/>
    <p:sldId id="2141411662" r:id="rId76"/>
    <p:sldId id="2141411661" r:id="rId77"/>
    <p:sldId id="26407" r:id="rId78"/>
    <p:sldId id="2141411654" r:id="rId79"/>
    <p:sldId id="26409" r:id="rId80"/>
    <p:sldId id="2141411705" r:id="rId81"/>
    <p:sldId id="26410" r:id="rId82"/>
    <p:sldId id="2141411720" r:id="rId83"/>
    <p:sldId id="2141411721" r:id="rId84"/>
    <p:sldId id="2141411731" r:id="rId85"/>
    <p:sldId id="2141411722" r:id="rId86"/>
    <p:sldId id="2141411650" r:id="rId87"/>
    <p:sldId id="26456" r:id="rId88"/>
    <p:sldId id="2141411724" r:id="rId89"/>
    <p:sldId id="26457" r:id="rId90"/>
    <p:sldId id="2141411727" r:id="rId91"/>
    <p:sldId id="2141411730" r:id="rId92"/>
    <p:sldId id="26458" r:id="rId93"/>
    <p:sldId id="2141411725" r:id="rId94"/>
    <p:sldId id="2141411726" r:id="rId95"/>
    <p:sldId id="26459" r:id="rId96"/>
    <p:sldId id="2141411743" r:id="rId97"/>
    <p:sldId id="2141411744" r:id="rId98"/>
    <p:sldId id="26460" r:id="rId99"/>
    <p:sldId id="2141411745" r:id="rId100"/>
    <p:sldId id="2141411757" r:id="rId101"/>
    <p:sldId id="26461" r:id="rId102"/>
    <p:sldId id="2141411649" r:id="rId103"/>
    <p:sldId id="26462" r:id="rId104"/>
    <p:sldId id="2141411749" r:id="rId105"/>
    <p:sldId id="2141411750" r:id="rId106"/>
    <p:sldId id="26463" r:id="rId107"/>
    <p:sldId id="2141411712" r:id="rId108"/>
    <p:sldId id="2141411718" r:id="rId109"/>
    <p:sldId id="2141411713" r:id="rId110"/>
    <p:sldId id="26464" r:id="rId111"/>
    <p:sldId id="2141411666" r:id="rId112"/>
    <p:sldId id="2141411648" r:id="rId113"/>
    <p:sldId id="2141411620" r:id="rId114"/>
    <p:sldId id="2141411651" r:id="rId115"/>
    <p:sldId id="2141411643" r:id="rId116"/>
    <p:sldId id="2141411644" r:id="rId117"/>
    <p:sldId id="26384" r:id="rId118"/>
    <p:sldId id="2141411681" r:id="rId119"/>
    <p:sldId id="26387" r:id="rId120"/>
    <p:sldId id="2141411642" r:id="rId121"/>
    <p:sldId id="2141411742" r:id="rId122"/>
    <p:sldId id="2141411687" r:id="rId123"/>
    <p:sldId id="26389" r:id="rId124"/>
    <p:sldId id="360" r:id="rId125"/>
    <p:sldId id="361" r:id="rId126"/>
  </p:sldIdLst>
  <p:sldSz cx="12192000" cy="6858000"/>
  <p:notesSz cx="6858000" cy="9144000"/>
  <p:embeddedFontLst>
    <p:embeddedFont>
      <p:font typeface="Arial Black" panose="020B0A04020102020204" pitchFamily="34" charset="0"/>
      <p:bold r:id="rId129"/>
    </p:embeddedFont>
    <p:embeddedFont>
      <p:font typeface="Montserrat" panose="00000500000000000000" pitchFamily="2" charset="0"/>
      <p:regular r:id="rId130"/>
      <p:bold r:id="rId131"/>
      <p:italic r:id="rId132"/>
      <p:boldItalic r:id="rId133"/>
    </p:embeddedFont>
    <p:embeddedFont>
      <p:font typeface="Montserrat" panose="00000500000000000000" pitchFamily="2" charset="0"/>
      <p:regular r:id="rId130"/>
      <p:bold r:id="rId131"/>
      <p:italic r:id="rId132"/>
      <p:boldItalic r:id="rId133"/>
    </p:embeddedFont>
    <p:embeddedFont>
      <p:font typeface="Public Sans" pitchFamily="2" charset="0"/>
      <p:regular r:id="rId134"/>
      <p:bold r:id="rId135"/>
      <p:italic r:id="rId136"/>
      <p:boldItalic r:id="rId137"/>
    </p:embeddedFont>
    <p:embeddedFont>
      <p:font typeface="Public Sans Light" pitchFamily="2" charset="0"/>
      <p:regular r:id="rId138"/>
      <p:italic r:id="rId139"/>
    </p:embeddedFont>
    <p:embeddedFont>
      <p:font typeface="Public Sans Medium" pitchFamily="2" charset="0"/>
      <p:regular r:id="rId140"/>
      <p:italic r:id="rId141"/>
    </p:embeddedFont>
    <p:embeddedFont>
      <p:font typeface="Roboto" panose="02000000000000000000" pitchFamily="2" charset="0"/>
      <p:regular r:id="rId142"/>
      <p:bold r:id="rId143"/>
      <p:italic r:id="rId144"/>
      <p:boldItalic r:id="rId14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D07FC7C-786C-AF32-986B-B904DACE1A82}" name="Lewanna Kenton" initials="LK" userId="S::Lewanna.Kenton2@det.nsw.edu.au::c46aa24c-2ae8-4fbc-971f-03ec70a397d0" providerId="AD"/>
  <p188:author id="{0370C784-7104-4587-1C03-A4A0A6D07F3E}" name="Alyana Marave" initials="AM" userId="S::Alyana.Marave1@det.nsw.edu.au::dd6e8313-0bdf-4d22-8f0f-323573363137" providerId="AD"/>
  <p188:author id="{84BB3EC3-4897-07D0-9088-963639FD7750}" name="Ruby Kilroy" initials="RK" userId="S::Ruby.Kilroy@det.nsw.edu.au::7473b3a5-eb11-4b06-a6bb-162e1e6275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EA"/>
    <a:srgbClr val="63E2EF"/>
    <a:srgbClr val="B51458"/>
    <a:srgbClr val="00ACC2"/>
    <a:srgbClr val="64BB47"/>
    <a:srgbClr val="E5F7FC"/>
    <a:srgbClr val="FBDBE7"/>
    <a:srgbClr val="FFFFFF"/>
    <a:srgbClr val="EDF9E0"/>
    <a:srgbClr val="0029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823" autoAdjust="0"/>
    <p:restoredTop sz="79056" autoAdjust="0"/>
  </p:normalViewPr>
  <p:slideViewPr>
    <p:cSldViewPr snapToGrid="0">
      <p:cViewPr varScale="1">
        <p:scale>
          <a:sx n="124" d="100"/>
          <a:sy n="124" d="100"/>
        </p:scale>
        <p:origin x="228" y="76"/>
      </p:cViewPr>
      <p:guideLst>
        <p:guide orient="horz" pos="2160"/>
        <p:guide pos="3863"/>
      </p:guideLst>
    </p:cSldViewPr>
  </p:slideViewPr>
  <p:outlineViewPr>
    <p:cViewPr>
      <p:scale>
        <a:sx n="33" d="100"/>
        <a:sy n="33" d="100"/>
      </p:scale>
      <p:origin x="0" y="-30888"/>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0.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handoutMaster" Target="handoutMasters/handoutMaster1.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6.fntdata"/><Relationship Id="rId139" Type="http://schemas.openxmlformats.org/officeDocument/2006/relationships/font" Target="fonts/font11.fntdata"/><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8/10/relationships/authors" Targe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2.fntdata"/><Relationship Id="rId14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2.fntdata"/><Relationship Id="rId135" Type="http://schemas.openxmlformats.org/officeDocument/2006/relationships/font" Target="fonts/font7.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3.fntdata"/><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3.fntdata"/><Relationship Id="rId136"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5.fntdata"/><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5.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6.fntdata"/><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8/10/2024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8/10/2024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commons.wikimedia.org/w/index.php?title=User:%D0%91%D0%B0%D0%BB%D0%B0%D0%BA%D0%B8%D0%BD%D0%B0_%D0%9D%D0%B0%D1%82%D0%B0%D0%BB%D1%8C%D1%8F&amp;action=edit&amp;redlink=1" TargetMode="External"/><Relationship Id="rId13" Type="http://schemas.openxmlformats.org/officeDocument/2006/relationships/hyperlink" Target="https://creativecommons.org/licenses/by-sa/3.0/igo/deed.en" TargetMode="External"/><Relationship Id="rId18" Type="http://schemas.openxmlformats.org/officeDocument/2006/relationships/hyperlink" Target="https://www.pexels.com/photo/colored-powders-and-brush-1749452/" TargetMode="External"/><Relationship Id="rId3" Type="http://schemas.openxmlformats.org/officeDocument/2006/relationships/hyperlink" Target="https://en.wikipedia.org/wiki/Strawberry_poison-dart_frog" TargetMode="External"/><Relationship Id="rId21" Type="http://schemas.openxmlformats.org/officeDocument/2006/relationships/hyperlink" Target="https://www.pexels.com/photo/yellow-and-white-red-pills-on-blister-pack-3683088/" TargetMode="External"/><Relationship Id="rId7" Type="http://schemas.openxmlformats.org/officeDocument/2006/relationships/hyperlink" Target="https://commons.wikimedia.org/wiki/File:B9KAJZg-h5rtG6JSco5H1p-g9zycgQVJxipIFA8eOSY_JfcDbp_lHqLWmdymJ3vVMzgILb2Ui4rPGFGWoECghCXu.jpg" TargetMode="External"/><Relationship Id="rId12" Type="http://schemas.openxmlformats.org/officeDocument/2006/relationships/hyperlink" Target="https://commons.wikimedia.org/wiki/File:New_Norcia_solar_ESA387214.jpg" TargetMode="External"/><Relationship Id="rId17" Type="http://schemas.openxmlformats.org/officeDocument/2006/relationships/hyperlink" Target="https://www.pexels.com/license/" TargetMode="External"/><Relationship Id="rId2" Type="http://schemas.openxmlformats.org/officeDocument/2006/relationships/slide" Target="../slides/slide16.xml"/><Relationship Id="rId16" Type="http://schemas.openxmlformats.org/officeDocument/2006/relationships/hyperlink" Target="https://www.pexels.com/photo/red-raw-minerals-10545702/" TargetMode="External"/><Relationship Id="rId20" Type="http://schemas.openxmlformats.org/officeDocument/2006/relationships/hyperlink" Target="https://www.pexels.com/photo/white-sydney-opera-house-2193300/" TargetMode="External"/><Relationship Id="rId1" Type="http://schemas.openxmlformats.org/officeDocument/2006/relationships/notesMaster" Target="../notesMasters/notesMaster1.xml"/><Relationship Id="rId6" Type="http://schemas.openxmlformats.org/officeDocument/2006/relationships/hyperlink" Target="https://creativecommons.org/licenses/by/3.0/" TargetMode="External"/><Relationship Id="rId11" Type="http://schemas.openxmlformats.org/officeDocument/2006/relationships/hyperlink" Target="https://creativecommons.org/licenses/by/2.0/deed.en" TargetMode="External"/><Relationship Id="rId5" Type="http://schemas.openxmlformats.org/officeDocument/2006/relationships/hyperlink" Target="https://www.flickr.com/photos/functionalneurogenesis/7223470974/in/album-72157623431845663/" TargetMode="External"/><Relationship Id="rId15" Type="http://schemas.openxmlformats.org/officeDocument/2006/relationships/hyperlink" Target="https://creativecommons.org/licenses/by-sa/4.0" TargetMode="External"/><Relationship Id="rId23" Type="http://schemas.openxmlformats.org/officeDocument/2006/relationships/hyperlink" Target="https://creativecommons.org/publicdomain/zero/1.0/deed.en" TargetMode="External"/><Relationship Id="rId10" Type="http://schemas.openxmlformats.org/officeDocument/2006/relationships/hyperlink" Target="https://commons.wikimedia.org/wiki/File:Parkes_Observatory_-Australia-15Aug2009.jpg" TargetMode="External"/><Relationship Id="rId19" Type="http://schemas.openxmlformats.org/officeDocument/2006/relationships/hyperlink" Target="https://www.pexels.com/photo/person-riding-on-parachute-2162689/" TargetMode="External"/><Relationship Id="rId4" Type="http://schemas.openxmlformats.org/officeDocument/2006/relationships/hyperlink" Target="https://creativecommons.org/licenses/by-sa/3.0/" TargetMode="External"/><Relationship Id="rId9" Type="http://schemas.openxmlformats.org/officeDocument/2006/relationships/hyperlink" Target="https://creativecommons.org/licenses/by/4.0/deed.en" TargetMode="External"/><Relationship Id="rId14" Type="http://schemas.openxmlformats.org/officeDocument/2006/relationships/hyperlink" Target="https://commons.wikimedia.org/wiki/File:12_apostles_2019.10.05.jpg" TargetMode="External"/><Relationship Id="rId22" Type="http://schemas.openxmlformats.org/officeDocument/2006/relationships/hyperlink" Target="https://commons.wikimedia.org/wiki/File:DNA_strands.jp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GyN2RhbhiEU"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app.education.nsw.gov.au/digital-learning-selector/LearningActivity/Index?="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du.rsc.org/resources/tricky-tracks-observation-and-inference-in-science-11-14-years/4017168.articl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_Student_resource_&#8211;_2"/></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j7RRFmFrHD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app.education.nsw.gov.au/digital-learning-selector/LearningActivity/Browser?clearCache=41d1de57-c4ca-aeb7-81ee-ca54649a5a9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usgs.gov/news/national-news-release/usgs-releases-first-ever-comprehensive-geologic-map-moon"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acher.desmos.com/activitybuilder/custom/661dfc7fe6fe6f163d0d403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Instruct students to arrange the hexagons so that each side of a hexagon connects with another hexagon containing a related term. Encourage students to use the arrows to indicate the direction of the connection if needed. Emphasise that connections should be based on </a:t>
            </a:r>
            <a:r>
              <a:rPr lang="en-AU" sz="1800" b="1" dirty="0">
                <a:effectLst/>
                <a:latin typeface="Arial" panose="020B0604020202020204" pitchFamily="34" charset="0"/>
                <a:ea typeface="Calibri" panose="020F0502020204030204" pitchFamily="34" charset="0"/>
              </a:rPr>
              <a:t>logical relationships</a:t>
            </a:r>
            <a:r>
              <a:rPr lang="en-AU" sz="1800" dirty="0">
                <a:effectLst/>
                <a:latin typeface="Arial" panose="020B0604020202020204" pitchFamily="34" charset="0"/>
                <a:ea typeface="Calibri" panose="020F0502020204030204" pitchFamily="34" charset="0"/>
              </a:rPr>
              <a:t>. </a:t>
            </a:r>
            <a:r>
              <a:rPr lang="en-AU" sz="1800" i="0" dirty="0">
                <a:effectLst/>
                <a:latin typeface="Arial" panose="020B0604020202020204" pitchFamily="34" charset="0"/>
                <a:ea typeface="Calibri" panose="020F0502020204030204" pitchFamily="34" charset="0"/>
              </a:rPr>
              <a:t>For example, </a:t>
            </a:r>
            <a:r>
              <a:rPr lang="en-AU" sz="1800" i="1" dirty="0">
                <a:effectLst/>
                <a:latin typeface="Arial" panose="020B0604020202020204" pitchFamily="34" charset="0"/>
                <a:ea typeface="Calibri" panose="020F0502020204030204" pitchFamily="34" charset="0"/>
              </a:rPr>
              <a:t>testable questions lead to predictions, which can be tested via a scientific investigation</a:t>
            </a:r>
            <a:r>
              <a:rPr lang="en-AU" sz="1800" dirty="0">
                <a:effectLst/>
                <a:latin typeface="Arial" panose="020B0604020202020204" pitchFamily="34" charset="0"/>
                <a:ea typeface="Calibri" panose="020F0502020204030204" pitchFamily="34" charset="0"/>
              </a:rPr>
              <a:t>.</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cards may need to be rearranged several times until students are satisfied that their pattern illustrates the strongest connection between the terms. Encourage students to challenge each other’s thinking and explore alternative connections. When the students are happy with the arrangement of their hexagons, they should write as many sentences as possible from the array of terms in the hexagons.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2273437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displayed to support students with their writing.</a:t>
            </a:r>
          </a:p>
          <a:p>
            <a:endParaRPr lang="en-AU" dirty="0"/>
          </a:p>
          <a:p>
            <a:r>
              <a:rPr lang="en-AU" dirty="0"/>
              <a:t>Connectives provide coherence, structure, and flow to the text. They help readers understand the relationship between ideas and guide them through the writer's arguments or narrative.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624587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may be displayed to support students with their writing and help them identify the evaluative language used in a text.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Note: evaluative language is used to convey a judgement or assessment.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11777605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help students prepare an explanation or claim. </a:t>
            </a:r>
          </a:p>
          <a:p>
            <a:r>
              <a:rPr lang="en-AU" dirty="0"/>
              <a:t>The slide provides a scaffold that the teacher may alter to add or remove support as needed, or sentence starters may be altered to better suit the activity.</a:t>
            </a:r>
          </a:p>
          <a:p>
            <a:r>
              <a:rPr lang="en-AU" dirty="0"/>
              <a:t>Teachers may use the slide to model a response using a Think Aloud technique or during joint construction of responses.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33127778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model or joint construction of notes.</a:t>
            </a:r>
          </a:p>
          <a:p>
            <a:endParaRPr lang="en-AU" dirty="0"/>
          </a:p>
          <a:p>
            <a:r>
              <a:rPr lang="en-AU" dirty="0"/>
              <a:t>Add keywords or questions in the ‘Cues’ column.</a:t>
            </a:r>
          </a:p>
          <a:p>
            <a:r>
              <a:rPr lang="en-AU" dirty="0"/>
              <a:t>Add brief notes in the ‘Notes’ column.</a:t>
            </a:r>
          </a:p>
          <a:p>
            <a:r>
              <a:rPr lang="en-AU" dirty="0"/>
              <a:t>Write a summary at the end.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14737063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as a countdown timer to show students how long they have to complete a task.</a:t>
            </a:r>
          </a:p>
          <a:p>
            <a:r>
              <a:rPr lang="en-AU" dirty="0"/>
              <a:t>If a shorter time is required, you may select the appropriate starting point using the animation pane.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23669339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B19BF-6804-629B-3591-D9AE416A6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5C667-2CDD-FC84-4710-05F7971E6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D2B29-907C-8C1B-27E1-B14DDC6EFEE5}"/>
              </a:ext>
            </a:extLst>
          </p:cNvPr>
          <p:cNvSpPr>
            <a:spLocks noGrp="1"/>
          </p:cNvSpPr>
          <p:nvPr>
            <p:ph type="body" idx="1"/>
          </p:nvPr>
        </p:nvSpPr>
        <p:spPr/>
        <p:txBody>
          <a:bodyPr/>
          <a:lstStyle/>
          <a:p>
            <a:r>
              <a:rPr lang="en-AU" dirty="0"/>
              <a:t>This slide may be used as a countdown timer to show students how long they have to complete a task.</a:t>
            </a:r>
          </a:p>
          <a:p>
            <a:r>
              <a:rPr lang="en-AU" dirty="0"/>
              <a:t>If a shorter time is required, you may select the appropriate starting point using the animation pane.</a:t>
            </a:r>
          </a:p>
        </p:txBody>
      </p:sp>
      <p:sp>
        <p:nvSpPr>
          <p:cNvPr id="4" name="Slide Number Placeholder 3">
            <a:extLst>
              <a:ext uri="{FF2B5EF4-FFF2-40B4-BE49-F238E27FC236}">
                <a16:creationId xmlns:a16="http://schemas.microsoft.com/office/drawing/2014/main" id="{AE0CE9AD-5F22-B5F4-C08D-7212409411C2}"/>
              </a:ext>
            </a:extLst>
          </p:cNvPr>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12669655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Venn diagram template which can be used to identify similarities and differences between objects.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1684578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template for a T-chart. A T-chart is used to represent information. It is particularly useful when comparing and contrasting objects or providing advantages and disadvantages.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18580249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333333"/>
                </a:solidFill>
                <a:effectLst/>
                <a:highlight>
                  <a:srgbClr val="FFFFFF"/>
                </a:highlight>
                <a:latin typeface="montserrat" panose="00000500000000000000" pitchFamily="2" charset="0"/>
              </a:rPr>
              <a:t>Frayer diagrams are graphic organisers that help students develop or deepen awareness of unfamiliar concepts through defining the term and identifying examples and no- examples. They:</a:t>
            </a:r>
          </a:p>
          <a:p>
            <a:pPr algn="l">
              <a:buFont typeface="Arial" panose="020B0604020202020204" pitchFamily="34" charset="0"/>
              <a:buChar char="•"/>
            </a:pPr>
            <a:r>
              <a:rPr lang="en-AU" b="0" i="0" dirty="0">
                <a:solidFill>
                  <a:srgbClr val="3D3D3D"/>
                </a:solidFill>
                <a:effectLst/>
                <a:highlight>
                  <a:srgbClr val="FFFFFF"/>
                </a:highlight>
                <a:latin typeface="montserrat" panose="00000500000000000000" pitchFamily="2" charset="0"/>
              </a:rPr>
              <a:t>support educators with introducing new words or concepts in the classroom</a:t>
            </a:r>
          </a:p>
          <a:p>
            <a:pPr algn="l">
              <a:buFont typeface="Arial" panose="020B0604020202020204" pitchFamily="34" charset="0"/>
              <a:buChar char="•"/>
            </a:pPr>
            <a:r>
              <a:rPr lang="en-AU" b="0" i="0" dirty="0">
                <a:solidFill>
                  <a:srgbClr val="3D3D3D"/>
                </a:solidFill>
                <a:effectLst/>
                <a:highlight>
                  <a:srgbClr val="FFFFFF"/>
                </a:highlight>
                <a:latin typeface="montserrat" panose="00000500000000000000" pitchFamily="2" charset="0"/>
              </a:rPr>
              <a:t>activate students' prior knowledge of a topic and clarify potential misconceptions</a:t>
            </a:r>
          </a:p>
          <a:p>
            <a:pPr algn="l">
              <a:buFont typeface="Arial" panose="020B0604020202020204" pitchFamily="34" charset="0"/>
              <a:buChar char="•"/>
            </a:pPr>
            <a:r>
              <a:rPr lang="en-AU" b="0" i="0" dirty="0">
                <a:solidFill>
                  <a:srgbClr val="3D3D3D"/>
                </a:solidFill>
                <a:effectLst/>
                <a:highlight>
                  <a:srgbClr val="FFFFFF"/>
                </a:highlight>
                <a:latin typeface="montserrat" panose="00000500000000000000" pitchFamily="2" charset="0"/>
              </a:rPr>
              <a:t>model what deep understanding of a term entails.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16887710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9D6AD-B4FE-C213-FA3A-363D82F47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62F14-4704-FEA3-5B63-CF6477066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B8D86-28E5-3817-6DE1-92C2DB0644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cs typeface="Calibri"/>
              </a:rPr>
              <a:t>This slide can be used to facilitate student self-reflection or as an exit ticket for any lesson. Adapt step 3 to suit the lesson and your context.</a:t>
            </a:r>
          </a:p>
        </p:txBody>
      </p:sp>
      <p:sp>
        <p:nvSpPr>
          <p:cNvPr id="4" name="Slide Number Placeholder 3">
            <a:extLst>
              <a:ext uri="{FF2B5EF4-FFF2-40B4-BE49-F238E27FC236}">
                <a16:creationId xmlns:a16="http://schemas.microsoft.com/office/drawing/2014/main" id="{CD13AD9F-1A7C-804E-B255-942A3B4819B4}"/>
              </a:ext>
            </a:extLst>
          </p:cNvPr>
          <p:cNvSpPr>
            <a:spLocks noGrp="1"/>
          </p:cNvSpPr>
          <p:nvPr>
            <p:ph type="sldNum" sz="quarter" idx="5"/>
          </p:nvPr>
        </p:nvSpPr>
        <p:spPr/>
        <p:txBody>
          <a:bodyPr/>
          <a:lstStyle/>
          <a:p>
            <a:fld id="{C13C8DF3-ABA0-7041-8089-46237AD3C6E3}" type="slidenum">
              <a:rPr lang="en-US" smtClean="0"/>
              <a:t>120</a:t>
            </a:fld>
            <a:endParaRPr lang="en-US"/>
          </a:p>
        </p:txBody>
      </p:sp>
    </p:spTree>
    <p:extLst>
      <p:ext uri="{BB962C8B-B14F-4D97-AF65-F5344CB8AC3E}">
        <p14:creationId xmlns:p14="http://schemas.microsoft.com/office/powerpoint/2010/main" val="400848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a:t>
            </a:fld>
            <a:endParaRPr lang="en-AU"/>
          </a:p>
        </p:txBody>
      </p:sp>
    </p:spTree>
    <p:extLst>
      <p:ext uri="{BB962C8B-B14F-4D97-AF65-F5344CB8AC3E}">
        <p14:creationId xmlns:p14="http://schemas.microsoft.com/office/powerpoint/2010/main" val="16438741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Word-phrase-sentence is a thinking routine from Harvard University Project Zero. Additional information on facilitating this activity can be found at https://pz.harvard.edu/sites/default/files/Word-Phrase-Sentence.pdf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36618589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Think-Pair-Share involves students thinking independently about a prompt or problem, pairing up and discussing their ideas with a classmate, and then sharing their combined knowledge with the class. It:</a:t>
            </a:r>
          </a:p>
          <a:p>
            <a:pPr marL="285750" indent="-285750">
              <a:buFont typeface="Arial" panose="020B0604020202020204" pitchFamily="34" charset="0"/>
              <a:buChar char="•"/>
            </a:pPr>
            <a:r>
              <a:rPr lang="en-AU" dirty="0"/>
              <a:t>allows educators to change a traditional whole class discussion into a more manageable and inclusive activity where all students are given an opportunity to respond</a:t>
            </a:r>
          </a:p>
          <a:p>
            <a:pPr marL="285750" indent="-285750">
              <a:buFont typeface="Arial" panose="020B0604020202020204" pitchFamily="34" charset="0"/>
              <a:buChar char="•"/>
            </a:pPr>
            <a:r>
              <a:rPr lang="en-AU" dirty="0"/>
              <a:t>promotes the development of students' speaking, listening and social skills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14678389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3-2-1 things I learned today can be used as an exit ticket. It helps students reflect on what they have learnt in the lesson and provides feedback to the teacher on individuals progress.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37625578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316255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This slide supports the ‘Making observations with popping corn’ activity in TRB1.</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671360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Once students have classified each scenario, the animation can be activated with a click, and the qualitative observations will be outlined. You can use this to facilitate a discussion with the students and correct their understanding where required.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414588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14</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sample response may be shared with your class to facilitate the activity. This slide is animated to bring up the sample answers one by one.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280258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support a class discussion. The branches of science </a:t>
            </a:r>
            <a:r>
              <a:rPr lang="en-AU" dirty="0">
                <a:highlight>
                  <a:srgbClr val="FFFF00"/>
                </a:highlight>
              </a:rPr>
              <a:t>(biology, chemistry, geology and physics) </a:t>
            </a:r>
            <a:r>
              <a:rPr lang="en-AU" dirty="0"/>
              <a:t>may be moved to name branches, and sub-branches may also be created.</a:t>
            </a:r>
          </a:p>
          <a:p>
            <a:endParaRPr lang="en-AU" dirty="0"/>
          </a:p>
          <a:p>
            <a:r>
              <a:rPr lang="en-AU" dirty="0"/>
              <a:t>Move the images on to the tree while discussing how the branches overlap, and that one image may belong to more than one branch. For example, solar panels could belong to physics or a sub-branch of biology – sustainability. </a:t>
            </a:r>
          </a:p>
          <a:p>
            <a:endParaRPr lang="en-AU" dirty="0"/>
          </a:p>
          <a:p>
            <a:r>
              <a:rPr lang="en-AU" dirty="0"/>
              <a:t>You may choose to edit the image or add more.</a:t>
            </a:r>
          </a:p>
          <a:p>
            <a:endParaRPr lang="en-AU" dirty="0"/>
          </a:p>
          <a:p>
            <a:r>
              <a:rPr lang="en-AU" sz="1800" u="sng" dirty="0">
                <a:solidFill>
                  <a:srgbClr val="001C4A"/>
                </a:solidFill>
                <a:effectLst/>
                <a:latin typeface="Arial" panose="020B0604020202020204" pitchFamily="34" charset="0"/>
                <a:ea typeface="Calibri" panose="020F0502020204030204" pitchFamily="34" charset="0"/>
                <a:hlinkClick r:id="rId3"/>
              </a:rPr>
              <a:t>Strawberry poison-dart frog</a:t>
            </a:r>
            <a:r>
              <a:rPr lang="en-AU" sz="1800" dirty="0">
                <a:effectLst/>
                <a:latin typeface="Arial" panose="020B0604020202020204" pitchFamily="34" charset="0"/>
                <a:ea typeface="Calibri" panose="020F0502020204030204" pitchFamily="34" charset="0"/>
              </a:rPr>
              <a:t> by Unknown Author is licensed under </a:t>
            </a:r>
            <a:r>
              <a:rPr lang="en-AU" sz="1800" u="sng" dirty="0">
                <a:solidFill>
                  <a:srgbClr val="001C4A"/>
                </a:solidFill>
                <a:effectLst/>
                <a:latin typeface="Arial" panose="020B0604020202020204" pitchFamily="34" charset="0"/>
                <a:ea typeface="Calibri" panose="020F0502020204030204" pitchFamily="34" charset="0"/>
                <a:hlinkClick r:id="rId4"/>
              </a:rPr>
              <a:t>CC BY-SA</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5"/>
              </a:rPr>
              <a:t>sparse granule cells</a:t>
            </a:r>
            <a:r>
              <a:rPr lang="en-AU" sz="1800" dirty="0">
                <a:effectLst/>
                <a:latin typeface="Arial" panose="020B0604020202020204" pitchFamily="34" charset="0"/>
                <a:ea typeface="Calibri" panose="020F0502020204030204" pitchFamily="34" charset="0"/>
              </a:rPr>
              <a:t> by J Snyder is licensed under </a:t>
            </a:r>
            <a:r>
              <a:rPr lang="en-AU" sz="1800" u="sng" dirty="0">
                <a:solidFill>
                  <a:srgbClr val="001C4A"/>
                </a:solidFill>
                <a:effectLst/>
                <a:latin typeface="Arial" panose="020B0604020202020204" pitchFamily="34" charset="0"/>
                <a:ea typeface="Calibri" panose="020F0502020204030204" pitchFamily="34" charset="0"/>
                <a:hlinkClick r:id="rId6"/>
              </a:rPr>
              <a:t>CC-BY-3.0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7"/>
              </a:rPr>
              <a:t>Biuret reaction to proteins</a:t>
            </a:r>
            <a:r>
              <a:rPr lang="en-AU" sz="1800" dirty="0">
                <a:effectLst/>
                <a:latin typeface="Arial" panose="020B0604020202020204" pitchFamily="34" charset="0"/>
                <a:ea typeface="Calibri" panose="020F0502020204030204" pitchFamily="34" charset="0"/>
              </a:rPr>
              <a:t> by  </a:t>
            </a:r>
            <a:r>
              <a:rPr lang="en-AU" sz="1800" u="sng" dirty="0" err="1">
                <a:solidFill>
                  <a:srgbClr val="001C4A"/>
                </a:solidFill>
                <a:effectLst/>
                <a:latin typeface="Arial" panose="020B0604020202020204" pitchFamily="34" charset="0"/>
                <a:ea typeface="Calibri" panose="020F0502020204030204" pitchFamily="34" charset="0"/>
                <a:hlinkClick r:id="rId8" tooltip="User:Балакина Наталья (page does not exist)"/>
              </a:rPr>
              <a:t>Балакина</a:t>
            </a:r>
            <a:r>
              <a:rPr lang="en-AU" sz="1800" u="sng" dirty="0">
                <a:solidFill>
                  <a:srgbClr val="001C4A"/>
                </a:solidFill>
                <a:effectLst/>
                <a:latin typeface="Arial" panose="020B0604020202020204" pitchFamily="34" charset="0"/>
                <a:ea typeface="Calibri" panose="020F0502020204030204" pitchFamily="34" charset="0"/>
                <a:hlinkClick r:id="rId8" tooltip="User:Балакина Наталья (page does not exist)"/>
              </a:rPr>
              <a:t> </a:t>
            </a:r>
            <a:r>
              <a:rPr lang="en-AU" sz="1800" u="sng" dirty="0" err="1">
                <a:solidFill>
                  <a:srgbClr val="001C4A"/>
                </a:solidFill>
                <a:effectLst/>
                <a:latin typeface="Arial" panose="020B0604020202020204" pitchFamily="34" charset="0"/>
                <a:ea typeface="Calibri" panose="020F0502020204030204" pitchFamily="34" charset="0"/>
                <a:hlinkClick r:id="rId8" tooltip="User:Балакина Наталья (page does not exist)"/>
              </a:rPr>
              <a:t>Наталья</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9"/>
              </a:rPr>
              <a:t>CC BY 4.0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0"/>
              </a:rPr>
              <a:t>Parkes Observatory – Australia -15Aug2009</a:t>
            </a:r>
            <a:r>
              <a:rPr lang="en-AU" sz="1800" dirty="0">
                <a:effectLst/>
                <a:latin typeface="Arial" panose="020B0604020202020204" pitchFamily="34" charset="0"/>
                <a:ea typeface="Calibri" panose="020F0502020204030204" pitchFamily="34" charset="0"/>
              </a:rPr>
              <a:t> by Ian Sutton is licensed under </a:t>
            </a:r>
            <a:r>
              <a:rPr lang="en-AU" sz="1800" u="sng" dirty="0">
                <a:solidFill>
                  <a:srgbClr val="001C4A"/>
                </a:solidFill>
                <a:effectLst/>
                <a:latin typeface="Arial" panose="020B0604020202020204" pitchFamily="34" charset="0"/>
                <a:ea typeface="Calibri" panose="020F0502020204030204" pitchFamily="34" charset="0"/>
                <a:hlinkClick r:id="rId11"/>
              </a:rPr>
              <a:t>CC-BY-2.0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2"/>
              </a:rPr>
              <a:t>New Norcia solar</a:t>
            </a:r>
            <a:r>
              <a:rPr lang="en-AU" sz="1800" dirty="0">
                <a:effectLst/>
                <a:latin typeface="Arial" panose="020B0604020202020204" pitchFamily="34" charset="0"/>
                <a:ea typeface="Calibri" panose="020F0502020204030204" pitchFamily="34" charset="0"/>
              </a:rPr>
              <a:t> by European Space Agency is licensed under </a:t>
            </a:r>
            <a:r>
              <a:rPr lang="en-AU" sz="1800" u="sng" dirty="0">
                <a:solidFill>
                  <a:srgbClr val="001C4A"/>
                </a:solidFill>
                <a:effectLst/>
                <a:latin typeface="Arial" panose="020B0604020202020204" pitchFamily="34" charset="0"/>
                <a:ea typeface="Calibri" panose="020F0502020204030204" pitchFamily="34" charset="0"/>
                <a:hlinkClick r:id="rId13"/>
              </a:rPr>
              <a:t>CC-BY-SA</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4"/>
              </a:rPr>
              <a:t>12 apostles 2019</a:t>
            </a:r>
            <a:r>
              <a:rPr lang="en-AU" sz="1800" dirty="0">
                <a:effectLst/>
                <a:latin typeface="Arial" panose="020B0604020202020204" pitchFamily="34" charset="0"/>
                <a:ea typeface="Calibri" panose="020F0502020204030204" pitchFamily="34" charset="0"/>
              </a:rPr>
              <a:t> by Unknown Author is licensed under </a:t>
            </a:r>
            <a:r>
              <a:rPr lang="en-AU" sz="1800" u="sng" dirty="0">
                <a:solidFill>
                  <a:srgbClr val="001C4A"/>
                </a:solidFill>
                <a:effectLst/>
                <a:latin typeface="Arial" panose="020B0604020202020204" pitchFamily="34" charset="0"/>
                <a:ea typeface="Calibri" panose="020F0502020204030204" pitchFamily="34" charset="0"/>
                <a:hlinkClick r:id="rId15"/>
              </a:rPr>
              <a:t>CC-BY-SA 4.0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6"/>
              </a:rPr>
              <a:t>Red Raw Minerals</a:t>
            </a:r>
            <a:r>
              <a:rPr lang="en-AU" sz="1800" dirty="0">
                <a:effectLst/>
                <a:latin typeface="Arial" panose="020B0604020202020204" pitchFamily="34" charset="0"/>
                <a:ea typeface="Calibri" panose="020F0502020204030204" pitchFamily="34" charset="0"/>
              </a:rPr>
              <a:t> by </a:t>
            </a:r>
            <a:r>
              <a:rPr lang="en-AU" sz="1800" dirty="0" err="1">
                <a:effectLst/>
                <a:latin typeface="Arial" panose="020B0604020202020204" pitchFamily="34" charset="0"/>
                <a:ea typeface="Calibri" panose="020F0502020204030204" pitchFamily="34" charset="0"/>
              </a:rPr>
              <a:t>Глеб</a:t>
            </a:r>
            <a:r>
              <a:rPr lang="en-AU" sz="1800" dirty="0">
                <a:effectLst/>
                <a:latin typeface="Arial" panose="020B0604020202020204" pitchFamily="34" charset="0"/>
                <a:ea typeface="Calibri" panose="020F0502020204030204" pitchFamily="34" charset="0"/>
              </a:rPr>
              <a:t> </a:t>
            </a:r>
            <a:r>
              <a:rPr lang="en-AU" sz="1800" dirty="0" err="1">
                <a:effectLst/>
                <a:latin typeface="Arial" panose="020B0604020202020204" pitchFamily="34" charset="0"/>
                <a:ea typeface="Calibri" panose="020F0502020204030204" pitchFamily="34" charset="0"/>
              </a:rPr>
              <a:t>Коровко</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8"/>
              </a:rPr>
              <a:t>Coloured Powders and Brush by Venus HD Make-up &amp; Perfume</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9"/>
              </a:rPr>
              <a:t>Person Riding on Parachute</a:t>
            </a:r>
            <a:r>
              <a:rPr lang="en-AU" sz="1800" dirty="0">
                <a:effectLst/>
                <a:latin typeface="Arial" panose="020B0604020202020204" pitchFamily="34" charset="0"/>
                <a:ea typeface="Calibri" panose="020F0502020204030204" pitchFamily="34" charset="0"/>
              </a:rPr>
              <a:t> by Quang Nguyen Vinh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20"/>
              </a:rPr>
              <a:t>White Sydney Opera House</a:t>
            </a:r>
            <a:r>
              <a:rPr lang="en-AU" sz="1800" dirty="0">
                <a:effectLst/>
                <a:latin typeface="Arial" panose="020B0604020202020204" pitchFamily="34" charset="0"/>
                <a:ea typeface="Calibri" panose="020F0502020204030204" pitchFamily="34" charset="0"/>
              </a:rPr>
              <a:t> by </a:t>
            </a:r>
            <a:r>
              <a:rPr lang="en-AU" sz="1800" dirty="0" err="1">
                <a:effectLst/>
                <a:latin typeface="Arial" panose="020B0604020202020204" pitchFamily="34" charset="0"/>
                <a:ea typeface="Calibri" panose="020F0502020204030204" pitchFamily="34" charset="0"/>
              </a:rPr>
              <a:t>Rijan</a:t>
            </a:r>
            <a:r>
              <a:rPr lang="en-AU" sz="1800" dirty="0">
                <a:effectLst/>
                <a:latin typeface="Arial" panose="020B0604020202020204" pitchFamily="34" charset="0"/>
                <a:ea typeface="Calibri" panose="020F0502020204030204" pitchFamily="34" charset="0"/>
              </a:rPr>
              <a:t> </a:t>
            </a:r>
            <a:r>
              <a:rPr lang="en-AU" sz="1800" dirty="0" err="1">
                <a:effectLst/>
                <a:latin typeface="Arial" panose="020B0604020202020204" pitchFamily="34" charset="0"/>
                <a:ea typeface="Calibri" panose="020F0502020204030204" pitchFamily="34" charset="0"/>
              </a:rPr>
              <a:t>Hamidovic</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21"/>
              </a:rPr>
              <a:t>Yellow and White Red Pills</a:t>
            </a:r>
            <a:r>
              <a:rPr lang="en-AU" sz="1800" dirty="0">
                <a:effectLst/>
                <a:latin typeface="Arial" panose="020B0604020202020204" pitchFamily="34" charset="0"/>
                <a:ea typeface="Calibri" panose="020F0502020204030204" pitchFamily="34" charset="0"/>
              </a:rPr>
              <a:t> on Blister Pack by A Shvets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22"/>
              </a:rPr>
              <a:t>DNA strands</a:t>
            </a:r>
            <a:r>
              <a:rPr lang="en-AU" sz="1800" dirty="0">
                <a:effectLst/>
                <a:latin typeface="Arial" panose="020B0604020202020204" pitchFamily="34" charset="0"/>
                <a:ea typeface="Calibri" panose="020F0502020204030204" pitchFamily="34" charset="0"/>
              </a:rPr>
              <a:t> by </a:t>
            </a:r>
            <a:r>
              <a:rPr lang="en-AU" sz="1800" dirty="0" err="1">
                <a:effectLst/>
                <a:latin typeface="Arial" panose="020B0604020202020204" pitchFamily="34" charset="0"/>
                <a:ea typeface="Calibri" panose="020F0502020204030204" pitchFamily="34" charset="0"/>
              </a:rPr>
              <a:t>gerait</a:t>
            </a:r>
            <a:r>
              <a:rPr lang="en-AU" sz="1800" dirty="0">
                <a:effectLst/>
                <a:latin typeface="Arial" panose="020B0604020202020204" pitchFamily="34" charset="0"/>
                <a:ea typeface="Calibri" panose="020F0502020204030204" pitchFamily="34" charset="0"/>
              </a:rPr>
              <a:t> is licenced under </a:t>
            </a:r>
            <a:r>
              <a:rPr lang="en-AU" sz="1800" u="sng" dirty="0">
                <a:solidFill>
                  <a:srgbClr val="001C4A"/>
                </a:solidFill>
                <a:effectLst/>
                <a:latin typeface="Arial" panose="020B0604020202020204" pitchFamily="34" charset="0"/>
                <a:ea typeface="Calibri" panose="020F0502020204030204" pitchFamily="34" charset="0"/>
                <a:hlinkClick r:id="rId23"/>
              </a:rPr>
              <a:t>CC0 1.0 DEED</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0533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17</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a:t>This slide contains animations that bring up the text one by one. The numbers below align with the animation number. </a:t>
            </a:r>
            <a:r>
              <a:rPr lang="en-AU" sz="1800" i="0" dirty="0">
                <a:effectLst/>
                <a:latin typeface="Arial" panose="020B0604020202020204" pitchFamily="34" charset="0"/>
                <a:ea typeface="Calibri" panose="020F0502020204030204" pitchFamily="34" charset="0"/>
              </a:rPr>
              <a:t>As you reveal each step, highlight the collaboration and how this allowed for the speed of discovery.</a:t>
            </a:r>
            <a:endParaRPr lang="en-AU" i="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Ask students if they can recall the beginning of COVID-19. When and where did it first appear?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1. 12 December 2019 in a city in China. </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i="0" dirty="0">
                <a:effectLst/>
                <a:latin typeface="Arial" panose="020B0604020202020204" pitchFamily="34" charset="0"/>
                <a:ea typeface="Calibri" panose="020F0502020204030204" pitchFamily="34" charset="0"/>
              </a:rPr>
              <a:t>2. The World Health Organization works to promote health and keep the world safe from disease.  It is part of the United Nations. The Chinese doctors inform the WHO about the new disease.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i="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i="0" dirty="0">
                <a:effectLst/>
                <a:latin typeface="Arial" panose="020B0604020202020204" pitchFamily="34" charset="0"/>
                <a:ea typeface="Calibri" panose="020F0502020204030204" pitchFamily="34" charset="0"/>
              </a:rPr>
              <a:t>3. Scientists have found the virus and let the world know its existence. </a:t>
            </a:r>
            <a:endParaRPr lang="en-AU" i="1" dirty="0"/>
          </a:p>
          <a:p>
            <a:endParaRPr lang="en-AU" i="1" dirty="0"/>
          </a:p>
          <a:p>
            <a:r>
              <a:rPr lang="en-AU" dirty="0"/>
              <a:t>4. Year 7 students will not understand ‘genetic sequence’ – explain this as the unique structure of the virus. This occurred just 10 days after the World Health Organisation was informed of the disease.</a:t>
            </a:r>
          </a:p>
          <a:p>
            <a:endParaRPr lang="en-AU" dirty="0"/>
          </a:p>
          <a:p>
            <a:r>
              <a:rPr lang="en-AU" dirty="0"/>
              <a:t>5. The map shows the countries that have published the genetic sequences of the many different strains of SARS-CoV-2 to international databases. This allowed the world to know where new variants (forms) of the virus were developing  </a:t>
            </a:r>
          </a:p>
          <a:p>
            <a:endParaRPr lang="en-AU" dirty="0"/>
          </a:p>
          <a:p>
            <a:r>
              <a:rPr lang="en-AU" dirty="0"/>
              <a:t>6. Spike protein will need a basic explanation—it is the part of the virus that attaches to our cells, allowing the virus to enter our cells and make us sick. </a:t>
            </a:r>
          </a:p>
          <a:p>
            <a:endParaRPr lang="en-AU" dirty="0"/>
          </a:p>
          <a:p>
            <a:r>
              <a:rPr lang="en-AU" dirty="0"/>
              <a:t>7. Usually, one company will develop a vaccine – here, we have companies from many countries forming partnerships to develop vaccines</a:t>
            </a:r>
          </a:p>
          <a:p>
            <a:endParaRPr lang="en-AU" dirty="0"/>
          </a:p>
          <a:p>
            <a:r>
              <a:rPr lang="en-AU" dirty="0"/>
              <a:t>8. Highlight the collaboration</a:t>
            </a:r>
          </a:p>
          <a:p>
            <a:endParaRPr lang="en-AU" dirty="0"/>
          </a:p>
          <a:p>
            <a:r>
              <a:rPr lang="en-AU" dirty="0"/>
              <a:t>9. Again, highlight collaboration</a:t>
            </a:r>
          </a:p>
          <a:p>
            <a:endParaRPr lang="en-AU" dirty="0"/>
          </a:p>
          <a:p>
            <a:r>
              <a:rPr lang="en-AU" dirty="0"/>
              <a:t>10. Typical vaccine development takes 10-15 years, with one company developing the vaccine costing $31-68 million. Multiple research organisations and companies worked on this, spending much more money than previously. The USA spent 31.9 billion dollars (students may need ‘billion’ defined as 1000 million). This meant the vaccine could be developed much more quickly than usual.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106241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a:ea typeface="Calibri"/>
                <a:cs typeface="Arial"/>
              </a:rPr>
              <a:t>Introduce the International Space Station (ISS) as another example of international scientific collaboration. </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cs typeface="Arial"/>
            </a:endParaRPr>
          </a:p>
          <a:p>
            <a:pPr>
              <a:lnSpc>
                <a:spcPct val="150000"/>
              </a:lnSpc>
              <a:spcBef>
                <a:spcPts val="1200"/>
              </a:spcBef>
              <a:spcAft>
                <a:spcPts val="600"/>
              </a:spcAft>
            </a:pPr>
            <a:r>
              <a:rPr lang="en-AU" sz="1800" b="1" dirty="0">
                <a:latin typeface="Arial"/>
                <a:ea typeface="Calibri"/>
                <a:cs typeface="Arial"/>
              </a:rPr>
              <a:t>Explain to the students:</a:t>
            </a:r>
            <a:endParaRPr lang="en-AU" sz="1800" b="1" dirty="0">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cs typeface="Arial" panose="020B0604020202020204" pitchFamily="34" charset="0"/>
            </a:endParaRPr>
          </a:p>
          <a:p>
            <a:r>
              <a:rPr lang="en-AU" sz="1400" dirty="0">
                <a:effectLst/>
                <a:latin typeface="+mn-lt"/>
                <a:ea typeface="Calibri"/>
              </a:rPr>
              <a:t>What is it?</a:t>
            </a:r>
            <a:r>
              <a:rPr lang="en-AU" sz="1400" dirty="0">
                <a:latin typeface="+mn-lt"/>
                <a:ea typeface="Calibri"/>
              </a:rPr>
              <a:t> </a:t>
            </a:r>
          </a:p>
          <a:p>
            <a:pPr marL="0" indent="0">
              <a:buFont typeface="Arial" panose="020B0604020202020204" pitchFamily="34" charset="0"/>
              <a:buNone/>
            </a:pPr>
            <a:r>
              <a:rPr lang="en-AU" sz="1400" dirty="0">
                <a:effectLst/>
                <a:latin typeface="+mn-lt"/>
                <a:ea typeface="Calibri"/>
              </a:rPr>
              <a:t>A space station that o</a:t>
            </a:r>
            <a:r>
              <a:rPr lang="en-AU" sz="1400" dirty="0">
                <a:latin typeface="+mn-lt"/>
              </a:rPr>
              <a:t>rbits approximately 400 km above the Earth. </a:t>
            </a:r>
            <a:endParaRPr lang="en-AU" sz="1400" dirty="0">
              <a:latin typeface="+mn-lt"/>
              <a:ea typeface="Calibri"/>
              <a:cs typeface="Calibri"/>
            </a:endParaRPr>
          </a:p>
          <a:p>
            <a:pPr marL="285750" indent="-285750">
              <a:buFont typeface="Arial" panose="020B0604020202020204" pitchFamily="34" charset="0"/>
              <a:buChar char="•"/>
            </a:pPr>
            <a:r>
              <a:rPr lang="en-AU" sz="1400" dirty="0">
                <a:latin typeface="+mn-lt"/>
              </a:rPr>
              <a:t>It has been orbiting the Earth for 25 years</a:t>
            </a:r>
            <a:endParaRPr lang="en-AU" sz="1400" dirty="0">
              <a:latin typeface="+mn-lt"/>
              <a:ea typeface="Calibri"/>
              <a:cs typeface="Calibri"/>
            </a:endParaRPr>
          </a:p>
          <a:p>
            <a:pPr marL="285750" indent="-285750">
              <a:buFont typeface="Arial" panose="020B0604020202020204" pitchFamily="34" charset="0"/>
              <a:buChar char="•"/>
            </a:pPr>
            <a:r>
              <a:rPr lang="en-AU" sz="1400" dirty="0">
                <a:latin typeface="+mn-lt"/>
              </a:rPr>
              <a:t>270+ astronauts have visited the ISS</a:t>
            </a:r>
            <a:endParaRPr lang="en-AU" sz="1400" dirty="0">
              <a:latin typeface="+mn-lt"/>
              <a:ea typeface="Calibri"/>
              <a:cs typeface="Calibri"/>
            </a:endParaRPr>
          </a:p>
          <a:p>
            <a:pPr marL="285750" lvl="0" indent="-285750">
              <a:lnSpc>
                <a:spcPct val="150000"/>
              </a:lnSpc>
              <a:spcBef>
                <a:spcPts val="1200"/>
              </a:spcBef>
              <a:spcAft>
                <a:spcPts val="600"/>
              </a:spcAft>
              <a:buFont typeface="Arial" panose="020B0604020202020204" pitchFamily="34" charset="0"/>
              <a:buChar char="•"/>
            </a:pPr>
            <a:endParaRPr lang="en-AU" sz="1400" dirty="0">
              <a:effectLst/>
              <a:latin typeface="+mn-lt"/>
              <a:ea typeface="Calibri" panose="020F0502020204030204" pitchFamily="34" charset="0"/>
            </a:endParaRPr>
          </a:p>
          <a:p>
            <a:pPr>
              <a:lnSpc>
                <a:spcPct val="150000"/>
              </a:lnSpc>
              <a:spcBef>
                <a:spcPts val="1200"/>
              </a:spcBef>
              <a:spcAft>
                <a:spcPts val="600"/>
              </a:spcAft>
              <a:defRPr/>
            </a:pPr>
            <a:r>
              <a:rPr lang="en-AU" sz="1400" dirty="0">
                <a:effectLst/>
                <a:latin typeface="+mn-lt"/>
                <a:ea typeface="Calibri"/>
              </a:rPr>
              <a:t>What happens on the international space station?</a:t>
            </a:r>
            <a:r>
              <a:rPr lang="en-AU" sz="1400" dirty="0">
                <a:latin typeface="+mn-lt"/>
                <a:ea typeface="Calibri"/>
              </a:rPr>
              <a:t> </a:t>
            </a:r>
            <a:endParaRPr lang="en-AU" sz="1400" dirty="0">
              <a:effectLst/>
              <a:latin typeface="+mn-lt"/>
              <a:ea typeface="Calibri" panose="020F0502020204030204" pitchFamily="34" charset="0"/>
              <a:cs typeface="Calibri"/>
            </a:endParaRP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400" dirty="0">
                <a:latin typeface="+mn-lt"/>
              </a:rPr>
              <a:t>Experiments are conducted in zero gravity.</a:t>
            </a:r>
            <a:endParaRPr lang="en-AU" sz="1400" dirty="0">
              <a:latin typeface="+mn-lt"/>
              <a:ea typeface="Calibri"/>
              <a:cs typeface="Calibri"/>
            </a:endParaRPr>
          </a:p>
          <a:p>
            <a:pPr marL="285750" indent="-285750">
              <a:lnSpc>
                <a:spcPct val="150000"/>
              </a:lnSpc>
              <a:spcBef>
                <a:spcPts val="1200"/>
              </a:spcBef>
              <a:spcAft>
                <a:spcPts val="600"/>
              </a:spcAft>
              <a:buFont typeface="Arial" panose="020B0604020202020204" pitchFamily="34" charset="0"/>
              <a:buChar char="•"/>
              <a:defRPr/>
            </a:pPr>
            <a:r>
              <a:rPr lang="en-AU" sz="1400" dirty="0">
                <a:latin typeface="+mn-lt"/>
              </a:rPr>
              <a:t>Experiments are conducted into living and working in space, allowing us to send humans further into space than ever before. </a:t>
            </a:r>
            <a:endParaRPr lang="en-AU" sz="1400" dirty="0">
              <a:latin typeface="+mn-lt"/>
              <a:ea typeface="Calibri"/>
              <a:cs typeface="Calibri"/>
            </a:endParaRPr>
          </a:p>
          <a:p>
            <a:pPr marL="285750" lvl="0" indent="-285750">
              <a:lnSpc>
                <a:spcPct val="150000"/>
              </a:lnSpc>
              <a:spcBef>
                <a:spcPts val="1200"/>
              </a:spcBef>
              <a:spcAft>
                <a:spcPts val="600"/>
              </a:spcAft>
              <a:buFont typeface="Arial" panose="020B0604020202020204" pitchFamily="34" charset="0"/>
              <a:buChar char="•"/>
            </a:pPr>
            <a:endParaRPr lang="en-AU" sz="1400" dirty="0">
              <a:effectLst/>
              <a:latin typeface="+mn-lt"/>
              <a:ea typeface="Calibri" panose="020F0502020204030204" pitchFamily="34" charset="0"/>
            </a:endParaRPr>
          </a:p>
          <a:p>
            <a:pPr>
              <a:lnSpc>
                <a:spcPct val="150000"/>
              </a:lnSpc>
              <a:spcBef>
                <a:spcPts val="1200"/>
              </a:spcBef>
              <a:spcAft>
                <a:spcPts val="600"/>
              </a:spcAft>
              <a:defRPr/>
            </a:pPr>
            <a:r>
              <a:rPr lang="en-AU" sz="1400" dirty="0">
                <a:effectLst/>
                <a:latin typeface="+mn-lt"/>
                <a:ea typeface="Calibri"/>
              </a:rPr>
              <a:t>Why is it called an ‘International’ Space Station?</a:t>
            </a:r>
            <a:r>
              <a:rPr lang="en-AU" sz="1400" dirty="0">
                <a:latin typeface="+mn-lt"/>
                <a:ea typeface="Calibri"/>
              </a:rPr>
              <a:t> </a:t>
            </a:r>
            <a:endParaRPr lang="en-AU" sz="1400" dirty="0">
              <a:effectLst/>
              <a:latin typeface="+mn-lt"/>
              <a:ea typeface="Calibri" panose="020F0502020204030204" pitchFamily="34" charset="0"/>
              <a:cs typeface="Calibri"/>
            </a:endParaRPr>
          </a:p>
          <a:p>
            <a:pPr marL="285750" indent="-285750">
              <a:lnSpc>
                <a:spcPct val="150000"/>
              </a:lnSpc>
              <a:spcBef>
                <a:spcPts val="1200"/>
              </a:spcBef>
              <a:spcAft>
                <a:spcPts val="600"/>
              </a:spcAft>
              <a:buFont typeface="Arial" panose="020B0604020202020204" pitchFamily="34" charset="0"/>
              <a:buChar char="•"/>
              <a:defRPr/>
            </a:pPr>
            <a:r>
              <a:rPr lang="en-AU" sz="1400" dirty="0">
                <a:effectLst/>
                <a:latin typeface="+mn-lt"/>
                <a:ea typeface="Calibri"/>
              </a:rPr>
              <a:t>Many countries</a:t>
            </a:r>
            <a:r>
              <a:rPr lang="en-AU" sz="1400" dirty="0">
                <a:latin typeface="+mn-lt"/>
              </a:rPr>
              <a:t>, including the USA, Russia, Europe (10 countries), Brazil, Canada, and Japan, contributed funds to put it into space for scientists to conduct experiments. </a:t>
            </a:r>
          </a:p>
          <a:p>
            <a:pPr marL="285750" marR="0" lvl="0" indent="-285750" algn="l" defTabSz="1219170">
              <a:lnSpc>
                <a:spcPct val="150000"/>
              </a:lnSpc>
              <a:spcBef>
                <a:spcPts val="1200"/>
              </a:spcBef>
              <a:spcAft>
                <a:spcPts val="600"/>
              </a:spcAft>
              <a:buClrTx/>
              <a:buSzTx/>
              <a:buFont typeface="Arial" panose="020B0604020202020204" pitchFamily="34" charset="0"/>
              <a:buChar char="•"/>
              <a:tabLst/>
              <a:defRPr/>
            </a:pPr>
            <a:endParaRPr lang="en-AU" sz="1400" dirty="0">
              <a:latin typeface="+mn-lt"/>
              <a:ea typeface="Calibri"/>
              <a:cs typeface="Calibri"/>
            </a:endParaRPr>
          </a:p>
          <a:p>
            <a:pPr>
              <a:lnSpc>
                <a:spcPct val="150000"/>
              </a:lnSpc>
              <a:spcBef>
                <a:spcPts val="1200"/>
              </a:spcBef>
              <a:spcAft>
                <a:spcPts val="600"/>
              </a:spcAft>
            </a:pPr>
            <a:r>
              <a:rPr lang="en-AU" sz="1400" dirty="0">
                <a:latin typeface="Calibri"/>
                <a:ea typeface="Calibri"/>
                <a:cs typeface="Calibri" panose="020F0502020204030204"/>
              </a:rPr>
              <a:t>What collaboration has occurred on the ISS?</a:t>
            </a:r>
            <a:endParaRPr lang="en-AU" sz="1400" dirty="0">
              <a:effectLst/>
              <a:latin typeface="Calibri" panose="020F0502020204030204" pitchFamily="34" charset="0"/>
              <a:ea typeface="Calibri" panose="020F0502020204030204" pitchFamily="34" charset="0"/>
              <a:cs typeface="Calibri" panose="020F0502020204030204"/>
            </a:endParaRPr>
          </a:p>
          <a:p>
            <a:pPr marL="285750" indent="-285750">
              <a:lnSpc>
                <a:spcPct val="150000"/>
              </a:lnSpc>
              <a:spcBef>
                <a:spcPts val="1200"/>
              </a:spcBef>
              <a:spcAft>
                <a:spcPts val="600"/>
              </a:spcAft>
              <a:buFont typeface="Arial"/>
              <a:buChar char="•"/>
            </a:pPr>
            <a:r>
              <a:rPr lang="en-AU" sz="1400" dirty="0">
                <a:latin typeface="Calibri"/>
                <a:ea typeface="Calibri"/>
                <a:cs typeface="Calibri"/>
              </a:rPr>
              <a:t>The ISS is a product of cooperation between multiple space agencies. This collaboration brings together resources, expertise, and funding from different countries to achieve common space exploration and research goals.  Without this collaboration, the progress of having a station orbiting the Earth would have taken a lot longer to accomplish. </a:t>
            </a:r>
            <a:endParaRPr lang="en-AU" sz="1400" dirty="0">
              <a:latin typeface="Calibri" panose="020F0502020204030204" pitchFamily="34" charset="0"/>
              <a:ea typeface="Calibri" panose="020F0502020204030204" pitchFamily="34" charset="0"/>
              <a:cs typeface="Calibri"/>
            </a:endParaRPr>
          </a:p>
          <a:p>
            <a:pPr marL="285750" indent="-285750">
              <a:lnSpc>
                <a:spcPct val="150000"/>
              </a:lnSpc>
              <a:spcBef>
                <a:spcPts val="1200"/>
              </a:spcBef>
              <a:spcAft>
                <a:spcPts val="600"/>
              </a:spcAft>
              <a:buFont typeface="Arial"/>
              <a:buChar char="•"/>
            </a:pPr>
            <a:r>
              <a:rPr lang="en-AU" sz="1400" dirty="0">
                <a:latin typeface="Calibri"/>
                <a:ea typeface="Calibri"/>
                <a:cs typeface="Calibri"/>
              </a:rPr>
              <a:t>Countries participating in the ISS program share technological advancements, research findings and operational techniques. Pooling this knowledge accelerates scientific progress and innovation, benefiting all collaborators. </a:t>
            </a:r>
            <a:endParaRPr lang="en-AU" sz="1400" dirty="0">
              <a:latin typeface="Calibri" panose="020F0502020204030204" pitchFamily="34" charset="0"/>
              <a:ea typeface="Calibri" panose="020F0502020204030204" pitchFamily="34" charset="0"/>
              <a:cs typeface="Calibri"/>
            </a:endParaRPr>
          </a:p>
          <a:p>
            <a:pPr marL="285750" indent="-285750">
              <a:lnSpc>
                <a:spcPct val="150000"/>
              </a:lnSpc>
              <a:spcBef>
                <a:spcPts val="1200"/>
              </a:spcBef>
              <a:spcAft>
                <a:spcPts val="600"/>
              </a:spcAft>
              <a:buFont typeface="Arial"/>
              <a:buChar char="•"/>
            </a:pPr>
            <a:r>
              <a:rPr lang="en-AU" sz="1400" dirty="0">
                <a:latin typeface="Calibri"/>
                <a:ea typeface="Calibri"/>
                <a:cs typeface="Calibri"/>
              </a:rPr>
              <a:t>Scientists worldwide can propose and conduct experiments on the ISS, fostering international scientific collaboration.</a:t>
            </a:r>
            <a:endParaRPr lang="en-AU" sz="1400" dirty="0">
              <a:latin typeface="Calibri"/>
              <a:ea typeface="Calibri" panose="020F0502020204030204" pitchFamily="34" charset="0"/>
              <a:cs typeface="Calibri"/>
            </a:endParaRPr>
          </a:p>
          <a:p>
            <a:pPr marL="285750" indent="-285750">
              <a:lnSpc>
                <a:spcPct val="150000"/>
              </a:lnSpc>
              <a:spcBef>
                <a:spcPts val="1200"/>
              </a:spcBef>
              <a:spcAft>
                <a:spcPts val="600"/>
              </a:spcAft>
              <a:buFont typeface="Arial"/>
              <a:buChar char="•"/>
            </a:pPr>
            <a:r>
              <a:rPr lang="en-AU" sz="1400" dirty="0">
                <a:latin typeface="Calibri"/>
                <a:ea typeface="Calibri"/>
                <a:cs typeface="Calibri"/>
              </a:rPr>
              <a:t>Despite differing national interests, the ISS collaborating nations work towards unified goals</a:t>
            </a:r>
            <a:endParaRPr lang="en-AU" sz="1400" dirty="0">
              <a:latin typeface="Calibri"/>
              <a:ea typeface="Calibri" panose="020F0502020204030204" pitchFamily="34" charset="0"/>
              <a:cs typeface="Calibri"/>
            </a:endParaRPr>
          </a:p>
          <a:p>
            <a:pPr marL="342900" indent="-342900">
              <a:lnSpc>
                <a:spcPct val="150000"/>
              </a:lnSpc>
              <a:spcBef>
                <a:spcPts val="1200"/>
              </a:spcBef>
              <a:spcAft>
                <a:spcPts val="600"/>
              </a:spcAft>
              <a:buFont typeface="Arial" panose="05050102010706020507" pitchFamily="18" charset="2"/>
              <a:buChar char="•"/>
            </a:pPr>
            <a:endParaRPr lang="en-AU" sz="1800" dirty="0">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96792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858198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Explain to students that they will collaborate with other students to learn about different international collaborative projects. They will record their findings in a table, as above.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779070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Model for the students how to complete the table for the ISS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815286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Divide the class into groups of 4. </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Each student in the group selects a different project from the list above and joins other students selecting the same project and researching their chosen project in ‘expert’ groups. Suggested websites are included above. Encourage students to </a:t>
            </a:r>
            <a:r>
              <a:rPr lang="en-AU" sz="1800" b="1" dirty="0">
                <a:effectLst/>
                <a:latin typeface="Arial" panose="020B0604020202020204" pitchFamily="34" charset="0"/>
                <a:ea typeface="Calibri" panose="020F0502020204030204" pitchFamily="34" charset="0"/>
              </a:rPr>
              <a:t>collaborate</a:t>
            </a:r>
            <a:r>
              <a:rPr lang="en-AU" sz="1800" dirty="0">
                <a:effectLst/>
                <a:latin typeface="Arial" panose="020B0604020202020204" pitchFamily="34" charset="0"/>
                <a:ea typeface="Calibri" panose="020F0502020204030204" pitchFamily="34" charset="0"/>
              </a:rPr>
              <a:t> to find the information about their project.</a:t>
            </a:r>
          </a:p>
          <a:p>
            <a:pPr marL="342900" lvl="0" indent="-342900">
              <a:lnSpc>
                <a:spcPct val="150000"/>
              </a:lnSpc>
              <a:spcBef>
                <a:spcPts val="1200"/>
              </a:spcBef>
              <a:spcAft>
                <a:spcPts val="600"/>
              </a:spcAft>
              <a:buFont typeface="Symbol" panose="05050102010706020507" pitchFamily="18" charset="2"/>
              <a:buChar char=""/>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69511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Students fill in the next row of their table for the international collaborative project they researched together.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409298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Students then return to their home group of 4 and share their learning. They each complete the table for the </a:t>
            </a:r>
            <a:r>
              <a:rPr lang="en-AU" sz="1600" b="1" dirty="0">
                <a:effectLst/>
                <a:latin typeface="Arial" panose="020B0604020202020204" pitchFamily="34" charset="0"/>
                <a:ea typeface="Calibri" panose="020F0502020204030204" pitchFamily="34" charset="0"/>
              </a:rPr>
              <a:t>three other</a:t>
            </a:r>
            <a:r>
              <a:rPr lang="en-AU" sz="1600" dirty="0">
                <a:effectLst/>
                <a:latin typeface="Arial" panose="020B0604020202020204" pitchFamily="34" charset="0"/>
                <a:ea typeface="Calibri" panose="020F0502020204030204" pitchFamily="34" charset="0"/>
              </a:rPr>
              <a:t> collaborative projects they researched.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596179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a52ba0b3e0_0_0:notes"/>
          <p:cNvSpPr>
            <a:spLocks noGrp="1" noRot="1" noChangeAspect="1"/>
          </p:cNvSpPr>
          <p:nvPr>
            <p:ph type="sldImg" idx="2"/>
          </p:nvPr>
        </p:nvSpPr>
        <p:spPr>
          <a:xfrm>
            <a:off x="92075" y="746125"/>
            <a:ext cx="6621463"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a52ba0b3e0_0_0:notes"/>
          <p:cNvSpPr txBox="1">
            <a:spLocks noGrp="1"/>
          </p:cNvSpPr>
          <p:nvPr>
            <p:ph type="body" idx="1"/>
          </p:nvPr>
        </p:nvSpPr>
        <p:spPr>
          <a:xfrm>
            <a:off x="680562" y="4721186"/>
            <a:ext cx="544449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800" b="1" dirty="0">
                <a:effectLst/>
                <a:latin typeface="Arial" panose="020B0604020202020204" pitchFamily="34" charset="0"/>
                <a:ea typeface="Calibri" panose="020F0502020204030204" pitchFamily="34" charset="0"/>
              </a:rPr>
              <a:t>Referring to the learning intentions and success criteria, students </a:t>
            </a:r>
            <a:r>
              <a:rPr lang="en-AU" sz="1800" dirty="0">
                <a:effectLst/>
                <a:latin typeface="Arial" panose="020B0604020202020204" pitchFamily="34" charset="0"/>
                <a:ea typeface="Calibri" panose="020F0502020204030204" pitchFamily="34" charset="0"/>
              </a:rPr>
              <a:t>undertake a 3-2-1 on things I learned today. Students list 3 things they learned today, 2 questions about those things, and one reason why it is important to know about them. Note that responses must be addressed at the start of the next lesson.</a:t>
            </a:r>
            <a:endParaRPr lang="en-AU" dirty="0"/>
          </a:p>
          <a:p>
            <a:pPr marL="0" lvl="0" indent="0" algn="l" rtl="0">
              <a:spcBef>
                <a:spcPts val="0"/>
              </a:spcBef>
              <a:spcAft>
                <a:spcPts val="0"/>
              </a:spcAft>
              <a:buNone/>
            </a:pPr>
            <a:r>
              <a:rPr lang="en-AU" dirty="0"/>
              <a:t>Teachers should review students’ responses to ensure that they have developed a good understanding of the key concepts discussed in this learning sequence.</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26</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may help students complete a Venn diagram in Activity 5, The Power of Scientific Theories and Laws.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Watch a video such as </a:t>
            </a:r>
            <a:r>
              <a:rPr lang="en-AU" sz="1800" u="sng" dirty="0">
                <a:solidFill>
                  <a:srgbClr val="001C4A"/>
                </a:solidFill>
                <a:effectLst/>
                <a:latin typeface="Arial" panose="020B0604020202020204" pitchFamily="34" charset="0"/>
                <a:ea typeface="Calibri" panose="020F0502020204030204" pitchFamily="34" charset="0"/>
                <a:hlinkClick r:id="rId3"/>
              </a:rPr>
              <a:t>What's the difference between a scientific law and theory? (5:11)</a:t>
            </a:r>
            <a:r>
              <a:rPr lang="en-AU" sz="1800" u="sng" dirty="0">
                <a:solidFill>
                  <a:srgbClr val="001C4A"/>
                </a:solidFill>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with the class. Ask the students to brainstorm about the difference between theories and laws in groups. Emphasise to students the importance of observations and repeated experiments in developing theories and laws. Students complete a </a:t>
            </a:r>
            <a:r>
              <a:rPr lang="en-AU" sz="1800" u="sng" dirty="0">
                <a:solidFill>
                  <a:srgbClr val="001C4A"/>
                </a:solidFill>
                <a:effectLst/>
                <a:latin typeface="Arial" panose="020B0604020202020204" pitchFamily="34" charset="0"/>
                <a:ea typeface="Calibri" panose="020F0502020204030204" pitchFamily="34" charset="0"/>
                <a:hlinkClick r:id="rId4"/>
              </a:rPr>
              <a:t>Venn diagram</a:t>
            </a:r>
            <a:r>
              <a:rPr lang="en-AU" sz="1800" dirty="0">
                <a:effectLst/>
                <a:latin typeface="Arial" panose="020B0604020202020204" pitchFamily="34" charset="0"/>
                <a:ea typeface="Calibri" panose="020F0502020204030204" pitchFamily="34" charset="0"/>
              </a:rPr>
              <a:t> illustrating similarities and differences between a theory and a law.</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495199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Suggested answers for the Venn diagram activity.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3210252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may respond as follows:</a:t>
            </a:r>
          </a:p>
          <a:p>
            <a:pPr marL="285750" indent="-285750">
              <a:buFont typeface="Arial" panose="020B0604020202020204" pitchFamily="34" charset="0"/>
              <a:buChar char="•"/>
            </a:pPr>
            <a:r>
              <a:rPr lang="en-AU" dirty="0"/>
              <a:t>Evolution</a:t>
            </a:r>
          </a:p>
          <a:p>
            <a:pPr marL="285750" indent="-285750">
              <a:buFont typeface="Arial" panose="020B0604020202020204" pitchFamily="34" charset="0"/>
              <a:buChar char="•"/>
            </a:pPr>
            <a:r>
              <a:rPr lang="en-AU" dirty="0"/>
              <a:t>Theory of evolution</a:t>
            </a:r>
          </a:p>
          <a:p>
            <a:pPr marL="285750" indent="-285750">
              <a:buFont typeface="Arial" panose="020B0604020202020204" pitchFamily="34" charset="0"/>
              <a:buChar char="•"/>
            </a:pPr>
            <a:r>
              <a:rPr lang="en-AU" dirty="0"/>
              <a:t>Theory of evolution by natural selection</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dirty="0"/>
              <a:t>Possible misconceptions:</a:t>
            </a:r>
          </a:p>
          <a:p>
            <a:pPr marL="342900" indent="-342900">
              <a:buFont typeface="Arial" panose="020B0604020202020204" pitchFamily="34" charset="0"/>
              <a:buAutoNum type="arabicPeriod"/>
            </a:pPr>
            <a:r>
              <a:rPr lang="en-AU" dirty="0"/>
              <a:t>Evolution is directional (apes to modern humans).</a:t>
            </a:r>
          </a:p>
          <a:p>
            <a:pPr marL="342900" indent="-342900">
              <a:buFont typeface="Arial" panose="020B0604020202020204" pitchFamily="34" charset="0"/>
              <a:buAutoNum type="arabicPeriod"/>
            </a:pPr>
            <a:r>
              <a:rPr lang="en-AU" dirty="0"/>
              <a:t>Evolution results in improvement (for example, ability to make and use tools).</a:t>
            </a:r>
          </a:p>
          <a:p>
            <a:pPr marL="342900" indent="-342900">
              <a:buFont typeface="Arial" panose="020B0604020202020204" pitchFamily="34" charset="0"/>
              <a:buAutoNum type="arabicPeriod"/>
            </a:pPr>
            <a:r>
              <a:rPr lang="en-AU" dirty="0"/>
              <a:t>Humans descended from apes.</a:t>
            </a:r>
          </a:p>
          <a:p>
            <a:pPr marL="342900" indent="-342900">
              <a:buFont typeface="Arial" panose="020B0604020202020204" pitchFamily="34" charset="0"/>
              <a:buAutoNum type="arabicPeriod"/>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75329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endParaRPr lang="en-US"/>
          </a:p>
          <a:p>
            <a:pPr marL="171450" indent="-171450">
              <a:buFont typeface="Arial"/>
              <a:buChar char="•"/>
            </a:pPr>
            <a:r>
              <a:rPr lang="en-AU"/>
              <a:t>Click lesson numbers to go to specific lessons (in presentation mode). Otherwise, </a:t>
            </a:r>
            <a:r>
              <a:rPr lang="en-AU" err="1"/>
              <a:t>Ctrl+click</a:t>
            </a:r>
            <a:r>
              <a:rPr lang="en-AU"/>
              <a:t>.</a:t>
            </a:r>
          </a:p>
          <a:p>
            <a:pPr marL="171450" indent="-171450">
              <a:buFont typeface="Arial"/>
              <a:buChar char="•"/>
            </a:pPr>
            <a:r>
              <a:rPr lang="en-AU">
                <a:cs typeface="Calibri"/>
              </a:rPr>
              <a:t>Interactive features can be viewed in the slideshow</a:t>
            </a:r>
          </a:p>
          <a:p>
            <a:endParaRPr lang="en-AU" b="1"/>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Newton’s Law of Universal Gravitation.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3367527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correct answer is </a:t>
            </a:r>
            <a:r>
              <a:rPr lang="en-AU" sz="1600" b="1" dirty="0">
                <a:solidFill>
                  <a:srgbClr val="000000"/>
                </a:solidFill>
                <a:effectLst/>
                <a:highlight>
                  <a:srgbClr val="FFB8C2"/>
                </a:highlight>
                <a:latin typeface="Arial" panose="020B0604020202020204" pitchFamily="34" charset="0"/>
                <a:ea typeface="Calibri" panose="020F0502020204030204" pitchFamily="34" charset="0"/>
              </a:rPr>
              <a:t>a. A theory explains a wide range of phenomena supported by evidence and experimentation, while a law describes a specific relationship observed in nature.</a:t>
            </a:r>
            <a:endParaRPr lang="en-AU" sz="1600" dirty="0">
              <a:effectLst/>
              <a:highlight>
                <a:srgbClr val="FFB8C2"/>
              </a:highligh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19066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Working in pairs, students select one of the debunked theories on this slide. Students research what their selected theory explained and why it was debunked. Detailed explanations are not required. Each pair then reports on their theory to the class. Ask the students: Why were all these theories debunked? The common thread is that evidence was discovered through observation and experiments that the existing theory could not explain.</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use their example of a debunked theory to answer the question: Does having a theory disproved or adjusted weaken the credibility of science?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945820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33</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shapes on this slide can be moved (in non-presenter mode) to demonstrate to students the correct order of the processes. </a:t>
            </a:r>
          </a:p>
          <a:p>
            <a:pPr marL="342900" indent="-342900">
              <a:buAutoNum type="arabicPeriod"/>
            </a:pPr>
            <a:r>
              <a:rPr lang="en-AU" dirty="0"/>
              <a:t>Make some observations</a:t>
            </a:r>
          </a:p>
          <a:p>
            <a:pPr marL="342900" indent="-342900">
              <a:buAutoNum type="arabicPeriod"/>
            </a:pPr>
            <a:r>
              <a:rPr lang="en-AU" dirty="0"/>
              <a:t>Ask questions about the observations</a:t>
            </a:r>
          </a:p>
          <a:p>
            <a:pPr marL="342900" indent="-342900">
              <a:buAutoNum type="arabicPeriod"/>
            </a:pPr>
            <a:r>
              <a:rPr lang="en-AU" dirty="0"/>
              <a:t>Find out what is already known (research)</a:t>
            </a:r>
          </a:p>
          <a:p>
            <a:pPr marL="342900" indent="-342900">
              <a:buAutoNum type="arabicPeriod"/>
            </a:pPr>
            <a:r>
              <a:rPr lang="en-AU" dirty="0"/>
              <a:t>Make a prediction based on scientific knowledge</a:t>
            </a:r>
          </a:p>
          <a:p>
            <a:pPr marL="342900" indent="-342900">
              <a:buAutoNum type="arabicPeriod"/>
            </a:pPr>
            <a:r>
              <a:rPr lang="en-AU" dirty="0"/>
              <a:t>Plan some experiments</a:t>
            </a:r>
          </a:p>
          <a:p>
            <a:pPr marL="342900" indent="-342900">
              <a:buAutoNum type="arabicPeriod"/>
            </a:pPr>
            <a:r>
              <a:rPr lang="en-AU" dirty="0"/>
              <a:t>Conduct the experiments</a:t>
            </a:r>
          </a:p>
          <a:p>
            <a:pPr marL="342900" indent="-342900">
              <a:buAutoNum type="arabicPeriod"/>
            </a:pPr>
            <a:r>
              <a:rPr lang="en-AU" dirty="0"/>
              <a:t>Record the results</a:t>
            </a:r>
          </a:p>
          <a:p>
            <a:pPr marL="342900" indent="-342900">
              <a:buAutoNum type="arabicPeriod"/>
            </a:pPr>
            <a:r>
              <a:rPr lang="en-AU" dirty="0"/>
              <a:t>Analyse the results</a:t>
            </a:r>
          </a:p>
          <a:p>
            <a:pPr marL="342900" indent="-342900">
              <a:buAutoNum type="arabicPeriod"/>
            </a:pPr>
            <a:r>
              <a:rPr lang="en-AU" dirty="0"/>
              <a:t>Make a conclusion related to the prediction</a:t>
            </a:r>
          </a:p>
          <a:p>
            <a:pPr marL="342900" indent="-342900">
              <a:buAutoNum type="arabicPeriod"/>
            </a:pPr>
            <a:r>
              <a:rPr lang="en-AU" dirty="0"/>
              <a:t>Let other scientists know what the experiments showed.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723262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35</a:t>
            </a:fld>
            <a:endParaRPr lang="en-AU"/>
          </a:p>
        </p:txBody>
      </p:sp>
    </p:spTree>
    <p:extLst>
      <p:ext uri="{BB962C8B-B14F-4D97-AF65-F5344CB8AC3E}">
        <p14:creationId xmlns:p14="http://schemas.microsoft.com/office/powerpoint/2010/main" val="1198846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help students prepare an explanation or claim. </a:t>
            </a:r>
          </a:p>
          <a:p>
            <a:r>
              <a:rPr lang="en-AU" dirty="0"/>
              <a:t>The slide provides a scaffold that the teacher may alter to add or remove support as needed, or sentence starters may be altered to better suit the activity.</a:t>
            </a:r>
          </a:p>
          <a:p>
            <a:r>
              <a:rPr lang="en-AU" dirty="0"/>
              <a:t>Teachers may use the slide to model a response using a Think Aloud technique or during joint construction of responses.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675083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B008-BA04-A274-8FBA-2FBDEB258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60FCC-1A94-0511-52EE-BA0339E10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2D55A-4C5B-70F2-1DF6-D4F85774CEA6}"/>
              </a:ext>
            </a:extLst>
          </p:cNvPr>
          <p:cNvSpPr>
            <a:spLocks noGrp="1"/>
          </p:cNvSpPr>
          <p:nvPr>
            <p:ph type="body" idx="1"/>
          </p:nvPr>
        </p:nvSpPr>
        <p:spPr/>
        <p:txBody>
          <a:bodyPr/>
          <a:lstStyle/>
          <a:p>
            <a:r>
              <a:rPr lang="en-AU" dirty="0"/>
              <a:t>This slide may guide students through the Claim-Evidence-Reasoning approach to writing an explanation.</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Guide the students through the </a:t>
            </a:r>
            <a:r>
              <a:rPr lang="en-AU" sz="1800" u="sng" dirty="0">
                <a:solidFill>
                  <a:srgbClr val="001C4A"/>
                </a:solidFill>
                <a:effectLst/>
                <a:latin typeface="Arial" panose="020B0604020202020204" pitchFamily="34" charset="0"/>
                <a:ea typeface="Calibri" panose="020F0502020204030204" pitchFamily="34" charset="0"/>
                <a:hlinkClick r:id="rId3"/>
              </a:rPr>
              <a:t>Tricky tracks</a:t>
            </a:r>
            <a:r>
              <a:rPr lang="en-AU" sz="1800" dirty="0">
                <a:effectLst/>
                <a:latin typeface="Arial" panose="020B0604020202020204" pitchFamily="34" charset="0"/>
                <a:ea typeface="Calibri" panose="020F0502020204030204" pitchFamily="34" charset="0"/>
              </a:rPr>
              <a:t> activity. This activity includes teacher guidance (including sample answers), a presentation and a student worksheet.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EBEBEB"/>
                </a:highlight>
                <a:latin typeface="Arial" panose="020B0604020202020204" pitchFamily="34" charset="0"/>
                <a:ea typeface="Calibri" panose="020F0502020204030204" pitchFamily="34" charset="0"/>
              </a:rPr>
              <a:t>Teacher note: </a:t>
            </a:r>
            <a:r>
              <a:rPr lang="en-AU" sz="1800" dirty="0">
                <a:solidFill>
                  <a:srgbClr val="000000"/>
                </a:solidFill>
                <a:effectLst/>
                <a:highlight>
                  <a:srgbClr val="EBEBEB"/>
                </a:highlight>
                <a:latin typeface="Arial" panose="020B0604020202020204" pitchFamily="34" charset="0"/>
                <a:ea typeface="Calibri" panose="020F0502020204030204" pitchFamily="34" charset="0"/>
              </a:rPr>
              <a:t>The Tricky Tracks activity is an ideal opportunity to introduce the process of writing an explanation using the </a:t>
            </a:r>
            <a:r>
              <a:rPr lang="en-AU" sz="1800" u="sng" dirty="0">
                <a:solidFill>
                  <a:srgbClr val="000000"/>
                </a:solidFill>
                <a:effectLst/>
                <a:highlight>
                  <a:srgbClr val="EBEBEB"/>
                </a:highlight>
                <a:latin typeface="Arial" panose="020B0604020202020204" pitchFamily="34" charset="0"/>
                <a:ea typeface="Calibri" panose="020F0502020204030204" pitchFamily="34" charset="0"/>
                <a:hlinkClick r:id="rId4"/>
              </a:rPr>
              <a:t>Claims-Evidence-Reasoning scaffold</a:t>
            </a:r>
            <a:r>
              <a:rPr lang="en-AU" sz="1800" dirty="0">
                <a:solidFill>
                  <a:srgbClr val="000000"/>
                </a:solidFill>
                <a:effectLst/>
                <a:highlight>
                  <a:srgbClr val="EBEBEB"/>
                </a:highlight>
                <a:latin typeface="Arial" panose="020B0604020202020204" pitchFamily="34" charset="0"/>
                <a:ea typeface="Calibri" panose="020F0502020204030204" pitchFamily="34" charset="0"/>
              </a:rPr>
              <a:t> and the Think Aloud technique to model it. The modelling can be demonstrated in question 1 and completed via a joint construction in question 6. A scaffold for claim-evidence-reasoning has been provided in the </a:t>
            </a:r>
            <a:r>
              <a:rPr lang="en-AU" sz="1800" b="1" dirty="0">
                <a:solidFill>
                  <a:srgbClr val="000000"/>
                </a:solidFill>
                <a:effectLst/>
                <a:highlight>
                  <a:srgbClr val="EBEBEB"/>
                </a:highlight>
                <a:latin typeface="Arial" panose="020B0604020202020204" pitchFamily="34" charset="0"/>
                <a:ea typeface="Calibri" panose="020F0502020204030204" pitchFamily="34" charset="0"/>
              </a:rPr>
              <a:t>Supporting PPT</a:t>
            </a:r>
            <a:r>
              <a:rPr lang="en-AU" sz="1800" dirty="0">
                <a:solidFill>
                  <a:srgbClr val="000000"/>
                </a:solidFill>
                <a:effectLst/>
                <a:highlight>
                  <a:srgbClr val="EBEBEB"/>
                </a:highlight>
                <a:latin typeface="Arial" panose="020B0604020202020204" pitchFamily="34" charset="0"/>
                <a:ea typeface="Calibri" panose="020F0502020204030204" pitchFamily="34" charset="0"/>
              </a:rPr>
              <a:t>.</a:t>
            </a:r>
            <a:endParaRPr lang="en-AU" sz="1800" dirty="0">
              <a:effectLst/>
              <a:highlight>
                <a:srgbClr val="EBEBEB"/>
              </a:highlight>
              <a:latin typeface="Arial" panose="020B0604020202020204" pitchFamily="34" charset="0"/>
              <a:ea typeface="Calibri" panose="020F0502020204030204" pitchFamily="34" charset="0"/>
            </a:endParaRPr>
          </a:p>
          <a:p>
            <a:r>
              <a:rPr lang="en-AU" sz="1800" u="none" dirty="0">
                <a:solidFill>
                  <a:srgbClr val="001C4A"/>
                </a:solidFill>
                <a:effectLst/>
                <a:latin typeface="Arial" panose="020B0604020202020204" pitchFamily="34" charset="0"/>
                <a:ea typeface="Calibri" panose="020F0502020204030204" pitchFamily="34" charset="0"/>
              </a:rPr>
              <a:t>At this point, it's important to introduce causal connectives. These words link one statement to another and play a key role in structuring and connecting ideas in the learning process. Examples of causal connectives</a:t>
            </a:r>
            <a:r>
              <a:rPr lang="en-AU" sz="1800" u="none"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are thus, therefore, so, due to, because of, consequently, hence, for this reason, then, when, unless. </a:t>
            </a:r>
          </a:p>
          <a:p>
            <a:endParaRPr lang="en-AU" dirty="0"/>
          </a:p>
        </p:txBody>
      </p:sp>
      <p:sp>
        <p:nvSpPr>
          <p:cNvPr id="4" name="Slide Number Placeholder 3">
            <a:extLst>
              <a:ext uri="{FF2B5EF4-FFF2-40B4-BE49-F238E27FC236}">
                <a16:creationId xmlns:a16="http://schemas.microsoft.com/office/drawing/2014/main" id="{BE4159CF-9899-6108-036F-47D4D74FA6C3}"/>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455275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Think-Pair-Share so that students can refine their explanations and examples.</a:t>
            </a:r>
          </a:p>
          <a:p>
            <a:endParaRPr lang="en-AU" dirty="0"/>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Checkpoint sample response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An observation is something you notice using your senses. For example, if you see that the sky is grey and you feel raindrops, that is an observation. An inference is a conclusion you draw based on your observations. For instance, if you observe the grey sky, you might infer that it will rain soon. Observations are about what you directly see, hear, smell, taste, or touch, while inferences are the ideas you form based on those observations.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320673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facilitate a class discussion or to model making observations and inferences.</a:t>
            </a:r>
          </a:p>
          <a:p>
            <a:endParaRPr lang="en-AU" dirty="0"/>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Watch a video such as </a:t>
            </a:r>
            <a:r>
              <a:rPr lang="en-AU" sz="1800" u="sng" dirty="0">
                <a:solidFill>
                  <a:srgbClr val="001C4A"/>
                </a:solidFill>
                <a:effectLst/>
                <a:latin typeface="Arial" panose="020B0604020202020204" pitchFamily="34" charset="0"/>
                <a:ea typeface="Calibri" panose="020F0502020204030204" pitchFamily="34" charset="0"/>
                <a:hlinkClick r:id="rId3"/>
              </a:rPr>
              <a:t>Observations and Inferences - What's the Difference (https://youtu.be/j7RRFmFrHDg)</a:t>
            </a:r>
            <a:r>
              <a:rPr lang="en-AU" sz="1800" dirty="0">
                <a:effectLst/>
                <a:latin typeface="Arial" panose="020B0604020202020204" pitchFamily="34" charset="0"/>
                <a:ea typeface="Calibri" panose="020F0502020204030204" pitchFamily="34" charset="0"/>
              </a:rPr>
              <a:t>. Co-construct this </a:t>
            </a:r>
            <a:r>
              <a:rPr lang="en-AU" sz="1800" u="sng" dirty="0">
                <a:solidFill>
                  <a:srgbClr val="001C4A"/>
                </a:solidFill>
                <a:effectLst/>
                <a:latin typeface="Arial" panose="020B0604020202020204" pitchFamily="34" charset="0"/>
                <a:ea typeface="Calibri" panose="020F0502020204030204" pitchFamily="34" charset="0"/>
                <a:hlinkClick r:id="rId4"/>
              </a:rPr>
              <a:t>T-chart</a:t>
            </a:r>
            <a:r>
              <a:rPr lang="en-AU" sz="1800" dirty="0">
                <a:effectLst/>
                <a:latin typeface="Arial" panose="020B0604020202020204" pitchFamily="34" charset="0"/>
                <a:ea typeface="Calibri" panose="020F0502020204030204" pitchFamily="34" charset="0"/>
              </a:rPr>
              <a:t> showing the differences between an observation and an inference.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Provide students with the image of the cracked window (next slide). Encourage students to make as many observations as possible. Then, they can brainstorm possible inferences or explanations for the observations made.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94229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lesson numbers to go to specific lessons</a:t>
            </a:r>
          </a:p>
          <a:p>
            <a:pPr marL="171450" indent="-171450">
              <a:buFont typeface="Arial"/>
              <a:buChar char="•"/>
            </a:pPr>
            <a:r>
              <a:rPr lang="en-AU" dirty="0">
                <a:cs typeface="Calibri"/>
              </a:rPr>
              <a:t>Interactive features can be viewed in slide show</a:t>
            </a:r>
          </a:p>
          <a:p>
            <a:endParaRPr lang="en-AU" b="1" dirty="0"/>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083348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complete T chart for their observations and inferences for this image.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799695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41</a:t>
            </a:fld>
            <a:endParaRPr lang="en-AU"/>
          </a:p>
        </p:txBody>
      </p:sp>
    </p:spTree>
    <p:extLst>
      <p:ext uri="{BB962C8B-B14F-4D97-AF65-F5344CB8AC3E}">
        <p14:creationId xmlns:p14="http://schemas.microsoft.com/office/powerpoint/2010/main" val="941843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Sample response: The question is testable, clear, and focused (not too broad).</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646965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43</a:t>
            </a:fld>
            <a:endParaRPr lang="en-AU"/>
          </a:p>
        </p:txBody>
      </p:sp>
    </p:spTree>
    <p:extLst>
      <p:ext uri="{BB962C8B-B14F-4D97-AF65-F5344CB8AC3E}">
        <p14:creationId xmlns:p14="http://schemas.microsoft.com/office/powerpoint/2010/main" val="1849107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Display pairs of digital and analog measuring devices that students may be familiar with. Examples include analog and digital bathroom scales, analog and digital kitchen scales, wall clock and digital clocks, analog and digital thermometers, and analog and digital tyre pressure gauges.</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to move around and determine: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do the analog devices have in common?</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They all use a scale of numbers read by looking at where a marker points.</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 whole scale is visible.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It would be possible to estimate the reading between marks on the scale   </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What do the digital devices have in common?</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They all display a number to represent the measurement.</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 whole scale of numbers is not visible.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It would not be possible to read between values displayed.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197802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45</a:t>
            </a:fld>
            <a:endParaRPr lang="en-AU"/>
          </a:p>
        </p:txBody>
      </p:sp>
    </p:spTree>
    <p:extLst>
      <p:ext uri="{BB962C8B-B14F-4D97-AF65-F5344CB8AC3E}">
        <p14:creationId xmlns:p14="http://schemas.microsoft.com/office/powerpoint/2010/main" val="1660253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92781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Demonstrate how to read a measuring cylinder.</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have the measuring cylinder on a flat surface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view the scale at eye level</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read the bottom of the meniscus.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minimum division of measurement that can be made is half of the smallest division on the device. In the example below, the lines represent 1mL, so the minimum measurement division is 0.5mL. Therefore, this should be read as 21.5mL. There is no need to introduce ‘plus or minus 0.5’ to year 7.</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771927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Sample response</a:t>
            </a:r>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If the flame is high, yellow, sooty and wavering, the holes must be closed. This is the wrong flame for heating. The blue flame is hotter and cleaner and should be used for heating substances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3276536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49</a:t>
            </a:fld>
            <a:endParaRPr lang="en-AU"/>
          </a:p>
        </p:txBody>
      </p:sp>
    </p:spTree>
    <p:extLst>
      <p:ext uri="{BB962C8B-B14F-4D97-AF65-F5344CB8AC3E}">
        <p14:creationId xmlns:p14="http://schemas.microsoft.com/office/powerpoint/2010/main" val="226478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endParaRPr lang="en-US"/>
          </a:p>
          <a:p>
            <a:pPr marL="171450" indent="-171450">
              <a:buFont typeface="Arial"/>
              <a:buChar char="•"/>
            </a:pPr>
            <a:r>
              <a:rPr lang="en-AU"/>
              <a:t>Click lesson numbers to go to specific lessons</a:t>
            </a:r>
          </a:p>
          <a:p>
            <a:pPr marL="171450" indent="-171450">
              <a:buFont typeface="Arial"/>
              <a:buChar char="•"/>
            </a:pPr>
            <a:r>
              <a:rPr lang="en-AU">
                <a:cs typeface="Calibri"/>
              </a:rPr>
              <a:t>Interactive features can be viewed in slide show</a:t>
            </a:r>
          </a:p>
          <a:p>
            <a:endParaRPr lang="en-AU" b="1"/>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3531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Annotations should be clear and concise. They should not interfere with the clarity of the image.</a:t>
            </a: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24504372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extended checkpoint; time must be allowed for students to compose a high-quality response.</a:t>
            </a:r>
          </a:p>
          <a:p>
            <a:endParaRPr lang="en-AU" dirty="0"/>
          </a:p>
          <a:p>
            <a:r>
              <a:rPr lang="en-AU" dirty="0"/>
              <a:t>Pose the scenario </a:t>
            </a:r>
          </a:p>
          <a:p>
            <a:endParaRPr lang="en-AU" dirty="0"/>
          </a:p>
          <a:p>
            <a:r>
              <a:rPr lang="en-AU" dirty="0"/>
              <a:t>Pose questions to elicit student understanding of variables </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Checkpoint sample response</a:t>
            </a: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1. What might the agriculture scientist need to measure for this experiment?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scientist would need to measure how tall the plants grew each week.</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2. What would the scientist change in the experiment?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They would change the type of fertiliser the plants were given.</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3. What would the scientist keep the same in the experiment?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type of plant, amount of water, sun and fertiliser, soil type and pot size would be kept the same.</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4. Why is it important to keep some things the same in an experiment? What could happen in this experiment if some things were not kept the same?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It is important to keep some things the same in an experiment to ensure the results are accurate and only affected by the variable you are testing. For example, if the amount of water changed, this could affect the growth of the plants, and the scientist could not accurately determine the effect of the fertiliser.</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5. If you were experimenting to see which type of ball bounces the highest, what would you change, and what would you measure?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Change – the type of ball. Measure – the height of the bounce.</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6. If you were testing how fast different toy cars go on a track, what might you change, and what would you need to measure?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Change – the type of toy car. Measure – the speed of the car (by measuring the time it takes to travel 2 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4277359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52</a:t>
            </a:fld>
            <a:endParaRPr lang="en-AU"/>
          </a:p>
        </p:txBody>
      </p:sp>
    </p:spTree>
    <p:extLst>
      <p:ext uri="{BB962C8B-B14F-4D97-AF65-F5344CB8AC3E}">
        <p14:creationId xmlns:p14="http://schemas.microsoft.com/office/powerpoint/2010/main" val="3762573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Checkpoint sample response</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Identifying and controlling variables in an experiment is important because it ensures we can accurately determine the cause-and-effect relationship. We want to see how ball pressure affects the bounce height in the basketball bounce experiment. To do this accurately, we need to control other variables like the surface on which the ball bounces, the height from which the ball is dropped, and the type and size of the ball. For example, if we did not control the drop height, we would not know if a higher bounce was due to increased ball pressure or just a higher drop.</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825037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57</a:t>
            </a:fld>
            <a:endParaRPr lang="en-AU"/>
          </a:p>
        </p:txBody>
      </p:sp>
    </p:spTree>
    <p:extLst>
      <p:ext uri="{BB962C8B-B14F-4D97-AF65-F5344CB8AC3E}">
        <p14:creationId xmlns:p14="http://schemas.microsoft.com/office/powerpoint/2010/main" val="22867621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1. Ask the students what the satellite image is. This is a hurricane – the northern hemisphere name for a cyclone.  </a:t>
            </a:r>
          </a:p>
          <a:p>
            <a:r>
              <a:rPr lang="en-AU" dirty="0"/>
              <a:t>2. The image on the right shows the damage caused by a hurricane </a:t>
            </a:r>
            <a:br>
              <a:rPr lang="en-AU" dirty="0"/>
            </a:br>
            <a:endParaRPr lang="en-AU" dirty="0"/>
          </a:p>
          <a:p>
            <a:r>
              <a:rPr lang="en-AU" dirty="0"/>
              <a:t>So here is one thing scientists were </a:t>
            </a:r>
            <a:r>
              <a:rPr lang="en-AU" b="1" dirty="0"/>
              <a:t>observing</a:t>
            </a:r>
            <a:r>
              <a:rPr lang="en-AU" dirty="0"/>
              <a:t>. This is the </a:t>
            </a:r>
            <a:r>
              <a:rPr lang="en-AU" b="1" dirty="0"/>
              <a:t>first part of the answer to Q1 (Student resource): </a:t>
            </a:r>
            <a:r>
              <a:rPr lang="en-AU" dirty="0"/>
              <a:t>What observations about the climate were scientists making in the 1980s that were causing them concern?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2653624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They also</a:t>
            </a:r>
            <a:r>
              <a:rPr lang="en-AU" b="1" dirty="0"/>
              <a:t> observed </a:t>
            </a:r>
            <a:r>
              <a:rPr lang="en-AU" dirty="0"/>
              <a:t>that the many lakes that had always had water were drying up. ( </a:t>
            </a:r>
            <a:r>
              <a:rPr lang="en-AU" b="1" dirty="0"/>
              <a:t>second part of the answer to Q1 Student resource)</a:t>
            </a:r>
            <a:r>
              <a:rPr lang="en-AU" b="0" dirty="0"/>
              <a:t>)</a:t>
            </a:r>
            <a:endParaRPr lang="en-AU" b="1"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308862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AU" dirty="0"/>
              <a:t>Explain that the photos are taken of the same bay in Svalbard, an island in the Arctic. Ask students what change they can </a:t>
            </a:r>
            <a:r>
              <a:rPr lang="en-AU" b="1" dirty="0"/>
              <a:t>observe</a:t>
            </a:r>
            <a:r>
              <a:rPr lang="en-AU" dirty="0"/>
              <a:t>. In the photos, point out how the ice has retreated. </a:t>
            </a:r>
          </a:p>
          <a:p>
            <a:pPr marL="342900" indent="-342900">
              <a:buAutoNum type="arabicPeriod"/>
            </a:pPr>
            <a:r>
              <a:rPr lang="en-AU" dirty="0"/>
              <a:t>The graph shows the years from 600 to 2000 on the x-axis and the millions of square km of sea ice ( that is, ice floating on the sea) on the y-axis. What can you observe on the graph? The area of sea ice was around 10 million sq km until the last 50 years, and it has dropped to below 8 million sq km. That still sounds a lot, but it is actually a drop of 20% or 1/5. </a:t>
            </a:r>
          </a:p>
          <a:p>
            <a:pPr marL="342900" indent="-342900">
              <a:buAutoNum type="arabicPeriod"/>
            </a:pPr>
            <a:endParaRPr lang="en-AU" dirty="0"/>
          </a:p>
          <a:p>
            <a:pPr marL="0" indent="0">
              <a:buNone/>
            </a:pPr>
            <a:r>
              <a:rPr lang="en-AU" dirty="0"/>
              <a:t>So the scientists </a:t>
            </a:r>
            <a:r>
              <a:rPr lang="en-AU" b="1" dirty="0"/>
              <a:t>observed</a:t>
            </a:r>
            <a:r>
              <a:rPr lang="en-AU" dirty="0"/>
              <a:t> that glaciers and polar ice caps were melting. (</a:t>
            </a:r>
            <a:r>
              <a:rPr lang="en-AU" b="1" dirty="0"/>
              <a:t>third part of the answer for Q1 Student resource</a:t>
            </a:r>
            <a:r>
              <a:rPr lang="en-AU" dirty="0"/>
              <a:t>)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3. Pose the question: What is the difference between the two types of</a:t>
            </a:r>
            <a:r>
              <a:rPr lang="en-AU" b="1" dirty="0"/>
              <a:t> observation</a:t>
            </a:r>
            <a:r>
              <a:rPr lang="en-AU" dirty="0"/>
              <a:t> shown here? Guide students towards visual observations – </a:t>
            </a:r>
            <a:r>
              <a:rPr lang="en-AU" b="1" dirty="0"/>
              <a:t>qualitative observations</a:t>
            </a:r>
            <a:r>
              <a:rPr lang="en-AU" dirty="0"/>
              <a:t> and measured observations – </a:t>
            </a:r>
            <a:r>
              <a:rPr lang="en-AU" b="1" dirty="0"/>
              <a:t>quantitative observations</a:t>
            </a:r>
            <a:r>
              <a:rPr lang="en-AU" dirty="0"/>
              <a:t>. Are these showing similar trends?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What is the next step in the working scientifically process?</a:t>
            </a:r>
            <a:r>
              <a:rPr lang="en-AU" b="1" dirty="0"/>
              <a:t> Answer: Ask questions.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After observing all these changes, what questions would the scientists be asking?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1709625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was happening with the climate that caused these changes?</a:t>
            </a:r>
            <a:r>
              <a:rPr lang="en-AU" b="1" dirty="0"/>
              <a:t> ( the answer to Q2 student resource) </a:t>
            </a:r>
          </a:p>
          <a:p>
            <a:endParaRPr lang="en-AU" dirty="0"/>
          </a:p>
          <a:p>
            <a:r>
              <a:rPr lang="en-AU" dirty="0"/>
              <a:t>Referring to the Working scientifically flow chart, ask the students: “And to find this out, what would the scientists need to do?”  Carry out some research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1758737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So, the scientists did some research and looked for more data. They looked at the global temperature records. This graph shows how much the average global temperature each year has varied from the average temperature from 1960 to 1990. The red line shows how much the 5-year average temperature differs from the 1960 to 1990 average.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Ask the students, “What is it showing overall?” Temperatures have been getting hotter. Many climate data were investigated. </a:t>
            </a:r>
            <a:br>
              <a:rPr lang="en-AU" dirty="0"/>
            </a:br>
            <a:r>
              <a:rPr lang="en-AU" b="1" dirty="0"/>
              <a:t>Answer to Q3 </a:t>
            </a:r>
            <a:r>
              <a:rPr lang="en-AU" sz="1800" dirty="0">
                <a:effectLst/>
                <a:latin typeface="Arial" panose="020B0604020202020204" pitchFamily="34" charset="0"/>
                <a:ea typeface="Calibri" panose="020F0502020204030204" pitchFamily="34" charset="0"/>
              </a:rPr>
              <a:t>What data did the scientists study? </a:t>
            </a:r>
            <a:r>
              <a:rPr lang="en-AU" dirty="0"/>
              <a:t> – they studied global temperature records.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Explain to students the difference between primary and secondary sourced data. This slide is an example of secondary data, where the information has been collected by meteorologists and used by a large number of other scientists in their investigations.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19864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Content in this section aligns with essential question 1 in the Observing the Universe Program and Teacher resource book 1</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693073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They observed changes in the world and its climate and researched quantitative data showing that average global temperatures were increasing.</a:t>
            </a:r>
          </a:p>
          <a:p>
            <a:r>
              <a:rPr lang="en-AU" dirty="0"/>
              <a:t>So, the next step in the Working scientifically process is? Make a </a:t>
            </a:r>
            <a:r>
              <a:rPr lang="en-AU" b="1" dirty="0"/>
              <a:t>prediction</a:t>
            </a:r>
          </a:p>
          <a:p>
            <a:endParaRPr lang="en-AU" dirty="0"/>
          </a:p>
          <a:p>
            <a:r>
              <a:rPr lang="en-AU" dirty="0"/>
              <a:t>Now, scientists know that carbon dioxide levels in the atmosphere can affect temperature (this is one reason why Venus is so hot), so they predicted that carbon dioxide levels may be connected to these increasing global temperatures</a:t>
            </a:r>
            <a:r>
              <a:rPr lang="en-AU" b="1" dirty="0"/>
              <a:t>. (answer to Q4 student resource) </a:t>
            </a:r>
          </a:p>
          <a:p>
            <a:endParaRPr lang="en-AU" dirty="0"/>
          </a:p>
          <a:p>
            <a:r>
              <a:rPr lang="en-AU" dirty="0"/>
              <a:t>What steps come after ‘predicting’ in our Working scientifically processes? </a:t>
            </a:r>
            <a:r>
              <a:rPr lang="en-AU" b="1" dirty="0"/>
              <a:t>Planning and conducting experiments </a:t>
            </a:r>
            <a:r>
              <a:rPr lang="en-AU" dirty="0"/>
              <a:t>followed by </a:t>
            </a:r>
            <a:r>
              <a:rPr lang="en-AU" b="1" dirty="0"/>
              <a:t>analysing data</a:t>
            </a:r>
            <a:r>
              <a:rPr lang="en-AU" dirty="0"/>
              <a:t>. Now this is where a secondary source investigation differs from a laboratory experiment. Instead of carrying out experiments, the scientists who were trying to find out why global temperatures were rising gathered data ( measurements) that many other scientists had made about carbon dioxide levels over many years.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320067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Some scientists have been drilling into the ice in Antarctica and analysing the gases trapped in the ice. They measured the amount of carbon dioxide in the atmosphere when the snow had been packed down over thousands of years. </a:t>
            </a:r>
            <a:br>
              <a:rPr lang="en-AU" dirty="0"/>
            </a:b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Answer to Q5 student resource</a:t>
            </a:r>
            <a:r>
              <a:rPr lang="en-AU" dirty="0"/>
              <a:t>: looked at data about carbon dioxide levels in the atmosphere over thousands of years.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41393490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this is what the ice cores showed. Point out the axes – what they are measuring on the y-axis– carbon dioxide concentration – how much carbon dioxide is in the atmosphere; and what they changed on the x-axis – time. Explain BCE – before the common era – the time before year 1.  </a:t>
            </a:r>
          </a:p>
          <a:p>
            <a:endParaRPr lang="en-AU" dirty="0"/>
          </a:p>
          <a:p>
            <a:r>
              <a:rPr lang="en-AU" dirty="0"/>
              <a:t>Ask students what the overall pattern or trend is shown in the graph. Over the 803,000 years, carbon dioxide levels have fluctuated (gone up and down) between 220 – 250 ppm roughly every 100,000 years. Recently, they have gone up to 400,000 ppm – almost double that.  </a:t>
            </a:r>
            <a:r>
              <a:rPr lang="en-AU" b="1" dirty="0"/>
              <a:t>(answer to Q6 student resource).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36198581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So, the scientists analysed the carbon dioxide and temperature data. What can you see? The carbon dioxide and temperature graphs over 800,000 years go up and down together—when carbon dioxide rises, so does temperature, and when carbon dioxide falls, so does temperature.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scientists now wanted to focus on the last few hundred years to see if this was different.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8358015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Here, we can see that they have combined the two sets of data about average global temperature and carbon dioxide levels for the last 1000 years. This is what it looks like. What does it show? Q7. Temperature and carbon dioxide levels had been fairly constant from the year 1000 to 1900. Since 1900, both carbon dioxide and temperature levels have risen significantly, much more than in the past.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21469176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numbers refer to the animation numbers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1. Scientists have found that the Earth is getting warmer, increasing carbon dioxide levels.</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2. They now needed to investigate </a:t>
            </a:r>
            <a:r>
              <a:rPr lang="en-AU" b="1" dirty="0"/>
              <a:t>why</a:t>
            </a:r>
            <a:r>
              <a:rPr lang="en-AU" dirty="0"/>
              <a:t> these changes were happening. Prompt students to think about what has happened in the last few hundred years that have changed the levels of carbon dioxide in the atmosphere.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3&amp;4. This provides the opportunity for ‘storytelling’ about the Industrial Revolution – the movement from an economy predominantly agricultural and handicrafts to one dominated by industry and machine manufacturing. It included new sources of power – coal, gas, electricity, the internal combustion engine and new means of transport. Students can now </a:t>
            </a:r>
            <a:r>
              <a:rPr lang="en-AU" b="1" dirty="0"/>
              <a:t>answer Q8</a:t>
            </a:r>
            <a:r>
              <a:rPr lang="en-AU" dirty="0"/>
              <a:t>.   </a:t>
            </a:r>
            <a:r>
              <a:rPr lang="en-AU" sz="1800" dirty="0">
                <a:effectLst/>
                <a:latin typeface="Arial" panose="020B0604020202020204" pitchFamily="34" charset="0"/>
                <a:ea typeface="Calibri" panose="020F0502020204030204" pitchFamily="34" charset="0"/>
              </a:rPr>
              <a:t>What significant change in the way we live has occurred over the last 200 years?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5. What do all these power stations and engines have in common? They all produce carbon dioxide. This has caused a large increase in the carbon dioxide levels in the atmosphere </a:t>
            </a:r>
            <a:r>
              <a:rPr lang="en-AU" b="1" dirty="0"/>
              <a:t>Answer to Q9</a:t>
            </a:r>
            <a:endParaRPr lang="en-AU" dirty="0"/>
          </a:p>
          <a:p>
            <a:endParaRPr lang="en-AU" dirty="0"/>
          </a:p>
          <a:p>
            <a:r>
              <a:rPr lang="en-AU" dirty="0"/>
              <a:t>Lead a discussion about how scientists can use secondary data to perform investigations. Explain that the scientists cannot collect the temperature data firsthand in this investigation (because the time periods analysed are in the past, and the records go back hundreds of years).</a:t>
            </a: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4010418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a:latin typeface="Arial"/>
                <a:cs typeface="Arial"/>
              </a:rPr>
              <a:t>Content in this section aligns with essential question 2 in the program of learning and Teacher resource book 2.</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175702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70</a:t>
            </a:fld>
            <a:endParaRPr lang="en-AU"/>
          </a:p>
        </p:txBody>
      </p:sp>
    </p:spTree>
    <p:extLst>
      <p:ext uri="{BB962C8B-B14F-4D97-AF65-F5344CB8AC3E}">
        <p14:creationId xmlns:p14="http://schemas.microsoft.com/office/powerpoint/2010/main" val="241134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image and the images on the following slides may be used to engage students in Space Science. </a:t>
            </a:r>
            <a:r>
              <a:rPr lang="en-AU" b="0" i="0" dirty="0">
                <a:effectLst/>
                <a:highlight>
                  <a:srgbClr val="F8FAFC"/>
                </a:highlight>
                <a:latin typeface="Arial" panose="020B0604020202020204" pitchFamily="34" charset="0"/>
              </a:rPr>
              <a:t>Challenge your students to identify different types of celestial objects in the images. Encourage them to ask questions, make observations, and share their knowledge of space science.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6279678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77</a:t>
            </a:fld>
            <a:endParaRPr lang="en-AU"/>
          </a:p>
        </p:txBody>
      </p:sp>
    </p:spTree>
    <p:extLst>
      <p:ext uri="{BB962C8B-B14F-4D97-AF65-F5344CB8AC3E}">
        <p14:creationId xmlns:p14="http://schemas.microsoft.com/office/powerpoint/2010/main" val="2898552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Show the image of the moon as Galileo has drawn it. </a:t>
            </a:r>
          </a:p>
          <a:p>
            <a:endParaRPr lang="en-AU" dirty="0"/>
          </a:p>
          <a:p>
            <a:r>
              <a:rPr lang="en-AU" dirty="0"/>
              <a:t>Discuss the changes in understanding of the night sky. The Ancient Greeks thought the Celestial Sky was perfect. Galileo’s images showed that this was not the case. The Moon is not a perfect sphere; it has mountains on it. These were only visible with a telescope.</a:t>
            </a:r>
          </a:p>
          <a:p>
            <a:endParaRPr lang="en-AU" dirty="0"/>
          </a:p>
          <a:p>
            <a:r>
              <a:rPr lang="en-AU" dirty="0"/>
              <a:t>Display the modern image of the Moon’s surface. Discuss how changes in technology have changed our understanding. For example, limited detail is visible using the naked eye. Using a telescope adds information on the surface of the Moon, such as mountains. As technology improves, more details on the surface of the Moon are visible to us. Sampling of surface materials has also given us insight into the geology of the Moon’s surface. Physical samples have been assessed. This is costly and high-risk. New technology using the Lunar Orbiter Laser Altimeter (LOLA) </a:t>
            </a:r>
            <a:r>
              <a:rPr lang="en-AU" dirty="0">
                <a:hlinkClick r:id="rId3"/>
              </a:rPr>
              <a:t>USGS Releases First-Ever Comprehensive Geologic Map of the Moon | U.S. Geological Survey </a:t>
            </a:r>
            <a:r>
              <a:rPr lang="en-AU" dirty="0"/>
              <a:t>has created a comprehensive geological map of the Moon’s surface.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16751853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79</a:t>
            </a:fld>
            <a:endParaRPr lang="en-AU"/>
          </a:p>
        </p:txBody>
      </p:sp>
    </p:spTree>
    <p:extLst>
      <p:ext uri="{BB962C8B-B14F-4D97-AF65-F5344CB8AC3E}">
        <p14:creationId xmlns:p14="http://schemas.microsoft.com/office/powerpoint/2010/main" val="22813803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Sample answers and discussion information:</a:t>
            </a:r>
          </a:p>
          <a:p>
            <a:pPr marL="342900" lvl="0" indent="-342900">
              <a:lnSpc>
                <a:spcPct val="150000"/>
              </a:lnSpc>
              <a:spcBef>
                <a:spcPts val="1200"/>
              </a:spcBef>
              <a:spcAft>
                <a:spcPts val="600"/>
              </a:spcAft>
              <a:buFont typeface="+mj-lt"/>
              <a:buAutoNum type="arabicPeriod"/>
            </a:pPr>
            <a:r>
              <a:rPr lang="en-AU" sz="1800" b="1" dirty="0">
                <a:effectLst/>
                <a:latin typeface="Arial" panose="020B0604020202020204" pitchFamily="34" charset="0"/>
                <a:ea typeface="Calibri" panose="020F0502020204030204" pitchFamily="34" charset="0"/>
              </a:rPr>
              <a:t>What is the James Webb Space Telescope?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It is the largest and most powerful space telescope ever built. It is as wide as a tennis court and as tall as a three-storey building.</a:t>
            </a:r>
          </a:p>
          <a:p>
            <a:pPr>
              <a:lnSpc>
                <a:spcPct val="150000"/>
              </a:lnSpc>
              <a:spcBef>
                <a:spcPts val="1200"/>
              </a:spcBef>
              <a:spcAft>
                <a:spcPts val="600"/>
              </a:spcAft>
            </a:pPr>
            <a:r>
              <a:rPr lang="en-AU" sz="1800" dirty="0">
                <a:solidFill>
                  <a:srgbClr val="000000"/>
                </a:solidFill>
                <a:effectLst/>
                <a:highlight>
                  <a:srgbClr val="EBEBEB"/>
                </a:highlight>
                <a:latin typeface="Arial" panose="020B0604020202020204" pitchFamily="34" charset="0"/>
                <a:ea typeface="Calibri" panose="020F0502020204030204" pitchFamily="34" charset="0"/>
              </a:rPr>
              <a:t>Additional information: The JWST can see further than any telescope before it. It has a very large mirror composed of 18 hexagonal segments that help to reflect light. It is different from other space telescopes because it does not observe the universe with visible light; it uses infrared.</a:t>
            </a:r>
          </a:p>
          <a:p>
            <a:pPr>
              <a:lnSpc>
                <a:spcPct val="150000"/>
              </a:lnSpc>
              <a:spcBef>
                <a:spcPts val="1200"/>
              </a:spcBef>
              <a:spcAft>
                <a:spcPts val="600"/>
              </a:spcAft>
            </a:pPr>
            <a:endParaRPr lang="en-AU" sz="1800" b="0" dirty="0">
              <a:solidFill>
                <a:srgbClr val="000000"/>
              </a:solidFill>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EBEBEB"/>
                </a:highlight>
                <a:latin typeface="Arial" panose="020B0604020202020204" pitchFamily="34" charset="0"/>
                <a:ea typeface="Calibri" panose="020F0502020204030204" pitchFamily="34" charset="0"/>
              </a:rPr>
              <a:t>2. </a:t>
            </a:r>
            <a:r>
              <a:rPr lang="en-AU" sz="1800" b="1" dirty="0">
                <a:effectLst/>
                <a:latin typeface="Arial" panose="020B0604020202020204" pitchFamily="34" charset="0"/>
                <a:ea typeface="Calibri" panose="020F0502020204030204" pitchFamily="34" charset="0"/>
              </a:rPr>
              <a:t>List 4 tasks the JWST will be able to do.</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-Scientists can look at what the universe was like 200 million years after the Big Bang.</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-Capture images of some of the first galaxies ever formed.</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 Observe objects in our Solar System from Mars outwards.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-Look inside dust clouds to see where new planets and stars form.</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-Examine the atmospheres of planets orbiting other stars.</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3. What type of radiation does the JWST detect?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Infra-red</a:t>
            </a:r>
          </a:p>
          <a:p>
            <a:pPr>
              <a:lnSpc>
                <a:spcPct val="150000"/>
              </a:lnSpc>
              <a:spcBef>
                <a:spcPts val="1200"/>
              </a:spcBef>
              <a:spcAft>
                <a:spcPts val="600"/>
              </a:spcAft>
            </a:pPr>
            <a:r>
              <a:rPr lang="en-AU" sz="1800" dirty="0">
                <a:solidFill>
                  <a:srgbClr val="000000"/>
                </a:solidFill>
                <a:effectLst/>
                <a:highlight>
                  <a:srgbClr val="EBEBEB"/>
                </a:highlight>
                <a:latin typeface="Arial" panose="020B0604020202020204" pitchFamily="34" charset="0"/>
                <a:ea typeface="Calibri" panose="020F0502020204030204" pitchFamily="34" charset="0"/>
              </a:rPr>
              <a:t>Additional information: The JWST sees in a different part of the electromagnetic spectrum to our eyes. We see visible light. However, the JWST sees infrared, just like a night vision security camera. Because JWST uses infrared light, it can see into dust clouds, so that we can see things that were previously hidden from view (think about the special cameras police use when looking for a suspect at night…there may be no visible light so that the suspect can be seen, but they can be seen with an infrared camera).</a:t>
            </a:r>
            <a:endParaRPr lang="en-AU" sz="1800" dirty="0">
              <a:effectLst/>
              <a:highlight>
                <a:srgbClr val="EBEBEB"/>
              </a:highligh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endParaRPr lang="en-AU" sz="1800" b="1"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4. What are exoplanets, and why would we want to study their atmospheres?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An exoplanet is a planet orbiting another star. By studying their atmospheres’, we can find out if they hold the building blocks for life.</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5. When was the JWST launched?</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25th December 2021</a:t>
            </a:r>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21933733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81</a:t>
            </a:fld>
            <a:endParaRPr lang="en-AU"/>
          </a:p>
        </p:txBody>
      </p:sp>
    </p:spTree>
    <p:extLst>
      <p:ext uri="{BB962C8B-B14F-4D97-AF65-F5344CB8AC3E}">
        <p14:creationId xmlns:p14="http://schemas.microsoft.com/office/powerpoint/2010/main" val="2425550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 is correct; 1 and 3 are wrong</a:t>
            </a:r>
          </a:p>
          <a:p>
            <a:r>
              <a:rPr lang="en-AU" dirty="0"/>
              <a:t>Question 2 labels the Sun as a star. This is important so that students can make the connection with the Sun and other stars in the sky.</a:t>
            </a:r>
          </a:p>
          <a:p>
            <a:r>
              <a:rPr lang="en-AU" dirty="0"/>
              <a:t>The idea that the Sun is a planet is a common misunderstanding that can be challenged by comparing the Sun to planets and stars.</a:t>
            </a:r>
          </a:p>
          <a:p>
            <a:r>
              <a:rPr lang="en-AU" dirty="0"/>
              <a:t>Thinking of the Sun as a burning ball of gas is common because this fits with our everyday experience. We also understand that air (O</a:t>
            </a:r>
            <a:r>
              <a:rPr lang="en-AU" baseline="-25000" dirty="0"/>
              <a:t>2</a:t>
            </a:r>
            <a:r>
              <a:rPr lang="en-AU" dirty="0"/>
              <a:t>) is needed for combustion, and there is no air in space, so the Sun must get its heat and light from some other source.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22640515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900"/>
              </a:spcAft>
              <a:buNone/>
            </a:pPr>
            <a:r>
              <a:rPr lang="en-AU" b="1" dirty="0"/>
              <a:t>Q1 Expected answer: </a:t>
            </a:r>
            <a:r>
              <a:rPr lang="en-GB" sz="1600" b="1" dirty="0">
                <a:effectLst/>
                <a:latin typeface="Calibri" panose="020F0502020204030204" pitchFamily="34" charset="0"/>
                <a:ea typeface="Calibri" panose="020F0502020204030204" pitchFamily="34" charset="0"/>
                <a:cs typeface="Arial" panose="020B0604020202020204" pitchFamily="34" charset="0"/>
              </a:rPr>
              <a:t>B: The Sun moves in an arc. (NB: the arrow on the arc needs reversing if you live in the northern hemisphere.</a:t>
            </a:r>
            <a:r>
              <a:rPr lang="en-GB" sz="1600" dirty="0">
                <a:effectLst/>
                <a:latin typeface="Calibri" panose="020F0502020204030204" pitchFamily="34" charset="0"/>
                <a:ea typeface="Calibri" panose="020F0502020204030204" pitchFamily="34" charset="0"/>
                <a:cs typeface="Arial" panose="020B0604020202020204" pitchFamily="34" charset="0"/>
              </a:rPr>
              <a:t>  Answer D is sometimes correct if you live close to the Equator.)</a:t>
            </a:r>
          </a:p>
          <a:p>
            <a:pPr marL="0" marR="0" lvl="0" indent="0" algn="l" defTabSz="914347" rtl="0" eaLnBrk="1" fontAlgn="auto" latinLnBrk="0" hangingPunct="1">
              <a:lnSpc>
                <a:spcPct val="100000"/>
              </a:lnSpc>
              <a:spcBef>
                <a:spcPts val="0"/>
              </a:spcBef>
              <a:spcAft>
                <a:spcPts val="900"/>
              </a:spcAft>
              <a:buClrTx/>
              <a:buSzTx/>
              <a:buFontTx/>
              <a:buNone/>
              <a:tabLst/>
              <a:defRPr/>
            </a:pPr>
            <a:r>
              <a:rPr lang="en-GB" sz="1600" dirty="0">
                <a:effectLst/>
                <a:latin typeface="Calibri" panose="020F0502020204030204" pitchFamily="34" charset="0"/>
                <a:ea typeface="Calibri" panose="020F0502020204030204" pitchFamily="34" charset="0"/>
                <a:cs typeface="Arial" panose="020B0604020202020204" pitchFamily="34" charset="0"/>
              </a:rPr>
              <a:t>A few students may hold the naïve understanding (C) that the Sun brightens and dims daily or is hidden by clouds or the Moon at night. Most will understand that the Sun appears to move in the sky and is closer to the ground in the early morning and late evening. A significant number of students will likely not be able to describe the Sun’s actual movement. It is common for students to think (wrongly) that the Sun is always directly overhead at midday.</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130120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Q2 Correct answer: C: Earth spins on its axis once a day.</a:t>
            </a:r>
          </a:p>
          <a:p>
            <a:pPr>
              <a:spcAft>
                <a:spcPts val="900"/>
              </a:spcAft>
            </a:pPr>
            <a:r>
              <a:rPr lang="en-GB" sz="1600" b="0" i="0" dirty="0">
                <a:effectLst/>
                <a:latin typeface="Calibri" panose="020F0502020204030204" pitchFamily="34" charset="0"/>
                <a:ea typeface="Calibri" panose="020F0502020204030204" pitchFamily="34" charset="0"/>
                <a:cs typeface="Arial" panose="020B0604020202020204" pitchFamily="34" charset="0"/>
              </a:rPr>
              <a:t>A</a:t>
            </a:r>
            <a:r>
              <a:rPr lang="en-GB" sz="1600" dirty="0">
                <a:effectLst/>
                <a:latin typeface="Calibri" panose="020F0502020204030204" pitchFamily="34" charset="0"/>
                <a:ea typeface="Calibri" panose="020F0502020204030204" pitchFamily="34" charset="0"/>
                <a:cs typeface="Arial" panose="020B0604020202020204" pitchFamily="34" charset="0"/>
              </a:rPr>
              <a:t>nswer D is a common response and partially fits </a:t>
            </a:r>
            <a:r>
              <a:rPr lang="en-AU" sz="1600" dirty="0">
                <a:effectLst/>
                <a:latin typeface="Calibri" panose="020F0502020204030204" pitchFamily="34" charset="0"/>
                <a:ea typeface="Calibri" panose="020F0502020204030204" pitchFamily="34" charset="0"/>
                <a:cs typeface="Arial" panose="020B0604020202020204" pitchFamily="34" charset="0"/>
              </a:rPr>
              <a:t>the correct model of the Earth's rotation</a:t>
            </a:r>
            <a:r>
              <a:rPr lang="en-GB" sz="1600" dirty="0">
                <a:effectLst/>
                <a:latin typeface="Calibri" panose="020F0502020204030204" pitchFamily="34" charset="0"/>
                <a:ea typeface="Calibri" panose="020F0502020204030204" pitchFamily="34" charset="0"/>
                <a:cs typeface="Arial" panose="020B0604020202020204" pitchFamily="34" charset="0"/>
              </a:rPr>
              <a:t> around the Sun. </a:t>
            </a:r>
          </a:p>
          <a:p>
            <a:pPr>
              <a:spcAft>
                <a:spcPts val="900"/>
              </a:spcAft>
            </a:pPr>
            <a:r>
              <a:rPr lang="en-GB" sz="1600" dirty="0">
                <a:effectLst/>
                <a:latin typeface="Calibri" panose="020F0502020204030204" pitchFamily="34" charset="0"/>
                <a:ea typeface="Calibri" panose="020F0502020204030204" pitchFamily="34" charset="0"/>
                <a:cs typeface="Arial" panose="020B0604020202020204" pitchFamily="34" charset="0"/>
              </a:rPr>
              <a:t>Answer B shows a more egocentric view that fits with students’ observations that the Sun appears to move around the Earth</a:t>
            </a:r>
            <a:r>
              <a:rPr lang="en-AU" sz="1600" dirty="0">
                <a:effectLst/>
                <a:latin typeface="Calibri" panose="020F0502020204030204" pitchFamily="34" charset="0"/>
                <a:ea typeface="Calibri" panose="020F0502020204030204" pitchFamily="34" charset="0"/>
                <a:cs typeface="Arial" panose="020B0604020202020204" pitchFamily="34" charset="0"/>
              </a:rPr>
              <a:t> and indeed makes perfect sense from the observer's point of view. Answer A is related to the false idea that the moon only appears in the sky during the nighttime</a:t>
            </a:r>
            <a:r>
              <a:rPr lang="en-GB" sz="1600" dirty="0">
                <a:effectLst/>
                <a:latin typeface="Calibri" panose="020F0502020204030204" pitchFamily="34" charset="0"/>
                <a:ea typeface="Calibri" panose="020F0502020204030204" pitchFamily="34" charset="0"/>
                <a:cs typeface="Arial" panose="020B0604020202020204" pitchFamily="34" charset="0"/>
              </a:rPr>
              <a:t>. </a:t>
            </a:r>
          </a:p>
          <a:p>
            <a:pPr>
              <a:spcAft>
                <a:spcPts val="900"/>
              </a:spcAft>
            </a:pP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a:spcAft>
                <a:spcPts val="900"/>
              </a:spcAft>
            </a:pPr>
            <a:r>
              <a:rPr lang="en-GB" sz="1600" dirty="0">
                <a:effectLst/>
                <a:latin typeface="Calibri" panose="020F0502020204030204" pitchFamily="34" charset="0"/>
                <a:ea typeface="Calibri" panose="020F0502020204030204" pitchFamily="34" charset="0"/>
                <a:cs typeface="Arial" panose="020B0604020202020204" pitchFamily="34" charset="0"/>
              </a:rPr>
              <a:t>All of these misunderstandings show persistence, perhaps because the scientific view is a more complex and less obvious explanation.</a:t>
            </a:r>
          </a:p>
          <a:p>
            <a:pPr>
              <a:spcAft>
                <a:spcPts val="900"/>
              </a:spcAft>
            </a:pP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a:spcAft>
                <a:spcPts val="900"/>
              </a:spcAft>
            </a:pPr>
            <a:r>
              <a:rPr lang="en-GB" sz="1600" dirty="0">
                <a:effectLst/>
                <a:latin typeface="Calibri" panose="020F0502020204030204" pitchFamily="34" charset="0"/>
                <a:ea typeface="Calibri" panose="020F0502020204030204" pitchFamily="34" charset="0"/>
                <a:cs typeface="Arial" panose="020B0604020202020204" pitchFamily="34" charset="0"/>
              </a:rPr>
              <a:t>If students have misunderstandings about how the Sun appears to change </a:t>
            </a:r>
            <a:r>
              <a:rPr lang="en-AU" sz="1600" dirty="0">
                <a:effectLst/>
                <a:latin typeface="Calibri" panose="020F0502020204030204" pitchFamily="34" charset="0"/>
                <a:ea typeface="Calibri" panose="020F0502020204030204" pitchFamily="34" charset="0"/>
                <a:cs typeface="Arial" panose="020B0604020202020204" pitchFamily="34" charset="0"/>
              </a:rPr>
              <a:t>throughout the day, it can help to model what happens. A simple strategy is to ask each student to stand up and turn slowly on the spot in a clockwise direction. While turning, they should point at a picture of the Sun at the front of the room. Through their spin,</a:t>
            </a:r>
            <a:r>
              <a:rPr lang="en-GB" sz="1600" dirty="0">
                <a:effectLst/>
                <a:latin typeface="Calibri" panose="020F0502020204030204" pitchFamily="34" charset="0"/>
                <a:ea typeface="Calibri" panose="020F0502020204030204" pitchFamily="34" charset="0"/>
                <a:cs typeface="Arial" panose="020B0604020202020204" pitchFamily="34" charset="0"/>
              </a:rPr>
              <a:t> they will trace the movement of the Sun to show how it moves across their field of view.</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347" rtl="0" eaLnBrk="1" fontAlgn="auto" latinLnBrk="0" hangingPunct="1">
              <a:lnSpc>
                <a:spcPct val="100000"/>
              </a:lnSpc>
              <a:spcBef>
                <a:spcPts val="0"/>
              </a:spcBef>
              <a:spcAft>
                <a:spcPts val="900"/>
              </a:spcAft>
              <a:buClrTx/>
              <a:buSzTx/>
              <a:buFontTx/>
              <a:buNone/>
              <a:tabLst/>
              <a:defRPr/>
            </a:pPr>
            <a:endParaRPr lang="en-AU" sz="16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25562885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mn-lt"/>
              </a:rPr>
              <a:t>C is the correct answer</a:t>
            </a:r>
          </a:p>
          <a:p>
            <a:r>
              <a:rPr lang="en-AU" b="0" dirty="0">
                <a:latin typeface="+mn-lt"/>
              </a:rPr>
              <a:t>Answer D is most common and partially fits with the correct model of the Earth going around the Sun. </a:t>
            </a:r>
          </a:p>
          <a:p>
            <a:r>
              <a:rPr lang="en-AU" b="0" dirty="0">
                <a:latin typeface="+mn-lt"/>
              </a:rPr>
              <a:t>Answer B shows a more egocentric view that fits with students’ observations that the Sun appears to move around the Earth and indeed makes perfect sense from the observer's point of view. </a:t>
            </a:r>
          </a:p>
          <a:p>
            <a:r>
              <a:rPr lang="en-AU" b="0" dirty="0">
                <a:latin typeface="+mn-lt"/>
              </a:rPr>
              <a:t>Answer A is related to the false idea that the moon only appears in the sky during the night-time. </a:t>
            </a:r>
          </a:p>
          <a:p>
            <a:r>
              <a:rPr lang="en-AU" b="0" dirty="0">
                <a:latin typeface="+mn-lt"/>
              </a:rPr>
              <a:t>All of these misunderstandings show persistence, perhaps because the scientific view is a more complex and less obvious explanation.</a:t>
            </a:r>
          </a:p>
          <a:p>
            <a:r>
              <a:rPr lang="en-AU" b="0" dirty="0">
                <a:latin typeface="+mn-lt"/>
              </a:rPr>
              <a:t>If students have misunderstandings about the cause of day and night, it can help to use a physical model to demonstrate how day and night are caused and to challenge their misunderstandings.</a:t>
            </a:r>
            <a:r>
              <a:rPr lang="en-GB" sz="1800" dirty="0">
                <a:effectLst/>
                <a:latin typeface="Calibri" panose="020F0502020204030204" pitchFamily="34" charset="0"/>
                <a:ea typeface="Calibri" panose="020F0502020204030204" pitchFamily="34" charset="0"/>
                <a:cs typeface="Arial" panose="020B0604020202020204" pitchFamily="34" charset="0"/>
              </a:rPr>
              <a:t> To show day and night</a:t>
            </a:r>
            <a:r>
              <a:rPr lang="en-AU" sz="1800" dirty="0">
                <a:effectLst/>
                <a:latin typeface="Calibri" panose="020F0502020204030204" pitchFamily="34" charset="0"/>
                <a:ea typeface="Calibri" panose="020F0502020204030204" pitchFamily="34" charset="0"/>
                <a:cs typeface="Arial" panose="020B0604020202020204" pitchFamily="34" charset="0"/>
              </a:rPr>
              <a:t>, illuminate a globe in a darkened room on one side with a strong light,</a:t>
            </a:r>
            <a:r>
              <a:rPr lang="en-GB" sz="1800" dirty="0">
                <a:effectLst/>
                <a:latin typeface="Calibri" panose="020F0502020204030204" pitchFamily="34" charset="0"/>
                <a:ea typeface="Calibri" panose="020F0502020204030204" pitchFamily="34" charset="0"/>
                <a:cs typeface="Arial" panose="020B0604020202020204" pitchFamily="34" charset="0"/>
              </a:rPr>
              <a:t> such as an overhead projector. This will give a clear distinction between light and shade on the globe. A small piece of Blu-Tack placed on your location will show how day and night occur as the globe is spun on its axis (once per day). </a:t>
            </a:r>
            <a:r>
              <a:rPr lang="en-GB" sz="1800" b="1" dirty="0">
                <a:effectLst/>
                <a:latin typeface="Calibri" panose="020F0502020204030204" pitchFamily="34" charset="0"/>
                <a:ea typeface="Calibri" panose="020F0502020204030204" pitchFamily="34" charset="0"/>
                <a:cs typeface="Arial" panose="020B0604020202020204" pitchFamily="34" charset="0"/>
              </a:rPr>
              <a:t>The correct direction to spin is anti-clockwise </a:t>
            </a:r>
            <a:r>
              <a:rPr lang="en-GB" sz="1800" dirty="0">
                <a:effectLst/>
                <a:latin typeface="Calibri" panose="020F0502020204030204" pitchFamily="34" charset="0"/>
                <a:ea typeface="Calibri" panose="020F0502020204030204" pitchFamily="34" charset="0"/>
                <a:cs typeface="Arial" panose="020B0604020202020204" pitchFamily="34" charset="0"/>
              </a:rPr>
              <a:t>whilst looking down at the North Pole. </a:t>
            </a:r>
            <a:r>
              <a:rPr lang="en-AU" b="0" dirty="0">
                <a:latin typeface="+mn-lt"/>
              </a:rPr>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19488314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does this quote mean?</a:t>
            </a:r>
          </a:p>
          <a:p>
            <a:r>
              <a:rPr lang="en-AU" dirty="0"/>
              <a:t>How is it relevant to science?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28958110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87</a:t>
            </a:fld>
            <a:endParaRPr lang="en-AU"/>
          </a:p>
        </p:txBody>
      </p:sp>
    </p:spTree>
    <p:extLst>
      <p:ext uri="{BB962C8B-B14F-4D97-AF65-F5344CB8AC3E}">
        <p14:creationId xmlns:p14="http://schemas.microsoft.com/office/powerpoint/2010/main" val="1737287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Students should complete slides one to 11 on the Desmos activity </a:t>
            </a:r>
            <a:r>
              <a:rPr lang="en-AU" sz="1800" u="sng" dirty="0">
                <a:solidFill>
                  <a:srgbClr val="001C4A"/>
                </a:solidFill>
                <a:effectLst/>
                <a:latin typeface="Arial" panose="020B0604020202020204" pitchFamily="34" charset="0"/>
                <a:ea typeface="Calibri" panose="020F0502020204030204" pitchFamily="34" charset="0"/>
                <a:hlinkClick r:id="rId3"/>
              </a:rPr>
              <a:t>Welcome to Year 7 science</a:t>
            </a:r>
            <a:r>
              <a:rPr lang="en-AU" sz="1800" dirty="0">
                <a:effectLst/>
                <a:latin typeface="Arial" panose="020B0604020202020204" pitchFamily="34" charset="0"/>
                <a:ea typeface="Calibri" panose="020F0502020204030204" pitchFamily="34" charset="0"/>
              </a:rPr>
              <a:t>. Slides 7 and 8 provide good talking points to facilitate a class discussion or encourage students to share their thoughts in small groups.</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7543724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question can be used </a:t>
            </a:r>
            <a:r>
              <a:rPr lang="en-AU" b="0" dirty="0"/>
              <a:t>after the </a:t>
            </a:r>
            <a:r>
              <a:rPr lang="en-AU" b="1" dirty="0"/>
              <a:t>Earth vs. Moon activity </a:t>
            </a:r>
            <a:r>
              <a:rPr lang="en-AU" b="0" dirty="0"/>
              <a:t>to determine whether</a:t>
            </a:r>
            <a:r>
              <a:rPr lang="en-AU" dirty="0"/>
              <a:t> the students have understood the scale of size of the Moon and Earth. </a:t>
            </a:r>
            <a:r>
              <a:rPr lang="en-AU" b="1" dirty="0"/>
              <a:t>The correct answer is C</a:t>
            </a:r>
            <a:r>
              <a:rPr lang="en-AU" dirty="0"/>
              <a:t>. The Moon is approximately ¼ the diameter of the Earth.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16992218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89</a:t>
            </a:fld>
            <a:endParaRPr lang="en-AU"/>
          </a:p>
        </p:txBody>
      </p:sp>
    </p:spTree>
    <p:extLst>
      <p:ext uri="{BB962C8B-B14F-4D97-AF65-F5344CB8AC3E}">
        <p14:creationId xmlns:p14="http://schemas.microsoft.com/office/powerpoint/2010/main" val="21516447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with day and night students will come to Year 7 with a range of understandings ( and misunderstandings) of the seasons. You should use the diagnostic question about the seasons on this page to ascertain these before teaching the predictable and observable phenomena on Earth. Students should complete the confidence grid individually. This could be a pencil and paper exercise, or you could use an electronic ‘voting system’ or mini whiteboards and the PowerPoint presentation. </a:t>
            </a:r>
          </a:p>
          <a:p>
            <a:endParaRPr lang="en-AU" dirty="0"/>
          </a:p>
          <a:p>
            <a:r>
              <a:rPr lang="en-AU" dirty="0"/>
              <a:t>Expected answers</a:t>
            </a:r>
          </a:p>
          <a:p>
            <a:r>
              <a:rPr lang="en-AU" dirty="0"/>
              <a:t>1, 2, and 3 are correct: The Sun is higher in the sky, the days are longer, and the Sun heats more strongly.</a:t>
            </a:r>
          </a:p>
          <a:p>
            <a:r>
              <a:rPr lang="en-AU" dirty="0"/>
              <a:t>4 is wrong, because it is winter in the southern hemisphere when it is summer in the northern hemisphere, and vice-versa.</a:t>
            </a:r>
          </a:p>
          <a:p>
            <a:endParaRPr lang="en-AU" dirty="0"/>
          </a:p>
          <a:p>
            <a:r>
              <a:rPr lang="en-AU" dirty="0"/>
              <a:t>Students are likely to have different perceptions of seasonal change depending on their latitude. Students living at lower latitudes (in the northern parts of NSW) may not realise that day lengths change throughout the year, whereas this phenomenon will be more obvious for students living in more southern areas. </a:t>
            </a:r>
          </a:p>
          <a:p>
            <a:r>
              <a:rPr lang="en-AU" dirty="0"/>
              <a:t>Students can often explain that higher temperatures in summer are caused by the Sun being higher in the sky or because the days are longer, but they do not explain the cause of these phenomena.</a:t>
            </a:r>
          </a:p>
          <a:p>
            <a:r>
              <a:rPr lang="en-AU" dirty="0"/>
              <a:t>It is common for students to think that each season happens simultaneously across the Earth. This is likely to link with the misunderstanding that it is warmer in the summer because the Earth is closer to the Sun at that time </a:t>
            </a:r>
          </a:p>
          <a:p>
            <a:r>
              <a:rPr lang="en-AU" dirty="0"/>
              <a:t>This question elicits observations about the changing seasons and investigates which ones students are aware of. </a:t>
            </a:r>
          </a:p>
          <a:p>
            <a:endParaRPr lang="en-AU" dirty="0"/>
          </a:p>
          <a:p>
            <a:r>
              <a:rPr lang="en-AU" dirty="0"/>
              <a:t>How to respond - what next?</a:t>
            </a:r>
          </a:p>
          <a:p>
            <a:r>
              <a:rPr lang="en-AU" dirty="0"/>
              <a:t>If there is a range of answers, you may choose to respond through structured class discussion. Ask one student to explain why they gave the answer they did; ask another student to explain why they agree with them; ask another to explain why they disagree, and so on. This sort of discussion gives students the opportunity to explore their thinking and for you to understand their learning needs. </a:t>
            </a:r>
          </a:p>
          <a:p>
            <a:endParaRPr lang="en-AU" dirty="0"/>
          </a:p>
          <a:p>
            <a:r>
              <a:rPr lang="en-AU" dirty="0"/>
              <a:t>If students have misunderstandings about the phenomena we experience in summer, it can help them to use the internet to investigate the weather at different times of the year in different locations worldwide. Three locations away from the equator are recommended, with one in a different hemisphere from the other two. Students working in pairs or small groups will promote discussion and encourage the social construction of new ideas through dialogue.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25993484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suggested that this question be posed after students have learned about the seasons. Students should complete the confidence grid individually. This could be a pencil-and-paper exercise, or you could use an electronic ‘voting system’ or mini white boards and a PowerPoint presentation. ​</a:t>
            </a:r>
          </a:p>
          <a:p>
            <a:endParaRPr lang="en-AU" dirty="0"/>
          </a:p>
          <a:p>
            <a:r>
              <a:rPr lang="en-AU" dirty="0"/>
              <a:t>Expected answers​</a:t>
            </a:r>
          </a:p>
          <a:p>
            <a:endParaRPr lang="en-AU" dirty="0"/>
          </a:p>
          <a:p>
            <a:r>
              <a:rPr lang="en-AU" dirty="0"/>
              <a:t>Statements A, D and E are correct.​ B and C are wrong.​</a:t>
            </a:r>
          </a:p>
          <a:p>
            <a:endParaRPr lang="en-AU" dirty="0"/>
          </a:p>
          <a:p>
            <a:r>
              <a:rPr lang="en-AU" dirty="0"/>
              <a:t>Several factors combine to make the average temperature higher in summer, and they are all caused by the tilt of the Earth: days are longer so that the ground is heated for more time; and the Sun is higher in the sky, so its radiation is less spread out when it hits the ground, and it heats more strongly. Both of these contribute to more radiation from the Sun reaching each square metre of ground. An additional factor is that when the Sun appears higher in the sky, there is less atmosphere between it and the ground, so less of its radiation is scattered away from the surface. It may be helpful to introduce these ideas to extend understanding for some students. ​</a:t>
            </a:r>
          </a:p>
          <a:p>
            <a:endParaRPr lang="en-AU" dirty="0"/>
          </a:p>
          <a:p>
            <a:r>
              <a:rPr lang="en-AU" dirty="0"/>
              <a:t>If there is a range of answers, you may choose to respond through a structured class discussion. This method empowers you to guide the discussion, ask probing questions, and encourage students to explain their reasoning. It gives students the opportunity to explore their thinking and for you to really understand their learning needs. Students may choose statement B based on everyday experience. It is not the Sun itself that is hotter, but a combination of the above reasons, which explain why it feels hotter. ​</a:t>
            </a:r>
          </a:p>
          <a:p>
            <a:endParaRPr lang="en-AU" dirty="0"/>
          </a:p>
          <a:p>
            <a:r>
              <a:rPr lang="en-AU" dirty="0"/>
              <a:t>Answer C is a common misunderstanding that may persist.</a:t>
            </a:r>
          </a:p>
        </p:txBody>
      </p:sp>
      <p:sp>
        <p:nvSpPr>
          <p:cNvPr id="4" name="Slide Number Placeholder 3"/>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40892921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92</a:t>
            </a:fld>
            <a:endParaRPr lang="en-AU"/>
          </a:p>
        </p:txBody>
      </p:sp>
    </p:spTree>
    <p:extLst>
      <p:ext uri="{BB962C8B-B14F-4D97-AF65-F5344CB8AC3E}">
        <p14:creationId xmlns:p14="http://schemas.microsoft.com/office/powerpoint/2010/main" val="1986341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need a clear understanding of the moon's movement with respect to the Earth to explain the predictable and observable phenomena on Earth. To ascertain students’ understanding from primary school, pose the questions on slides 10 and 11 before teaching about the phases of the Moon or eclipses. Students could use mini whiteboards to display their answers or set up a digital quiz, such as a Kahoot. </a:t>
            </a:r>
          </a:p>
          <a:p>
            <a:endParaRPr lang="en-AU" dirty="0"/>
          </a:p>
          <a:p>
            <a:r>
              <a:rPr lang="en-AU" dirty="0"/>
              <a:t>Model A is the correct answer. In this model, the Earth spins on its axis 365¼ times each time it orbits the Sun. </a:t>
            </a:r>
          </a:p>
          <a:p>
            <a:r>
              <a:rPr lang="en-AU" dirty="0"/>
              <a:t>As their scientific understanding develops, students tend to move from Earth-centred to Sun-centred thinking. This is shown in the progression D – B – C - A.</a:t>
            </a:r>
          </a:p>
          <a:p>
            <a:r>
              <a:rPr lang="en-AU" dirty="0"/>
              <a:t>All four models can explain day and night if it is assumed that the Earth can spin on its axis. With model D, explaining the changes that occur over a year is not possible. </a:t>
            </a:r>
          </a:p>
          <a:p>
            <a:r>
              <a:rPr lang="en-AU" dirty="0"/>
              <a:t>With models B and C, it is possible to explain day and night and what happens during a year. </a:t>
            </a:r>
          </a:p>
          <a:p>
            <a:r>
              <a:rPr lang="en-AU" dirty="0"/>
              <a:t>Answer A can also account for the changes in the shape of the Moon over a (lunar) month (of 28 days).</a:t>
            </a:r>
          </a:p>
          <a:p>
            <a:r>
              <a:rPr lang="en-AU" dirty="0"/>
              <a:t>If students have misunderstandings about the Sun, Moon and Earth models, a physical model can help demonstrate how day and night are caused and challenge their misunderstandings.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10315446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questions identify what students know about the Moon's apparent movement during the night. Understanding that this apparent motion is caused by the spinning Earth rather than the Moon's movement supports an accurate understanding of the structure of space. The correct answer for both questions is B.</a:t>
            </a:r>
          </a:p>
          <a:p>
            <a:endParaRPr lang="en-AU" dirty="0"/>
          </a:p>
          <a:p>
            <a:r>
              <a:rPr lang="en-AU" dirty="0"/>
              <a:t>Students’ answers to question 2 will likely be based on their observations. Each wrong answer describes a part of the correct motion of the Moon across the sky, but the full picture is not readily observable because, at any one instance, the Moon appears still in the sky. (In the southern hemisphere, the Moon moves in an arc from right to left, in the Northern Hemisphere, from left to right) </a:t>
            </a:r>
          </a:p>
          <a:p>
            <a:endParaRPr lang="en-AU" dirty="0"/>
          </a:p>
          <a:p>
            <a:r>
              <a:rPr lang="en-AU" dirty="0"/>
              <a:t>For Q3, C and D indicate that students are using the wrong model of the Sun, Moon and Earth.  Answer A suggests that they understand that the Moon can be in the sky during the day, but it also indicates that the students are likely to be using a model of the Sun orbiting the Earth and Moon once each day.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24300227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95</a:t>
            </a:fld>
            <a:endParaRPr lang="en-AU"/>
          </a:p>
        </p:txBody>
      </p:sp>
    </p:spTree>
    <p:extLst>
      <p:ext uri="{BB962C8B-B14F-4D97-AF65-F5344CB8AC3E}">
        <p14:creationId xmlns:p14="http://schemas.microsoft.com/office/powerpoint/2010/main" val="25452444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13909462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98</a:t>
            </a:fld>
            <a:endParaRPr lang="en-AU"/>
          </a:p>
        </p:txBody>
      </p:sp>
    </p:spTree>
    <p:extLst>
      <p:ext uri="{BB962C8B-B14F-4D97-AF65-F5344CB8AC3E}">
        <p14:creationId xmlns:p14="http://schemas.microsoft.com/office/powerpoint/2010/main" val="1182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correct answer is A.</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Response B is incorrect because This answer is incorrect because the Earth's rotation affects the timing of the tides but not the cause. </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Response C is incorrect because although the distance between the Earth and the Moon does vary slightly due to the Moon's elliptical orbit and has a small effect on tide height, it is not the primary cause of tides.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Response D is incorrect because winds and ocean currents can cause local variations in water movement (such as waves or surface currents), but they do not cause the rise and fall of sea levels associated with tides.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20775033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101</a:t>
            </a:fld>
            <a:endParaRPr lang="en-AU"/>
          </a:p>
        </p:txBody>
      </p:sp>
    </p:spTree>
    <p:extLst>
      <p:ext uri="{BB962C8B-B14F-4D97-AF65-F5344CB8AC3E}">
        <p14:creationId xmlns:p14="http://schemas.microsoft.com/office/powerpoint/2010/main" val="16131039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Word-phrase-sentence is a thinking routine from Harvard University Project Zero. Additional information on facilitating this activity can be found at https://pz.harvard.edu/sites/default/files/Word-Phrase-Sentence.pdf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27809964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103</a:t>
            </a:fld>
            <a:endParaRPr lang="en-AU"/>
          </a:p>
        </p:txBody>
      </p:sp>
    </p:spTree>
    <p:extLst>
      <p:ext uri="{BB962C8B-B14F-4D97-AF65-F5344CB8AC3E}">
        <p14:creationId xmlns:p14="http://schemas.microsoft.com/office/powerpoint/2010/main" val="16115711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Provide each group of students with a bowl of water. Direct students to half submerge a pencil half into the water at an angle. Ask them, ‘What do you notice about the pencil?’ It will appear bent or broken. Ask the students, ‘What do your legs look like when standing in water?’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Explain: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When light travels from one material (like air) into another (like water), the light appears to bend. This makes the pencil appear different. The same thing happens when you look at your legs when you are walking into a pool.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When starlight travels through the Earth’s atmosphere, it travels through air containing different amounts of water (humidity) and at different temperatures. This is the same as if the light goes through a bowl of water. Just like the pencil in the water appears to bend, the light from the stars changes as it moves through the atmosphere.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13869824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Word-phrase-sentence is a thinking routine from Harvard University Project Zero. Additional information on facilitating this activity can be found at https://pz.harvard.edu/sites/default/files/Word-Phrase-Sentence.pdf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42501503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106</a:t>
            </a:fld>
            <a:endParaRPr lang="en-AU"/>
          </a:p>
        </p:txBody>
      </p:sp>
    </p:spTree>
    <p:extLst>
      <p:ext uri="{BB962C8B-B14F-4D97-AF65-F5344CB8AC3E}">
        <p14:creationId xmlns:p14="http://schemas.microsoft.com/office/powerpoint/2010/main" val="9080673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3631203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Instruct students to draw this table in their workbooks. Each source that they use to construct their presentation on Aboriginal and Torres Strait Islander Peoples’ sky stories should be recorded in this table. </a:t>
            </a:r>
          </a:p>
          <a:p>
            <a:endParaRPr lang="en-AU" dirty="0"/>
          </a:p>
          <a:p>
            <a:r>
              <a:rPr lang="en-AU" dirty="0"/>
              <a:t>Demonstrate with a website how students can look for this information.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3114564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ANSWERS: </a:t>
            </a:r>
            <a:r>
              <a:rPr lang="en-AU" sz="1800" dirty="0">
                <a:solidFill>
                  <a:srgbClr val="000000"/>
                </a:solidFill>
                <a:effectLst/>
                <a:highlight>
                  <a:srgbClr val="FFB8C2"/>
                </a:highlight>
                <a:latin typeface="Arial" panose="020B0604020202020204" pitchFamily="34" charset="0"/>
                <a:ea typeface="Calibri" panose="020F0502020204030204" pitchFamily="34" charset="0"/>
              </a:rPr>
              <a:t>Aboriginal and Torres Strait Island Peoples’ traditions link the position of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stars</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at different times of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year</a:t>
            </a:r>
            <a:r>
              <a:rPr lang="en-AU" sz="1800" dirty="0">
                <a:solidFill>
                  <a:srgbClr val="000000"/>
                </a:solidFill>
                <a:effectLst/>
                <a:highlight>
                  <a:srgbClr val="FFB8C2"/>
                </a:highlight>
                <a:latin typeface="Arial" panose="020B0604020202020204" pitchFamily="34" charset="0"/>
                <a:ea typeface="Calibri" panose="020F0502020204030204" pitchFamily="34" charset="0"/>
              </a:rPr>
              <a:t> to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seasonal</a:t>
            </a:r>
            <a:r>
              <a:rPr lang="en-AU" sz="1800" dirty="0">
                <a:solidFill>
                  <a:srgbClr val="000000"/>
                </a:solidFill>
                <a:effectLst/>
                <a:highlight>
                  <a:srgbClr val="FFB8C2"/>
                </a:highlight>
                <a:latin typeface="Arial" panose="020B0604020202020204" pitchFamily="34" charset="0"/>
                <a:ea typeface="Calibri" panose="020F0502020204030204" pitchFamily="34" charset="0"/>
              </a:rPr>
              <a:t> events on Earth. This allowed them to gather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food</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and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fibre</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at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safest</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and most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productive</a:t>
            </a:r>
            <a:r>
              <a:rPr lang="en-AU" sz="1800" dirty="0">
                <a:solidFill>
                  <a:srgbClr val="000000"/>
                </a:solidFill>
                <a:effectLst/>
                <a:highlight>
                  <a:srgbClr val="FFB8C2"/>
                </a:highlight>
                <a:latin typeface="Arial" panose="020B0604020202020204" pitchFamily="34" charset="0"/>
                <a:ea typeface="Calibri" panose="020F0502020204030204" pitchFamily="34" charset="0"/>
              </a:rPr>
              <a:t> time and to prepare for seasonal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weather</a:t>
            </a:r>
            <a:r>
              <a:rPr lang="en-AU" sz="1800" dirty="0">
                <a:solidFill>
                  <a:srgbClr val="000000"/>
                </a:solidFill>
                <a:effectLst/>
                <a:highlight>
                  <a:srgbClr val="FFB8C2"/>
                </a:highlight>
                <a:latin typeface="Arial" panose="020B0604020202020204" pitchFamily="34" charset="0"/>
                <a:ea typeface="Calibri" panose="020F0502020204030204" pitchFamily="34" charset="0"/>
              </a:rPr>
              <a:t> conditions.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solidFill>
                <a:srgbClr val="000000"/>
              </a:solidFill>
              <a:effectLst/>
              <a:highlight>
                <a:srgbClr val="FFB8C2"/>
              </a:highligh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1268541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79080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9316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57455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08823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687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8203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499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54586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062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3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56859527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science/science-curriculum-resources-k-12/science-7-10-curriculum-resources/science-s4-observing-the-universe"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hyperlink" Target="https://www.biorender.com/"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2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hyperlink" Target="https://www.stem.org.uk/secondary/resources/collections/science/best-evidence-science-teaching"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2" Type="http://schemas.openxmlformats.org/officeDocument/2006/relationships/notesSlide" Target="../notesSlides/notesSlide113.xml"/><Relationship Id="rId1" Type="http://schemas.openxmlformats.org/officeDocument/2006/relationships/slideLayout" Target="../slideLayouts/slideLayout9.xml"/><Relationship Id="rId6" Type="http://schemas.openxmlformats.org/officeDocument/2006/relationships/hyperlink" Target="https://curriculum.nsw.edu.au/learning-areas/science/science-7-10-2023/overview"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ourworldindata.org/grapher/co2-long-term-concentration" TargetMode="External"/></Relationships>
</file>

<file path=ppt/slides/_rels/slide125.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6.jpeg"/><Relationship Id="rId7" Type="http://schemas.openxmlformats.org/officeDocument/2006/relationships/hyperlink" Target="https://www.flickr.com/photos/functionalneurogenesis/7223470974/in/album-72157623431845663/" TargetMode="External"/><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16.xml"/><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2.jpeg"/><Relationship Id="rId5" Type="http://schemas.openxmlformats.org/officeDocument/2006/relationships/image" Target="../media/image7.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hyperlink" Target="https://en.wikipedia.org/wiki/Strawberry_poison-dart_frog" TargetMode="External"/><Relationship Id="rId9" Type="http://schemas.openxmlformats.org/officeDocument/2006/relationships/image" Target="../media/image10.jpeg"/><Relationship Id="rId1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creativecommons.org/licenses/by-nc-nd/4.0/deed.en" TargetMode="External"/><Relationship Id="rId4" Type="http://schemas.openxmlformats.org/officeDocument/2006/relationships/hyperlink" Target="https://www.rsc.org/about-us/corporate-information/covid-19-response/chemistry-vs-covid-timelin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nasa2explore/" TargetMode="External"/><Relationship Id="rId4" Type="http://schemas.openxmlformats.org/officeDocument/2006/relationships/hyperlink" Target="https://www.flickr.com/photos/nasa2explore/4491145990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ligo.org/science.php" TargetMode="External"/><Relationship Id="rId3" Type="http://schemas.openxmlformats.org/officeDocument/2006/relationships/hyperlink" Target="https://kids.britannica.com/kids/article/human-genome-project/476279" TargetMode="External"/><Relationship Id="rId7" Type="http://schemas.openxmlformats.org/officeDocument/2006/relationships/hyperlink" Target="https://www.kidsnews.com.au/science/the-human-cell-atlas-global-research-project-aims-to-map-all-healthy-human-cells/news-story/46a41635feed3f741a9b1fb8a1a9b0b3"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www.cancerresearchuk.org/funding-for-researchers/how-we-deliver-research/our-research-partnerships/international-cancer-genome-consortium" TargetMode="External"/><Relationship Id="rId5" Type="http://schemas.openxmlformats.org/officeDocument/2006/relationships/hyperlink" Target="https://www.ouruniverseforkids.com/cern/" TargetMode="External"/><Relationship Id="rId4" Type="http://schemas.openxmlformats.org/officeDocument/2006/relationships/hyperlink" Target="https://www.genome.gov/about-genomics/educational-resources/fact-sheets/human-genome-project" TargetMode="External"/><Relationship Id="rId9" Type="http://schemas.openxmlformats.org/officeDocument/2006/relationships/hyperlink" Target="https://www.gemini.edu/about/gemini-telescopes-science-and-technologie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biorender.com/"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11.xml"/><Relationship Id="rId12" Type="http://schemas.openxmlformats.org/officeDocument/2006/relationships/slide" Target="slide3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slide" Target="slide33.xml"/><Relationship Id="rId5" Type="http://schemas.openxmlformats.org/officeDocument/2006/relationships/slide" Target="slide7.xml"/><Relationship Id="rId10" Type="http://schemas.openxmlformats.org/officeDocument/2006/relationships/slide" Target="slide26.xml"/><Relationship Id="rId4" Type="http://schemas.openxmlformats.org/officeDocument/2006/relationships/slide" Target="slide6.xml"/><Relationship Id="rId9" Type="http://schemas.openxmlformats.org/officeDocument/2006/relationships/slide" Target="slide17.xml"/><Relationship Id="rId14" Type="http://schemas.openxmlformats.org/officeDocument/2006/relationships/slide" Target="slide4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Humorism.sv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77.xml"/><Relationship Id="rId3" Type="http://schemas.openxmlformats.org/officeDocument/2006/relationships/slide" Target="slide3.xml"/><Relationship Id="rId7" Type="http://schemas.openxmlformats.org/officeDocument/2006/relationships/slide" Target="slide49.xml"/><Relationship Id="rId12" Type="http://schemas.openxmlformats.org/officeDocument/2006/relationships/slide" Target="slide70.xml"/><Relationship Id="rId17" Type="http://schemas.openxmlformats.org/officeDocument/2006/relationships/slide" Target="slide89.xml"/><Relationship Id="rId2" Type="http://schemas.openxmlformats.org/officeDocument/2006/relationships/notesSlide" Target="../notesSlides/notesSlide4.xml"/><Relationship Id="rId16" Type="http://schemas.openxmlformats.org/officeDocument/2006/relationships/slide" Target="slide87.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69.xml"/><Relationship Id="rId5" Type="http://schemas.openxmlformats.org/officeDocument/2006/relationships/slide" Target="slide45.xml"/><Relationship Id="rId15" Type="http://schemas.openxmlformats.org/officeDocument/2006/relationships/slide" Target="slide81.xml"/><Relationship Id="rId10" Type="http://schemas.openxmlformats.org/officeDocument/2006/relationships/slide" Target="slide57.xml"/><Relationship Id="rId4" Type="http://schemas.openxmlformats.org/officeDocument/2006/relationships/slide" Target="slide6.xml"/><Relationship Id="rId9" Type="http://schemas.openxmlformats.org/officeDocument/2006/relationships/slide" Target="slide52.xml"/><Relationship Id="rId14" Type="http://schemas.openxmlformats.org/officeDocument/2006/relationships/slide" Target="slide79.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adisetiawan/2315616073/"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hyperlink" Target="https://chemix.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s://creativecommons.org/licenses/by-nc-sa/4.0/" TargetMode="External"/><Relationship Id="rId4" Type="http://schemas.openxmlformats.org/officeDocument/2006/relationships/hyperlink" Target="https://chem.libretexts.org/Bookshelves/General_Chemistry/Map:_A_Molecular_Approach_(Tro)/01:_Matter_Measurement_and_Problem_Solving/1.07:_The_Reliability_of_a_Measuremen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26.xml"/><Relationship Id="rId3" Type="http://schemas.openxmlformats.org/officeDocument/2006/relationships/slide" Target="slide3.xml"/><Relationship Id="rId7" Type="http://schemas.openxmlformats.org/officeDocument/2006/relationships/slide" Target="slide95.xml"/><Relationship Id="rId12" Type="http://schemas.openxmlformats.org/officeDocument/2006/relationships/slide" Target="slide106.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103.xml"/><Relationship Id="rId5" Type="http://schemas.openxmlformats.org/officeDocument/2006/relationships/slide" Target="slide92.xml"/><Relationship Id="rId10" Type="http://schemas.openxmlformats.org/officeDocument/2006/relationships/slide" Target="slide101.xml"/><Relationship Id="rId4" Type="http://schemas.openxmlformats.org/officeDocument/2006/relationships/slide" Target="slide69.xml"/><Relationship Id="rId9" Type="http://schemas.openxmlformats.org/officeDocument/2006/relationships/slide" Target="slide98.xml"/><Relationship Id="rId14" Type="http://schemas.openxmlformats.org/officeDocument/2006/relationships/slide" Target="slide110.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Phototropism.jp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hyperlink" Target="https://creativecommons.org/publicdomain/mark/1.0/" TargetMode="External"/><Relationship Id="rId3" Type="http://schemas.openxmlformats.org/officeDocument/2006/relationships/image" Target="../media/image40.jpeg"/><Relationship Id="rId7" Type="http://schemas.openxmlformats.org/officeDocument/2006/relationships/hyperlink" Target="https://nara.getarchive.net/media/a-view-of-destroyed-buildings-in-the-aftermath-of-hurricane-andrew-398347"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creativecommons.org/licenses/by/2.0/" TargetMode="External"/><Relationship Id="rId4" Type="http://schemas.openxmlformats.org/officeDocument/2006/relationships/hyperlink" Target="https://www.flickr.com/photos/gsfc/20471874261/in/photolist-8v2fop-8v5kxq-4TwScp-8v2fmx-xc2GZk-8v2hTZ-8v5kum-8vQAD1-873vcn-wTRrQy-8v5ke5-8v5kdb-8v2ikX-8v2fjH-8v6ZTo-x9aa2j-xaGXoW-8v5hEm-4TB3PQ-wTRrPb-xaGXx3-ahJpKa"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medium.com/@benshreadhewitt/the-end-of-la-ni%C3%B1a-9eaada08e10d"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image" Target="../media/image43.png"/><Relationship Id="rId7" Type="http://schemas.openxmlformats.org/officeDocument/2006/relationships/hyperlink" Target="https://commons.wikimedia.org/wiki/File:Seaice-extent-past1450y-Nature10581.svg"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Glacier_decrease_on_Svalbard_in_the_years_1900-1960-2015.jp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Instrumental_Temperature_Record_by_R_Rhode.svg"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hyperlink" Target="https://creativecommons.org/licenses/by-sa/2.0/deed.en" TargetMode="External"/><Relationship Id="rId4" Type="http://schemas.openxmlformats.org/officeDocument/2006/relationships/hyperlink" Target="https://commons.wikimedia.org/wiki/File:Antarctica_WAIS_Divide_Field_Camp_10.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ki/File:Epica_CO2_temperature.png" TargetMode="Externa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hyperlink" Target="https://creativecommons.org/licenses/by-sa/2.5/deed.en" TargetMode="External"/><Relationship Id="rId4" Type="http://schemas.openxmlformats.org/officeDocument/2006/relationships/hyperlink" Target="https://commons.wikimedia.org/wiki/File:CO2-Temp.pn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hyperlink" Target="https://creativecommons.org/publicdomain/zero/1.0/" TargetMode="External"/><Relationship Id="rId4" Type="http://schemas.openxmlformats.org/officeDocument/2006/relationships/hyperlink" Target="https://www.rawpixel.com/image/3259508/free-photo-image-factory-pollution-refinery"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hyperlink" Target="https://www.nasa.gov/nasa-brand-center/images-and-media/" TargetMode="External"/><Relationship Id="rId4" Type="http://schemas.openxmlformats.org/officeDocument/2006/relationships/hyperlink" Target="https://images.nasa.gov/details/carina_nebula"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images.nasa.gov/details/PIA22568" TargetMode="External"/><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hyperlink" Target="https://www.nasa.gov/nasa-brand-center/images-and-media/"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images.nasa.gov/details/GSFC_20171208_Archive_e001518" TargetMode="External"/><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hyperlink" Target="https://www.nasa.gov/nasa-brand-center/images-and-media/"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images.nasa.gov/details/PIA16009" TargetMode="External"/><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hyperlink" Target="https://www.nasa.gov/nasa-brand-center/images-and-media/"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images.nasa.gov/details/GSFC_20171208_Archive_e001262" TargetMode="External"/><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hyperlink" Target="https://www.nasa.gov/nasa-brand-center/images-and-media/"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images.nasa.gov/details/GSFC_20171208_Archive_e000492" TargetMode="External"/><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hyperlink" Target="https://www.nasa.gov/nasa-brand-center/images-and-media/"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s://creativecommons.org/publicdomain/zero/1.0/deed.en"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hyperlink" Target="https://i0.pickpik.com/photos/690/1017/100/moon-moon-craters-crater-kraterandschaft-preview.jpg" TargetMode="External"/><Relationship Id="rId5" Type="http://schemas.openxmlformats.org/officeDocument/2006/relationships/image" Target="../media/image58.jpeg"/><Relationship Id="rId4" Type="http://schemas.openxmlformats.org/officeDocument/2006/relationships/hyperlink" Target="https://creativecommons.org/licenses/by/4.0/"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eacher.desmos.com/activitybuilder/custom/661dfc7fe6fe6f163d0d403c"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hyperlink" Target="https://spaceplace.nasa.gov/james-webb-space-telescope/en/"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hyperlink" Target="https://creativecommons.org/licenses/by/2.0/" TargetMode="External"/><Relationship Id="rId5" Type="http://schemas.openxmlformats.org/officeDocument/2006/relationships/hyperlink" Target="https://www.flickr.com/photos/nasawebbtelescope/33433274343" TargetMode="External"/><Relationship Id="rId4" Type="http://schemas.openxmlformats.org/officeDocument/2006/relationships/image" Target="../media/image59.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hyperlink" Target="https://www.nasa.gov/nasa-brand-center/images-and-media/" TargetMode="External"/><Relationship Id="rId4" Type="http://schemas.openxmlformats.org/officeDocument/2006/relationships/hyperlink" Target="https://science.nasa.gov/wp-content/uploads/2023/07/pia06890-our-solar-system-banner-1920x640-1.jpg?w=1920"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hyperlink" Target="https://creativecommons.org/licenses/by-nc/2.0/deed.en" TargetMode="External"/><Relationship Id="rId5" Type="http://schemas.openxmlformats.org/officeDocument/2006/relationships/hyperlink" Target="https://www.stem.org.uk/secondary/resources/collections/science/best-evidence-science-teaching/earth-in-space" TargetMode="External"/><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stem.org.uk/secondary/resources/collections/science/best-evidence-science-teaching/earth-in-space"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hyperlink" Target="https://creativecommons.org/licenses/by-nc/2.0/deed.en"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a:t>
            </a:r>
            <a:r>
              <a:rPr lang="en-AU" sz="1800" dirty="0">
                <a:latin typeface="+mn-lt"/>
                <a:ea typeface="+mn-lt"/>
                <a:cs typeface="+mn-lt"/>
                <a:hlinkClick r:id="rId3"/>
              </a:rPr>
              <a:t>Observing the Universe program and teacher resource books</a:t>
            </a:r>
            <a:r>
              <a:rPr lang="en-AU" sz="1800" dirty="0">
                <a:latin typeface="+mn-lt"/>
                <a:ea typeface="+mn-lt"/>
                <a:cs typeface="+mn-lt"/>
              </a:rPr>
              <a:t>.</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a:t>
            </a:r>
            <a:r>
              <a:rPr lang="en-AU" sz="1800" b="1" dirty="0">
                <a:solidFill>
                  <a:srgbClr val="22272B"/>
                </a:solidFill>
                <a:latin typeface="+mn-lt"/>
              </a:rPr>
              <a:t>File</a:t>
            </a:r>
            <a:r>
              <a:rPr lang="en-AU" sz="1800" dirty="0">
                <a:solidFill>
                  <a:srgbClr val="22272B"/>
                </a:solidFill>
                <a:latin typeface="+mn-lt"/>
              </a:rPr>
              <a:t> &gt; </a:t>
            </a:r>
            <a:r>
              <a:rPr lang="en-AU" sz="1800" b="1" dirty="0">
                <a:solidFill>
                  <a:srgbClr val="22272B"/>
                </a:solidFill>
                <a:latin typeface="+mn-lt"/>
              </a:rPr>
              <a:t>Download a Copy</a:t>
            </a:r>
            <a:r>
              <a:rPr lang="en-AU" sz="1800" dirty="0">
                <a:solidFill>
                  <a:srgbClr val="22272B"/>
                </a:solidFill>
                <a:latin typeface="+mn-lt"/>
              </a:rPr>
              <a:t>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a:t>
            </a:r>
            <a:r>
              <a:rPr lang="en-AU" b="1" dirty="0">
                <a:solidFill>
                  <a:srgbClr val="22272B"/>
                </a:solidFill>
                <a:latin typeface="+mn-lt"/>
              </a:rPr>
              <a:t>File</a:t>
            </a:r>
            <a:r>
              <a:rPr lang="en-AU" dirty="0">
                <a:solidFill>
                  <a:srgbClr val="22272B"/>
                </a:solidFill>
                <a:latin typeface="+mn-lt"/>
              </a:rPr>
              <a:t> &gt; </a:t>
            </a:r>
            <a:r>
              <a:rPr lang="en-AU" b="1" dirty="0">
                <a:solidFill>
                  <a:srgbClr val="22272B"/>
                </a:solidFill>
                <a:latin typeface="+mn-lt"/>
              </a:rPr>
              <a:t>Save as </a:t>
            </a:r>
            <a:r>
              <a:rPr lang="en-AU" dirty="0">
                <a:solidFill>
                  <a:srgbClr val="22272B"/>
                </a:solidFill>
                <a:latin typeface="+mn-lt"/>
              </a:rPr>
              <a:t>Google Slides.</a:t>
            </a:r>
          </a:p>
          <a:p>
            <a:pPr marL="456565" lvl="1">
              <a:lnSpc>
                <a:spcPct val="150000"/>
              </a:lnSpc>
            </a:pPr>
            <a:r>
              <a:rPr lang="en-AU" sz="1600" dirty="0">
                <a:solidFill>
                  <a:srgbClr val="22272B"/>
                </a:solidFill>
                <a:latin typeface="+mn-lt"/>
              </a:rPr>
              <a:t>(Note – conversion may cause formatting changes in the slides.)</a:t>
            </a:r>
          </a:p>
          <a:p>
            <a:endParaRPr lang="en-AU" sz="1800" dirty="0">
              <a:latin typeface="+mn-lt"/>
            </a:endParaRPr>
          </a:p>
          <a:p>
            <a:endParaRPr lang="en-AU" dirty="0">
              <a:latin typeface="+mn-lt"/>
            </a:endParaRP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F18423-0FA1-3F8B-2282-3A89F736DEEA}"/>
              </a:ext>
            </a:extLst>
          </p:cNvPr>
          <p:cNvSpPr>
            <a:spLocks noGrp="1"/>
          </p:cNvSpPr>
          <p:nvPr>
            <p:ph type="title"/>
          </p:nvPr>
        </p:nvSpPr>
        <p:spPr>
          <a:xfrm>
            <a:off x="360000" y="360000"/>
            <a:ext cx="11484000" cy="545601"/>
          </a:xfrm>
        </p:spPr>
        <p:txBody>
          <a:bodyPr/>
          <a:lstStyle/>
          <a:p>
            <a:r>
              <a:rPr lang="en-AU">
                <a:latin typeface="+mj-lt"/>
              </a:rPr>
              <a:t>Hexagonal thinking</a:t>
            </a:r>
          </a:p>
        </p:txBody>
      </p:sp>
      <p:sp>
        <p:nvSpPr>
          <p:cNvPr id="10" name="Picture Placeholder 9">
            <a:extLst>
              <a:ext uri="{FF2B5EF4-FFF2-40B4-BE49-F238E27FC236}">
                <a16:creationId xmlns:a16="http://schemas.microsoft.com/office/drawing/2014/main" id="{B8E6FF18-5DC2-7FEF-83A0-F2B5553D3149}"/>
              </a:ext>
            </a:extLst>
          </p:cNvPr>
          <p:cNvSpPr>
            <a:spLocks noGrp="1"/>
          </p:cNvSpPr>
          <p:nvPr>
            <p:ph type="pic" sz="quarter" idx="20"/>
          </p:nvPr>
        </p:nvSpPr>
        <p:spPr>
          <a:xfrm>
            <a:off x="360000" y="1239518"/>
            <a:ext cx="5736000" cy="4814518"/>
          </a:xfrm>
        </p:spPr>
        <p:txBody>
          <a:bodyPr/>
          <a:lstStyle/>
          <a:p>
            <a:r>
              <a:rPr lang="en-AU" sz="2400" dirty="0">
                <a:latin typeface="+mn-lt"/>
              </a:rPr>
              <a:t>Arrange your hexagons so that each side connects with a relevant term on another hexagon.</a:t>
            </a:r>
          </a:p>
          <a:p>
            <a:r>
              <a:rPr lang="en-AU" sz="2400" dirty="0">
                <a:latin typeface="+mn-lt"/>
              </a:rPr>
              <a:t>Use the arrows to draw more connections or indicate direction if required.</a:t>
            </a:r>
          </a:p>
        </p:txBody>
      </p:sp>
      <p:grpSp>
        <p:nvGrpSpPr>
          <p:cNvPr id="11" name="Group 10">
            <a:extLst>
              <a:ext uri="{FF2B5EF4-FFF2-40B4-BE49-F238E27FC236}">
                <a16:creationId xmlns:a16="http://schemas.microsoft.com/office/drawing/2014/main" id="{308B10F7-252A-E35B-6D0A-C3718AE6DAF0}"/>
              </a:ext>
              <a:ext uri="{C183D7F6-B498-43B3-948B-1728B52AA6E4}">
                <adec:decorative xmlns:adec="http://schemas.microsoft.com/office/drawing/2017/decorative" val="1"/>
              </a:ext>
            </a:extLst>
          </p:cNvPr>
          <p:cNvGrpSpPr/>
          <p:nvPr/>
        </p:nvGrpSpPr>
        <p:grpSpPr>
          <a:xfrm>
            <a:off x="7064294" y="1078042"/>
            <a:ext cx="4419706" cy="5137470"/>
            <a:chOff x="1405158" y="1499361"/>
            <a:chExt cx="4521509" cy="5255808"/>
          </a:xfrm>
        </p:grpSpPr>
        <p:sp>
          <p:nvSpPr>
            <p:cNvPr id="5" name="Hexagon 4">
              <a:extLst>
                <a:ext uri="{FF2B5EF4-FFF2-40B4-BE49-F238E27FC236}">
                  <a16:creationId xmlns:a16="http://schemas.microsoft.com/office/drawing/2014/main" id="{E7990DA7-656C-9A20-6EF6-707C78D27D0B}"/>
                </a:ext>
                <a:ext uri="{C183D7F6-B498-43B3-948B-1728B52AA6E4}">
                  <adec:decorative xmlns:adec="http://schemas.microsoft.com/office/drawing/2017/decorative" val="1"/>
                </a:ext>
              </a:extLst>
            </p:cNvPr>
            <p:cNvSpPr/>
            <p:nvPr/>
          </p:nvSpPr>
          <p:spPr>
            <a:xfrm>
              <a:off x="1405158" y="1499361"/>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 name="Hexagon 5">
              <a:extLst>
                <a:ext uri="{FF2B5EF4-FFF2-40B4-BE49-F238E27FC236}">
                  <a16:creationId xmlns:a16="http://schemas.microsoft.com/office/drawing/2014/main" id="{8990BFA1-75EC-D6DB-D35C-65C2F9B7FC14}"/>
                </a:ext>
                <a:ext uri="{C183D7F6-B498-43B3-948B-1728B52AA6E4}">
                  <adec:decorative xmlns:adec="http://schemas.microsoft.com/office/drawing/2017/decorative" val="1"/>
                </a:ext>
              </a:extLst>
            </p:cNvPr>
            <p:cNvSpPr/>
            <p:nvPr/>
          </p:nvSpPr>
          <p:spPr>
            <a:xfrm>
              <a:off x="3403600" y="2547569"/>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8" name="Hexagon 7">
              <a:extLst>
                <a:ext uri="{FF2B5EF4-FFF2-40B4-BE49-F238E27FC236}">
                  <a16:creationId xmlns:a16="http://schemas.microsoft.com/office/drawing/2014/main" id="{E4B01412-7D11-85EF-C2D9-12733E9D4752}"/>
                </a:ext>
                <a:ext uri="{C183D7F6-B498-43B3-948B-1728B52AA6E4}">
                  <adec:decorative xmlns:adec="http://schemas.microsoft.com/office/drawing/2017/decorative" val="1"/>
                </a:ext>
              </a:extLst>
            </p:cNvPr>
            <p:cNvSpPr/>
            <p:nvPr/>
          </p:nvSpPr>
          <p:spPr>
            <a:xfrm>
              <a:off x="1405466" y="3612402"/>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9" name="Hexagon 8">
              <a:extLst>
                <a:ext uri="{FF2B5EF4-FFF2-40B4-BE49-F238E27FC236}">
                  <a16:creationId xmlns:a16="http://schemas.microsoft.com/office/drawing/2014/main" id="{4437FB31-C95E-09C7-9AF9-6D1D1B4EB1C6}"/>
                </a:ext>
                <a:ext uri="{C183D7F6-B498-43B3-948B-1728B52AA6E4}">
                  <adec:decorative xmlns:adec="http://schemas.microsoft.com/office/drawing/2017/decorative" val="1"/>
                </a:ext>
              </a:extLst>
            </p:cNvPr>
            <p:cNvSpPr/>
            <p:nvPr/>
          </p:nvSpPr>
          <p:spPr>
            <a:xfrm>
              <a:off x="3403600" y="4651369"/>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3" name="Arrow: Right 12">
              <a:extLst>
                <a:ext uri="{FF2B5EF4-FFF2-40B4-BE49-F238E27FC236}">
                  <a16:creationId xmlns:a16="http://schemas.microsoft.com/office/drawing/2014/main" id="{B2FC5078-2C03-6B20-2CE6-97312555C34D}"/>
                </a:ext>
                <a:ext uri="{C183D7F6-B498-43B3-948B-1728B52AA6E4}">
                  <adec:decorative xmlns:adec="http://schemas.microsoft.com/office/drawing/2017/decorative" val="1"/>
                </a:ext>
              </a:extLst>
            </p:cNvPr>
            <p:cNvSpPr/>
            <p:nvPr/>
          </p:nvSpPr>
          <p:spPr>
            <a:xfrm rot="5400000">
              <a:off x="2396594" y="3428688"/>
              <a:ext cx="711370" cy="404267"/>
            </a:xfrm>
            <a:prstGeom prs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5253A4C0-DA5D-A511-F115-5AE91CF74D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411939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E983F1-BBC5-AB4E-9612-24F03739731A}"/>
              </a:ext>
            </a:extLst>
          </p:cNvPr>
          <p:cNvSpPr>
            <a:spLocks noGrp="1"/>
          </p:cNvSpPr>
          <p:nvPr>
            <p:ph type="title"/>
          </p:nvPr>
        </p:nvSpPr>
        <p:spPr/>
        <p:txBody>
          <a:bodyPr/>
          <a:lstStyle/>
          <a:p>
            <a:r>
              <a:rPr lang="en-AU" dirty="0"/>
              <a:t>2.9 Tides – checkpoint</a:t>
            </a:r>
          </a:p>
        </p:txBody>
      </p:sp>
      <p:sp>
        <p:nvSpPr>
          <p:cNvPr id="8" name="Text Placeholder 7">
            <a:extLst>
              <a:ext uri="{FF2B5EF4-FFF2-40B4-BE49-F238E27FC236}">
                <a16:creationId xmlns:a16="http://schemas.microsoft.com/office/drawing/2014/main" id="{01F17D48-8075-6A41-1211-CE618F12857D}"/>
              </a:ext>
            </a:extLst>
          </p:cNvPr>
          <p:cNvSpPr>
            <a:spLocks noGrp="1"/>
          </p:cNvSpPr>
          <p:nvPr>
            <p:ph type="body" sz="quarter" idx="18"/>
          </p:nvPr>
        </p:nvSpPr>
        <p:spPr/>
        <p:txBody>
          <a:bodyPr/>
          <a:lstStyle/>
          <a:p>
            <a:r>
              <a:rPr lang="en-US" dirty="0"/>
              <a:t>What is the main cause of tides on Earth?</a:t>
            </a:r>
            <a:endParaRPr lang="en-AU" dirty="0"/>
          </a:p>
        </p:txBody>
      </p:sp>
      <p:sp>
        <p:nvSpPr>
          <p:cNvPr id="6" name="Rectangle 5">
            <a:extLst>
              <a:ext uri="{FF2B5EF4-FFF2-40B4-BE49-F238E27FC236}">
                <a16:creationId xmlns:a16="http://schemas.microsoft.com/office/drawing/2014/main" id="{4A360E81-7D7B-47BE-A05B-CA2030D2A1B4}"/>
              </a:ext>
              <a:ext uri="{C183D7F6-B498-43B3-948B-1728B52AA6E4}">
                <adec:decorative xmlns:adec="http://schemas.microsoft.com/office/drawing/2017/decorative" val="1"/>
              </a:ext>
            </a:extLst>
          </p:cNvPr>
          <p:cNvSpPr/>
          <p:nvPr/>
        </p:nvSpPr>
        <p:spPr>
          <a:xfrm>
            <a:off x="0" y="1410789"/>
            <a:ext cx="12192000" cy="5447211"/>
          </a:xfrm>
          <a:prstGeom prst="rect">
            <a:avLst/>
          </a:prstGeom>
          <a:solidFill>
            <a:srgbClr val="FFE6EA"/>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1652D6F6-F380-6577-ACF0-9015CDD0696F}"/>
              </a:ext>
            </a:extLst>
          </p:cNvPr>
          <p:cNvSpPr>
            <a:spLocks noGrp="1"/>
          </p:cNvSpPr>
          <p:nvPr>
            <p:ph type="pic" sz="quarter" idx="13"/>
          </p:nvPr>
        </p:nvSpPr>
        <p:spPr/>
        <p:txBody>
          <a:bodyPr/>
          <a:lstStyle/>
          <a:p>
            <a:pPr marL="457200" indent="-457200">
              <a:buFont typeface="+mj-lt"/>
              <a:buAutoNum type="alphaLcPeriod"/>
            </a:pPr>
            <a:r>
              <a:rPr lang="en-AU" dirty="0">
                <a:latin typeface="+mn-lt"/>
              </a:rPr>
              <a:t>The gravitational pull of the Moon and the Sun on the Earth's oceans.</a:t>
            </a:r>
          </a:p>
          <a:p>
            <a:pPr marL="457200" indent="-457200">
              <a:buFont typeface="+mj-lt"/>
              <a:buAutoNum type="alphaLcPeriod"/>
            </a:pPr>
            <a:r>
              <a:rPr lang="en-AU" dirty="0">
                <a:latin typeface="+mn-lt"/>
              </a:rPr>
              <a:t>The rotation of the Earth on its axis.</a:t>
            </a:r>
          </a:p>
          <a:p>
            <a:pPr marL="457200" indent="-457200">
              <a:buFont typeface="+mj-lt"/>
              <a:buAutoNum type="alphaLcPeriod"/>
            </a:pPr>
            <a:r>
              <a:rPr lang="en-AU" dirty="0">
                <a:latin typeface="+mn-lt"/>
              </a:rPr>
              <a:t>The Earth's distance from the Moon changing throughout the month.</a:t>
            </a:r>
          </a:p>
          <a:p>
            <a:pPr marL="457200" indent="-457200">
              <a:buFont typeface="+mj-lt"/>
              <a:buAutoNum type="alphaLcPeriod"/>
            </a:pPr>
            <a:r>
              <a:rPr lang="en-AU" dirty="0">
                <a:latin typeface="+mn-lt"/>
              </a:rPr>
              <a:t>Winds and ocean currents pushing the water back and forth.</a:t>
            </a:r>
          </a:p>
        </p:txBody>
      </p:sp>
      <p:sp>
        <p:nvSpPr>
          <p:cNvPr id="2" name="Slide Number Placeholder 1">
            <a:extLst>
              <a:ext uri="{FF2B5EF4-FFF2-40B4-BE49-F238E27FC236}">
                <a16:creationId xmlns:a16="http://schemas.microsoft.com/office/drawing/2014/main" id="{C9DD7057-9449-7DAE-DB13-BC68480F61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a:p>
        </p:txBody>
      </p:sp>
    </p:spTree>
    <p:extLst>
      <p:ext uri="{BB962C8B-B14F-4D97-AF65-F5344CB8AC3E}">
        <p14:creationId xmlns:p14="http://schemas.microsoft.com/office/powerpoint/2010/main" val="386522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1483998" cy="522000"/>
          </a:xfrm>
        </p:spPr>
        <p:txBody>
          <a:bodyPr/>
          <a:lstStyle/>
          <a:p>
            <a:r>
              <a:rPr lang="en-AU" sz="2400" dirty="0">
                <a:latin typeface="+mj-lt"/>
              </a:rPr>
              <a:t>2.10 Aboriginal and Torres Strait Islander Peoples’ knowledge of the Moon and tides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483792721"/>
              </p:ext>
            </p:extLst>
          </p:nvPr>
        </p:nvGraphicFramePr>
        <p:xfrm>
          <a:off x="359998" y="1916174"/>
          <a:ext cx="11126369" cy="176726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about how observations are used by Aboriginal and Torres Strait Islander Peoples to understand their environment.</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Aboriginal and Torres Strait Islander Peoples connected the phases of the Moon with the monthly variations in tides.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101</a:t>
            </a:fld>
            <a:endParaRPr lang="en-AU"/>
          </a:p>
        </p:txBody>
      </p:sp>
    </p:spTree>
    <p:extLst>
      <p:ext uri="{BB962C8B-B14F-4D97-AF65-F5344CB8AC3E}">
        <p14:creationId xmlns:p14="http://schemas.microsoft.com/office/powerpoint/2010/main" val="23118866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Reflection – word-phrase-sentence</a:t>
            </a:r>
          </a:p>
        </p:txBody>
      </p:sp>
      <p:sp>
        <p:nvSpPr>
          <p:cNvPr id="68" name="Rectangle: Rounded Corners 67">
            <a:extLst>
              <a:ext uri="{FF2B5EF4-FFF2-40B4-BE49-F238E27FC236}">
                <a16:creationId xmlns:a16="http://schemas.microsoft.com/office/drawing/2014/main" id="{C625633A-8F1B-691A-E8AA-1A9D8E8CCB6D}"/>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4" name="Group 83" descr="Word. Write a word that captured your attention.">
            <a:extLst>
              <a:ext uri="{FF2B5EF4-FFF2-40B4-BE49-F238E27FC236}">
                <a16:creationId xmlns:a16="http://schemas.microsoft.com/office/drawing/2014/main" id="{FB3B2560-AF9D-10D2-81E0-D6058B1B9553}"/>
              </a:ext>
            </a:extLst>
          </p:cNvPr>
          <p:cNvGrpSpPr/>
          <p:nvPr/>
        </p:nvGrpSpPr>
        <p:grpSpPr>
          <a:xfrm>
            <a:off x="372700" y="1289427"/>
            <a:ext cx="3594100" cy="1210000"/>
            <a:chOff x="466000" y="1568827"/>
            <a:chExt cx="3383826" cy="1210000"/>
          </a:xfrm>
        </p:grpSpPr>
        <p:sp>
          <p:nvSpPr>
            <p:cNvPr id="69" name="Rectangle: Rounded Corners 68">
              <a:extLst>
                <a:ext uri="{FF2B5EF4-FFF2-40B4-BE49-F238E27FC236}">
                  <a16:creationId xmlns:a16="http://schemas.microsoft.com/office/drawing/2014/main" id="{71E9F1D5-6DFE-B931-FA6C-7820864324DF}"/>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Word</a:t>
              </a:r>
              <a:endParaRPr lang="en-US" sz="1600" b="1" dirty="0">
                <a:latin typeface="+mj-lt"/>
              </a:endParaRPr>
            </a:p>
            <a:p>
              <a:pPr marL="985838">
                <a:lnSpc>
                  <a:spcPct val="114000"/>
                </a:lnSpc>
                <a:spcAft>
                  <a:spcPts val="600"/>
                </a:spcAft>
              </a:pPr>
              <a:r>
                <a:rPr lang="en-AU" sz="1600" dirty="0"/>
                <a:t>Write a word that captured your attention.</a:t>
              </a:r>
            </a:p>
          </p:txBody>
        </p:sp>
        <p:pic>
          <p:nvPicPr>
            <p:cNvPr id="70" name="Graphic 69" descr="Lightbulb and pencil with solid fill">
              <a:extLst>
                <a:ext uri="{FF2B5EF4-FFF2-40B4-BE49-F238E27FC236}">
                  <a16:creationId xmlns:a16="http://schemas.microsoft.com/office/drawing/2014/main" id="{BD21733B-E82C-02DD-3EF2-F13616AD6B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85" name="Rectangle: Rounded Corners 84">
            <a:extLst>
              <a:ext uri="{FF2B5EF4-FFF2-40B4-BE49-F238E27FC236}">
                <a16:creationId xmlns:a16="http://schemas.microsoft.com/office/drawing/2014/main" id="{FF489A8B-6CC2-1138-D9CB-8098228470FD}"/>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9" name="Group 108" descr="Phrase. Write a phrase that made you think.">
            <a:extLst>
              <a:ext uri="{FF2B5EF4-FFF2-40B4-BE49-F238E27FC236}">
                <a16:creationId xmlns:a16="http://schemas.microsoft.com/office/drawing/2014/main" id="{F0CBFCBB-7EB1-04E2-E7B9-E0C19B3519FC}"/>
              </a:ext>
            </a:extLst>
          </p:cNvPr>
          <p:cNvGrpSpPr/>
          <p:nvPr/>
        </p:nvGrpSpPr>
        <p:grpSpPr>
          <a:xfrm>
            <a:off x="4311650" y="1289427"/>
            <a:ext cx="3594100" cy="1210000"/>
            <a:chOff x="4311650" y="1289427"/>
            <a:chExt cx="3594100" cy="1210000"/>
          </a:xfrm>
        </p:grpSpPr>
        <p:sp>
          <p:nvSpPr>
            <p:cNvPr id="87" name="Rectangle: Rounded Corners 86">
              <a:extLst>
                <a:ext uri="{FF2B5EF4-FFF2-40B4-BE49-F238E27FC236}">
                  <a16:creationId xmlns:a16="http://schemas.microsoft.com/office/drawing/2014/main" id="{11123803-BB4E-339E-5D63-25ABC09B99E0}"/>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Phrase</a:t>
              </a:r>
              <a:endParaRPr lang="en-US" sz="1600" b="1" dirty="0">
                <a:latin typeface="+mj-lt"/>
              </a:endParaRPr>
            </a:p>
            <a:p>
              <a:pPr marL="985838">
                <a:lnSpc>
                  <a:spcPct val="114000"/>
                </a:lnSpc>
                <a:spcAft>
                  <a:spcPts val="600"/>
                </a:spcAft>
              </a:pPr>
              <a:r>
                <a:rPr lang="en-AU" sz="1600" dirty="0"/>
                <a:t>Write a phrase that made you think.</a:t>
              </a:r>
            </a:p>
          </p:txBody>
        </p:sp>
        <p:grpSp>
          <p:nvGrpSpPr>
            <p:cNvPr id="99" name="Group 4">
              <a:extLst>
                <a:ext uri="{FF2B5EF4-FFF2-40B4-BE49-F238E27FC236}">
                  <a16:creationId xmlns:a16="http://schemas.microsoft.com/office/drawing/2014/main" id="{8063016F-BD55-23C6-9177-B6DC1327B9B3}"/>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00" name="AutoShape 3">
                <a:extLst>
                  <a:ext uri="{FF2B5EF4-FFF2-40B4-BE49-F238E27FC236}">
                    <a16:creationId xmlns:a16="http://schemas.microsoft.com/office/drawing/2014/main" id="{91586D6A-6134-5473-FC26-EAA6E78295B1}"/>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5">
                <a:extLst>
                  <a:ext uri="{FF2B5EF4-FFF2-40B4-BE49-F238E27FC236}">
                    <a16:creationId xmlns:a16="http://schemas.microsoft.com/office/drawing/2014/main" id="{A1ACE4FD-F0C2-3A51-AC69-26F25C08CBBD}"/>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2" name="Freeform 6">
                <a:extLst>
                  <a:ext uri="{FF2B5EF4-FFF2-40B4-BE49-F238E27FC236}">
                    <a16:creationId xmlns:a16="http://schemas.microsoft.com/office/drawing/2014/main" id="{FC21EC74-8611-E206-B767-7DF3BAA72EE4}"/>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3" name="Freeform 7">
                <a:extLst>
                  <a:ext uri="{FF2B5EF4-FFF2-40B4-BE49-F238E27FC236}">
                    <a16:creationId xmlns:a16="http://schemas.microsoft.com/office/drawing/2014/main" id="{4DAEB2B5-1021-8B21-6EA2-766BE8E03B0A}"/>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4" name="Freeform 8">
                <a:extLst>
                  <a:ext uri="{FF2B5EF4-FFF2-40B4-BE49-F238E27FC236}">
                    <a16:creationId xmlns:a16="http://schemas.microsoft.com/office/drawing/2014/main" id="{DA546BEB-E086-AD34-23CA-59AE18DD8B2C}"/>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5" name="Freeform 9">
                <a:extLst>
                  <a:ext uri="{FF2B5EF4-FFF2-40B4-BE49-F238E27FC236}">
                    <a16:creationId xmlns:a16="http://schemas.microsoft.com/office/drawing/2014/main" id="{7B4B02A3-FFB5-D7FF-8A09-748EFE5807B5}"/>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6" name="Freeform 10">
                <a:extLst>
                  <a:ext uri="{FF2B5EF4-FFF2-40B4-BE49-F238E27FC236}">
                    <a16:creationId xmlns:a16="http://schemas.microsoft.com/office/drawing/2014/main" id="{5C83CBA1-5354-D729-9DAA-725CDEF34F67}"/>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7" name="Freeform 11">
                <a:extLst>
                  <a:ext uri="{FF2B5EF4-FFF2-40B4-BE49-F238E27FC236}">
                    <a16:creationId xmlns:a16="http://schemas.microsoft.com/office/drawing/2014/main" id="{AB8BC8AA-A45C-2B07-C76F-828CF1A607E8}"/>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8" name="Freeform 12">
                <a:extLst>
                  <a:ext uri="{FF2B5EF4-FFF2-40B4-BE49-F238E27FC236}">
                    <a16:creationId xmlns:a16="http://schemas.microsoft.com/office/drawing/2014/main" id="{CE2ED2F7-A05F-B873-AEA7-A259D33457FE}"/>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89" name="Rectangle: Rounded Corners 88">
            <a:extLst>
              <a:ext uri="{FF2B5EF4-FFF2-40B4-BE49-F238E27FC236}">
                <a16:creationId xmlns:a16="http://schemas.microsoft.com/office/drawing/2014/main" id="{C28BCE7F-DDF6-2C37-658B-6549BEEFC0CF}"/>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2" name="Group 111" descr="Sentence. Write a sentence that captured the main idea">
            <a:extLst>
              <a:ext uri="{FF2B5EF4-FFF2-40B4-BE49-F238E27FC236}">
                <a16:creationId xmlns:a16="http://schemas.microsoft.com/office/drawing/2014/main" id="{8C12C603-AE4C-F2E4-5AB5-F80C14C02CC2}"/>
              </a:ext>
            </a:extLst>
          </p:cNvPr>
          <p:cNvGrpSpPr/>
          <p:nvPr/>
        </p:nvGrpSpPr>
        <p:grpSpPr>
          <a:xfrm>
            <a:off x="8250600" y="1289427"/>
            <a:ext cx="3594100" cy="1210000"/>
            <a:chOff x="8250600" y="1289427"/>
            <a:chExt cx="3594100" cy="1210000"/>
          </a:xfrm>
        </p:grpSpPr>
        <p:sp>
          <p:nvSpPr>
            <p:cNvPr id="91" name="Rectangle: Rounded Corners 90">
              <a:extLst>
                <a:ext uri="{FF2B5EF4-FFF2-40B4-BE49-F238E27FC236}">
                  <a16:creationId xmlns:a16="http://schemas.microsoft.com/office/drawing/2014/main" id="{8EE0F803-E9F7-98D4-4C49-A3EE4B212615}"/>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Sentence</a:t>
              </a:r>
              <a:endParaRPr lang="en-US" sz="1600" b="1" dirty="0">
                <a:latin typeface="+mj-lt"/>
              </a:endParaRPr>
            </a:p>
            <a:p>
              <a:pPr marL="985838">
                <a:lnSpc>
                  <a:spcPct val="114000"/>
                </a:lnSpc>
                <a:spcAft>
                  <a:spcPts val="600"/>
                </a:spcAft>
              </a:pPr>
              <a:r>
                <a:rPr lang="en-AU" sz="1600" dirty="0"/>
                <a:t>Write a sentence that captured the main idea.</a:t>
              </a:r>
            </a:p>
          </p:txBody>
        </p:sp>
        <p:pic>
          <p:nvPicPr>
            <p:cNvPr id="111" name="Graphic 110">
              <a:extLst>
                <a:ext uri="{FF2B5EF4-FFF2-40B4-BE49-F238E27FC236}">
                  <a16:creationId xmlns:a16="http://schemas.microsoft.com/office/drawing/2014/main" id="{16D32E5B-F6C5-2FB8-6EA6-9C691A6750C0}"/>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2" name="Slide Number Placeholder 1">
            <a:extLst>
              <a:ext uri="{FF2B5EF4-FFF2-40B4-BE49-F238E27FC236}">
                <a16:creationId xmlns:a16="http://schemas.microsoft.com/office/drawing/2014/main" id="{01BFED59-11F7-04F0-49D0-07024D0505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a:p>
        </p:txBody>
      </p:sp>
    </p:spTree>
    <p:extLst>
      <p:ext uri="{BB962C8B-B14F-4D97-AF65-F5344CB8AC3E}">
        <p14:creationId xmlns:p14="http://schemas.microsoft.com/office/powerpoint/2010/main" val="369056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483999" cy="522000"/>
          </a:xfrm>
        </p:spPr>
        <p:txBody>
          <a:bodyPr/>
          <a:lstStyle/>
          <a:p>
            <a:r>
              <a:rPr lang="en-AU" sz="2400" dirty="0">
                <a:latin typeface="+mj-lt"/>
              </a:rPr>
              <a:t>2.11 How Aboriginal and Torres Strait Islander Peoples use stars to predict weather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81834809"/>
              </p:ext>
            </p:extLst>
          </p:nvPr>
        </p:nvGraphicFramePr>
        <p:xfrm>
          <a:off x="359998" y="1916174"/>
          <a:ext cx="11126369" cy="305225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30936">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about how observations are used by Aboriginal and Torres Strait Islander Peoples to understand their environment</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explain how Aboriginal and Torres Strait Islander Peoples used the twinkling of stars to predict weather patterns</a:t>
                      </a:r>
                      <a:endParaRPr lang="en-AU"/>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29133">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models to increase understanding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a model to show why stars twinkle.</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9781335"/>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24274481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273A43-F920-7CA2-9C7C-B7B68BDC4262}"/>
              </a:ext>
            </a:extLst>
          </p:cNvPr>
          <p:cNvSpPr>
            <a:spLocks noGrp="1"/>
          </p:cNvSpPr>
          <p:nvPr>
            <p:ph type="title"/>
          </p:nvPr>
        </p:nvSpPr>
        <p:spPr/>
        <p:txBody>
          <a:bodyPr/>
          <a:lstStyle/>
          <a:p>
            <a:r>
              <a:rPr lang="en-AU" dirty="0">
                <a:effectLst/>
                <a:latin typeface="+mj-lt"/>
                <a:ea typeface="Calibri" panose="020F0502020204030204" pitchFamily="34" charset="0"/>
              </a:rPr>
              <a:t>Refraction in action</a:t>
            </a:r>
            <a:endParaRPr lang="en-AU" dirty="0">
              <a:latin typeface="+mj-lt"/>
              <a:ea typeface="Calibri" panose="020F0502020204030204" pitchFamily="34" charset="0"/>
            </a:endParaRPr>
          </a:p>
        </p:txBody>
      </p:sp>
      <p:pic>
        <p:nvPicPr>
          <p:cNvPr id="5" name="Picture 4" descr="A glass bowl with a pencil in it demonstrating how light can be refracted.">
            <a:extLst>
              <a:ext uri="{FF2B5EF4-FFF2-40B4-BE49-F238E27FC236}">
                <a16:creationId xmlns:a16="http://schemas.microsoft.com/office/drawing/2014/main" id="{D5E7C93B-DD64-2F62-0FBF-A21D53EA8C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94099" y="1037380"/>
            <a:ext cx="5346701" cy="5113441"/>
          </a:xfrm>
          <a:prstGeom prst="rect">
            <a:avLst/>
          </a:prstGeom>
        </p:spPr>
      </p:pic>
      <p:sp>
        <p:nvSpPr>
          <p:cNvPr id="2" name="Slide Number Placeholder 1">
            <a:extLst>
              <a:ext uri="{FF2B5EF4-FFF2-40B4-BE49-F238E27FC236}">
                <a16:creationId xmlns:a16="http://schemas.microsoft.com/office/drawing/2014/main" id="{EB3A6A37-A88C-2A1C-EA49-EC2C6873A3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104</a:t>
            </a:fld>
            <a:endParaRPr lang="en-AU"/>
          </a:p>
        </p:txBody>
      </p:sp>
      <p:sp>
        <p:nvSpPr>
          <p:cNvPr id="6" name="TextBox 5">
            <a:extLst>
              <a:ext uri="{FF2B5EF4-FFF2-40B4-BE49-F238E27FC236}">
                <a16:creationId xmlns:a16="http://schemas.microsoft.com/office/drawing/2014/main" id="{FB51912D-BC82-963D-26D3-E329D4DC3D84}"/>
              </a:ext>
            </a:extLst>
          </p:cNvPr>
          <p:cNvSpPr txBox="1"/>
          <p:nvPr/>
        </p:nvSpPr>
        <p:spPr>
          <a:xfrm>
            <a:off x="3367355" y="5890803"/>
            <a:ext cx="6251824" cy="430887"/>
          </a:xfrm>
          <a:prstGeom prst="rect">
            <a:avLst/>
          </a:prstGeom>
          <a:noFill/>
        </p:spPr>
        <p:txBody>
          <a:bodyPr wrap="square">
            <a:spAutoFit/>
          </a:bodyPr>
          <a:lstStyle/>
          <a:p>
            <a:r>
              <a:rPr lang="en-AU" sz="1100" dirty="0"/>
              <a:t>This work has been generated using </a:t>
            </a:r>
            <a:r>
              <a:rPr lang="en-AU" sz="1100" dirty="0">
                <a:hlinkClick r:id="rId4"/>
              </a:rPr>
              <a:t>BioRender.com</a:t>
            </a:r>
            <a:r>
              <a:rPr lang="en-AU" sz="1100" dirty="0"/>
              <a:t>. Any copyright subsisting in this work is owned by © State of New South Wales (Department of Education) 2024. </a:t>
            </a:r>
          </a:p>
        </p:txBody>
      </p:sp>
    </p:spTree>
    <p:extLst>
      <p:ext uri="{BB962C8B-B14F-4D97-AF65-F5344CB8AC3E}">
        <p14:creationId xmlns:p14="http://schemas.microsoft.com/office/powerpoint/2010/main" val="100927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a:noFill/>
        </p:spPr>
        <p:txBody>
          <a:bodyPr/>
          <a:lstStyle/>
          <a:p>
            <a:r>
              <a:rPr lang="en-AU" dirty="0">
                <a:solidFill>
                  <a:schemeClr val="accent1"/>
                </a:solidFill>
                <a:latin typeface="+mj-lt"/>
              </a:rPr>
              <a:t>2.11 Word</a:t>
            </a:r>
            <a:r>
              <a:rPr lang="en-AU" dirty="0">
                <a:latin typeface="+mj-lt"/>
              </a:rPr>
              <a:t>-</a:t>
            </a:r>
            <a:r>
              <a:rPr lang="en-AU" dirty="0">
                <a:solidFill>
                  <a:schemeClr val="accent1"/>
                </a:solidFill>
                <a:latin typeface="+mj-lt"/>
              </a:rPr>
              <a:t>Phrase</a:t>
            </a:r>
            <a:r>
              <a:rPr lang="en-AU" dirty="0">
                <a:latin typeface="+mj-lt"/>
              </a:rPr>
              <a:t>-</a:t>
            </a:r>
            <a:r>
              <a:rPr lang="en-AU" dirty="0">
                <a:solidFill>
                  <a:schemeClr val="accent1"/>
                </a:solidFill>
                <a:latin typeface="+mj-lt"/>
              </a:rPr>
              <a:t>Sentence</a:t>
            </a:r>
          </a:p>
        </p:txBody>
      </p:sp>
      <p:sp>
        <p:nvSpPr>
          <p:cNvPr id="3" name="Rectangle: Rounded Corners 2">
            <a:extLst>
              <a:ext uri="{FF2B5EF4-FFF2-40B4-BE49-F238E27FC236}">
                <a16:creationId xmlns:a16="http://schemas.microsoft.com/office/drawing/2014/main" id="{D73AFB6E-75CA-95C5-04BA-9B63240ABED2}"/>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descr="Word. Write a word that captured your attention.">
            <a:extLst>
              <a:ext uri="{FF2B5EF4-FFF2-40B4-BE49-F238E27FC236}">
                <a16:creationId xmlns:a16="http://schemas.microsoft.com/office/drawing/2014/main" id="{D8EC5B8C-0CD5-BF90-8965-6A1BAAF02453}"/>
              </a:ext>
            </a:extLst>
          </p:cNvPr>
          <p:cNvGrpSpPr/>
          <p:nvPr/>
        </p:nvGrpSpPr>
        <p:grpSpPr>
          <a:xfrm>
            <a:off x="372700" y="1289427"/>
            <a:ext cx="3594100" cy="1210000"/>
            <a:chOff x="466000" y="1568827"/>
            <a:chExt cx="3383826" cy="1210000"/>
          </a:xfrm>
        </p:grpSpPr>
        <p:sp>
          <p:nvSpPr>
            <p:cNvPr id="6" name="Rectangle: Rounded Corners 5">
              <a:extLst>
                <a:ext uri="{FF2B5EF4-FFF2-40B4-BE49-F238E27FC236}">
                  <a16:creationId xmlns:a16="http://schemas.microsoft.com/office/drawing/2014/main" id="{D168D045-5D2F-4253-5F27-B8B8C4F64B76}"/>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Word</a:t>
              </a:r>
              <a:endParaRPr lang="en-US" sz="1600" b="1" dirty="0">
                <a:latin typeface="+mj-lt"/>
              </a:endParaRPr>
            </a:p>
            <a:p>
              <a:pPr marL="985838">
                <a:lnSpc>
                  <a:spcPct val="114000"/>
                </a:lnSpc>
                <a:spcAft>
                  <a:spcPts val="600"/>
                </a:spcAft>
              </a:pPr>
              <a:r>
                <a:rPr lang="en-AU" sz="1600" dirty="0"/>
                <a:t>Write a word that captured your attention.</a:t>
              </a:r>
            </a:p>
          </p:txBody>
        </p:sp>
        <p:pic>
          <p:nvPicPr>
            <p:cNvPr id="7" name="Graphic 6" descr="Lightbulb and pencil with solid fill">
              <a:extLst>
                <a:ext uri="{FF2B5EF4-FFF2-40B4-BE49-F238E27FC236}">
                  <a16:creationId xmlns:a16="http://schemas.microsoft.com/office/drawing/2014/main" id="{039C2657-511B-B50C-9C85-4F3ADE0AC8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8" name="Rectangle: Rounded Corners 7">
            <a:extLst>
              <a:ext uri="{FF2B5EF4-FFF2-40B4-BE49-F238E27FC236}">
                <a16:creationId xmlns:a16="http://schemas.microsoft.com/office/drawing/2014/main" id="{8CA55279-DE44-9B91-971F-B0B4BF88BF0A}"/>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6" name="Group 25" descr="Phrase. Write a phrase that made you think.">
            <a:extLst>
              <a:ext uri="{FF2B5EF4-FFF2-40B4-BE49-F238E27FC236}">
                <a16:creationId xmlns:a16="http://schemas.microsoft.com/office/drawing/2014/main" id="{75F5DCFC-7DD5-DB9D-7053-FD7568AE8584}"/>
              </a:ext>
            </a:extLst>
          </p:cNvPr>
          <p:cNvGrpSpPr/>
          <p:nvPr/>
        </p:nvGrpSpPr>
        <p:grpSpPr>
          <a:xfrm>
            <a:off x="4311650" y="1289427"/>
            <a:ext cx="3594100" cy="1210000"/>
            <a:chOff x="4311650" y="1289427"/>
            <a:chExt cx="3594100" cy="1210000"/>
          </a:xfrm>
        </p:grpSpPr>
        <p:sp>
          <p:nvSpPr>
            <p:cNvPr id="27" name="Rectangle: Rounded Corners 26">
              <a:extLst>
                <a:ext uri="{FF2B5EF4-FFF2-40B4-BE49-F238E27FC236}">
                  <a16:creationId xmlns:a16="http://schemas.microsoft.com/office/drawing/2014/main" id="{EF9166EE-AE6E-0871-B1DD-A120BEABD8FB}"/>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Phrase</a:t>
              </a:r>
              <a:endParaRPr lang="en-US" sz="1600" b="1" dirty="0">
                <a:latin typeface="+mj-lt"/>
              </a:endParaRPr>
            </a:p>
            <a:p>
              <a:pPr marL="985838">
                <a:lnSpc>
                  <a:spcPct val="114000"/>
                </a:lnSpc>
                <a:spcAft>
                  <a:spcPts val="600"/>
                </a:spcAft>
              </a:pPr>
              <a:r>
                <a:rPr lang="en-AU" sz="1600" dirty="0"/>
                <a:t>Write a phrase that made you think.</a:t>
              </a:r>
            </a:p>
          </p:txBody>
        </p:sp>
        <p:grpSp>
          <p:nvGrpSpPr>
            <p:cNvPr id="28" name="Group 4">
              <a:extLst>
                <a:ext uri="{FF2B5EF4-FFF2-40B4-BE49-F238E27FC236}">
                  <a16:creationId xmlns:a16="http://schemas.microsoft.com/office/drawing/2014/main" id="{798A4A95-225B-2AA2-7349-DAA3A1D61E15}"/>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29" name="AutoShape 3">
                <a:extLst>
                  <a:ext uri="{FF2B5EF4-FFF2-40B4-BE49-F238E27FC236}">
                    <a16:creationId xmlns:a16="http://schemas.microsoft.com/office/drawing/2014/main" id="{457E3B56-5159-BAAA-5CFA-0B0FB65EDE02}"/>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5">
                <a:extLst>
                  <a:ext uri="{FF2B5EF4-FFF2-40B4-BE49-F238E27FC236}">
                    <a16:creationId xmlns:a16="http://schemas.microsoft.com/office/drawing/2014/main" id="{28B316E3-8F6C-0419-BA13-EDD650924F6B}"/>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1" name="Freeform 6">
                <a:extLst>
                  <a:ext uri="{FF2B5EF4-FFF2-40B4-BE49-F238E27FC236}">
                    <a16:creationId xmlns:a16="http://schemas.microsoft.com/office/drawing/2014/main" id="{7987E964-C569-1349-3489-B4A5513BE908}"/>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5" name="Freeform 7">
                <a:extLst>
                  <a:ext uri="{FF2B5EF4-FFF2-40B4-BE49-F238E27FC236}">
                    <a16:creationId xmlns:a16="http://schemas.microsoft.com/office/drawing/2014/main" id="{460D11F0-5B3A-5B14-8793-82C28A4F7399}"/>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9" name="Freeform 8">
                <a:extLst>
                  <a:ext uri="{FF2B5EF4-FFF2-40B4-BE49-F238E27FC236}">
                    <a16:creationId xmlns:a16="http://schemas.microsoft.com/office/drawing/2014/main" id="{A908D1D3-011A-72F3-0B69-22F96366349E}"/>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2" name="Freeform 9">
                <a:extLst>
                  <a:ext uri="{FF2B5EF4-FFF2-40B4-BE49-F238E27FC236}">
                    <a16:creationId xmlns:a16="http://schemas.microsoft.com/office/drawing/2014/main" id="{D95E8AA9-7B76-9971-9632-647EC2F96C5A}"/>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5" name="Freeform 10">
                <a:extLst>
                  <a:ext uri="{FF2B5EF4-FFF2-40B4-BE49-F238E27FC236}">
                    <a16:creationId xmlns:a16="http://schemas.microsoft.com/office/drawing/2014/main" id="{8FACC187-FCC7-4121-CB4E-991493ED343B}"/>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6" name="Freeform 11">
                <a:extLst>
                  <a:ext uri="{FF2B5EF4-FFF2-40B4-BE49-F238E27FC236}">
                    <a16:creationId xmlns:a16="http://schemas.microsoft.com/office/drawing/2014/main" id="{DC2730A2-FE62-9FDE-2E93-72B336C619AD}"/>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9" name="Freeform 12">
                <a:extLst>
                  <a:ext uri="{FF2B5EF4-FFF2-40B4-BE49-F238E27FC236}">
                    <a16:creationId xmlns:a16="http://schemas.microsoft.com/office/drawing/2014/main" id="{DCE8A098-E2A6-B7ED-60C9-F9140126F502}"/>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16" name="Rectangle: Rounded Corners 15">
            <a:extLst>
              <a:ext uri="{FF2B5EF4-FFF2-40B4-BE49-F238E27FC236}">
                <a16:creationId xmlns:a16="http://schemas.microsoft.com/office/drawing/2014/main" id="{BAD9BAAB-BD4D-A5E3-712D-53FBB843B475}"/>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0" name="Group 49" descr="Sentence. Write a sentence that captured the main idea.">
            <a:extLst>
              <a:ext uri="{FF2B5EF4-FFF2-40B4-BE49-F238E27FC236}">
                <a16:creationId xmlns:a16="http://schemas.microsoft.com/office/drawing/2014/main" id="{C0BCE2F6-3B9E-4BA1-6F81-EA5D1EB0D861}"/>
              </a:ext>
            </a:extLst>
          </p:cNvPr>
          <p:cNvGrpSpPr/>
          <p:nvPr/>
        </p:nvGrpSpPr>
        <p:grpSpPr>
          <a:xfrm>
            <a:off x="8250600" y="1289427"/>
            <a:ext cx="3594100" cy="1210000"/>
            <a:chOff x="8250600" y="1289427"/>
            <a:chExt cx="3594100" cy="1210000"/>
          </a:xfrm>
        </p:grpSpPr>
        <p:sp>
          <p:nvSpPr>
            <p:cNvPr id="51" name="Rectangle: Rounded Corners 50">
              <a:extLst>
                <a:ext uri="{FF2B5EF4-FFF2-40B4-BE49-F238E27FC236}">
                  <a16:creationId xmlns:a16="http://schemas.microsoft.com/office/drawing/2014/main" id="{03D5142E-14F5-9DE8-AFAD-C6E5C8C37F7D}"/>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Sentence</a:t>
              </a:r>
              <a:endParaRPr lang="en-US" sz="1600" b="1" dirty="0">
                <a:latin typeface="+mj-lt"/>
              </a:endParaRPr>
            </a:p>
            <a:p>
              <a:pPr marL="985838">
                <a:lnSpc>
                  <a:spcPct val="114000"/>
                </a:lnSpc>
                <a:spcAft>
                  <a:spcPts val="600"/>
                </a:spcAft>
              </a:pPr>
              <a:r>
                <a:rPr lang="en-AU" sz="1600" dirty="0"/>
                <a:t>Write a sentence that captured the main idea.</a:t>
              </a:r>
            </a:p>
          </p:txBody>
        </p:sp>
        <p:pic>
          <p:nvPicPr>
            <p:cNvPr id="53" name="Graphic 52">
              <a:extLst>
                <a:ext uri="{FF2B5EF4-FFF2-40B4-BE49-F238E27FC236}">
                  <a16:creationId xmlns:a16="http://schemas.microsoft.com/office/drawing/2014/main" id="{A3CF08E4-690A-A91F-14B6-B10C30F760EB}"/>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2" name="Slide Number Placeholder 1">
            <a:extLst>
              <a:ext uri="{FF2B5EF4-FFF2-40B4-BE49-F238E27FC236}">
                <a16:creationId xmlns:a16="http://schemas.microsoft.com/office/drawing/2014/main" id="{329F791C-76C8-2641-F6A7-EDA63D3067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Tree>
    <p:extLst>
      <p:ext uri="{BB962C8B-B14F-4D97-AF65-F5344CB8AC3E}">
        <p14:creationId xmlns:p14="http://schemas.microsoft.com/office/powerpoint/2010/main" val="38608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483999" cy="522000"/>
          </a:xfrm>
        </p:spPr>
        <p:txBody>
          <a:bodyPr/>
          <a:lstStyle/>
          <a:p>
            <a:r>
              <a:rPr lang="en-AU" sz="3200" dirty="0">
                <a:latin typeface="+mj-lt"/>
              </a:rPr>
              <a:t>2.12 Aboriginal and Torres Strait Islander Peoples’ sky stories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401545846"/>
              </p:ext>
            </p:extLst>
          </p:nvPr>
        </p:nvGraphicFramePr>
        <p:xfrm>
          <a:off x="359998" y="1916174"/>
          <a:ext cx="11126369" cy="217874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about how observations are used by Aboriginal and Torres Strait Islander Peoples to understand their environment.</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describe how Aboriginal people used the seasonal changes in the stars to inform them of seasonal changes on the ground and guide them in their hunting and gathering.</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106</a:t>
            </a:fld>
            <a:endParaRPr lang="en-AU"/>
          </a:p>
        </p:txBody>
      </p:sp>
    </p:spTree>
    <p:extLst>
      <p:ext uri="{BB962C8B-B14F-4D97-AF65-F5344CB8AC3E}">
        <p14:creationId xmlns:p14="http://schemas.microsoft.com/office/powerpoint/2010/main" val="41321379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F81B6-B7C3-6604-2D58-F041B8F979D6}"/>
              </a:ext>
            </a:extLst>
          </p:cNvPr>
          <p:cNvSpPr>
            <a:spLocks noGrp="1"/>
          </p:cNvSpPr>
          <p:nvPr>
            <p:ph type="title"/>
          </p:nvPr>
        </p:nvSpPr>
        <p:spPr/>
        <p:txBody>
          <a:bodyPr/>
          <a:lstStyle/>
          <a:p>
            <a:pPr>
              <a:lnSpc>
                <a:spcPct val="114000"/>
              </a:lnSpc>
            </a:pPr>
            <a:r>
              <a:rPr lang="en-AU" sz="3600" dirty="0">
                <a:latin typeface="+mj-lt"/>
              </a:rPr>
              <a:t>Aboriginal and Torres Strait Islander Peoples’ sky story traditions</a:t>
            </a:r>
            <a:endParaRPr lang="en-AU" dirty="0">
              <a:latin typeface="+mj-lt"/>
            </a:endParaRPr>
          </a:p>
        </p:txBody>
      </p:sp>
      <p:sp>
        <p:nvSpPr>
          <p:cNvPr id="4" name="Text Placeholder 3">
            <a:extLst>
              <a:ext uri="{FF2B5EF4-FFF2-40B4-BE49-F238E27FC236}">
                <a16:creationId xmlns:a16="http://schemas.microsoft.com/office/drawing/2014/main" id="{4F66A57E-1F0A-DEB2-2CFF-68A126332934}"/>
              </a:ext>
            </a:extLst>
          </p:cNvPr>
          <p:cNvSpPr>
            <a:spLocks noGrp="1"/>
          </p:cNvSpPr>
          <p:nvPr>
            <p:ph type="body" sz="quarter" idx="17"/>
          </p:nvPr>
        </p:nvSpPr>
        <p:spPr>
          <a:xfrm>
            <a:off x="360000" y="1888165"/>
            <a:ext cx="11484000" cy="4807835"/>
          </a:xfrm>
        </p:spPr>
        <p:txBody>
          <a:bodyPr/>
          <a:lstStyle/>
          <a:p>
            <a:pPr marL="342900" indent="-342900">
              <a:buFont typeface="Arial" panose="020B0604020202020204" pitchFamily="34" charset="0"/>
              <a:buChar char="•"/>
            </a:pPr>
            <a:r>
              <a:rPr lang="en-AU" dirty="0">
                <a:latin typeface="+mn-lt"/>
              </a:rPr>
              <a:t>Each group is to present a one-minute slide deck (maximum 3 slides).</a:t>
            </a:r>
          </a:p>
          <a:p>
            <a:pPr marL="342900" indent="-342900">
              <a:buFont typeface="Arial" panose="020B0604020202020204" pitchFamily="34" charset="0"/>
              <a:buChar char="•"/>
            </a:pPr>
            <a:r>
              <a:rPr lang="en-AU" dirty="0">
                <a:latin typeface="+mn-lt"/>
              </a:rPr>
              <a:t>Explain how the Aboriginal and Torres Strait Islander Peoples use their knowledge of the stars to inform them of seasonal changes in the weather or the correct time to hunt or gather a particular food source.</a:t>
            </a:r>
          </a:p>
          <a:p>
            <a:pPr marL="342900" indent="-342900">
              <a:buFont typeface="Arial" panose="020B0604020202020204" pitchFamily="34" charset="0"/>
              <a:buChar char="•"/>
            </a:pPr>
            <a:r>
              <a:rPr lang="en-AU" dirty="0">
                <a:latin typeface="+mn-lt"/>
              </a:rPr>
              <a:t>The slide deck should show an image of the star or star cluster and an image of the seasonal activity.</a:t>
            </a:r>
          </a:p>
        </p:txBody>
      </p:sp>
      <p:sp>
        <p:nvSpPr>
          <p:cNvPr id="3" name="Slide Number Placeholder 2">
            <a:extLst>
              <a:ext uri="{FF2B5EF4-FFF2-40B4-BE49-F238E27FC236}">
                <a16:creationId xmlns:a16="http://schemas.microsoft.com/office/drawing/2014/main" id="{A58C3992-BDCC-2347-765D-B213D6888E2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107</a:t>
            </a:fld>
            <a:endParaRPr lang="en-AU"/>
          </a:p>
        </p:txBody>
      </p:sp>
    </p:spTree>
    <p:extLst>
      <p:ext uri="{BB962C8B-B14F-4D97-AF65-F5344CB8AC3E}">
        <p14:creationId xmlns:p14="http://schemas.microsoft.com/office/powerpoint/2010/main" val="154495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8F96-363E-7745-5614-04A11E529BF5}"/>
              </a:ext>
            </a:extLst>
          </p:cNvPr>
          <p:cNvSpPr>
            <a:spLocks noGrp="1"/>
          </p:cNvSpPr>
          <p:nvPr>
            <p:ph type="title"/>
          </p:nvPr>
        </p:nvSpPr>
        <p:spPr>
          <a:xfrm>
            <a:off x="360000" y="360000"/>
            <a:ext cx="11484000" cy="545601"/>
          </a:xfrm>
        </p:spPr>
        <p:txBody>
          <a:bodyPr/>
          <a:lstStyle/>
          <a:p>
            <a:r>
              <a:rPr lang="en-AU">
                <a:latin typeface="+mj-lt"/>
              </a:rPr>
              <a:t>Sources of information </a:t>
            </a:r>
          </a:p>
        </p:txBody>
      </p:sp>
      <p:graphicFrame>
        <p:nvGraphicFramePr>
          <p:cNvPr id="5" name="Content Placeholder 4">
            <a:extLst>
              <a:ext uri="{FF2B5EF4-FFF2-40B4-BE49-F238E27FC236}">
                <a16:creationId xmlns:a16="http://schemas.microsoft.com/office/drawing/2014/main" id="{D14FD801-6BBF-692A-0A0D-697F8294DDA6}"/>
              </a:ext>
            </a:extLst>
          </p:cNvPr>
          <p:cNvGraphicFramePr>
            <a:graphicFrameLocks noGrp="1"/>
          </p:cNvGraphicFramePr>
          <p:nvPr>
            <p:ph idx="4294967295"/>
            <p:extLst>
              <p:ext uri="{D42A27DB-BD31-4B8C-83A1-F6EECF244321}">
                <p14:modId xmlns:p14="http://schemas.microsoft.com/office/powerpoint/2010/main" val="2539686443"/>
              </p:ext>
            </p:extLst>
          </p:nvPr>
        </p:nvGraphicFramePr>
        <p:xfrm>
          <a:off x="354012" y="1276350"/>
          <a:ext cx="11483975" cy="2602020"/>
        </p:xfrm>
        <a:graphic>
          <a:graphicData uri="http://schemas.openxmlformats.org/drawingml/2006/table">
            <a:tbl>
              <a:tblPr firstRow="1" bandRow="1">
                <a:tableStyleId>{69012ECD-51FC-41F1-AA8D-1B2483CD663E}</a:tableStyleId>
              </a:tblPr>
              <a:tblGrid>
                <a:gridCol w="2094738">
                  <a:extLst>
                    <a:ext uri="{9D8B030D-6E8A-4147-A177-3AD203B41FA5}">
                      <a16:colId xmlns:a16="http://schemas.microsoft.com/office/drawing/2014/main" val="4009140155"/>
                    </a:ext>
                  </a:extLst>
                </a:gridCol>
                <a:gridCol w="1290181">
                  <a:extLst>
                    <a:ext uri="{9D8B030D-6E8A-4147-A177-3AD203B41FA5}">
                      <a16:colId xmlns:a16="http://schemas.microsoft.com/office/drawing/2014/main" val="4110060072"/>
                    </a:ext>
                  </a:extLst>
                </a:gridCol>
                <a:gridCol w="3505466">
                  <a:extLst>
                    <a:ext uri="{9D8B030D-6E8A-4147-A177-3AD203B41FA5}">
                      <a16:colId xmlns:a16="http://schemas.microsoft.com/office/drawing/2014/main" val="3783560452"/>
                    </a:ext>
                  </a:extLst>
                </a:gridCol>
                <a:gridCol w="3283641">
                  <a:extLst>
                    <a:ext uri="{9D8B030D-6E8A-4147-A177-3AD203B41FA5}">
                      <a16:colId xmlns:a16="http://schemas.microsoft.com/office/drawing/2014/main" val="2981590033"/>
                    </a:ext>
                  </a:extLst>
                </a:gridCol>
                <a:gridCol w="1309949">
                  <a:extLst>
                    <a:ext uri="{9D8B030D-6E8A-4147-A177-3AD203B41FA5}">
                      <a16:colId xmlns:a16="http://schemas.microsoft.com/office/drawing/2014/main" val="3174354826"/>
                    </a:ext>
                  </a:extLst>
                </a:gridCol>
              </a:tblGrid>
              <a:tr h="867340">
                <a:tc>
                  <a:txBody>
                    <a:bodyPr/>
                    <a:lstStyle/>
                    <a:p>
                      <a:pPr>
                        <a:lnSpc>
                          <a:spcPct val="150000"/>
                        </a:lnSpc>
                      </a:pPr>
                      <a:r>
                        <a:rPr lang="en-AU">
                          <a:latin typeface="+mj-lt"/>
                        </a:rPr>
                        <a:t>Author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dirty="0">
                          <a:latin typeface="+mj-lt"/>
                        </a:rPr>
                        <a:t>Date published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a:latin typeface="+mj-lt"/>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a:latin typeface="+mj-lt"/>
                        </a:rPr>
                        <a:t>URL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dirty="0">
                          <a:latin typeface="+mj-lt"/>
                        </a:rPr>
                        <a:t>Date accessed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9750067"/>
                  </a:ext>
                </a:extLst>
              </a:tr>
              <a:tr h="867340">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6928072"/>
                  </a:ext>
                </a:extLst>
              </a:tr>
              <a:tr h="867340">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91113092"/>
                  </a:ext>
                </a:extLst>
              </a:tr>
            </a:tbl>
          </a:graphicData>
        </a:graphic>
      </p:graphicFrame>
      <p:sp>
        <p:nvSpPr>
          <p:cNvPr id="4" name="Slide Number Placeholder 3">
            <a:extLst>
              <a:ext uri="{FF2B5EF4-FFF2-40B4-BE49-F238E27FC236}">
                <a16:creationId xmlns:a16="http://schemas.microsoft.com/office/drawing/2014/main" id="{91C02553-43C1-24B5-D2BA-F5213FF6B2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108</a:t>
            </a:fld>
            <a:endParaRPr lang="en-AU"/>
          </a:p>
        </p:txBody>
      </p:sp>
    </p:spTree>
    <p:extLst>
      <p:ext uri="{BB962C8B-B14F-4D97-AF65-F5344CB8AC3E}">
        <p14:creationId xmlns:p14="http://schemas.microsoft.com/office/powerpoint/2010/main" val="246345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E49C-E759-C360-B1A5-8496BDB8AFCD}"/>
              </a:ext>
            </a:extLst>
          </p:cNvPr>
          <p:cNvSpPr>
            <a:spLocks noGrp="1"/>
          </p:cNvSpPr>
          <p:nvPr>
            <p:ph type="title"/>
          </p:nvPr>
        </p:nvSpPr>
        <p:spPr>
          <a:xfrm>
            <a:off x="360000" y="360000"/>
            <a:ext cx="11484000" cy="1202100"/>
          </a:xfrm>
        </p:spPr>
        <p:txBody>
          <a:bodyPr/>
          <a:lstStyle/>
          <a:p>
            <a:pPr>
              <a:lnSpc>
                <a:spcPct val="114000"/>
              </a:lnSpc>
            </a:pPr>
            <a:r>
              <a:rPr lang="en-AU" sz="3600" dirty="0">
                <a:latin typeface="+mj-lt"/>
              </a:rPr>
              <a:t>Aboriginal and Torres Strait Islander Peoples’ sky story summary</a:t>
            </a:r>
            <a:endParaRPr lang="en-AU" dirty="0">
              <a:latin typeface="+mj-lt"/>
            </a:endParaRPr>
          </a:p>
        </p:txBody>
      </p:sp>
      <p:sp>
        <p:nvSpPr>
          <p:cNvPr id="5" name="TextBox 4">
            <a:extLst>
              <a:ext uri="{FF2B5EF4-FFF2-40B4-BE49-F238E27FC236}">
                <a16:creationId xmlns:a16="http://schemas.microsoft.com/office/drawing/2014/main" id="{2CBD6B1F-6EE2-8B88-E42A-24208F99D666}"/>
              </a:ext>
            </a:extLst>
          </p:cNvPr>
          <p:cNvSpPr txBox="1"/>
          <p:nvPr/>
        </p:nvSpPr>
        <p:spPr>
          <a:xfrm>
            <a:off x="360000" y="2378101"/>
            <a:ext cx="11353029" cy="3113096"/>
          </a:xfrm>
          <a:prstGeom prst="rect">
            <a:avLst/>
          </a:prstGeom>
          <a:noFill/>
        </p:spPr>
        <p:txBody>
          <a:bodyPr wrap="square">
            <a:spAutoFit/>
          </a:bodyPr>
          <a:lstStyle/>
          <a:p>
            <a:pPr>
              <a:lnSpc>
                <a:spcPct val="150000"/>
              </a:lnSpc>
              <a:spcAft>
                <a:spcPts val="1200"/>
              </a:spcAft>
            </a:pPr>
            <a:r>
              <a:rPr lang="en-AU" sz="2000" dirty="0"/>
              <a:t>Aboriginal and Torres Strait Island Peoples’ traditions link the position of the _________ at different times of the ________ to ___________ events on Earth. This allowed them to gather _________ and __________ at the ____________ and most _______________ time, and to prepare for seasonal _____________conditions. </a:t>
            </a:r>
          </a:p>
          <a:p>
            <a:pPr>
              <a:lnSpc>
                <a:spcPct val="150000"/>
              </a:lnSpc>
              <a:spcBef>
                <a:spcPts val="4800"/>
              </a:spcBef>
              <a:spcAft>
                <a:spcPts val="1200"/>
              </a:spcAft>
            </a:pPr>
            <a:r>
              <a:rPr lang="en-AU" sz="2000" b="1" dirty="0"/>
              <a:t>Word bank</a:t>
            </a:r>
            <a:r>
              <a:rPr lang="en-AU" sz="2000" dirty="0"/>
              <a:t>: seasonal, year, food, weather, stars, fibre, productive, safest</a:t>
            </a:r>
          </a:p>
        </p:txBody>
      </p:sp>
      <p:sp>
        <p:nvSpPr>
          <p:cNvPr id="3" name="Slide Number Placeholder 2">
            <a:extLst>
              <a:ext uri="{FF2B5EF4-FFF2-40B4-BE49-F238E27FC236}">
                <a16:creationId xmlns:a16="http://schemas.microsoft.com/office/drawing/2014/main" id="{F7A67C81-F08A-19EE-0718-20207DE6D3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6660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1.3 Observing in science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161491715"/>
              </p:ext>
            </p:extLst>
          </p:nvPr>
        </p:nvGraphicFramePr>
        <p:xfrm>
          <a:off x="359998" y="1916174"/>
          <a:ext cx="11126369" cy="42412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285750" indent="-285750">
                        <a:lnSpc>
                          <a:spcPct val="150000"/>
                        </a:lnSpc>
                        <a:spcAft>
                          <a:spcPts val="1200"/>
                        </a:spcAft>
                        <a:buFont typeface="Arial" panose="020B0604020202020204" pitchFamily="34" charset="0"/>
                        <a:buChar char="•"/>
                      </a:pPr>
                      <a:r>
                        <a:rPr lang="en-AU" sz="2000" dirty="0"/>
                        <a:t>how observations help us increase our knowledge of the Universe.</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distinguish between quantitative and qualitative observations</a:t>
                      </a:r>
                    </a:p>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use my senses to make observations</a:t>
                      </a:r>
                    </a:p>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use tools to make measurements</a:t>
                      </a:r>
                    </a:p>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compare the accuracy of quantitative and qualitative observations</a:t>
                      </a:r>
                    </a:p>
                    <a:p>
                      <a:pPr marL="28575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use my observations to make an inference.</a:t>
                      </a:r>
                      <a:endParaRPr lang="en-AU" sz="20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47174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42714084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DF03-19DC-3EE9-7CC9-B6650F5DE5FE}"/>
              </a:ext>
            </a:extLst>
          </p:cNvPr>
          <p:cNvSpPr>
            <a:spLocks noGrp="1"/>
          </p:cNvSpPr>
          <p:nvPr>
            <p:ph type="ctrTitle"/>
          </p:nvPr>
        </p:nvSpPr>
        <p:spPr/>
        <p:txBody>
          <a:bodyPr/>
          <a:lstStyle/>
          <a:p>
            <a:r>
              <a:rPr lang="en-AU">
                <a:latin typeface="+mj-lt"/>
              </a:rPr>
              <a:t>Templates and scaffolds</a:t>
            </a:r>
          </a:p>
        </p:txBody>
      </p:sp>
    </p:spTree>
    <p:extLst>
      <p:ext uri="{BB962C8B-B14F-4D97-AF65-F5344CB8AC3E}">
        <p14:creationId xmlns:p14="http://schemas.microsoft.com/office/powerpoint/2010/main" val="415014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8C791-6F50-8B08-7EBD-44FFF5D941C1}"/>
              </a:ext>
            </a:extLst>
          </p:cNvPr>
          <p:cNvSpPr>
            <a:spLocks noGrp="1"/>
          </p:cNvSpPr>
          <p:nvPr>
            <p:ph type="title"/>
          </p:nvPr>
        </p:nvSpPr>
        <p:spPr/>
        <p:txBody>
          <a:bodyPr/>
          <a:lstStyle/>
          <a:p>
            <a:r>
              <a:rPr lang="en-AU">
                <a:latin typeface="+mj-lt"/>
              </a:rPr>
              <a:t>Connectives</a:t>
            </a:r>
          </a:p>
        </p:txBody>
      </p:sp>
      <p:graphicFrame>
        <p:nvGraphicFramePr>
          <p:cNvPr id="9" name="Content Placeholder 8">
            <a:extLst>
              <a:ext uri="{FF2B5EF4-FFF2-40B4-BE49-F238E27FC236}">
                <a16:creationId xmlns:a16="http://schemas.microsoft.com/office/drawing/2014/main" id="{6ABA9AEF-0657-F0FA-00C2-164963358F89}"/>
              </a:ext>
            </a:extLst>
          </p:cNvPr>
          <p:cNvGraphicFramePr>
            <a:graphicFrameLocks noGrp="1"/>
          </p:cNvGraphicFramePr>
          <p:nvPr>
            <p:ph sz="half" idx="4294967295"/>
            <p:extLst>
              <p:ext uri="{D42A27DB-BD31-4B8C-83A1-F6EECF244321}">
                <p14:modId xmlns:p14="http://schemas.microsoft.com/office/powerpoint/2010/main" val="3544899962"/>
              </p:ext>
            </p:extLst>
          </p:nvPr>
        </p:nvGraphicFramePr>
        <p:xfrm>
          <a:off x="360000" y="872052"/>
          <a:ext cx="11484000" cy="5600142"/>
        </p:xfrm>
        <a:graphic>
          <a:graphicData uri="http://schemas.openxmlformats.org/drawingml/2006/table">
            <a:tbl>
              <a:tblPr firstRow="1" bandRow="1">
                <a:tableStyleId>{2D5ABB26-0587-4C30-8999-92F81FD0307C}</a:tableStyleId>
              </a:tblPr>
              <a:tblGrid>
                <a:gridCol w="1638133">
                  <a:extLst>
                    <a:ext uri="{9D8B030D-6E8A-4147-A177-3AD203B41FA5}">
                      <a16:colId xmlns:a16="http://schemas.microsoft.com/office/drawing/2014/main" val="3758320457"/>
                    </a:ext>
                  </a:extLst>
                </a:gridCol>
                <a:gridCol w="1772356">
                  <a:extLst>
                    <a:ext uri="{9D8B030D-6E8A-4147-A177-3AD203B41FA5}">
                      <a16:colId xmlns:a16="http://schemas.microsoft.com/office/drawing/2014/main" val="1441942269"/>
                    </a:ext>
                  </a:extLst>
                </a:gridCol>
                <a:gridCol w="1959103">
                  <a:extLst>
                    <a:ext uri="{9D8B030D-6E8A-4147-A177-3AD203B41FA5}">
                      <a16:colId xmlns:a16="http://schemas.microsoft.com/office/drawing/2014/main" val="428903332"/>
                    </a:ext>
                  </a:extLst>
                </a:gridCol>
                <a:gridCol w="2138764">
                  <a:extLst>
                    <a:ext uri="{9D8B030D-6E8A-4147-A177-3AD203B41FA5}">
                      <a16:colId xmlns:a16="http://schemas.microsoft.com/office/drawing/2014/main" val="1807857303"/>
                    </a:ext>
                  </a:extLst>
                </a:gridCol>
                <a:gridCol w="1998133">
                  <a:extLst>
                    <a:ext uri="{9D8B030D-6E8A-4147-A177-3AD203B41FA5}">
                      <a16:colId xmlns:a16="http://schemas.microsoft.com/office/drawing/2014/main" val="3353499304"/>
                    </a:ext>
                  </a:extLst>
                </a:gridCol>
                <a:gridCol w="1977511">
                  <a:extLst>
                    <a:ext uri="{9D8B030D-6E8A-4147-A177-3AD203B41FA5}">
                      <a16:colId xmlns:a16="http://schemas.microsoft.com/office/drawing/2014/main" val="4040021696"/>
                    </a:ext>
                  </a:extLst>
                </a:gridCol>
              </a:tblGrid>
              <a:tr h="460745">
                <a:tc>
                  <a:txBody>
                    <a:bodyPr/>
                    <a:lstStyle/>
                    <a:p>
                      <a:r>
                        <a:rPr lang="en-AU" sz="1600" b="1">
                          <a:latin typeface="+mj-lt"/>
                        </a:rPr>
                        <a:t>Joining ideas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dirty="0">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b="1">
                          <a:latin typeface="+mj-lt"/>
                        </a:rPr>
                        <a:t>Ordering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a:latin typeface="+mj-lt"/>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b="1">
                          <a:latin typeface="+mj-lt"/>
                        </a:rPr>
                        <a:t>Consequences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dirty="0">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462935212"/>
                  </a:ext>
                </a:extLst>
              </a:tr>
              <a:tr h="460745">
                <a:tc>
                  <a:txBody>
                    <a:bodyPr/>
                    <a:lstStyle/>
                    <a:p>
                      <a:r>
                        <a:rPr lang="en-AU" sz="1600"/>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finally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so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instead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852794833"/>
                  </a:ext>
                </a:extLst>
              </a:tr>
              <a:tr h="460745">
                <a:tc>
                  <a:txBody>
                    <a:bodyPr/>
                    <a:lstStyle/>
                    <a:p>
                      <a:r>
                        <a:rPr lang="en-AU" sz="1600"/>
                        <a:t>before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yet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frequently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therefore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however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910979038"/>
                  </a:ext>
                </a:extLst>
              </a:tr>
              <a:tr h="451427">
                <a:tc>
                  <a:txBody>
                    <a:bodyPr/>
                    <a:lstStyle/>
                    <a:p>
                      <a:r>
                        <a:rPr lang="en-AU" sz="1600"/>
                        <a:t>while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once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after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beyond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in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whereas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7543085"/>
                  </a:ext>
                </a:extLst>
              </a:tr>
              <a:tr h="460745">
                <a:tc>
                  <a:txBody>
                    <a:bodyPr/>
                    <a:lstStyle/>
                    <a:p>
                      <a:r>
                        <a:rPr lang="en-AU" sz="1600"/>
                        <a:t>for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during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above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consequently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nevertheless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036876414"/>
                  </a:ext>
                </a:extLst>
              </a:tr>
              <a:tr h="46074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through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at first / firstly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opposite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as a result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besides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476386200"/>
                  </a:ext>
                </a:extLst>
              </a:tr>
              <a:tr h="460745">
                <a:tc>
                  <a:txBody>
                    <a:bodyPr/>
                    <a:lstStyle/>
                    <a:p>
                      <a:r>
                        <a:rPr lang="en-AU" sz="1600"/>
                        <a:t>since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nearby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this results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beside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421687044"/>
                  </a:ext>
                </a:extLst>
              </a:tr>
              <a:tr h="460745">
                <a:tc>
                  <a:txBody>
                    <a:bodyPr/>
                    <a:lstStyle/>
                    <a:p>
                      <a:r>
                        <a:rPr lang="en-AU" sz="1600"/>
                        <a:t>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meanwhile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with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175434631"/>
                  </a:ext>
                </a:extLst>
              </a:tr>
              <a:tr h="356376">
                <a:tc>
                  <a:txBody>
                    <a:bodyPr/>
                    <a:lstStyle/>
                    <a:p>
                      <a:r>
                        <a:rPr lang="en-AU" sz="1600"/>
                        <a:t>later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always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simultaneously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under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due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063831818"/>
                  </a:ext>
                </a:extLst>
              </a:tr>
              <a:tr h="482721">
                <a:tc>
                  <a:txBody>
                    <a:bodyPr/>
                    <a:lstStyle/>
                    <a:p>
                      <a:r>
                        <a:rPr lang="en-AU" sz="1600"/>
                        <a:t>unless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eventually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in the meantime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this is 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dirty="0"/>
                        <a:t>in order to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645160718"/>
                  </a:ext>
                </a:extLst>
              </a:tr>
              <a:tr h="460745">
                <a:tc>
                  <a:txBody>
                    <a:bodyPr/>
                    <a:lstStyle/>
                    <a:p>
                      <a:r>
                        <a:rPr lang="en-AU" sz="1600"/>
                        <a:t>until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so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dirty="0"/>
                        <a:t>for this reason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22879987"/>
                  </a:ext>
                </a:extLst>
              </a:tr>
              <a:tr h="623658">
                <a:tc>
                  <a:txBody>
                    <a:bodyPr/>
                    <a:lstStyle/>
                    <a:p>
                      <a:r>
                        <a:rPr lang="en-AU" sz="1600"/>
                        <a:t>additionally/ in addition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on the other hand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concurrently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behind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dirty="0"/>
                        <a:t>since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464622769"/>
                  </a:ext>
                </a:extLst>
              </a:tr>
            </a:tbl>
          </a:graphicData>
        </a:graphic>
      </p:graphicFrame>
      <p:sp>
        <p:nvSpPr>
          <p:cNvPr id="5" name="Slide Number Placeholder 4">
            <a:extLst>
              <a:ext uri="{FF2B5EF4-FFF2-40B4-BE49-F238E27FC236}">
                <a16:creationId xmlns:a16="http://schemas.microsoft.com/office/drawing/2014/main" id="{A440F763-B528-6BC8-335D-6C9627210D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111</a:t>
            </a:fld>
            <a:endParaRPr lang="en-AU"/>
          </a:p>
        </p:txBody>
      </p:sp>
    </p:spTree>
    <p:extLst>
      <p:ext uri="{BB962C8B-B14F-4D97-AF65-F5344CB8AC3E}">
        <p14:creationId xmlns:p14="http://schemas.microsoft.com/office/powerpoint/2010/main" val="971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E03E-B2D6-F8D3-3FCD-C7F83E0714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F0D5EA6-9491-D6B5-0759-4396D92AD792}"/>
              </a:ext>
            </a:extLst>
          </p:cNvPr>
          <p:cNvSpPr>
            <a:spLocks noGrp="1"/>
          </p:cNvSpPr>
          <p:nvPr>
            <p:ph type="title"/>
          </p:nvPr>
        </p:nvSpPr>
        <p:spPr/>
        <p:txBody>
          <a:bodyPr/>
          <a:lstStyle/>
          <a:p>
            <a:r>
              <a:rPr lang="en-AU">
                <a:latin typeface="+mj-lt"/>
              </a:rPr>
              <a:t>Evaluative language</a:t>
            </a:r>
          </a:p>
        </p:txBody>
      </p:sp>
      <p:graphicFrame>
        <p:nvGraphicFramePr>
          <p:cNvPr id="9" name="Content Placeholder 8">
            <a:extLst>
              <a:ext uri="{FF2B5EF4-FFF2-40B4-BE49-F238E27FC236}">
                <a16:creationId xmlns:a16="http://schemas.microsoft.com/office/drawing/2014/main" id="{79CB2CB3-FCD4-7091-DE29-B51F15AB88CE}"/>
              </a:ext>
            </a:extLst>
          </p:cNvPr>
          <p:cNvGraphicFramePr>
            <a:graphicFrameLocks noGrp="1"/>
          </p:cNvGraphicFramePr>
          <p:nvPr>
            <p:ph sz="half" idx="4294967295"/>
            <p:extLst>
              <p:ext uri="{D42A27DB-BD31-4B8C-83A1-F6EECF244321}">
                <p14:modId xmlns:p14="http://schemas.microsoft.com/office/powerpoint/2010/main" val="1445293241"/>
              </p:ext>
            </p:extLst>
          </p:nvPr>
        </p:nvGraphicFramePr>
        <p:xfrm>
          <a:off x="360000" y="1145799"/>
          <a:ext cx="11484000" cy="5130002"/>
        </p:xfrm>
        <a:graphic>
          <a:graphicData uri="http://schemas.openxmlformats.org/drawingml/2006/table">
            <a:tbl>
              <a:tblPr firstRow="1" bandRow="1">
                <a:tableStyleId>{2D5ABB26-0587-4C30-8999-92F81FD0307C}</a:tableStyleId>
              </a:tblPr>
              <a:tblGrid>
                <a:gridCol w="2117170">
                  <a:extLst>
                    <a:ext uri="{9D8B030D-6E8A-4147-A177-3AD203B41FA5}">
                      <a16:colId xmlns:a16="http://schemas.microsoft.com/office/drawing/2014/main" val="3758320457"/>
                    </a:ext>
                  </a:extLst>
                </a:gridCol>
                <a:gridCol w="2543784">
                  <a:extLst>
                    <a:ext uri="{9D8B030D-6E8A-4147-A177-3AD203B41FA5}">
                      <a16:colId xmlns:a16="http://schemas.microsoft.com/office/drawing/2014/main" val="1441942269"/>
                    </a:ext>
                  </a:extLst>
                </a:gridCol>
                <a:gridCol w="2175292">
                  <a:extLst>
                    <a:ext uri="{9D8B030D-6E8A-4147-A177-3AD203B41FA5}">
                      <a16:colId xmlns:a16="http://schemas.microsoft.com/office/drawing/2014/main" val="428903332"/>
                    </a:ext>
                  </a:extLst>
                </a:gridCol>
                <a:gridCol w="2233976">
                  <a:extLst>
                    <a:ext uri="{9D8B030D-6E8A-4147-A177-3AD203B41FA5}">
                      <a16:colId xmlns:a16="http://schemas.microsoft.com/office/drawing/2014/main" val="1807857303"/>
                    </a:ext>
                  </a:extLst>
                </a:gridCol>
                <a:gridCol w="2413778">
                  <a:extLst>
                    <a:ext uri="{9D8B030D-6E8A-4147-A177-3AD203B41FA5}">
                      <a16:colId xmlns:a16="http://schemas.microsoft.com/office/drawing/2014/main" val="3353499304"/>
                    </a:ext>
                  </a:extLst>
                </a:gridCol>
              </a:tblGrid>
              <a:tr h="571284">
                <a:tc>
                  <a:txBody>
                    <a:bodyPr/>
                    <a:lstStyle/>
                    <a:p>
                      <a:pPr>
                        <a:lnSpc>
                          <a:spcPct val="150000"/>
                        </a:lnSpc>
                        <a:spcAft>
                          <a:spcPts val="1200"/>
                        </a:spcAft>
                      </a:pPr>
                      <a:r>
                        <a:rPr lang="en-AU" sz="2000"/>
                        <a:t>effective</a:t>
                      </a:r>
                    </a:p>
                  </a:txBody>
                  <a:tcPr>
                    <a:solidFill>
                      <a:schemeClr val="accent6"/>
                    </a:solidFill>
                  </a:tcPr>
                </a:tc>
                <a:tc>
                  <a:txBody>
                    <a:bodyPr/>
                    <a:lstStyle/>
                    <a:p>
                      <a:pPr>
                        <a:lnSpc>
                          <a:spcPct val="150000"/>
                        </a:lnSpc>
                        <a:spcAft>
                          <a:spcPts val="1200"/>
                        </a:spcAft>
                      </a:pPr>
                      <a:r>
                        <a:rPr lang="en-AU" sz="2000"/>
                        <a:t>powerful</a:t>
                      </a:r>
                    </a:p>
                  </a:txBody>
                  <a:tcPr>
                    <a:solidFill>
                      <a:schemeClr val="accent6"/>
                    </a:solidFill>
                  </a:tcPr>
                </a:tc>
                <a:tc>
                  <a:txBody>
                    <a:bodyPr/>
                    <a:lstStyle/>
                    <a:p>
                      <a:pPr>
                        <a:lnSpc>
                          <a:spcPct val="150000"/>
                        </a:lnSpc>
                        <a:spcAft>
                          <a:spcPts val="1200"/>
                        </a:spcAft>
                      </a:pPr>
                      <a:r>
                        <a:rPr lang="en-AU" sz="2000"/>
                        <a:t>strong</a:t>
                      </a:r>
                    </a:p>
                  </a:txBody>
                  <a:tcPr>
                    <a:solidFill>
                      <a:schemeClr val="accent6"/>
                    </a:solidFill>
                  </a:tcPr>
                </a:tc>
                <a:tc>
                  <a:txBody>
                    <a:bodyPr/>
                    <a:lstStyle/>
                    <a:p>
                      <a:pPr>
                        <a:lnSpc>
                          <a:spcPct val="150000"/>
                        </a:lnSpc>
                        <a:spcAft>
                          <a:spcPts val="1200"/>
                        </a:spcAft>
                      </a:pPr>
                      <a:r>
                        <a:rPr lang="en-AU" sz="2000"/>
                        <a:t>pleasing</a:t>
                      </a:r>
                    </a:p>
                  </a:txBody>
                  <a:tcPr>
                    <a:solidFill>
                      <a:schemeClr val="accent6"/>
                    </a:solidFill>
                  </a:tcPr>
                </a:tc>
                <a:tc>
                  <a:txBody>
                    <a:bodyPr/>
                    <a:lstStyle/>
                    <a:p>
                      <a:pPr>
                        <a:lnSpc>
                          <a:spcPct val="150000"/>
                        </a:lnSpc>
                        <a:spcAft>
                          <a:spcPts val="1200"/>
                        </a:spcAft>
                      </a:pPr>
                      <a:r>
                        <a:rPr lang="en-AU" sz="2000" dirty="0"/>
                        <a:t>shocking</a:t>
                      </a:r>
                    </a:p>
                  </a:txBody>
                  <a:tcPr>
                    <a:solidFill>
                      <a:schemeClr val="accent6"/>
                    </a:solidFill>
                  </a:tcPr>
                </a:tc>
                <a:extLst>
                  <a:ext uri="{0D108BD9-81ED-4DB2-BD59-A6C34878D82A}">
                    <a16:rowId xmlns:a16="http://schemas.microsoft.com/office/drawing/2014/main" val="2852794833"/>
                  </a:ext>
                </a:extLst>
              </a:tr>
              <a:tr h="571284">
                <a:tc>
                  <a:txBody>
                    <a:bodyPr/>
                    <a:lstStyle/>
                    <a:p>
                      <a:pPr>
                        <a:lnSpc>
                          <a:spcPct val="150000"/>
                        </a:lnSpc>
                        <a:spcAft>
                          <a:spcPts val="1200"/>
                        </a:spcAft>
                      </a:pPr>
                      <a:r>
                        <a:rPr lang="en-AU" sz="2000"/>
                        <a:t>successful</a:t>
                      </a:r>
                    </a:p>
                  </a:txBody>
                  <a:tcPr>
                    <a:solidFill>
                      <a:schemeClr val="accent6"/>
                    </a:solidFill>
                  </a:tcPr>
                </a:tc>
                <a:tc>
                  <a:txBody>
                    <a:bodyPr/>
                    <a:lstStyle/>
                    <a:p>
                      <a:pPr>
                        <a:lnSpc>
                          <a:spcPct val="150000"/>
                        </a:lnSpc>
                        <a:spcAft>
                          <a:spcPts val="1200"/>
                        </a:spcAft>
                      </a:pPr>
                      <a:r>
                        <a:rPr lang="en-AU" sz="2000"/>
                        <a:t>reflective</a:t>
                      </a:r>
                    </a:p>
                  </a:txBody>
                  <a:tcPr>
                    <a:solidFill>
                      <a:schemeClr val="accent6"/>
                    </a:solidFill>
                  </a:tcPr>
                </a:tc>
                <a:tc>
                  <a:txBody>
                    <a:bodyPr/>
                    <a:lstStyle/>
                    <a:p>
                      <a:pPr>
                        <a:lnSpc>
                          <a:spcPct val="150000"/>
                        </a:lnSpc>
                        <a:spcAft>
                          <a:spcPts val="1200"/>
                        </a:spcAft>
                      </a:pPr>
                      <a:r>
                        <a:rPr lang="en-AU" sz="2000"/>
                        <a:t>worthwhile</a:t>
                      </a:r>
                    </a:p>
                  </a:txBody>
                  <a:tcPr>
                    <a:solidFill>
                      <a:schemeClr val="accent6"/>
                    </a:solidFill>
                  </a:tcPr>
                </a:tc>
                <a:tc>
                  <a:txBody>
                    <a:bodyPr/>
                    <a:lstStyle/>
                    <a:p>
                      <a:pPr>
                        <a:lnSpc>
                          <a:spcPct val="150000"/>
                        </a:lnSpc>
                        <a:spcAft>
                          <a:spcPts val="1200"/>
                        </a:spcAft>
                      </a:pPr>
                      <a:r>
                        <a:rPr lang="en-AU" sz="2000"/>
                        <a:t>sufficient</a:t>
                      </a:r>
                    </a:p>
                  </a:txBody>
                  <a:tcPr>
                    <a:solidFill>
                      <a:schemeClr val="accent6"/>
                    </a:solidFill>
                  </a:tcPr>
                </a:tc>
                <a:tc>
                  <a:txBody>
                    <a:bodyPr/>
                    <a:lstStyle/>
                    <a:p>
                      <a:pPr>
                        <a:lnSpc>
                          <a:spcPct val="150000"/>
                        </a:lnSpc>
                        <a:spcAft>
                          <a:spcPts val="1200"/>
                        </a:spcAft>
                      </a:pPr>
                      <a:r>
                        <a:rPr lang="en-AU" sz="2000" dirty="0"/>
                        <a:t>fantastic</a:t>
                      </a:r>
                    </a:p>
                  </a:txBody>
                  <a:tcPr>
                    <a:solidFill>
                      <a:schemeClr val="accent6"/>
                    </a:solidFill>
                  </a:tcPr>
                </a:tc>
                <a:extLst>
                  <a:ext uri="{0D108BD9-81ED-4DB2-BD59-A6C34878D82A}">
                    <a16:rowId xmlns:a16="http://schemas.microsoft.com/office/drawing/2014/main" val="2910979038"/>
                  </a:ext>
                </a:extLst>
              </a:tr>
              <a:tr h="559730">
                <a:tc>
                  <a:txBody>
                    <a:bodyPr/>
                    <a:lstStyle/>
                    <a:p>
                      <a:pPr>
                        <a:lnSpc>
                          <a:spcPct val="150000"/>
                        </a:lnSpc>
                        <a:spcAft>
                          <a:spcPts val="1200"/>
                        </a:spcAft>
                      </a:pPr>
                      <a:r>
                        <a:rPr lang="en-AU" sz="2000"/>
                        <a:t>clear</a:t>
                      </a:r>
                    </a:p>
                  </a:txBody>
                  <a:tcPr>
                    <a:solidFill>
                      <a:schemeClr val="accent6"/>
                    </a:solidFill>
                  </a:tcPr>
                </a:tc>
                <a:tc>
                  <a:txBody>
                    <a:bodyPr/>
                    <a:lstStyle/>
                    <a:p>
                      <a:pPr>
                        <a:lnSpc>
                          <a:spcPct val="150000"/>
                        </a:lnSpc>
                        <a:spcAft>
                          <a:spcPts val="1200"/>
                        </a:spcAft>
                      </a:pPr>
                      <a:r>
                        <a:rPr lang="en-AU" sz="2000"/>
                        <a:t>imaginative</a:t>
                      </a:r>
                    </a:p>
                  </a:txBody>
                  <a:tcPr>
                    <a:solidFill>
                      <a:schemeClr val="accent6"/>
                    </a:solidFill>
                  </a:tcPr>
                </a:tc>
                <a:tc>
                  <a:txBody>
                    <a:bodyPr/>
                    <a:lstStyle/>
                    <a:p>
                      <a:pPr>
                        <a:lnSpc>
                          <a:spcPct val="150000"/>
                        </a:lnSpc>
                        <a:spcAft>
                          <a:spcPts val="1200"/>
                        </a:spcAft>
                      </a:pPr>
                      <a:r>
                        <a:rPr lang="en-AU" sz="2000"/>
                        <a:t>beneficial</a:t>
                      </a:r>
                    </a:p>
                  </a:txBody>
                  <a:tcPr>
                    <a:solidFill>
                      <a:schemeClr val="accent6"/>
                    </a:solidFill>
                  </a:tcPr>
                </a:tc>
                <a:tc>
                  <a:txBody>
                    <a:bodyPr/>
                    <a:lstStyle/>
                    <a:p>
                      <a:pPr>
                        <a:lnSpc>
                          <a:spcPct val="150000"/>
                        </a:lnSpc>
                        <a:spcAft>
                          <a:spcPts val="1200"/>
                        </a:spcAft>
                      </a:pPr>
                      <a:r>
                        <a:rPr lang="en-AU" sz="2000"/>
                        <a:t>enough</a:t>
                      </a:r>
                    </a:p>
                  </a:txBody>
                  <a:tcPr>
                    <a:solidFill>
                      <a:schemeClr val="accent6"/>
                    </a:solidFill>
                  </a:tcPr>
                </a:tc>
                <a:tc>
                  <a:txBody>
                    <a:bodyPr/>
                    <a:lstStyle/>
                    <a:p>
                      <a:pPr>
                        <a:lnSpc>
                          <a:spcPct val="150000"/>
                        </a:lnSpc>
                        <a:spcAft>
                          <a:spcPts val="1200"/>
                        </a:spcAft>
                      </a:pPr>
                      <a:r>
                        <a:rPr lang="en-AU" sz="2000" dirty="0"/>
                        <a:t>great</a:t>
                      </a:r>
                    </a:p>
                  </a:txBody>
                  <a:tcPr>
                    <a:solidFill>
                      <a:schemeClr val="accent6"/>
                    </a:solidFill>
                  </a:tcPr>
                </a:tc>
                <a:extLst>
                  <a:ext uri="{0D108BD9-81ED-4DB2-BD59-A6C34878D82A}">
                    <a16:rowId xmlns:a16="http://schemas.microsoft.com/office/drawing/2014/main" val="237543085"/>
                  </a:ext>
                </a:extLst>
              </a:tr>
              <a:tr h="571284">
                <a:tc>
                  <a:txBody>
                    <a:bodyPr/>
                    <a:lstStyle/>
                    <a:p>
                      <a:pPr>
                        <a:lnSpc>
                          <a:spcPct val="150000"/>
                        </a:lnSpc>
                        <a:spcAft>
                          <a:spcPts val="1200"/>
                        </a:spcAft>
                      </a:pPr>
                      <a:r>
                        <a:rPr lang="en-AU" sz="2000"/>
                        <a:t>skilful</a:t>
                      </a:r>
                    </a:p>
                  </a:txBody>
                  <a:tcPr>
                    <a:solidFill>
                      <a:schemeClr val="accent6"/>
                    </a:solidFill>
                  </a:tcPr>
                </a:tc>
                <a:tc>
                  <a:txBody>
                    <a:bodyPr/>
                    <a:lstStyle/>
                    <a:p>
                      <a:pPr>
                        <a:lnSpc>
                          <a:spcPct val="150000"/>
                        </a:lnSpc>
                        <a:spcAft>
                          <a:spcPts val="1200"/>
                        </a:spcAft>
                      </a:pPr>
                      <a:r>
                        <a:rPr lang="en-AU" sz="2000"/>
                        <a:t>challenging</a:t>
                      </a:r>
                    </a:p>
                  </a:txBody>
                  <a:tcPr>
                    <a:solidFill>
                      <a:schemeClr val="accent6"/>
                    </a:solidFill>
                  </a:tcPr>
                </a:tc>
                <a:tc>
                  <a:txBody>
                    <a:bodyPr/>
                    <a:lstStyle/>
                    <a:p>
                      <a:pPr>
                        <a:lnSpc>
                          <a:spcPct val="150000"/>
                        </a:lnSpc>
                        <a:spcAft>
                          <a:spcPts val="1200"/>
                        </a:spcAft>
                      </a:pPr>
                      <a:r>
                        <a:rPr lang="en-AU" sz="2000"/>
                        <a:t>acceptable</a:t>
                      </a:r>
                    </a:p>
                  </a:txBody>
                  <a:tcPr>
                    <a:solidFill>
                      <a:schemeClr val="accent6"/>
                    </a:solidFill>
                  </a:tcPr>
                </a:tc>
                <a:tc>
                  <a:txBody>
                    <a:bodyPr/>
                    <a:lstStyle/>
                    <a:p>
                      <a:pPr>
                        <a:lnSpc>
                          <a:spcPct val="150000"/>
                        </a:lnSpc>
                        <a:spcAft>
                          <a:spcPts val="1200"/>
                        </a:spcAft>
                      </a:pPr>
                      <a:r>
                        <a:rPr lang="en-AU" sz="2000"/>
                        <a:t>valid</a:t>
                      </a:r>
                    </a:p>
                  </a:txBody>
                  <a:tcPr>
                    <a:solidFill>
                      <a:schemeClr val="accent6"/>
                    </a:solidFill>
                  </a:tcPr>
                </a:tc>
                <a:tc>
                  <a:txBody>
                    <a:bodyPr/>
                    <a:lstStyle/>
                    <a:p>
                      <a:pPr>
                        <a:lnSpc>
                          <a:spcPct val="150000"/>
                        </a:lnSpc>
                        <a:spcAft>
                          <a:spcPts val="1200"/>
                        </a:spcAft>
                      </a:pPr>
                      <a:r>
                        <a:rPr lang="en-AU" sz="2000" dirty="0"/>
                        <a:t>vital</a:t>
                      </a:r>
                    </a:p>
                  </a:txBody>
                  <a:tcPr>
                    <a:solidFill>
                      <a:schemeClr val="accent6"/>
                    </a:solidFill>
                  </a:tcPr>
                </a:tc>
                <a:extLst>
                  <a:ext uri="{0D108BD9-81ED-4DB2-BD59-A6C34878D82A}">
                    <a16:rowId xmlns:a16="http://schemas.microsoft.com/office/drawing/2014/main" val="3036876414"/>
                  </a:ext>
                </a:extLst>
              </a:tr>
              <a:tr h="571284">
                <a:tc>
                  <a:txBody>
                    <a:bodyPr/>
                    <a:lstStyle/>
                    <a:p>
                      <a:pPr>
                        <a:lnSpc>
                          <a:spcPct val="150000"/>
                        </a:lnSpc>
                        <a:spcAft>
                          <a:spcPts val="1200"/>
                        </a:spcAft>
                      </a:pPr>
                      <a:r>
                        <a:rPr lang="en-AU" sz="2000"/>
                        <a:t>convincing</a:t>
                      </a:r>
                    </a:p>
                  </a:txBody>
                  <a:tcPr>
                    <a:solidFill>
                      <a:schemeClr val="accent6"/>
                    </a:solidFill>
                  </a:tcPr>
                </a:tc>
                <a:tc>
                  <a:txBody>
                    <a:bodyPr/>
                    <a:lstStyle/>
                    <a:p>
                      <a:pPr>
                        <a:lnSpc>
                          <a:spcPct val="150000"/>
                        </a:lnSpc>
                        <a:spcAft>
                          <a:spcPts val="1200"/>
                        </a:spcAft>
                      </a:pPr>
                      <a:r>
                        <a:rPr lang="en-AU" sz="2000"/>
                        <a:t>comprehensive</a:t>
                      </a:r>
                    </a:p>
                  </a:txBody>
                  <a:tcPr>
                    <a:solidFill>
                      <a:schemeClr val="accent6"/>
                    </a:solidFill>
                  </a:tcPr>
                </a:tc>
                <a:tc>
                  <a:txBody>
                    <a:bodyPr/>
                    <a:lstStyle/>
                    <a:p>
                      <a:pPr>
                        <a:lnSpc>
                          <a:spcPct val="150000"/>
                        </a:lnSpc>
                        <a:spcAft>
                          <a:spcPts val="1200"/>
                        </a:spcAft>
                      </a:pPr>
                      <a:r>
                        <a:rPr lang="en-AU" sz="2000"/>
                        <a:t>able</a:t>
                      </a:r>
                    </a:p>
                  </a:txBody>
                  <a:tcPr>
                    <a:solidFill>
                      <a:schemeClr val="accent6"/>
                    </a:solidFill>
                  </a:tcPr>
                </a:tc>
                <a:tc>
                  <a:txBody>
                    <a:bodyPr/>
                    <a:lstStyle/>
                    <a:p>
                      <a:pPr>
                        <a:lnSpc>
                          <a:spcPct val="150000"/>
                        </a:lnSpc>
                        <a:spcAft>
                          <a:spcPts val="1200"/>
                        </a:spcAft>
                      </a:pPr>
                      <a:r>
                        <a:rPr lang="en-AU" sz="2000"/>
                        <a:t>appropriate</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incredible</a:t>
                      </a:r>
                    </a:p>
                  </a:txBody>
                  <a:tcPr>
                    <a:solidFill>
                      <a:schemeClr val="accent6"/>
                    </a:solidFill>
                  </a:tcPr>
                </a:tc>
                <a:extLst>
                  <a:ext uri="{0D108BD9-81ED-4DB2-BD59-A6C34878D82A}">
                    <a16:rowId xmlns:a16="http://schemas.microsoft.com/office/drawing/2014/main" val="3476386200"/>
                  </a:ext>
                </a:extLst>
              </a:tr>
              <a:tr h="571284">
                <a:tc>
                  <a:txBody>
                    <a:bodyPr/>
                    <a:lstStyle/>
                    <a:p>
                      <a:pPr>
                        <a:lnSpc>
                          <a:spcPct val="150000"/>
                        </a:lnSpc>
                        <a:spcAft>
                          <a:spcPts val="1200"/>
                        </a:spcAft>
                      </a:pPr>
                      <a:r>
                        <a:rPr lang="en-AU" sz="2000"/>
                        <a:t>engaging</a:t>
                      </a:r>
                    </a:p>
                  </a:txBody>
                  <a:tcPr>
                    <a:solidFill>
                      <a:schemeClr val="accent6"/>
                    </a:solidFill>
                  </a:tcPr>
                </a:tc>
                <a:tc>
                  <a:txBody>
                    <a:bodyPr/>
                    <a:lstStyle/>
                    <a:p>
                      <a:pPr>
                        <a:lnSpc>
                          <a:spcPct val="150000"/>
                        </a:lnSpc>
                        <a:spcAft>
                          <a:spcPts val="1200"/>
                        </a:spcAft>
                      </a:pPr>
                      <a:r>
                        <a:rPr lang="en-AU" sz="2000"/>
                        <a:t>valuable</a:t>
                      </a:r>
                    </a:p>
                  </a:txBody>
                  <a:tcPr>
                    <a:solidFill>
                      <a:schemeClr val="accent6"/>
                    </a:solidFill>
                  </a:tcPr>
                </a:tc>
                <a:tc>
                  <a:txBody>
                    <a:bodyPr/>
                    <a:lstStyle/>
                    <a:p>
                      <a:pPr>
                        <a:lnSpc>
                          <a:spcPct val="150000"/>
                        </a:lnSpc>
                        <a:spcAft>
                          <a:spcPts val="1200"/>
                        </a:spcAft>
                      </a:pPr>
                      <a:r>
                        <a:rPr lang="en-AU" sz="2000"/>
                        <a:t>average</a:t>
                      </a:r>
                    </a:p>
                  </a:txBody>
                  <a:tcPr>
                    <a:solidFill>
                      <a:schemeClr val="accent6"/>
                    </a:solidFill>
                  </a:tcPr>
                </a:tc>
                <a:tc>
                  <a:txBody>
                    <a:bodyPr/>
                    <a:lstStyle/>
                    <a:p>
                      <a:pPr>
                        <a:lnSpc>
                          <a:spcPct val="150000"/>
                        </a:lnSpc>
                        <a:spcAft>
                          <a:spcPts val="1200"/>
                        </a:spcAft>
                      </a:pPr>
                      <a:r>
                        <a:rPr lang="en-AU" sz="2000"/>
                        <a:t>adequate</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efficient</a:t>
                      </a:r>
                    </a:p>
                  </a:txBody>
                  <a:tcPr>
                    <a:solidFill>
                      <a:schemeClr val="accent6"/>
                    </a:solidFill>
                  </a:tcPr>
                </a:tc>
                <a:extLst>
                  <a:ext uri="{0D108BD9-81ED-4DB2-BD59-A6C34878D82A}">
                    <a16:rowId xmlns:a16="http://schemas.microsoft.com/office/drawing/2014/main" val="1421687044"/>
                  </a:ext>
                </a:extLst>
              </a:tr>
              <a:tr h="571284">
                <a:tc>
                  <a:txBody>
                    <a:bodyPr/>
                    <a:lstStyle/>
                    <a:p>
                      <a:pPr>
                        <a:lnSpc>
                          <a:spcPct val="150000"/>
                        </a:lnSpc>
                        <a:spcAft>
                          <a:spcPts val="1200"/>
                        </a:spcAft>
                      </a:pPr>
                      <a:r>
                        <a:rPr lang="en-AU" sz="2000"/>
                        <a:t>suggest</a:t>
                      </a:r>
                    </a:p>
                  </a:txBody>
                  <a:tcPr>
                    <a:solidFill>
                      <a:schemeClr val="accent6"/>
                    </a:solidFill>
                  </a:tcPr>
                </a:tc>
                <a:tc>
                  <a:txBody>
                    <a:bodyPr/>
                    <a:lstStyle/>
                    <a:p>
                      <a:pPr>
                        <a:lnSpc>
                          <a:spcPct val="150000"/>
                        </a:lnSpc>
                        <a:spcAft>
                          <a:spcPts val="1200"/>
                        </a:spcAft>
                      </a:pPr>
                      <a:r>
                        <a:rPr lang="en-AU" sz="2000"/>
                        <a:t>relevant</a:t>
                      </a:r>
                    </a:p>
                  </a:txBody>
                  <a:tcPr>
                    <a:solidFill>
                      <a:schemeClr val="accent6"/>
                    </a:solidFill>
                  </a:tcPr>
                </a:tc>
                <a:tc>
                  <a:txBody>
                    <a:bodyPr/>
                    <a:lstStyle/>
                    <a:p>
                      <a:pPr>
                        <a:lnSpc>
                          <a:spcPct val="150000"/>
                        </a:lnSpc>
                        <a:spcAft>
                          <a:spcPts val="1200"/>
                        </a:spcAft>
                      </a:pPr>
                      <a:r>
                        <a:rPr lang="en-AU" sz="2000"/>
                        <a:t>suitable</a:t>
                      </a:r>
                    </a:p>
                  </a:txBody>
                  <a:tcPr>
                    <a:solidFill>
                      <a:schemeClr val="accent6"/>
                    </a:solidFill>
                  </a:tcPr>
                </a:tc>
                <a:tc>
                  <a:txBody>
                    <a:bodyPr/>
                    <a:lstStyle/>
                    <a:p>
                      <a:pPr>
                        <a:lnSpc>
                          <a:spcPct val="150000"/>
                        </a:lnSpc>
                        <a:spcAft>
                          <a:spcPts val="1200"/>
                        </a:spcAft>
                      </a:pPr>
                      <a:r>
                        <a:rPr lang="en-AU" sz="2000"/>
                        <a:t>competent</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wonderful</a:t>
                      </a:r>
                    </a:p>
                  </a:txBody>
                  <a:tcPr>
                    <a:solidFill>
                      <a:schemeClr val="accent6"/>
                    </a:solidFill>
                  </a:tcPr>
                </a:tc>
                <a:extLst>
                  <a:ext uri="{0D108BD9-81ED-4DB2-BD59-A6C34878D82A}">
                    <a16:rowId xmlns:a16="http://schemas.microsoft.com/office/drawing/2014/main" val="2175434631"/>
                  </a:ext>
                </a:extLst>
              </a:tr>
              <a:tr h="571284">
                <a:tc>
                  <a:txBody>
                    <a:bodyPr/>
                    <a:lstStyle/>
                    <a:p>
                      <a:pPr>
                        <a:lnSpc>
                          <a:spcPct val="150000"/>
                        </a:lnSpc>
                        <a:spcAft>
                          <a:spcPts val="1200"/>
                        </a:spcAft>
                      </a:pPr>
                      <a:r>
                        <a:rPr lang="en-AU" sz="2000"/>
                        <a:t>emphasises</a:t>
                      </a:r>
                    </a:p>
                  </a:txBody>
                  <a:tcPr>
                    <a:solidFill>
                      <a:schemeClr val="accent6"/>
                    </a:solidFill>
                  </a:tcPr>
                </a:tc>
                <a:tc>
                  <a:txBody>
                    <a:bodyPr/>
                    <a:lstStyle/>
                    <a:p>
                      <a:pPr>
                        <a:lnSpc>
                          <a:spcPct val="150000"/>
                        </a:lnSpc>
                        <a:spcAft>
                          <a:spcPts val="1200"/>
                        </a:spcAft>
                      </a:pPr>
                      <a:r>
                        <a:rPr lang="en-AU" sz="2000"/>
                        <a:t>thorough</a:t>
                      </a:r>
                    </a:p>
                  </a:txBody>
                  <a:tcPr>
                    <a:solidFill>
                      <a:schemeClr val="accent6"/>
                    </a:solidFill>
                  </a:tcPr>
                </a:tc>
                <a:tc>
                  <a:txBody>
                    <a:bodyPr/>
                    <a:lstStyle/>
                    <a:p>
                      <a:pPr>
                        <a:lnSpc>
                          <a:spcPct val="150000"/>
                        </a:lnSpc>
                        <a:spcAft>
                          <a:spcPts val="1200"/>
                        </a:spcAft>
                      </a:pPr>
                      <a:r>
                        <a:rPr lang="en-AU" sz="2000"/>
                        <a:t>useful</a:t>
                      </a:r>
                    </a:p>
                  </a:txBody>
                  <a:tcPr>
                    <a:solidFill>
                      <a:schemeClr val="accent6"/>
                    </a:solidFill>
                  </a:tcPr>
                </a:tc>
                <a:tc>
                  <a:txBody>
                    <a:bodyPr/>
                    <a:lstStyle/>
                    <a:p>
                      <a:pPr>
                        <a:lnSpc>
                          <a:spcPct val="150000"/>
                        </a:lnSpc>
                        <a:spcAft>
                          <a:spcPts val="1200"/>
                        </a:spcAft>
                      </a:pPr>
                      <a:r>
                        <a:rPr lang="en-AU" sz="2000"/>
                        <a:t>powerful</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inspiring</a:t>
                      </a:r>
                    </a:p>
                  </a:txBody>
                  <a:tcPr>
                    <a:solidFill>
                      <a:schemeClr val="accent6"/>
                    </a:solidFill>
                  </a:tcPr>
                </a:tc>
                <a:extLst>
                  <a:ext uri="{0D108BD9-81ED-4DB2-BD59-A6C34878D82A}">
                    <a16:rowId xmlns:a16="http://schemas.microsoft.com/office/drawing/2014/main" val="2063831818"/>
                  </a:ext>
                </a:extLst>
              </a:tr>
              <a:tr h="571284">
                <a:tc>
                  <a:txBody>
                    <a:bodyPr/>
                    <a:lstStyle/>
                    <a:p>
                      <a:pPr>
                        <a:lnSpc>
                          <a:spcPct val="150000"/>
                        </a:lnSpc>
                        <a:spcBef>
                          <a:spcPts val="1200"/>
                        </a:spcBef>
                        <a:spcAft>
                          <a:spcPts val="1200"/>
                        </a:spcAft>
                      </a:pPr>
                      <a:r>
                        <a:rPr lang="en-AU" sz="2000" kern="1200">
                          <a:solidFill>
                            <a:schemeClr val="tx1"/>
                          </a:solidFill>
                          <a:latin typeface="+mn-lt"/>
                          <a:ea typeface="+mn-ea"/>
                          <a:cs typeface="+mn-cs"/>
                        </a:rPr>
                        <a:t>significant</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a:solidFill>
                            <a:schemeClr val="tx1"/>
                          </a:solidFill>
                          <a:latin typeface="+mn-lt"/>
                          <a:ea typeface="+mn-ea"/>
                          <a:cs typeface="+mn-cs"/>
                        </a:rPr>
                        <a:t>noteworthy</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a:solidFill>
                            <a:schemeClr val="tx1"/>
                          </a:solidFill>
                          <a:latin typeface="+mn-lt"/>
                          <a:ea typeface="+mn-ea"/>
                          <a:cs typeface="+mn-cs"/>
                        </a:rPr>
                        <a:t>exceptional</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a:solidFill>
                            <a:schemeClr val="tx1"/>
                          </a:solidFill>
                          <a:latin typeface="+mn-lt"/>
                          <a:ea typeface="+mn-ea"/>
                          <a:cs typeface="+mn-cs"/>
                        </a:rPr>
                        <a:t>reliable</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dirty="0">
                          <a:solidFill>
                            <a:schemeClr val="tx1"/>
                          </a:solidFill>
                          <a:latin typeface="+mn-lt"/>
                          <a:ea typeface="+mn-ea"/>
                          <a:cs typeface="+mn-cs"/>
                        </a:rPr>
                        <a:t>compelling</a:t>
                      </a:r>
                    </a:p>
                  </a:txBody>
                  <a:tcPr marL="68580" marR="68580" marT="0" marB="0">
                    <a:solidFill>
                      <a:schemeClr val="accent6"/>
                    </a:solidFill>
                  </a:tcPr>
                </a:tc>
                <a:extLst>
                  <a:ext uri="{0D108BD9-81ED-4DB2-BD59-A6C34878D82A}">
                    <a16:rowId xmlns:a16="http://schemas.microsoft.com/office/drawing/2014/main" val="702014668"/>
                  </a:ext>
                </a:extLst>
              </a:tr>
            </a:tbl>
          </a:graphicData>
        </a:graphic>
      </p:graphicFrame>
      <p:sp>
        <p:nvSpPr>
          <p:cNvPr id="5" name="Slide Number Placeholder 4">
            <a:extLst>
              <a:ext uri="{FF2B5EF4-FFF2-40B4-BE49-F238E27FC236}">
                <a16:creationId xmlns:a16="http://schemas.microsoft.com/office/drawing/2014/main" id="{8E5DA28D-4FB3-5498-9A9D-1808DE9AE9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112</a:t>
            </a:fld>
            <a:endParaRPr lang="en-AU"/>
          </a:p>
        </p:txBody>
      </p:sp>
    </p:spTree>
    <p:extLst>
      <p:ext uri="{BB962C8B-B14F-4D97-AF65-F5344CB8AC3E}">
        <p14:creationId xmlns:p14="http://schemas.microsoft.com/office/powerpoint/2010/main" val="125039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AAB0-0F5B-7AA6-47A5-2E531B3723C4}"/>
              </a:ext>
            </a:extLst>
          </p:cNvPr>
          <p:cNvSpPr>
            <a:spLocks noGrp="1"/>
          </p:cNvSpPr>
          <p:nvPr>
            <p:ph type="title"/>
          </p:nvPr>
        </p:nvSpPr>
        <p:spPr/>
        <p:txBody>
          <a:bodyPr/>
          <a:lstStyle/>
          <a:p>
            <a:r>
              <a:rPr lang="en-AU" dirty="0">
                <a:latin typeface="+mj-lt"/>
              </a:rPr>
              <a:t>Claim-Evidence-Reasoning (C-E-R) scaffold</a:t>
            </a:r>
          </a:p>
        </p:txBody>
      </p:sp>
      <p:sp>
        <p:nvSpPr>
          <p:cNvPr id="7" name="Rectangle: Rounded Corners 6">
            <a:extLst>
              <a:ext uri="{FF2B5EF4-FFF2-40B4-BE49-F238E27FC236}">
                <a16:creationId xmlns:a16="http://schemas.microsoft.com/office/drawing/2014/main" id="{C8764311-63D6-2BDA-FC91-13E948B2052F}"/>
              </a:ext>
            </a:extLst>
          </p:cNvPr>
          <p:cNvSpPr/>
          <p:nvPr/>
        </p:nvSpPr>
        <p:spPr>
          <a:xfrm>
            <a:off x="363218" y="1368000"/>
            <a:ext cx="3765948" cy="1596581"/>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Claim</a:t>
            </a:r>
          </a:p>
          <a:p>
            <a:pPr>
              <a:lnSpc>
                <a:spcPct val="114000"/>
              </a:lnSpc>
              <a:spcAft>
                <a:spcPts val="600"/>
              </a:spcAft>
            </a:pPr>
            <a:r>
              <a:rPr lang="en-AU" sz="1600" dirty="0">
                <a:solidFill>
                  <a:schemeClr val="accent1"/>
                </a:solidFill>
              </a:rPr>
              <a:t>State an answer to the question or prompt.</a:t>
            </a:r>
          </a:p>
        </p:txBody>
      </p:sp>
      <p:sp>
        <p:nvSpPr>
          <p:cNvPr id="15" name="Rectangle: Rounded Corners 14">
            <a:extLst>
              <a:ext uri="{FF2B5EF4-FFF2-40B4-BE49-F238E27FC236}">
                <a16:creationId xmlns:a16="http://schemas.microsoft.com/office/drawing/2014/main" id="{59613EAA-C00E-D5D4-BFFC-F5B0DC1D84EF}"/>
              </a:ext>
            </a:extLst>
          </p:cNvPr>
          <p:cNvSpPr/>
          <p:nvPr/>
        </p:nvSpPr>
        <p:spPr>
          <a:xfrm>
            <a:off x="363218" y="3077830"/>
            <a:ext cx="3765948" cy="2083263"/>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Helpful hints</a:t>
            </a:r>
          </a:p>
          <a:p>
            <a:pPr>
              <a:lnSpc>
                <a:spcPct val="114000"/>
              </a:lnSpc>
              <a:spcAft>
                <a:spcPts val="600"/>
              </a:spcAft>
            </a:pPr>
            <a:r>
              <a:rPr lang="en-AU" sz="1600" dirty="0">
                <a:solidFill>
                  <a:schemeClr val="accent1"/>
                </a:solidFill>
              </a:rPr>
              <a:t>use key words and  ideas from the question as you write your claim.</a:t>
            </a:r>
          </a:p>
        </p:txBody>
      </p:sp>
      <p:sp>
        <p:nvSpPr>
          <p:cNvPr id="16" name="Rectangle: Rounded Corners 15">
            <a:extLst>
              <a:ext uri="{FF2B5EF4-FFF2-40B4-BE49-F238E27FC236}">
                <a16:creationId xmlns:a16="http://schemas.microsoft.com/office/drawing/2014/main" id="{375B888E-7D63-B068-5708-119BEECB1EDA}"/>
              </a:ext>
            </a:extLst>
          </p:cNvPr>
          <p:cNvSpPr/>
          <p:nvPr/>
        </p:nvSpPr>
        <p:spPr>
          <a:xfrm>
            <a:off x="363218" y="5274342"/>
            <a:ext cx="3765948" cy="1241658"/>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9" name="Rectangle: Rounded Corners 8">
            <a:extLst>
              <a:ext uri="{FF2B5EF4-FFF2-40B4-BE49-F238E27FC236}">
                <a16:creationId xmlns:a16="http://schemas.microsoft.com/office/drawing/2014/main" id="{CECD7A08-93AB-CE44-78F1-E761D8542280}"/>
              </a:ext>
            </a:extLst>
          </p:cNvPr>
          <p:cNvSpPr/>
          <p:nvPr/>
        </p:nvSpPr>
        <p:spPr>
          <a:xfrm>
            <a:off x="4220634" y="1368000"/>
            <a:ext cx="3765948" cy="1596581"/>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Evidence</a:t>
            </a:r>
          </a:p>
          <a:p>
            <a:pPr>
              <a:lnSpc>
                <a:spcPct val="114000"/>
              </a:lnSpc>
              <a:spcAft>
                <a:spcPts val="600"/>
              </a:spcAft>
            </a:pPr>
            <a:r>
              <a:rPr lang="en-AU" sz="1600" dirty="0">
                <a:solidFill>
                  <a:srgbClr val="00296C"/>
                </a:solidFill>
              </a:rPr>
              <a:t>Provide reliable information from experiments, facts or a reliable source that supports the claim.</a:t>
            </a:r>
          </a:p>
        </p:txBody>
      </p:sp>
      <p:sp>
        <p:nvSpPr>
          <p:cNvPr id="18" name="Rectangle: Rounded Corners 17">
            <a:extLst>
              <a:ext uri="{FF2B5EF4-FFF2-40B4-BE49-F238E27FC236}">
                <a16:creationId xmlns:a16="http://schemas.microsoft.com/office/drawing/2014/main" id="{CD267DFC-4C85-B338-E9F6-517F4AE6F25B}"/>
              </a:ext>
            </a:extLst>
          </p:cNvPr>
          <p:cNvSpPr/>
          <p:nvPr/>
        </p:nvSpPr>
        <p:spPr>
          <a:xfrm>
            <a:off x="4220634" y="3077830"/>
            <a:ext cx="3765948" cy="208326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600"/>
              </a:spcAft>
            </a:pPr>
            <a:r>
              <a:rPr lang="en-AU" sz="1600" dirty="0">
                <a:solidFill>
                  <a:srgbClr val="00296C"/>
                </a:solidFill>
              </a:rPr>
              <a:t>In the experiment …</a:t>
            </a:r>
          </a:p>
          <a:p>
            <a:pPr>
              <a:lnSpc>
                <a:spcPct val="114000"/>
              </a:lnSpc>
              <a:spcAft>
                <a:spcPts val="600"/>
              </a:spcAft>
            </a:pPr>
            <a:r>
              <a:rPr lang="en-AU" sz="1600" dirty="0">
                <a:solidFill>
                  <a:srgbClr val="00296C"/>
                </a:solidFill>
              </a:rPr>
              <a:t>The data shows …</a:t>
            </a:r>
          </a:p>
          <a:p>
            <a:pPr>
              <a:lnSpc>
                <a:spcPct val="114000"/>
              </a:lnSpc>
              <a:spcAft>
                <a:spcPts val="600"/>
              </a:spcAft>
            </a:pPr>
            <a:r>
              <a:rPr lang="en-AU" sz="1600" dirty="0">
                <a:solidFill>
                  <a:srgbClr val="00296C"/>
                </a:solidFill>
              </a:rPr>
              <a:t>One piece of evidence is …</a:t>
            </a:r>
          </a:p>
        </p:txBody>
      </p:sp>
      <p:sp>
        <p:nvSpPr>
          <p:cNvPr id="19" name="Rectangle: Rounded Corners 18">
            <a:extLst>
              <a:ext uri="{FF2B5EF4-FFF2-40B4-BE49-F238E27FC236}">
                <a16:creationId xmlns:a16="http://schemas.microsoft.com/office/drawing/2014/main" id="{D9FB8DE0-CF3F-0986-A9D3-881D27BD826E}"/>
              </a:ext>
            </a:extLst>
          </p:cNvPr>
          <p:cNvSpPr/>
          <p:nvPr/>
        </p:nvSpPr>
        <p:spPr>
          <a:xfrm>
            <a:off x="4213026" y="5274342"/>
            <a:ext cx="3765948" cy="1241658"/>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12" name="Rectangle: Rounded Corners 11">
            <a:extLst>
              <a:ext uri="{FF2B5EF4-FFF2-40B4-BE49-F238E27FC236}">
                <a16:creationId xmlns:a16="http://schemas.microsoft.com/office/drawing/2014/main" id="{08C71E54-2A43-7041-9FBF-6933F8133FF5}"/>
              </a:ext>
            </a:extLst>
          </p:cNvPr>
          <p:cNvSpPr/>
          <p:nvPr/>
        </p:nvSpPr>
        <p:spPr>
          <a:xfrm>
            <a:off x="8078050" y="1368000"/>
            <a:ext cx="3765950" cy="159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Reasoning</a:t>
            </a:r>
          </a:p>
          <a:p>
            <a:pPr>
              <a:lnSpc>
                <a:spcPct val="114000"/>
              </a:lnSpc>
              <a:spcAft>
                <a:spcPts val="600"/>
              </a:spcAft>
            </a:pPr>
            <a:r>
              <a:rPr lang="en-AU" sz="1600" dirty="0">
                <a:solidFill>
                  <a:schemeClr val="accent1"/>
                </a:solidFill>
              </a:rPr>
              <a:t>Explain how the evidence supports the claim.</a:t>
            </a:r>
          </a:p>
        </p:txBody>
      </p:sp>
      <p:sp>
        <p:nvSpPr>
          <p:cNvPr id="20" name="Rectangle: Rounded Corners 19">
            <a:extLst>
              <a:ext uri="{FF2B5EF4-FFF2-40B4-BE49-F238E27FC236}">
                <a16:creationId xmlns:a16="http://schemas.microsoft.com/office/drawing/2014/main" id="{283A1482-3B0C-7489-D364-F65C9C6554FE}"/>
              </a:ext>
            </a:extLst>
          </p:cNvPr>
          <p:cNvSpPr/>
          <p:nvPr/>
        </p:nvSpPr>
        <p:spPr>
          <a:xfrm>
            <a:off x="8078050" y="3068830"/>
            <a:ext cx="3765950" cy="208326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600"/>
              </a:spcAft>
            </a:pPr>
            <a:r>
              <a:rPr lang="en-AU" sz="1600" dirty="0">
                <a:solidFill>
                  <a:schemeClr val="accent1"/>
                </a:solidFill>
              </a:rPr>
              <a:t>The evidence supports the claim because …</a:t>
            </a:r>
          </a:p>
          <a:p>
            <a:pPr>
              <a:lnSpc>
                <a:spcPct val="114000"/>
              </a:lnSpc>
              <a:spcAft>
                <a:spcPts val="600"/>
              </a:spcAft>
            </a:pPr>
            <a:r>
              <a:rPr lang="en-AU" sz="1600" dirty="0">
                <a:solidFill>
                  <a:schemeClr val="accent1"/>
                </a:solidFill>
              </a:rPr>
              <a:t>Based on this evidence, it can be concluded that …</a:t>
            </a:r>
          </a:p>
        </p:txBody>
      </p:sp>
      <p:sp>
        <p:nvSpPr>
          <p:cNvPr id="21" name="Rectangle: Rounded Corners 20">
            <a:extLst>
              <a:ext uri="{FF2B5EF4-FFF2-40B4-BE49-F238E27FC236}">
                <a16:creationId xmlns:a16="http://schemas.microsoft.com/office/drawing/2014/main" id="{5D56F3A3-A85A-79F4-72E0-4EA1980AE05D}"/>
              </a:ext>
            </a:extLst>
          </p:cNvPr>
          <p:cNvSpPr/>
          <p:nvPr/>
        </p:nvSpPr>
        <p:spPr>
          <a:xfrm>
            <a:off x="8078050" y="5256342"/>
            <a:ext cx="3765950" cy="124165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5" name="Slide Number Placeholder 4">
            <a:extLst>
              <a:ext uri="{FF2B5EF4-FFF2-40B4-BE49-F238E27FC236}">
                <a16:creationId xmlns:a16="http://schemas.microsoft.com/office/drawing/2014/main" id="{F21DE8E5-704E-3ECD-3B3B-2A92635F25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113</a:t>
            </a:fld>
            <a:endParaRPr lang="en-AU"/>
          </a:p>
        </p:txBody>
      </p:sp>
    </p:spTree>
    <p:extLst>
      <p:ext uri="{BB962C8B-B14F-4D97-AF65-F5344CB8AC3E}">
        <p14:creationId xmlns:p14="http://schemas.microsoft.com/office/powerpoint/2010/main" val="107195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1795-6C1F-BC37-738C-26B3434633C0}"/>
              </a:ext>
            </a:extLst>
          </p:cNvPr>
          <p:cNvSpPr>
            <a:spLocks noGrp="1"/>
          </p:cNvSpPr>
          <p:nvPr>
            <p:ph type="title"/>
          </p:nvPr>
        </p:nvSpPr>
        <p:spPr/>
        <p:txBody>
          <a:bodyPr/>
          <a:lstStyle/>
          <a:p>
            <a:r>
              <a:rPr lang="en-AU" dirty="0">
                <a:latin typeface="+mj-lt"/>
              </a:rPr>
              <a:t>Cornell note-taking</a:t>
            </a:r>
          </a:p>
        </p:txBody>
      </p:sp>
      <p:graphicFrame>
        <p:nvGraphicFramePr>
          <p:cNvPr id="5" name="Content Placeholder 4">
            <a:extLst>
              <a:ext uri="{FF2B5EF4-FFF2-40B4-BE49-F238E27FC236}">
                <a16:creationId xmlns:a16="http://schemas.microsoft.com/office/drawing/2014/main" id="{E4D08F64-B127-9B72-F2BE-C9700832ED9F}"/>
              </a:ext>
            </a:extLst>
          </p:cNvPr>
          <p:cNvGraphicFramePr>
            <a:graphicFrameLocks noGrp="1"/>
          </p:cNvGraphicFramePr>
          <p:nvPr>
            <p:ph idx="4294967295"/>
            <p:extLst>
              <p:ext uri="{D42A27DB-BD31-4B8C-83A1-F6EECF244321}">
                <p14:modId xmlns:p14="http://schemas.microsoft.com/office/powerpoint/2010/main" val="2257520057"/>
              </p:ext>
            </p:extLst>
          </p:nvPr>
        </p:nvGraphicFramePr>
        <p:xfrm>
          <a:off x="354013" y="1271425"/>
          <a:ext cx="11483974" cy="3464880"/>
        </p:xfrm>
        <a:graphic>
          <a:graphicData uri="http://schemas.openxmlformats.org/drawingml/2006/table">
            <a:tbl>
              <a:tblPr firstRow="1" bandRow="1">
                <a:tableStyleId>{B301B821-A1FF-4177-AEE7-76D212191A09}</a:tableStyleId>
              </a:tblPr>
              <a:tblGrid>
                <a:gridCol w="2811815">
                  <a:extLst>
                    <a:ext uri="{9D8B030D-6E8A-4147-A177-3AD203B41FA5}">
                      <a16:colId xmlns:a16="http://schemas.microsoft.com/office/drawing/2014/main" val="1121066443"/>
                    </a:ext>
                  </a:extLst>
                </a:gridCol>
                <a:gridCol w="8672159">
                  <a:extLst>
                    <a:ext uri="{9D8B030D-6E8A-4147-A177-3AD203B41FA5}">
                      <a16:colId xmlns:a16="http://schemas.microsoft.com/office/drawing/2014/main" val="3930915571"/>
                    </a:ext>
                  </a:extLst>
                </a:gridCol>
              </a:tblGrid>
              <a:tr h="638120">
                <a:tc>
                  <a:txBody>
                    <a:bodyPr/>
                    <a:lstStyle/>
                    <a:p>
                      <a:r>
                        <a:rPr lang="en-AU">
                          <a:latin typeface="+mj-lt"/>
                        </a:rPr>
                        <a:t>Cues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dirty="0">
                          <a:latin typeface="+mj-lt"/>
                        </a:rPr>
                        <a:t>Notes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615520"/>
                  </a:ext>
                </a:extLst>
              </a:tr>
              <a:tr h="2826760">
                <a:tc>
                  <a:txBody>
                    <a:bodyPr/>
                    <a:lstStyle/>
                    <a:p>
                      <a:endParaRPr lang="en-AU"/>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0633227"/>
                  </a:ext>
                </a:extLst>
              </a:tr>
            </a:tbl>
          </a:graphicData>
        </a:graphic>
      </p:graphicFrame>
      <p:sp>
        <p:nvSpPr>
          <p:cNvPr id="3" name="Rectangle 2">
            <a:extLst>
              <a:ext uri="{FF2B5EF4-FFF2-40B4-BE49-F238E27FC236}">
                <a16:creationId xmlns:a16="http://schemas.microsoft.com/office/drawing/2014/main" id="{11646032-FC69-42DD-F764-0A600884AB9E}"/>
              </a:ext>
            </a:extLst>
          </p:cNvPr>
          <p:cNvSpPr/>
          <p:nvPr/>
        </p:nvSpPr>
        <p:spPr>
          <a:xfrm>
            <a:off x="354013" y="4945307"/>
            <a:ext cx="11483974" cy="12825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800" b="1" dirty="0">
                <a:solidFill>
                  <a:schemeClr val="tx1"/>
                </a:solidFill>
              </a:rPr>
              <a:t>Summary</a:t>
            </a:r>
            <a:endParaRPr lang="en-AU" sz="1800" b="1" dirty="0">
              <a:solidFill>
                <a:schemeClr val="tx1"/>
              </a:solidFill>
            </a:endParaRPr>
          </a:p>
        </p:txBody>
      </p:sp>
      <p:sp>
        <p:nvSpPr>
          <p:cNvPr id="4" name="Slide Number Placeholder 3">
            <a:extLst>
              <a:ext uri="{FF2B5EF4-FFF2-40B4-BE49-F238E27FC236}">
                <a16:creationId xmlns:a16="http://schemas.microsoft.com/office/drawing/2014/main" id="{9888F7EC-C12E-C7F8-A15A-A8F967A104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114</a:t>
            </a:fld>
            <a:endParaRPr lang="en-AU"/>
          </a:p>
        </p:txBody>
      </p:sp>
    </p:spTree>
    <p:extLst>
      <p:ext uri="{BB962C8B-B14F-4D97-AF65-F5344CB8AC3E}">
        <p14:creationId xmlns:p14="http://schemas.microsoft.com/office/powerpoint/2010/main" val="135512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55684739-5AD2-9C0E-0832-B61DA0FD769B}"/>
              </a:ext>
            </a:extLst>
          </p:cNvPr>
          <p:cNvSpPr>
            <a:spLocks noGrp="1"/>
          </p:cNvSpPr>
          <p:nvPr>
            <p:ph type="title"/>
          </p:nvPr>
        </p:nvSpPr>
        <p:spPr/>
        <p:txBody>
          <a:bodyPr/>
          <a:lstStyle/>
          <a:p>
            <a:r>
              <a:rPr lang="en-AU">
                <a:solidFill>
                  <a:schemeClr val="accent1"/>
                </a:solidFill>
                <a:latin typeface="+mj-lt"/>
              </a:rPr>
              <a:t>10-minute timer</a:t>
            </a:r>
          </a:p>
        </p:txBody>
      </p:sp>
      <p:cxnSp>
        <p:nvCxnSpPr>
          <p:cNvPr id="38" name="Straight Arrow Connector 37" descr="an arrow to the right">
            <a:extLst>
              <a:ext uri="{FF2B5EF4-FFF2-40B4-BE49-F238E27FC236}">
                <a16:creationId xmlns:a16="http://schemas.microsoft.com/office/drawing/2014/main" id="{F829F8FE-AEBB-8640-C4BA-F2ADBDC775AD}"/>
              </a:ext>
              <a:ext uri="{C183D7F6-B498-43B3-948B-1728B52AA6E4}">
                <adec:decorative xmlns:adec="http://schemas.microsoft.com/office/drawing/2017/decorative" val="0"/>
              </a:ext>
            </a:extLst>
          </p:cNvPr>
          <p:cNvCxnSpPr/>
          <p:nvPr/>
        </p:nvCxnSpPr>
        <p:spPr>
          <a:xfrm>
            <a:off x="377980" y="1986844"/>
            <a:ext cx="87660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53880D1-DABF-DB22-0B5E-EA183ADA2732}"/>
              </a:ext>
            </a:extLst>
          </p:cNvPr>
          <p:cNvSpPr txBox="1"/>
          <p:nvPr/>
        </p:nvSpPr>
        <p:spPr>
          <a:xfrm>
            <a:off x="9313334" y="1704622"/>
            <a:ext cx="2500686" cy="395109"/>
          </a:xfrm>
          <a:prstGeom prst="rect">
            <a:avLst/>
          </a:prstGeom>
          <a:noFill/>
        </p:spPr>
        <p:txBody>
          <a:bodyPr wrap="none" lIns="0" tIns="0" rIns="0" bIns="0" rtlCol="0">
            <a:noAutofit/>
          </a:bodyPr>
          <a:lstStyle/>
          <a:p>
            <a:pPr algn="l"/>
            <a:r>
              <a:rPr lang="en-AU" sz="2800">
                <a:solidFill>
                  <a:schemeClr val="accent1"/>
                </a:solidFill>
              </a:rPr>
              <a:t>Time remaining</a:t>
            </a:r>
          </a:p>
        </p:txBody>
      </p:sp>
      <p:sp>
        <p:nvSpPr>
          <p:cNvPr id="36" name="Rectangle 35">
            <a:extLst>
              <a:ext uri="{FF2B5EF4-FFF2-40B4-BE49-F238E27FC236}">
                <a16:creationId xmlns:a16="http://schemas.microsoft.com/office/drawing/2014/main" id="{AE8F1C91-CF73-5632-08D7-D8DF73265DC1}"/>
              </a:ext>
              <a:ext uri="{C183D7F6-B498-43B3-948B-1728B52AA6E4}">
                <adec:decorative xmlns:adec="http://schemas.microsoft.com/office/drawing/2017/decorative" val="1"/>
              </a:ext>
            </a:extLst>
          </p:cNvPr>
          <p:cNvSpPr/>
          <p:nvPr/>
        </p:nvSpPr>
        <p:spPr>
          <a:xfrm>
            <a:off x="377980" y="2870199"/>
            <a:ext cx="10839453" cy="99906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2430471B-DCB4-4B66-363E-00580F41F252}"/>
              </a:ext>
            </a:extLst>
          </p:cNvPr>
          <p:cNvSpPr txBox="1"/>
          <p:nvPr/>
        </p:nvSpPr>
        <p:spPr>
          <a:xfrm>
            <a:off x="377980" y="2870198"/>
            <a:ext cx="1116341" cy="999069"/>
          </a:xfrm>
          <a:prstGeom prst="rect">
            <a:avLst/>
          </a:prstGeom>
          <a:solidFill>
            <a:schemeClr val="bg1">
              <a:lumMod val="95000"/>
            </a:schemeClr>
          </a:solidFill>
        </p:spPr>
        <p:txBody>
          <a:bodyPr wrap="square" lIns="0" tIns="0" rIns="0" bIns="0" rtlCol="0">
            <a:noAutofit/>
          </a:bodyPr>
          <a:lstStyle/>
          <a:p>
            <a:pPr algn="ctr"/>
            <a:r>
              <a:rPr lang="en-AU" sz="6600" dirty="0">
                <a:solidFill>
                  <a:schemeClr val="accent1"/>
                </a:solidFill>
              </a:rPr>
              <a:t>10</a:t>
            </a:r>
          </a:p>
        </p:txBody>
      </p:sp>
      <p:sp>
        <p:nvSpPr>
          <p:cNvPr id="27" name="TextBox 26">
            <a:extLst>
              <a:ext uri="{FF2B5EF4-FFF2-40B4-BE49-F238E27FC236}">
                <a16:creationId xmlns:a16="http://schemas.microsoft.com/office/drawing/2014/main" id="{F97590FD-4C20-812B-8A9A-842A5268E147}"/>
              </a:ext>
            </a:extLst>
          </p:cNvPr>
          <p:cNvSpPr txBox="1"/>
          <p:nvPr/>
        </p:nvSpPr>
        <p:spPr>
          <a:xfrm>
            <a:off x="1527876" y="2870198"/>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9</a:t>
            </a:r>
          </a:p>
        </p:txBody>
      </p:sp>
      <p:sp>
        <p:nvSpPr>
          <p:cNvPr id="28" name="TextBox 27">
            <a:extLst>
              <a:ext uri="{FF2B5EF4-FFF2-40B4-BE49-F238E27FC236}">
                <a16:creationId xmlns:a16="http://schemas.microsoft.com/office/drawing/2014/main" id="{26B8DEDB-6C4D-4F1F-A9AC-88983AEFE884}"/>
              </a:ext>
            </a:extLst>
          </p:cNvPr>
          <p:cNvSpPr txBox="1"/>
          <p:nvPr/>
        </p:nvSpPr>
        <p:spPr>
          <a:xfrm>
            <a:off x="2677770"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8</a:t>
            </a:r>
          </a:p>
        </p:txBody>
      </p:sp>
      <p:sp>
        <p:nvSpPr>
          <p:cNvPr id="29" name="TextBox 28">
            <a:extLst>
              <a:ext uri="{FF2B5EF4-FFF2-40B4-BE49-F238E27FC236}">
                <a16:creationId xmlns:a16="http://schemas.microsoft.com/office/drawing/2014/main" id="{AFD7702E-D883-BD89-3E84-49FE32FF7FFC}"/>
              </a:ext>
            </a:extLst>
          </p:cNvPr>
          <p:cNvSpPr txBox="1"/>
          <p:nvPr/>
        </p:nvSpPr>
        <p:spPr>
          <a:xfrm>
            <a:off x="3726485"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7</a:t>
            </a:r>
          </a:p>
        </p:txBody>
      </p:sp>
      <p:sp>
        <p:nvSpPr>
          <p:cNvPr id="30" name="TextBox 29">
            <a:extLst>
              <a:ext uri="{FF2B5EF4-FFF2-40B4-BE49-F238E27FC236}">
                <a16:creationId xmlns:a16="http://schemas.microsoft.com/office/drawing/2014/main" id="{E7459C51-DEAA-827E-99BF-8BB0A49BF6E8}"/>
              </a:ext>
            </a:extLst>
          </p:cNvPr>
          <p:cNvSpPr txBox="1"/>
          <p:nvPr/>
        </p:nvSpPr>
        <p:spPr>
          <a:xfrm>
            <a:off x="4775200" y="2862438"/>
            <a:ext cx="1091675"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6</a:t>
            </a:r>
          </a:p>
        </p:txBody>
      </p:sp>
      <p:sp>
        <p:nvSpPr>
          <p:cNvPr id="31" name="TextBox 30">
            <a:extLst>
              <a:ext uri="{FF2B5EF4-FFF2-40B4-BE49-F238E27FC236}">
                <a16:creationId xmlns:a16="http://schemas.microsoft.com/office/drawing/2014/main" id="{3845B9DE-8D10-26C6-56B5-32C4A9DD1665}"/>
              </a:ext>
            </a:extLst>
          </p:cNvPr>
          <p:cNvSpPr txBox="1"/>
          <p:nvPr/>
        </p:nvSpPr>
        <p:spPr>
          <a:xfrm>
            <a:off x="5906486" y="2870198"/>
            <a:ext cx="993843"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5</a:t>
            </a:r>
          </a:p>
        </p:txBody>
      </p:sp>
      <p:sp>
        <p:nvSpPr>
          <p:cNvPr id="32" name="TextBox 31">
            <a:extLst>
              <a:ext uri="{FF2B5EF4-FFF2-40B4-BE49-F238E27FC236}">
                <a16:creationId xmlns:a16="http://schemas.microsoft.com/office/drawing/2014/main" id="{2E5DDA0F-BFE0-2F10-DFFA-4CF2AD1812D9}"/>
              </a:ext>
            </a:extLst>
          </p:cNvPr>
          <p:cNvSpPr txBox="1"/>
          <p:nvPr/>
        </p:nvSpPr>
        <p:spPr>
          <a:xfrm>
            <a:off x="6939940"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4</a:t>
            </a:r>
          </a:p>
        </p:txBody>
      </p:sp>
      <p:sp>
        <p:nvSpPr>
          <p:cNvPr id="33" name="TextBox 32">
            <a:extLst>
              <a:ext uri="{FF2B5EF4-FFF2-40B4-BE49-F238E27FC236}">
                <a16:creationId xmlns:a16="http://schemas.microsoft.com/office/drawing/2014/main" id="{3D291713-3067-690B-4575-51297812573F}"/>
              </a:ext>
            </a:extLst>
          </p:cNvPr>
          <p:cNvSpPr txBox="1"/>
          <p:nvPr/>
        </p:nvSpPr>
        <p:spPr>
          <a:xfrm>
            <a:off x="7963727"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3</a:t>
            </a:r>
          </a:p>
        </p:txBody>
      </p:sp>
      <p:sp>
        <p:nvSpPr>
          <p:cNvPr id="34" name="TextBox 33">
            <a:extLst>
              <a:ext uri="{FF2B5EF4-FFF2-40B4-BE49-F238E27FC236}">
                <a16:creationId xmlns:a16="http://schemas.microsoft.com/office/drawing/2014/main" id="{60262E06-0ED8-5000-610C-3D651E989177}"/>
              </a:ext>
            </a:extLst>
          </p:cNvPr>
          <p:cNvSpPr txBox="1"/>
          <p:nvPr/>
        </p:nvSpPr>
        <p:spPr>
          <a:xfrm>
            <a:off x="8987514" y="2870198"/>
            <a:ext cx="1095024"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2</a:t>
            </a:r>
          </a:p>
        </p:txBody>
      </p:sp>
      <p:sp>
        <p:nvSpPr>
          <p:cNvPr id="41" name="TextBox 40">
            <a:extLst>
              <a:ext uri="{FF2B5EF4-FFF2-40B4-BE49-F238E27FC236}">
                <a16:creationId xmlns:a16="http://schemas.microsoft.com/office/drawing/2014/main" id="{6EC874C5-9716-5CEE-7D7C-2DC6BC996FB2}"/>
              </a:ext>
            </a:extLst>
          </p:cNvPr>
          <p:cNvSpPr txBox="1"/>
          <p:nvPr/>
        </p:nvSpPr>
        <p:spPr>
          <a:xfrm>
            <a:off x="10122409" y="2885242"/>
            <a:ext cx="1048715" cy="885247"/>
          </a:xfrm>
          <a:prstGeom prst="rect">
            <a:avLst/>
          </a:prstGeom>
          <a:solidFill>
            <a:schemeClr val="accent1"/>
          </a:solidFill>
        </p:spPr>
        <p:txBody>
          <a:bodyPr wrap="square" lIns="0" tIns="0" rIns="0" bIns="0" rtlCol="0">
            <a:noAutofit/>
          </a:bodyPr>
          <a:lstStyle/>
          <a:p>
            <a:pPr algn="ctr"/>
            <a:r>
              <a:rPr lang="en-AU" sz="2800">
                <a:solidFill>
                  <a:schemeClr val="bg1"/>
                </a:solidFill>
              </a:rPr>
              <a:t>Time</a:t>
            </a:r>
          </a:p>
          <a:p>
            <a:pPr algn="ctr"/>
            <a:r>
              <a:rPr lang="en-AU" sz="2800">
                <a:solidFill>
                  <a:schemeClr val="bg1"/>
                </a:solidFill>
              </a:rPr>
              <a:t>is up</a:t>
            </a:r>
          </a:p>
        </p:txBody>
      </p:sp>
      <p:sp>
        <p:nvSpPr>
          <p:cNvPr id="5" name="TextBox 4">
            <a:extLst>
              <a:ext uri="{FF2B5EF4-FFF2-40B4-BE49-F238E27FC236}">
                <a16:creationId xmlns:a16="http://schemas.microsoft.com/office/drawing/2014/main" id="{2999F9E4-532A-2B24-773A-B2F46D3DDFB3}"/>
              </a:ext>
            </a:extLst>
          </p:cNvPr>
          <p:cNvSpPr txBox="1"/>
          <p:nvPr/>
        </p:nvSpPr>
        <p:spPr>
          <a:xfrm>
            <a:off x="10122409" y="2853757"/>
            <a:ext cx="1095024" cy="1014589"/>
          </a:xfrm>
          <a:prstGeom prst="rect">
            <a:avLst/>
          </a:prstGeom>
          <a:solidFill>
            <a:schemeClr val="bg1">
              <a:lumMod val="95000"/>
            </a:schemeClr>
          </a:solidFill>
        </p:spPr>
        <p:txBody>
          <a:bodyPr wrap="square" lIns="0" tIns="0" rIns="0" bIns="0" rtlCol="0">
            <a:noAutofit/>
          </a:bodyPr>
          <a:lstStyle/>
          <a:p>
            <a:pPr algn="ctr"/>
            <a:r>
              <a:rPr lang="en-AU" sz="6600" dirty="0">
                <a:solidFill>
                  <a:schemeClr val="accent1"/>
                </a:solidFill>
              </a:rPr>
              <a:t>1</a:t>
            </a:r>
          </a:p>
        </p:txBody>
      </p:sp>
      <p:sp>
        <p:nvSpPr>
          <p:cNvPr id="2" name="Slide Number Placeholder 1">
            <a:extLst>
              <a:ext uri="{FF2B5EF4-FFF2-40B4-BE49-F238E27FC236}">
                <a16:creationId xmlns:a16="http://schemas.microsoft.com/office/drawing/2014/main" id="{42B5A2FD-8D08-6BC4-DE3D-FAA876F57E1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176840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1000"/>
                                  </p:stCondLst>
                                  <p:childTnLst>
                                    <p:animEffect transition="out" filter="wipe(left)">
                                      <p:cBhvr>
                                        <p:cTn id="6" dur="59000"/>
                                        <p:tgtEl>
                                          <p:spTgt spid="35"/>
                                        </p:tgtEl>
                                      </p:cBhvr>
                                    </p:animEffect>
                                    <p:set>
                                      <p:cBhvr>
                                        <p:cTn id="7" dur="1" fill="hold">
                                          <p:stCondLst>
                                            <p:cond delay="58999"/>
                                          </p:stCondLst>
                                        </p:cTn>
                                        <p:tgtEl>
                                          <p:spTgt spid="35"/>
                                        </p:tgtEl>
                                        <p:attrNameLst>
                                          <p:attrName>style.visibility</p:attrName>
                                        </p:attrNameLst>
                                      </p:cBhvr>
                                      <p:to>
                                        <p:strVal val="hidden"/>
                                      </p:to>
                                    </p:set>
                                  </p:childTnLst>
                                </p:cTn>
                              </p:par>
                            </p:childTnLst>
                          </p:cTn>
                        </p:par>
                        <p:par>
                          <p:cTn id="8" fill="hold">
                            <p:stCondLst>
                              <p:cond delay="60000"/>
                            </p:stCondLst>
                            <p:childTnLst>
                              <p:par>
                                <p:cTn id="9" presetID="22" presetClass="exit" presetSubtype="8" fill="hold" grpId="0" nodeType="afterEffect">
                                  <p:stCondLst>
                                    <p:cond delay="1000"/>
                                  </p:stCondLst>
                                  <p:childTnLst>
                                    <p:animEffect transition="out" filter="wipe(left)">
                                      <p:cBhvr>
                                        <p:cTn id="10" dur="59000"/>
                                        <p:tgtEl>
                                          <p:spTgt spid="27"/>
                                        </p:tgtEl>
                                      </p:cBhvr>
                                    </p:animEffect>
                                    <p:set>
                                      <p:cBhvr>
                                        <p:cTn id="11" dur="1" fill="hold">
                                          <p:stCondLst>
                                            <p:cond delay="58999"/>
                                          </p:stCondLst>
                                        </p:cTn>
                                        <p:tgtEl>
                                          <p:spTgt spid="27"/>
                                        </p:tgtEl>
                                        <p:attrNameLst>
                                          <p:attrName>style.visibility</p:attrName>
                                        </p:attrNameLst>
                                      </p:cBhvr>
                                      <p:to>
                                        <p:strVal val="hidden"/>
                                      </p:to>
                                    </p:set>
                                  </p:childTnLst>
                                </p:cTn>
                              </p:par>
                            </p:childTnLst>
                          </p:cTn>
                        </p:par>
                        <p:par>
                          <p:cTn id="12" fill="hold">
                            <p:stCondLst>
                              <p:cond delay="120000"/>
                            </p:stCondLst>
                            <p:childTnLst>
                              <p:par>
                                <p:cTn id="13" presetID="22" presetClass="exit" presetSubtype="8" fill="hold" grpId="0" nodeType="afterEffect">
                                  <p:stCondLst>
                                    <p:cond delay="1000"/>
                                  </p:stCondLst>
                                  <p:childTnLst>
                                    <p:animEffect transition="out" filter="wipe(left)">
                                      <p:cBhvr>
                                        <p:cTn id="14" dur="59000"/>
                                        <p:tgtEl>
                                          <p:spTgt spid="28"/>
                                        </p:tgtEl>
                                      </p:cBhvr>
                                    </p:animEffect>
                                    <p:set>
                                      <p:cBhvr>
                                        <p:cTn id="15" dur="1" fill="hold">
                                          <p:stCondLst>
                                            <p:cond delay="58999"/>
                                          </p:stCondLst>
                                        </p:cTn>
                                        <p:tgtEl>
                                          <p:spTgt spid="28"/>
                                        </p:tgtEl>
                                        <p:attrNameLst>
                                          <p:attrName>style.visibility</p:attrName>
                                        </p:attrNameLst>
                                      </p:cBhvr>
                                      <p:to>
                                        <p:strVal val="hidden"/>
                                      </p:to>
                                    </p:set>
                                  </p:childTnLst>
                                </p:cTn>
                              </p:par>
                            </p:childTnLst>
                          </p:cTn>
                        </p:par>
                        <p:par>
                          <p:cTn id="16" fill="hold">
                            <p:stCondLst>
                              <p:cond delay="180000"/>
                            </p:stCondLst>
                            <p:childTnLst>
                              <p:par>
                                <p:cTn id="17" presetID="22" presetClass="exit" presetSubtype="8" fill="hold" grpId="0" nodeType="afterEffect">
                                  <p:stCondLst>
                                    <p:cond delay="1000"/>
                                  </p:stCondLst>
                                  <p:childTnLst>
                                    <p:animEffect transition="out" filter="wipe(left)">
                                      <p:cBhvr>
                                        <p:cTn id="18" dur="59000"/>
                                        <p:tgtEl>
                                          <p:spTgt spid="29"/>
                                        </p:tgtEl>
                                      </p:cBhvr>
                                    </p:animEffect>
                                    <p:set>
                                      <p:cBhvr>
                                        <p:cTn id="19" dur="1" fill="hold">
                                          <p:stCondLst>
                                            <p:cond delay="58999"/>
                                          </p:stCondLst>
                                        </p:cTn>
                                        <p:tgtEl>
                                          <p:spTgt spid="29"/>
                                        </p:tgtEl>
                                        <p:attrNameLst>
                                          <p:attrName>style.visibility</p:attrName>
                                        </p:attrNameLst>
                                      </p:cBhvr>
                                      <p:to>
                                        <p:strVal val="hidden"/>
                                      </p:to>
                                    </p:set>
                                  </p:childTnLst>
                                </p:cTn>
                              </p:par>
                            </p:childTnLst>
                          </p:cTn>
                        </p:par>
                        <p:par>
                          <p:cTn id="20" fill="hold">
                            <p:stCondLst>
                              <p:cond delay="240000"/>
                            </p:stCondLst>
                            <p:childTnLst>
                              <p:par>
                                <p:cTn id="21" presetID="22" presetClass="exit" presetSubtype="8" fill="hold" grpId="0" nodeType="afterEffect">
                                  <p:stCondLst>
                                    <p:cond delay="1000"/>
                                  </p:stCondLst>
                                  <p:childTnLst>
                                    <p:animEffect transition="out" filter="wipe(left)">
                                      <p:cBhvr>
                                        <p:cTn id="22" dur="59000"/>
                                        <p:tgtEl>
                                          <p:spTgt spid="30"/>
                                        </p:tgtEl>
                                      </p:cBhvr>
                                    </p:animEffect>
                                    <p:set>
                                      <p:cBhvr>
                                        <p:cTn id="23" dur="1" fill="hold">
                                          <p:stCondLst>
                                            <p:cond delay="58999"/>
                                          </p:stCondLst>
                                        </p:cTn>
                                        <p:tgtEl>
                                          <p:spTgt spid="30"/>
                                        </p:tgtEl>
                                        <p:attrNameLst>
                                          <p:attrName>style.visibility</p:attrName>
                                        </p:attrNameLst>
                                      </p:cBhvr>
                                      <p:to>
                                        <p:strVal val="hidden"/>
                                      </p:to>
                                    </p:set>
                                  </p:childTnLst>
                                </p:cTn>
                              </p:par>
                            </p:childTnLst>
                          </p:cTn>
                        </p:par>
                        <p:par>
                          <p:cTn id="24" fill="hold">
                            <p:stCondLst>
                              <p:cond delay="300000"/>
                            </p:stCondLst>
                            <p:childTnLst>
                              <p:par>
                                <p:cTn id="25" presetID="22" presetClass="exit" presetSubtype="8" fill="hold" grpId="0" nodeType="afterEffect">
                                  <p:stCondLst>
                                    <p:cond delay="1000"/>
                                  </p:stCondLst>
                                  <p:childTnLst>
                                    <p:animEffect transition="out" filter="wipe(left)">
                                      <p:cBhvr>
                                        <p:cTn id="26" dur="59000"/>
                                        <p:tgtEl>
                                          <p:spTgt spid="31"/>
                                        </p:tgtEl>
                                      </p:cBhvr>
                                    </p:animEffect>
                                    <p:set>
                                      <p:cBhvr>
                                        <p:cTn id="27" dur="1" fill="hold">
                                          <p:stCondLst>
                                            <p:cond delay="58999"/>
                                          </p:stCondLst>
                                        </p:cTn>
                                        <p:tgtEl>
                                          <p:spTgt spid="31"/>
                                        </p:tgtEl>
                                        <p:attrNameLst>
                                          <p:attrName>style.visibility</p:attrName>
                                        </p:attrNameLst>
                                      </p:cBhvr>
                                      <p:to>
                                        <p:strVal val="hidden"/>
                                      </p:to>
                                    </p:set>
                                  </p:childTnLst>
                                </p:cTn>
                              </p:par>
                            </p:childTnLst>
                          </p:cTn>
                        </p:par>
                        <p:par>
                          <p:cTn id="28" fill="hold">
                            <p:stCondLst>
                              <p:cond delay="360000"/>
                            </p:stCondLst>
                            <p:childTnLst>
                              <p:par>
                                <p:cTn id="29" presetID="22" presetClass="exit" presetSubtype="8" fill="hold" grpId="0" nodeType="afterEffect">
                                  <p:stCondLst>
                                    <p:cond delay="1000"/>
                                  </p:stCondLst>
                                  <p:childTnLst>
                                    <p:animEffect transition="out" filter="wipe(left)">
                                      <p:cBhvr>
                                        <p:cTn id="30" dur="59000"/>
                                        <p:tgtEl>
                                          <p:spTgt spid="32"/>
                                        </p:tgtEl>
                                      </p:cBhvr>
                                    </p:animEffect>
                                    <p:set>
                                      <p:cBhvr>
                                        <p:cTn id="31" dur="1" fill="hold">
                                          <p:stCondLst>
                                            <p:cond delay="58999"/>
                                          </p:stCondLst>
                                        </p:cTn>
                                        <p:tgtEl>
                                          <p:spTgt spid="32"/>
                                        </p:tgtEl>
                                        <p:attrNameLst>
                                          <p:attrName>style.visibility</p:attrName>
                                        </p:attrNameLst>
                                      </p:cBhvr>
                                      <p:to>
                                        <p:strVal val="hidden"/>
                                      </p:to>
                                    </p:set>
                                  </p:childTnLst>
                                </p:cTn>
                              </p:par>
                            </p:childTnLst>
                          </p:cTn>
                        </p:par>
                        <p:par>
                          <p:cTn id="32" fill="hold">
                            <p:stCondLst>
                              <p:cond delay="420000"/>
                            </p:stCondLst>
                            <p:childTnLst>
                              <p:par>
                                <p:cTn id="33" presetID="22" presetClass="exit" presetSubtype="8" fill="hold" grpId="0" nodeType="afterEffect">
                                  <p:stCondLst>
                                    <p:cond delay="1000"/>
                                  </p:stCondLst>
                                  <p:childTnLst>
                                    <p:animEffect transition="out" filter="wipe(left)">
                                      <p:cBhvr>
                                        <p:cTn id="34" dur="59000"/>
                                        <p:tgtEl>
                                          <p:spTgt spid="33"/>
                                        </p:tgtEl>
                                      </p:cBhvr>
                                    </p:animEffect>
                                    <p:set>
                                      <p:cBhvr>
                                        <p:cTn id="35" dur="1" fill="hold">
                                          <p:stCondLst>
                                            <p:cond delay="58999"/>
                                          </p:stCondLst>
                                        </p:cTn>
                                        <p:tgtEl>
                                          <p:spTgt spid="33"/>
                                        </p:tgtEl>
                                        <p:attrNameLst>
                                          <p:attrName>style.visibility</p:attrName>
                                        </p:attrNameLst>
                                      </p:cBhvr>
                                      <p:to>
                                        <p:strVal val="hidden"/>
                                      </p:to>
                                    </p:set>
                                  </p:childTnLst>
                                </p:cTn>
                              </p:par>
                            </p:childTnLst>
                          </p:cTn>
                        </p:par>
                        <p:par>
                          <p:cTn id="36" fill="hold">
                            <p:stCondLst>
                              <p:cond delay="480000"/>
                            </p:stCondLst>
                            <p:childTnLst>
                              <p:par>
                                <p:cTn id="37" presetID="22" presetClass="exit" presetSubtype="8" fill="hold" grpId="0" nodeType="afterEffect">
                                  <p:stCondLst>
                                    <p:cond delay="1000"/>
                                  </p:stCondLst>
                                  <p:childTnLst>
                                    <p:animEffect transition="out" filter="wipe(left)">
                                      <p:cBhvr>
                                        <p:cTn id="38" dur="59000"/>
                                        <p:tgtEl>
                                          <p:spTgt spid="34"/>
                                        </p:tgtEl>
                                      </p:cBhvr>
                                    </p:animEffect>
                                    <p:set>
                                      <p:cBhvr>
                                        <p:cTn id="39" dur="1" fill="hold">
                                          <p:stCondLst>
                                            <p:cond delay="58999"/>
                                          </p:stCondLst>
                                        </p:cTn>
                                        <p:tgtEl>
                                          <p:spTgt spid="34"/>
                                        </p:tgtEl>
                                        <p:attrNameLst>
                                          <p:attrName>style.visibility</p:attrName>
                                        </p:attrNameLst>
                                      </p:cBhvr>
                                      <p:to>
                                        <p:strVal val="hidden"/>
                                      </p:to>
                                    </p:set>
                                  </p:childTnLst>
                                </p:cTn>
                              </p:par>
                            </p:childTnLst>
                          </p:cTn>
                        </p:par>
                        <p:par>
                          <p:cTn id="40" fill="hold">
                            <p:stCondLst>
                              <p:cond delay="540000"/>
                            </p:stCondLst>
                            <p:childTnLst>
                              <p:par>
                                <p:cTn id="41" presetID="22" presetClass="exit" presetSubtype="8" fill="hold" grpId="0" nodeType="afterEffect">
                                  <p:stCondLst>
                                    <p:cond delay="1000"/>
                                  </p:stCondLst>
                                  <p:childTnLst>
                                    <p:animEffect transition="out" filter="wipe(left)">
                                      <p:cBhvr>
                                        <p:cTn id="42" dur="59000"/>
                                        <p:tgtEl>
                                          <p:spTgt spid="5"/>
                                        </p:tgtEl>
                                      </p:cBhvr>
                                    </p:animEffect>
                                    <p:set>
                                      <p:cBhvr>
                                        <p:cTn id="43" dur="1" fill="hold">
                                          <p:stCondLst>
                                            <p:cond delay="58999"/>
                                          </p:stCondLst>
                                        </p:cTn>
                                        <p:tgtEl>
                                          <p:spTgt spid="5"/>
                                        </p:tgtEl>
                                        <p:attrNameLst>
                                          <p:attrName>style.visibility</p:attrName>
                                        </p:attrNameLst>
                                      </p:cBhvr>
                                      <p:to>
                                        <p:strVal val="hidden"/>
                                      </p:to>
                                    </p:set>
                                  </p:childTnLst>
                                </p:cTn>
                              </p:par>
                            </p:childTnLst>
                          </p:cTn>
                        </p:par>
                        <p:par>
                          <p:cTn id="44" fill="hold">
                            <p:stCondLst>
                              <p:cond delay="600000"/>
                            </p:stCondLst>
                            <p:childTnLst>
                              <p:par>
                                <p:cTn id="45" presetID="1" presetClass="entr" presetSubtype="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animBg="1"/>
      <p:bldP spid="28" grpId="0" animBg="1"/>
      <p:bldP spid="29" grpId="0" animBg="1"/>
      <p:bldP spid="30" grpId="0" animBg="1"/>
      <p:bldP spid="31" grpId="0" animBg="1"/>
      <p:bldP spid="32" grpId="0" animBg="1"/>
      <p:bldP spid="33" grpId="0" animBg="1"/>
      <p:bldP spid="34" grpId="0" animBg="1"/>
      <p:bldP spid="41" grpId="0" animBg="1"/>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7C2E9-4973-02DF-664D-8BE1D81520B3}"/>
            </a:ext>
          </a:extLst>
        </p:cNvPr>
        <p:cNvGrpSpPr/>
        <p:nvPr/>
      </p:nvGrpSpPr>
      <p:grpSpPr>
        <a:xfrm>
          <a:off x="0" y="0"/>
          <a:ext cx="0" cy="0"/>
          <a:chOff x="0" y="0"/>
          <a:chExt cx="0" cy="0"/>
        </a:xfrm>
      </p:grpSpPr>
      <p:sp>
        <p:nvSpPr>
          <p:cNvPr id="40" name="Title 39">
            <a:extLst>
              <a:ext uri="{FF2B5EF4-FFF2-40B4-BE49-F238E27FC236}">
                <a16:creationId xmlns:a16="http://schemas.microsoft.com/office/drawing/2014/main" id="{BAA6E0DA-9FA7-9E9B-F15B-7361CD26603C}"/>
              </a:ext>
            </a:extLst>
          </p:cNvPr>
          <p:cNvSpPr>
            <a:spLocks noGrp="1"/>
          </p:cNvSpPr>
          <p:nvPr>
            <p:ph type="title"/>
          </p:nvPr>
        </p:nvSpPr>
        <p:spPr/>
        <p:txBody>
          <a:bodyPr/>
          <a:lstStyle/>
          <a:p>
            <a:r>
              <a:rPr lang="en-AU">
                <a:solidFill>
                  <a:schemeClr val="accent1"/>
                </a:solidFill>
                <a:latin typeface="+mj-lt"/>
              </a:rPr>
              <a:t>20-minute timer</a:t>
            </a:r>
          </a:p>
        </p:txBody>
      </p:sp>
      <p:sp>
        <p:nvSpPr>
          <p:cNvPr id="36" name="Rectangle 35">
            <a:extLst>
              <a:ext uri="{FF2B5EF4-FFF2-40B4-BE49-F238E27FC236}">
                <a16:creationId xmlns:a16="http://schemas.microsoft.com/office/drawing/2014/main" id="{CB117D91-59C9-982F-82EB-C4B087ED3637}"/>
              </a:ext>
              <a:ext uri="{C183D7F6-B498-43B3-948B-1728B52AA6E4}">
                <adec:decorative xmlns:adec="http://schemas.microsoft.com/office/drawing/2017/decorative" val="1"/>
              </a:ext>
            </a:extLst>
          </p:cNvPr>
          <p:cNvSpPr/>
          <p:nvPr/>
        </p:nvSpPr>
        <p:spPr>
          <a:xfrm>
            <a:off x="377980" y="2870199"/>
            <a:ext cx="10839453" cy="99906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CD56B18E-C11B-42BD-8AA6-D74CED6DD564}"/>
              </a:ext>
              <a:ext uri="{C183D7F6-B498-43B3-948B-1728B52AA6E4}">
                <adec:decorative xmlns:adec="http://schemas.microsoft.com/office/drawing/2017/decorative" val="1"/>
              </a:ext>
            </a:extLst>
          </p:cNvPr>
          <p:cNvSpPr/>
          <p:nvPr/>
        </p:nvSpPr>
        <p:spPr>
          <a:xfrm>
            <a:off x="211773" y="4533459"/>
            <a:ext cx="11680680" cy="99906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a:extLst>
              <a:ext uri="{FF2B5EF4-FFF2-40B4-BE49-F238E27FC236}">
                <a16:creationId xmlns:a16="http://schemas.microsoft.com/office/drawing/2014/main" id="{9F50DDC9-27C5-DDEE-6AE7-ADEBE04C1EC7}"/>
              </a:ext>
              <a:ext uri="{C183D7F6-B498-43B3-948B-1728B52AA6E4}">
                <adec:decorative xmlns:adec="http://schemas.microsoft.com/office/drawing/2017/decorative" val="1"/>
              </a:ext>
            </a:extLst>
          </p:cNvPr>
          <p:cNvCxnSpPr/>
          <p:nvPr/>
        </p:nvCxnSpPr>
        <p:spPr>
          <a:xfrm>
            <a:off x="377980" y="1986844"/>
            <a:ext cx="87660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F4B5BC9-936D-0451-7EF4-04A4F0D6AC00}"/>
              </a:ext>
              <a:ext uri="{C183D7F6-B498-43B3-948B-1728B52AA6E4}">
                <adec:decorative xmlns:adec="http://schemas.microsoft.com/office/drawing/2017/decorative" val="1"/>
              </a:ext>
            </a:extLst>
          </p:cNvPr>
          <p:cNvSpPr txBox="1"/>
          <p:nvPr/>
        </p:nvSpPr>
        <p:spPr>
          <a:xfrm>
            <a:off x="9313334" y="1704622"/>
            <a:ext cx="1810666" cy="395109"/>
          </a:xfrm>
          <a:prstGeom prst="rect">
            <a:avLst/>
          </a:prstGeom>
          <a:noFill/>
        </p:spPr>
        <p:txBody>
          <a:bodyPr wrap="none" lIns="0" tIns="0" rIns="0" bIns="0" rtlCol="0">
            <a:noAutofit/>
          </a:bodyPr>
          <a:lstStyle/>
          <a:p>
            <a:pPr algn="l"/>
            <a:r>
              <a:rPr lang="en-AU" sz="2800">
                <a:solidFill>
                  <a:schemeClr val="accent1"/>
                </a:solidFill>
              </a:rPr>
              <a:t>Time remaining</a:t>
            </a:r>
          </a:p>
        </p:txBody>
      </p:sp>
      <p:sp>
        <p:nvSpPr>
          <p:cNvPr id="6" name="TextBox 5">
            <a:extLst>
              <a:ext uri="{FF2B5EF4-FFF2-40B4-BE49-F238E27FC236}">
                <a16:creationId xmlns:a16="http://schemas.microsoft.com/office/drawing/2014/main" id="{821CD339-B1AC-7429-B50B-96760793B5FE}"/>
              </a:ext>
              <a:ext uri="{C183D7F6-B498-43B3-948B-1728B52AA6E4}">
                <adec:decorative xmlns:adec="http://schemas.microsoft.com/office/drawing/2017/decorative" val="1"/>
              </a:ext>
            </a:extLst>
          </p:cNvPr>
          <p:cNvSpPr txBox="1"/>
          <p:nvPr/>
        </p:nvSpPr>
        <p:spPr>
          <a:xfrm>
            <a:off x="151930" y="4514858"/>
            <a:ext cx="1197502" cy="1041550"/>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20</a:t>
            </a:r>
          </a:p>
        </p:txBody>
      </p:sp>
      <p:sp>
        <p:nvSpPr>
          <p:cNvPr id="7" name="TextBox 6">
            <a:extLst>
              <a:ext uri="{FF2B5EF4-FFF2-40B4-BE49-F238E27FC236}">
                <a16:creationId xmlns:a16="http://schemas.microsoft.com/office/drawing/2014/main" id="{B0AADE2D-5FFC-0469-8BB5-9C32FCA4821F}"/>
              </a:ext>
              <a:ext uri="{C183D7F6-B498-43B3-948B-1728B52AA6E4}">
                <adec:decorative xmlns:adec="http://schemas.microsoft.com/office/drawing/2017/decorative" val="1"/>
              </a:ext>
            </a:extLst>
          </p:cNvPr>
          <p:cNvSpPr txBox="1"/>
          <p:nvPr/>
        </p:nvSpPr>
        <p:spPr>
          <a:xfrm>
            <a:off x="1387957"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19</a:t>
            </a:r>
          </a:p>
        </p:txBody>
      </p:sp>
      <p:sp>
        <p:nvSpPr>
          <p:cNvPr id="8" name="TextBox 7">
            <a:extLst>
              <a:ext uri="{FF2B5EF4-FFF2-40B4-BE49-F238E27FC236}">
                <a16:creationId xmlns:a16="http://schemas.microsoft.com/office/drawing/2014/main" id="{2FB3A4F6-EBF8-9C35-0C9C-4792E6115EBA}"/>
              </a:ext>
              <a:ext uri="{C183D7F6-B498-43B3-948B-1728B52AA6E4}">
                <adec:decorative xmlns:adec="http://schemas.microsoft.com/office/drawing/2017/decorative" val="1"/>
              </a:ext>
            </a:extLst>
          </p:cNvPr>
          <p:cNvSpPr txBox="1"/>
          <p:nvPr/>
        </p:nvSpPr>
        <p:spPr>
          <a:xfrm>
            <a:off x="2564141"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18</a:t>
            </a:r>
          </a:p>
        </p:txBody>
      </p:sp>
      <p:sp>
        <p:nvSpPr>
          <p:cNvPr id="9" name="TextBox 8">
            <a:extLst>
              <a:ext uri="{FF2B5EF4-FFF2-40B4-BE49-F238E27FC236}">
                <a16:creationId xmlns:a16="http://schemas.microsoft.com/office/drawing/2014/main" id="{A96B4942-95D2-BA57-3915-63F525CFCD49}"/>
              </a:ext>
              <a:ext uri="{C183D7F6-B498-43B3-948B-1728B52AA6E4}">
                <adec:decorative xmlns:adec="http://schemas.microsoft.com/office/drawing/2017/decorative" val="1"/>
              </a:ext>
            </a:extLst>
          </p:cNvPr>
          <p:cNvSpPr txBox="1"/>
          <p:nvPr/>
        </p:nvSpPr>
        <p:spPr>
          <a:xfrm>
            <a:off x="3740325" y="4525699"/>
            <a:ext cx="1116341" cy="1007855"/>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17</a:t>
            </a:r>
          </a:p>
        </p:txBody>
      </p:sp>
      <p:sp>
        <p:nvSpPr>
          <p:cNvPr id="10" name="TextBox 9">
            <a:extLst>
              <a:ext uri="{FF2B5EF4-FFF2-40B4-BE49-F238E27FC236}">
                <a16:creationId xmlns:a16="http://schemas.microsoft.com/office/drawing/2014/main" id="{F46D68E6-49A3-06CF-E759-232E1D783173}"/>
              </a:ext>
              <a:ext uri="{C183D7F6-B498-43B3-948B-1728B52AA6E4}">
                <adec:decorative xmlns:adec="http://schemas.microsoft.com/office/drawing/2017/decorative" val="1"/>
              </a:ext>
            </a:extLst>
          </p:cNvPr>
          <p:cNvSpPr txBox="1"/>
          <p:nvPr/>
        </p:nvSpPr>
        <p:spPr>
          <a:xfrm>
            <a:off x="4916509" y="4534485"/>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16</a:t>
            </a:r>
          </a:p>
        </p:txBody>
      </p:sp>
      <p:sp>
        <p:nvSpPr>
          <p:cNvPr id="11" name="TextBox 10">
            <a:extLst>
              <a:ext uri="{FF2B5EF4-FFF2-40B4-BE49-F238E27FC236}">
                <a16:creationId xmlns:a16="http://schemas.microsoft.com/office/drawing/2014/main" id="{68773893-626F-F3F5-3D76-5E8B41263748}"/>
              </a:ext>
              <a:ext uri="{C183D7F6-B498-43B3-948B-1728B52AA6E4}">
                <adec:decorative xmlns:adec="http://schemas.microsoft.com/office/drawing/2017/decorative" val="1"/>
              </a:ext>
            </a:extLst>
          </p:cNvPr>
          <p:cNvSpPr txBox="1"/>
          <p:nvPr/>
        </p:nvSpPr>
        <p:spPr>
          <a:xfrm>
            <a:off x="6092693" y="4543273"/>
            <a:ext cx="1116341" cy="1007856"/>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15</a:t>
            </a:r>
          </a:p>
        </p:txBody>
      </p:sp>
      <p:sp>
        <p:nvSpPr>
          <p:cNvPr id="12" name="TextBox 11">
            <a:extLst>
              <a:ext uri="{FF2B5EF4-FFF2-40B4-BE49-F238E27FC236}">
                <a16:creationId xmlns:a16="http://schemas.microsoft.com/office/drawing/2014/main" id="{D1B78D8F-EC0B-7682-0D69-E67D5BD62368}"/>
              </a:ext>
              <a:ext uri="{C183D7F6-B498-43B3-948B-1728B52AA6E4}">
                <adec:decorative xmlns:adec="http://schemas.microsoft.com/office/drawing/2017/decorative" val="1"/>
              </a:ext>
            </a:extLst>
          </p:cNvPr>
          <p:cNvSpPr txBox="1"/>
          <p:nvPr/>
        </p:nvSpPr>
        <p:spPr>
          <a:xfrm>
            <a:off x="7268877"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14</a:t>
            </a:r>
          </a:p>
        </p:txBody>
      </p:sp>
      <p:sp>
        <p:nvSpPr>
          <p:cNvPr id="14" name="TextBox 13">
            <a:extLst>
              <a:ext uri="{FF2B5EF4-FFF2-40B4-BE49-F238E27FC236}">
                <a16:creationId xmlns:a16="http://schemas.microsoft.com/office/drawing/2014/main" id="{36F3001A-ACF0-9849-B88F-E3F70025B8FD}"/>
              </a:ext>
              <a:ext uri="{C183D7F6-B498-43B3-948B-1728B52AA6E4}">
                <adec:decorative xmlns:adec="http://schemas.microsoft.com/office/drawing/2017/decorative" val="1"/>
              </a:ext>
            </a:extLst>
          </p:cNvPr>
          <p:cNvSpPr txBox="1"/>
          <p:nvPr/>
        </p:nvSpPr>
        <p:spPr>
          <a:xfrm>
            <a:off x="8445061"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13</a:t>
            </a:r>
          </a:p>
        </p:txBody>
      </p:sp>
      <p:sp>
        <p:nvSpPr>
          <p:cNvPr id="13" name="TextBox 12">
            <a:extLst>
              <a:ext uri="{FF2B5EF4-FFF2-40B4-BE49-F238E27FC236}">
                <a16:creationId xmlns:a16="http://schemas.microsoft.com/office/drawing/2014/main" id="{E486A3AA-EC46-3602-09DF-272E3652407A}"/>
              </a:ext>
              <a:ext uri="{C183D7F6-B498-43B3-948B-1728B52AA6E4}">
                <adec:decorative xmlns:adec="http://schemas.microsoft.com/office/drawing/2017/decorative" val="1"/>
              </a:ext>
            </a:extLst>
          </p:cNvPr>
          <p:cNvSpPr txBox="1"/>
          <p:nvPr/>
        </p:nvSpPr>
        <p:spPr>
          <a:xfrm>
            <a:off x="9621245" y="4534486"/>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12</a:t>
            </a:r>
          </a:p>
        </p:txBody>
      </p:sp>
      <p:sp>
        <p:nvSpPr>
          <p:cNvPr id="15" name="TextBox 14">
            <a:extLst>
              <a:ext uri="{FF2B5EF4-FFF2-40B4-BE49-F238E27FC236}">
                <a16:creationId xmlns:a16="http://schemas.microsoft.com/office/drawing/2014/main" id="{08C640C1-DCE0-0FEA-5D14-011D79233EE5}"/>
              </a:ext>
              <a:ext uri="{C183D7F6-B498-43B3-948B-1728B52AA6E4}">
                <adec:decorative xmlns:adec="http://schemas.microsoft.com/office/drawing/2017/decorative" val="1"/>
              </a:ext>
            </a:extLst>
          </p:cNvPr>
          <p:cNvSpPr txBox="1"/>
          <p:nvPr/>
        </p:nvSpPr>
        <p:spPr>
          <a:xfrm>
            <a:off x="10797430" y="4534487"/>
            <a:ext cx="1095023"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11</a:t>
            </a:r>
          </a:p>
        </p:txBody>
      </p:sp>
      <p:sp>
        <p:nvSpPr>
          <p:cNvPr id="35" name="TextBox 34">
            <a:extLst>
              <a:ext uri="{FF2B5EF4-FFF2-40B4-BE49-F238E27FC236}">
                <a16:creationId xmlns:a16="http://schemas.microsoft.com/office/drawing/2014/main" id="{33BC6865-76F3-84EC-2A9B-1686316398AA}"/>
              </a:ext>
              <a:ext uri="{C183D7F6-B498-43B3-948B-1728B52AA6E4}">
                <adec:decorative xmlns:adec="http://schemas.microsoft.com/office/drawing/2017/decorative" val="1"/>
              </a:ext>
            </a:extLst>
          </p:cNvPr>
          <p:cNvSpPr txBox="1"/>
          <p:nvPr/>
        </p:nvSpPr>
        <p:spPr>
          <a:xfrm>
            <a:off x="377980" y="2870198"/>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10</a:t>
            </a:r>
          </a:p>
        </p:txBody>
      </p:sp>
      <p:sp>
        <p:nvSpPr>
          <p:cNvPr id="27" name="TextBox 26">
            <a:extLst>
              <a:ext uri="{FF2B5EF4-FFF2-40B4-BE49-F238E27FC236}">
                <a16:creationId xmlns:a16="http://schemas.microsoft.com/office/drawing/2014/main" id="{B7807F7C-02F5-9EE6-C1D4-070905759131}"/>
              </a:ext>
              <a:ext uri="{C183D7F6-B498-43B3-948B-1728B52AA6E4}">
                <adec:decorative xmlns:adec="http://schemas.microsoft.com/office/drawing/2017/decorative" val="1"/>
              </a:ext>
            </a:extLst>
          </p:cNvPr>
          <p:cNvSpPr txBox="1"/>
          <p:nvPr/>
        </p:nvSpPr>
        <p:spPr>
          <a:xfrm>
            <a:off x="1527876" y="2870198"/>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9</a:t>
            </a:r>
          </a:p>
        </p:txBody>
      </p:sp>
      <p:sp>
        <p:nvSpPr>
          <p:cNvPr id="28" name="TextBox 27">
            <a:extLst>
              <a:ext uri="{FF2B5EF4-FFF2-40B4-BE49-F238E27FC236}">
                <a16:creationId xmlns:a16="http://schemas.microsoft.com/office/drawing/2014/main" id="{7DCB627E-0324-458E-3DF3-D664FD0BF449}"/>
              </a:ext>
              <a:ext uri="{C183D7F6-B498-43B3-948B-1728B52AA6E4}">
                <adec:decorative xmlns:adec="http://schemas.microsoft.com/office/drawing/2017/decorative" val="1"/>
              </a:ext>
            </a:extLst>
          </p:cNvPr>
          <p:cNvSpPr txBox="1"/>
          <p:nvPr/>
        </p:nvSpPr>
        <p:spPr>
          <a:xfrm>
            <a:off x="2677770"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8</a:t>
            </a:r>
          </a:p>
        </p:txBody>
      </p:sp>
      <p:sp>
        <p:nvSpPr>
          <p:cNvPr id="29" name="TextBox 28">
            <a:extLst>
              <a:ext uri="{FF2B5EF4-FFF2-40B4-BE49-F238E27FC236}">
                <a16:creationId xmlns:a16="http://schemas.microsoft.com/office/drawing/2014/main" id="{600450CA-40A9-C5C9-1BE7-9694934C20DB}"/>
              </a:ext>
              <a:ext uri="{C183D7F6-B498-43B3-948B-1728B52AA6E4}">
                <adec:decorative xmlns:adec="http://schemas.microsoft.com/office/drawing/2017/decorative" val="1"/>
              </a:ext>
            </a:extLst>
          </p:cNvPr>
          <p:cNvSpPr txBox="1"/>
          <p:nvPr/>
        </p:nvSpPr>
        <p:spPr>
          <a:xfrm>
            <a:off x="3726485"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7</a:t>
            </a:r>
          </a:p>
        </p:txBody>
      </p:sp>
      <p:sp>
        <p:nvSpPr>
          <p:cNvPr id="30" name="TextBox 29">
            <a:extLst>
              <a:ext uri="{FF2B5EF4-FFF2-40B4-BE49-F238E27FC236}">
                <a16:creationId xmlns:a16="http://schemas.microsoft.com/office/drawing/2014/main" id="{18E64D94-7D5F-FAB5-55A2-35EB13F4D919}"/>
              </a:ext>
              <a:ext uri="{C183D7F6-B498-43B3-948B-1728B52AA6E4}">
                <adec:decorative xmlns:adec="http://schemas.microsoft.com/office/drawing/2017/decorative" val="1"/>
              </a:ext>
            </a:extLst>
          </p:cNvPr>
          <p:cNvSpPr txBox="1"/>
          <p:nvPr/>
        </p:nvSpPr>
        <p:spPr>
          <a:xfrm>
            <a:off x="4775200" y="2862438"/>
            <a:ext cx="1091675"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6</a:t>
            </a:r>
          </a:p>
        </p:txBody>
      </p:sp>
      <p:sp>
        <p:nvSpPr>
          <p:cNvPr id="31" name="TextBox 30">
            <a:extLst>
              <a:ext uri="{FF2B5EF4-FFF2-40B4-BE49-F238E27FC236}">
                <a16:creationId xmlns:a16="http://schemas.microsoft.com/office/drawing/2014/main" id="{FFE68867-4D47-A3EB-260B-4B534096E7C2}"/>
              </a:ext>
              <a:ext uri="{C183D7F6-B498-43B3-948B-1728B52AA6E4}">
                <adec:decorative xmlns:adec="http://schemas.microsoft.com/office/drawing/2017/decorative" val="1"/>
              </a:ext>
            </a:extLst>
          </p:cNvPr>
          <p:cNvSpPr txBox="1"/>
          <p:nvPr/>
        </p:nvSpPr>
        <p:spPr>
          <a:xfrm>
            <a:off x="5906486" y="2870198"/>
            <a:ext cx="993843"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5</a:t>
            </a:r>
          </a:p>
        </p:txBody>
      </p:sp>
      <p:sp>
        <p:nvSpPr>
          <p:cNvPr id="32" name="TextBox 31">
            <a:extLst>
              <a:ext uri="{FF2B5EF4-FFF2-40B4-BE49-F238E27FC236}">
                <a16:creationId xmlns:a16="http://schemas.microsoft.com/office/drawing/2014/main" id="{AFB0EBC6-8199-05FD-B2E7-29D5790DB96F}"/>
              </a:ext>
              <a:ext uri="{C183D7F6-B498-43B3-948B-1728B52AA6E4}">
                <adec:decorative xmlns:adec="http://schemas.microsoft.com/office/drawing/2017/decorative" val="1"/>
              </a:ext>
            </a:extLst>
          </p:cNvPr>
          <p:cNvSpPr txBox="1"/>
          <p:nvPr/>
        </p:nvSpPr>
        <p:spPr>
          <a:xfrm>
            <a:off x="6939940"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4</a:t>
            </a:r>
          </a:p>
        </p:txBody>
      </p:sp>
      <p:sp>
        <p:nvSpPr>
          <p:cNvPr id="33" name="TextBox 32">
            <a:extLst>
              <a:ext uri="{FF2B5EF4-FFF2-40B4-BE49-F238E27FC236}">
                <a16:creationId xmlns:a16="http://schemas.microsoft.com/office/drawing/2014/main" id="{A913EF1A-7093-8865-74C7-7D640476306E}"/>
              </a:ext>
              <a:ext uri="{C183D7F6-B498-43B3-948B-1728B52AA6E4}">
                <adec:decorative xmlns:adec="http://schemas.microsoft.com/office/drawing/2017/decorative" val="1"/>
              </a:ext>
            </a:extLst>
          </p:cNvPr>
          <p:cNvSpPr txBox="1"/>
          <p:nvPr/>
        </p:nvSpPr>
        <p:spPr>
          <a:xfrm>
            <a:off x="7963727"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3</a:t>
            </a:r>
          </a:p>
        </p:txBody>
      </p:sp>
      <p:sp>
        <p:nvSpPr>
          <p:cNvPr id="34" name="TextBox 33">
            <a:extLst>
              <a:ext uri="{FF2B5EF4-FFF2-40B4-BE49-F238E27FC236}">
                <a16:creationId xmlns:a16="http://schemas.microsoft.com/office/drawing/2014/main" id="{F16BF282-C6BF-5AD2-D20E-05DFAA2AA269}"/>
              </a:ext>
              <a:ext uri="{C183D7F6-B498-43B3-948B-1728B52AA6E4}">
                <adec:decorative xmlns:adec="http://schemas.microsoft.com/office/drawing/2017/decorative" val="1"/>
              </a:ext>
            </a:extLst>
          </p:cNvPr>
          <p:cNvSpPr txBox="1"/>
          <p:nvPr/>
        </p:nvSpPr>
        <p:spPr>
          <a:xfrm>
            <a:off x="8987514" y="2870198"/>
            <a:ext cx="1095024"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2</a:t>
            </a:r>
          </a:p>
        </p:txBody>
      </p:sp>
      <p:sp>
        <p:nvSpPr>
          <p:cNvPr id="41" name="TextBox 40">
            <a:extLst>
              <a:ext uri="{FF2B5EF4-FFF2-40B4-BE49-F238E27FC236}">
                <a16:creationId xmlns:a16="http://schemas.microsoft.com/office/drawing/2014/main" id="{CA4250D6-4D59-29E5-D0C2-9F41EC54E889}"/>
              </a:ext>
              <a:ext uri="{C183D7F6-B498-43B3-948B-1728B52AA6E4}">
                <adec:decorative xmlns:adec="http://schemas.microsoft.com/office/drawing/2017/decorative" val="1"/>
              </a:ext>
            </a:extLst>
          </p:cNvPr>
          <p:cNvSpPr txBox="1"/>
          <p:nvPr/>
        </p:nvSpPr>
        <p:spPr>
          <a:xfrm>
            <a:off x="10122409" y="2885242"/>
            <a:ext cx="1048715" cy="885247"/>
          </a:xfrm>
          <a:prstGeom prst="rect">
            <a:avLst/>
          </a:prstGeom>
          <a:solidFill>
            <a:schemeClr val="accent1"/>
          </a:solidFill>
        </p:spPr>
        <p:txBody>
          <a:bodyPr wrap="square" lIns="0" tIns="0" rIns="0" bIns="0" rtlCol="0">
            <a:noAutofit/>
          </a:bodyPr>
          <a:lstStyle/>
          <a:p>
            <a:pPr algn="ctr"/>
            <a:r>
              <a:rPr lang="en-AU" sz="2800">
                <a:solidFill>
                  <a:schemeClr val="bg1"/>
                </a:solidFill>
              </a:rPr>
              <a:t>Time</a:t>
            </a:r>
          </a:p>
          <a:p>
            <a:pPr algn="ctr"/>
            <a:r>
              <a:rPr lang="en-AU" sz="2800">
                <a:solidFill>
                  <a:schemeClr val="bg1"/>
                </a:solidFill>
              </a:rPr>
              <a:t>is up</a:t>
            </a:r>
          </a:p>
        </p:txBody>
      </p:sp>
      <p:sp>
        <p:nvSpPr>
          <p:cNvPr id="5" name="TextBox 4">
            <a:extLst>
              <a:ext uri="{FF2B5EF4-FFF2-40B4-BE49-F238E27FC236}">
                <a16:creationId xmlns:a16="http://schemas.microsoft.com/office/drawing/2014/main" id="{7D64CC67-0C3F-D505-A4E6-1F10CCA5BB3F}"/>
              </a:ext>
              <a:ext uri="{C183D7F6-B498-43B3-948B-1728B52AA6E4}">
                <adec:decorative xmlns:adec="http://schemas.microsoft.com/office/drawing/2017/decorative" val="1"/>
              </a:ext>
            </a:extLst>
          </p:cNvPr>
          <p:cNvSpPr txBox="1"/>
          <p:nvPr/>
        </p:nvSpPr>
        <p:spPr>
          <a:xfrm>
            <a:off x="10122409" y="2853757"/>
            <a:ext cx="1095024"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a:t>
            </a:r>
          </a:p>
        </p:txBody>
      </p:sp>
      <p:sp>
        <p:nvSpPr>
          <p:cNvPr id="2" name="Slide Number Placeholder 1">
            <a:extLst>
              <a:ext uri="{FF2B5EF4-FFF2-40B4-BE49-F238E27FC236}">
                <a16:creationId xmlns:a16="http://schemas.microsoft.com/office/drawing/2014/main" id="{575DD9CA-F600-0FFC-CC62-FCABEE0FC7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tx1"/>
                </a:solidFill>
              </a:rPr>
              <a:t>116</a:t>
            </a:fld>
            <a:endParaRPr lang="en-AU">
              <a:solidFill>
                <a:schemeClr val="tx1"/>
              </a:solidFill>
            </a:endParaRPr>
          </a:p>
        </p:txBody>
      </p:sp>
    </p:spTree>
    <p:extLst>
      <p:ext uri="{BB962C8B-B14F-4D97-AF65-F5344CB8AC3E}">
        <p14:creationId xmlns:p14="http://schemas.microsoft.com/office/powerpoint/2010/main" val="403788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par>
                          <p:cTn id="8" fill="hold">
                            <p:stCondLst>
                              <p:cond delay="59000"/>
                            </p:stCondLst>
                            <p:childTnLst>
                              <p:par>
                                <p:cTn id="9" presetID="22" presetClass="exit" presetSubtype="8" fill="hold" grpId="0" nodeType="afterEffect">
                                  <p:stCondLst>
                                    <p:cond delay="0"/>
                                  </p:stCondLst>
                                  <p:childTnLst>
                                    <p:animEffect transition="out" filter="wipe(left)">
                                      <p:cBhvr>
                                        <p:cTn id="10" dur="59000"/>
                                        <p:tgtEl>
                                          <p:spTgt spid="7"/>
                                        </p:tgtEl>
                                      </p:cBhvr>
                                    </p:animEffect>
                                    <p:set>
                                      <p:cBhvr>
                                        <p:cTn id="11" dur="1" fill="hold">
                                          <p:stCondLst>
                                            <p:cond delay="58999"/>
                                          </p:stCondLst>
                                        </p:cTn>
                                        <p:tgtEl>
                                          <p:spTgt spid="7"/>
                                        </p:tgtEl>
                                        <p:attrNameLst>
                                          <p:attrName>style.visibility</p:attrName>
                                        </p:attrNameLst>
                                      </p:cBhvr>
                                      <p:to>
                                        <p:strVal val="hidden"/>
                                      </p:to>
                                    </p:set>
                                  </p:childTnLst>
                                </p:cTn>
                              </p:par>
                            </p:childTnLst>
                          </p:cTn>
                        </p:par>
                        <p:par>
                          <p:cTn id="12" fill="hold">
                            <p:stCondLst>
                              <p:cond delay="118000"/>
                            </p:stCondLst>
                            <p:childTnLst>
                              <p:par>
                                <p:cTn id="13" presetID="22" presetClass="exit" presetSubtype="8" fill="hold" grpId="0" nodeType="afterEffect">
                                  <p:stCondLst>
                                    <p:cond delay="0"/>
                                  </p:stCondLst>
                                  <p:childTnLst>
                                    <p:animEffect transition="out" filter="wipe(left)">
                                      <p:cBhvr>
                                        <p:cTn id="14" dur="59000"/>
                                        <p:tgtEl>
                                          <p:spTgt spid="8"/>
                                        </p:tgtEl>
                                      </p:cBhvr>
                                    </p:animEffect>
                                    <p:set>
                                      <p:cBhvr>
                                        <p:cTn id="15" dur="1" fill="hold">
                                          <p:stCondLst>
                                            <p:cond delay="58999"/>
                                          </p:stCondLst>
                                        </p:cTn>
                                        <p:tgtEl>
                                          <p:spTgt spid="8"/>
                                        </p:tgtEl>
                                        <p:attrNameLst>
                                          <p:attrName>style.visibility</p:attrName>
                                        </p:attrNameLst>
                                      </p:cBhvr>
                                      <p:to>
                                        <p:strVal val="hidden"/>
                                      </p:to>
                                    </p:set>
                                  </p:childTnLst>
                                </p:cTn>
                              </p:par>
                            </p:childTnLst>
                          </p:cTn>
                        </p:par>
                        <p:par>
                          <p:cTn id="16" fill="hold">
                            <p:stCondLst>
                              <p:cond delay="177000"/>
                            </p:stCondLst>
                            <p:childTnLst>
                              <p:par>
                                <p:cTn id="17" presetID="22" presetClass="exit" presetSubtype="8" fill="hold" grpId="0" nodeType="afterEffect">
                                  <p:stCondLst>
                                    <p:cond delay="0"/>
                                  </p:stCondLst>
                                  <p:childTnLst>
                                    <p:animEffect transition="out" filter="wipe(left)">
                                      <p:cBhvr>
                                        <p:cTn id="18" dur="59000"/>
                                        <p:tgtEl>
                                          <p:spTgt spid="9"/>
                                        </p:tgtEl>
                                      </p:cBhvr>
                                    </p:animEffect>
                                    <p:set>
                                      <p:cBhvr>
                                        <p:cTn id="19" dur="1" fill="hold">
                                          <p:stCondLst>
                                            <p:cond delay="58999"/>
                                          </p:stCondLst>
                                        </p:cTn>
                                        <p:tgtEl>
                                          <p:spTgt spid="9"/>
                                        </p:tgtEl>
                                        <p:attrNameLst>
                                          <p:attrName>style.visibility</p:attrName>
                                        </p:attrNameLst>
                                      </p:cBhvr>
                                      <p:to>
                                        <p:strVal val="hidden"/>
                                      </p:to>
                                    </p:set>
                                  </p:childTnLst>
                                </p:cTn>
                              </p:par>
                            </p:childTnLst>
                          </p:cTn>
                        </p:par>
                        <p:par>
                          <p:cTn id="20" fill="hold">
                            <p:stCondLst>
                              <p:cond delay="236000"/>
                            </p:stCondLst>
                            <p:childTnLst>
                              <p:par>
                                <p:cTn id="21" presetID="22" presetClass="exit" presetSubtype="8" fill="hold" grpId="0" nodeType="afterEffect">
                                  <p:stCondLst>
                                    <p:cond delay="0"/>
                                  </p:stCondLst>
                                  <p:childTnLst>
                                    <p:animEffect transition="out" filter="wipe(left)">
                                      <p:cBhvr>
                                        <p:cTn id="22" dur="59000"/>
                                        <p:tgtEl>
                                          <p:spTgt spid="10"/>
                                        </p:tgtEl>
                                      </p:cBhvr>
                                    </p:animEffect>
                                    <p:set>
                                      <p:cBhvr>
                                        <p:cTn id="23" dur="1" fill="hold">
                                          <p:stCondLst>
                                            <p:cond delay="58999"/>
                                          </p:stCondLst>
                                        </p:cTn>
                                        <p:tgtEl>
                                          <p:spTgt spid="10"/>
                                        </p:tgtEl>
                                        <p:attrNameLst>
                                          <p:attrName>style.visibility</p:attrName>
                                        </p:attrNameLst>
                                      </p:cBhvr>
                                      <p:to>
                                        <p:strVal val="hidden"/>
                                      </p:to>
                                    </p:set>
                                  </p:childTnLst>
                                </p:cTn>
                              </p:par>
                            </p:childTnLst>
                          </p:cTn>
                        </p:par>
                        <p:par>
                          <p:cTn id="24" fill="hold">
                            <p:stCondLst>
                              <p:cond delay="295000"/>
                            </p:stCondLst>
                            <p:childTnLst>
                              <p:par>
                                <p:cTn id="25" presetID="22" presetClass="exit" presetSubtype="8" fill="hold" grpId="0" nodeType="afterEffect">
                                  <p:stCondLst>
                                    <p:cond delay="0"/>
                                  </p:stCondLst>
                                  <p:childTnLst>
                                    <p:animEffect transition="out" filter="wipe(left)">
                                      <p:cBhvr>
                                        <p:cTn id="26" dur="59000"/>
                                        <p:tgtEl>
                                          <p:spTgt spid="11"/>
                                        </p:tgtEl>
                                      </p:cBhvr>
                                    </p:animEffect>
                                    <p:set>
                                      <p:cBhvr>
                                        <p:cTn id="27" dur="1" fill="hold">
                                          <p:stCondLst>
                                            <p:cond delay="58999"/>
                                          </p:stCondLst>
                                        </p:cTn>
                                        <p:tgtEl>
                                          <p:spTgt spid="11"/>
                                        </p:tgtEl>
                                        <p:attrNameLst>
                                          <p:attrName>style.visibility</p:attrName>
                                        </p:attrNameLst>
                                      </p:cBhvr>
                                      <p:to>
                                        <p:strVal val="hidden"/>
                                      </p:to>
                                    </p:set>
                                  </p:childTnLst>
                                </p:cTn>
                              </p:par>
                            </p:childTnLst>
                          </p:cTn>
                        </p:par>
                        <p:par>
                          <p:cTn id="28" fill="hold">
                            <p:stCondLst>
                              <p:cond delay="354000"/>
                            </p:stCondLst>
                            <p:childTnLst>
                              <p:par>
                                <p:cTn id="29" presetID="22" presetClass="exit" presetSubtype="8" fill="hold" grpId="0" nodeType="afterEffect">
                                  <p:stCondLst>
                                    <p:cond delay="0"/>
                                  </p:stCondLst>
                                  <p:childTnLst>
                                    <p:animEffect transition="out" filter="wipe(left)">
                                      <p:cBhvr>
                                        <p:cTn id="30" dur="59000"/>
                                        <p:tgtEl>
                                          <p:spTgt spid="12"/>
                                        </p:tgtEl>
                                      </p:cBhvr>
                                    </p:animEffect>
                                    <p:set>
                                      <p:cBhvr>
                                        <p:cTn id="31" dur="1" fill="hold">
                                          <p:stCondLst>
                                            <p:cond delay="58999"/>
                                          </p:stCondLst>
                                        </p:cTn>
                                        <p:tgtEl>
                                          <p:spTgt spid="12"/>
                                        </p:tgtEl>
                                        <p:attrNameLst>
                                          <p:attrName>style.visibility</p:attrName>
                                        </p:attrNameLst>
                                      </p:cBhvr>
                                      <p:to>
                                        <p:strVal val="hidden"/>
                                      </p:to>
                                    </p:set>
                                  </p:childTnLst>
                                </p:cTn>
                              </p:par>
                            </p:childTnLst>
                          </p:cTn>
                        </p:par>
                        <p:par>
                          <p:cTn id="32" fill="hold">
                            <p:stCondLst>
                              <p:cond delay="413000"/>
                            </p:stCondLst>
                            <p:childTnLst>
                              <p:par>
                                <p:cTn id="33" presetID="22" presetClass="exit" presetSubtype="8" fill="hold" grpId="0" nodeType="afterEffect">
                                  <p:stCondLst>
                                    <p:cond delay="0"/>
                                  </p:stCondLst>
                                  <p:childTnLst>
                                    <p:animEffect transition="out" filter="wipe(left)">
                                      <p:cBhvr>
                                        <p:cTn id="34" dur="59000"/>
                                        <p:tgtEl>
                                          <p:spTgt spid="14"/>
                                        </p:tgtEl>
                                      </p:cBhvr>
                                    </p:animEffect>
                                    <p:set>
                                      <p:cBhvr>
                                        <p:cTn id="35" dur="1" fill="hold">
                                          <p:stCondLst>
                                            <p:cond delay="58999"/>
                                          </p:stCondLst>
                                        </p:cTn>
                                        <p:tgtEl>
                                          <p:spTgt spid="14"/>
                                        </p:tgtEl>
                                        <p:attrNameLst>
                                          <p:attrName>style.visibility</p:attrName>
                                        </p:attrNameLst>
                                      </p:cBhvr>
                                      <p:to>
                                        <p:strVal val="hidden"/>
                                      </p:to>
                                    </p:set>
                                  </p:childTnLst>
                                </p:cTn>
                              </p:par>
                            </p:childTnLst>
                          </p:cTn>
                        </p:par>
                        <p:par>
                          <p:cTn id="36" fill="hold">
                            <p:stCondLst>
                              <p:cond delay="472000"/>
                            </p:stCondLst>
                            <p:childTnLst>
                              <p:par>
                                <p:cTn id="37" presetID="22" presetClass="exit" presetSubtype="8" fill="hold" grpId="0" nodeType="afterEffect">
                                  <p:stCondLst>
                                    <p:cond delay="0"/>
                                  </p:stCondLst>
                                  <p:childTnLst>
                                    <p:animEffect transition="out" filter="wipe(left)">
                                      <p:cBhvr>
                                        <p:cTn id="38" dur="59000"/>
                                        <p:tgtEl>
                                          <p:spTgt spid="13"/>
                                        </p:tgtEl>
                                      </p:cBhvr>
                                    </p:animEffect>
                                    <p:set>
                                      <p:cBhvr>
                                        <p:cTn id="39" dur="1" fill="hold">
                                          <p:stCondLst>
                                            <p:cond delay="58999"/>
                                          </p:stCondLst>
                                        </p:cTn>
                                        <p:tgtEl>
                                          <p:spTgt spid="13"/>
                                        </p:tgtEl>
                                        <p:attrNameLst>
                                          <p:attrName>style.visibility</p:attrName>
                                        </p:attrNameLst>
                                      </p:cBhvr>
                                      <p:to>
                                        <p:strVal val="hidden"/>
                                      </p:to>
                                    </p:set>
                                  </p:childTnLst>
                                </p:cTn>
                              </p:par>
                            </p:childTnLst>
                          </p:cTn>
                        </p:par>
                        <p:par>
                          <p:cTn id="40" fill="hold">
                            <p:stCondLst>
                              <p:cond delay="531000"/>
                            </p:stCondLst>
                            <p:childTnLst>
                              <p:par>
                                <p:cTn id="41" presetID="22" presetClass="exit" presetSubtype="8" fill="hold" grpId="0" nodeType="afterEffect">
                                  <p:stCondLst>
                                    <p:cond delay="0"/>
                                  </p:stCondLst>
                                  <p:childTnLst>
                                    <p:animEffect transition="out" filter="wipe(left)">
                                      <p:cBhvr>
                                        <p:cTn id="42" dur="59000"/>
                                        <p:tgtEl>
                                          <p:spTgt spid="15"/>
                                        </p:tgtEl>
                                      </p:cBhvr>
                                    </p:animEffect>
                                    <p:set>
                                      <p:cBhvr>
                                        <p:cTn id="43" dur="1" fill="hold">
                                          <p:stCondLst>
                                            <p:cond delay="58999"/>
                                          </p:stCondLst>
                                        </p:cTn>
                                        <p:tgtEl>
                                          <p:spTgt spid="15"/>
                                        </p:tgtEl>
                                        <p:attrNameLst>
                                          <p:attrName>style.visibility</p:attrName>
                                        </p:attrNameLst>
                                      </p:cBhvr>
                                      <p:to>
                                        <p:strVal val="hidden"/>
                                      </p:to>
                                    </p:set>
                                  </p:childTnLst>
                                </p:cTn>
                              </p:par>
                            </p:childTnLst>
                          </p:cTn>
                        </p:par>
                        <p:par>
                          <p:cTn id="44" fill="hold">
                            <p:stCondLst>
                              <p:cond delay="590000"/>
                            </p:stCondLst>
                            <p:childTnLst>
                              <p:par>
                                <p:cTn id="45" presetID="22" presetClass="exit" presetSubtype="8" fill="hold" grpId="0" nodeType="afterEffect">
                                  <p:stCondLst>
                                    <p:cond delay="0"/>
                                  </p:stCondLst>
                                  <p:childTnLst>
                                    <p:animEffect transition="out" filter="wipe(left)">
                                      <p:cBhvr>
                                        <p:cTn id="46" dur="59000"/>
                                        <p:tgtEl>
                                          <p:spTgt spid="35"/>
                                        </p:tgtEl>
                                      </p:cBhvr>
                                    </p:animEffect>
                                    <p:set>
                                      <p:cBhvr>
                                        <p:cTn id="47" dur="1" fill="hold">
                                          <p:stCondLst>
                                            <p:cond delay="58999"/>
                                          </p:stCondLst>
                                        </p:cTn>
                                        <p:tgtEl>
                                          <p:spTgt spid="35"/>
                                        </p:tgtEl>
                                        <p:attrNameLst>
                                          <p:attrName>style.visibility</p:attrName>
                                        </p:attrNameLst>
                                      </p:cBhvr>
                                      <p:to>
                                        <p:strVal val="hidden"/>
                                      </p:to>
                                    </p:set>
                                  </p:childTnLst>
                                </p:cTn>
                              </p:par>
                            </p:childTnLst>
                          </p:cTn>
                        </p:par>
                        <p:par>
                          <p:cTn id="48" fill="hold">
                            <p:stCondLst>
                              <p:cond delay="649000"/>
                            </p:stCondLst>
                            <p:childTnLst>
                              <p:par>
                                <p:cTn id="49" presetID="22" presetClass="exit" presetSubtype="8" fill="hold" grpId="0" nodeType="afterEffect">
                                  <p:stCondLst>
                                    <p:cond delay="1000"/>
                                  </p:stCondLst>
                                  <p:childTnLst>
                                    <p:animEffect transition="out" filter="wipe(left)">
                                      <p:cBhvr>
                                        <p:cTn id="50" dur="59000"/>
                                        <p:tgtEl>
                                          <p:spTgt spid="27"/>
                                        </p:tgtEl>
                                      </p:cBhvr>
                                    </p:animEffect>
                                    <p:set>
                                      <p:cBhvr>
                                        <p:cTn id="51" dur="1" fill="hold">
                                          <p:stCondLst>
                                            <p:cond delay="58999"/>
                                          </p:stCondLst>
                                        </p:cTn>
                                        <p:tgtEl>
                                          <p:spTgt spid="27"/>
                                        </p:tgtEl>
                                        <p:attrNameLst>
                                          <p:attrName>style.visibility</p:attrName>
                                        </p:attrNameLst>
                                      </p:cBhvr>
                                      <p:to>
                                        <p:strVal val="hidden"/>
                                      </p:to>
                                    </p:set>
                                  </p:childTnLst>
                                </p:cTn>
                              </p:par>
                            </p:childTnLst>
                          </p:cTn>
                        </p:par>
                        <p:par>
                          <p:cTn id="52" fill="hold">
                            <p:stCondLst>
                              <p:cond delay="709000"/>
                            </p:stCondLst>
                            <p:childTnLst>
                              <p:par>
                                <p:cTn id="53" presetID="22" presetClass="exit" presetSubtype="8" fill="hold" grpId="0" nodeType="afterEffect">
                                  <p:stCondLst>
                                    <p:cond delay="1000"/>
                                  </p:stCondLst>
                                  <p:childTnLst>
                                    <p:animEffect transition="out" filter="wipe(left)">
                                      <p:cBhvr>
                                        <p:cTn id="54" dur="59000"/>
                                        <p:tgtEl>
                                          <p:spTgt spid="28"/>
                                        </p:tgtEl>
                                      </p:cBhvr>
                                    </p:animEffect>
                                    <p:set>
                                      <p:cBhvr>
                                        <p:cTn id="55" dur="1" fill="hold">
                                          <p:stCondLst>
                                            <p:cond delay="58999"/>
                                          </p:stCondLst>
                                        </p:cTn>
                                        <p:tgtEl>
                                          <p:spTgt spid="28"/>
                                        </p:tgtEl>
                                        <p:attrNameLst>
                                          <p:attrName>style.visibility</p:attrName>
                                        </p:attrNameLst>
                                      </p:cBhvr>
                                      <p:to>
                                        <p:strVal val="hidden"/>
                                      </p:to>
                                    </p:set>
                                  </p:childTnLst>
                                </p:cTn>
                              </p:par>
                            </p:childTnLst>
                          </p:cTn>
                        </p:par>
                        <p:par>
                          <p:cTn id="56" fill="hold">
                            <p:stCondLst>
                              <p:cond delay="769000"/>
                            </p:stCondLst>
                            <p:childTnLst>
                              <p:par>
                                <p:cTn id="57" presetID="22" presetClass="exit" presetSubtype="8" fill="hold" grpId="0" nodeType="afterEffect">
                                  <p:stCondLst>
                                    <p:cond delay="1000"/>
                                  </p:stCondLst>
                                  <p:childTnLst>
                                    <p:animEffect transition="out" filter="wipe(left)">
                                      <p:cBhvr>
                                        <p:cTn id="58" dur="59000"/>
                                        <p:tgtEl>
                                          <p:spTgt spid="29"/>
                                        </p:tgtEl>
                                      </p:cBhvr>
                                    </p:animEffect>
                                    <p:set>
                                      <p:cBhvr>
                                        <p:cTn id="59" dur="1" fill="hold">
                                          <p:stCondLst>
                                            <p:cond delay="58999"/>
                                          </p:stCondLst>
                                        </p:cTn>
                                        <p:tgtEl>
                                          <p:spTgt spid="29"/>
                                        </p:tgtEl>
                                        <p:attrNameLst>
                                          <p:attrName>style.visibility</p:attrName>
                                        </p:attrNameLst>
                                      </p:cBhvr>
                                      <p:to>
                                        <p:strVal val="hidden"/>
                                      </p:to>
                                    </p:set>
                                  </p:childTnLst>
                                </p:cTn>
                              </p:par>
                            </p:childTnLst>
                          </p:cTn>
                        </p:par>
                        <p:par>
                          <p:cTn id="60" fill="hold">
                            <p:stCondLst>
                              <p:cond delay="829000"/>
                            </p:stCondLst>
                            <p:childTnLst>
                              <p:par>
                                <p:cTn id="61" presetID="22" presetClass="exit" presetSubtype="8" fill="hold" grpId="0" nodeType="afterEffect">
                                  <p:stCondLst>
                                    <p:cond delay="1000"/>
                                  </p:stCondLst>
                                  <p:childTnLst>
                                    <p:animEffect transition="out" filter="wipe(left)">
                                      <p:cBhvr>
                                        <p:cTn id="62" dur="59000"/>
                                        <p:tgtEl>
                                          <p:spTgt spid="30"/>
                                        </p:tgtEl>
                                      </p:cBhvr>
                                    </p:animEffect>
                                    <p:set>
                                      <p:cBhvr>
                                        <p:cTn id="63" dur="1" fill="hold">
                                          <p:stCondLst>
                                            <p:cond delay="58999"/>
                                          </p:stCondLst>
                                        </p:cTn>
                                        <p:tgtEl>
                                          <p:spTgt spid="30"/>
                                        </p:tgtEl>
                                        <p:attrNameLst>
                                          <p:attrName>style.visibility</p:attrName>
                                        </p:attrNameLst>
                                      </p:cBhvr>
                                      <p:to>
                                        <p:strVal val="hidden"/>
                                      </p:to>
                                    </p:set>
                                  </p:childTnLst>
                                </p:cTn>
                              </p:par>
                            </p:childTnLst>
                          </p:cTn>
                        </p:par>
                        <p:par>
                          <p:cTn id="64" fill="hold">
                            <p:stCondLst>
                              <p:cond delay="889000"/>
                            </p:stCondLst>
                            <p:childTnLst>
                              <p:par>
                                <p:cTn id="65" presetID="22" presetClass="exit" presetSubtype="8" fill="hold" grpId="0" nodeType="afterEffect">
                                  <p:stCondLst>
                                    <p:cond delay="0"/>
                                  </p:stCondLst>
                                  <p:childTnLst>
                                    <p:animEffect transition="out" filter="wipe(left)">
                                      <p:cBhvr>
                                        <p:cTn id="66" dur="59000"/>
                                        <p:tgtEl>
                                          <p:spTgt spid="31"/>
                                        </p:tgtEl>
                                      </p:cBhvr>
                                    </p:animEffect>
                                    <p:set>
                                      <p:cBhvr>
                                        <p:cTn id="67" dur="1" fill="hold">
                                          <p:stCondLst>
                                            <p:cond delay="58999"/>
                                          </p:stCondLst>
                                        </p:cTn>
                                        <p:tgtEl>
                                          <p:spTgt spid="31"/>
                                        </p:tgtEl>
                                        <p:attrNameLst>
                                          <p:attrName>style.visibility</p:attrName>
                                        </p:attrNameLst>
                                      </p:cBhvr>
                                      <p:to>
                                        <p:strVal val="hidden"/>
                                      </p:to>
                                    </p:set>
                                  </p:childTnLst>
                                </p:cTn>
                              </p:par>
                            </p:childTnLst>
                          </p:cTn>
                        </p:par>
                        <p:par>
                          <p:cTn id="68" fill="hold">
                            <p:stCondLst>
                              <p:cond delay="948000"/>
                            </p:stCondLst>
                            <p:childTnLst>
                              <p:par>
                                <p:cTn id="69" presetID="22" presetClass="exit" presetSubtype="8" fill="hold" grpId="0" nodeType="afterEffect">
                                  <p:stCondLst>
                                    <p:cond delay="1000"/>
                                  </p:stCondLst>
                                  <p:childTnLst>
                                    <p:animEffect transition="out" filter="wipe(left)">
                                      <p:cBhvr>
                                        <p:cTn id="70" dur="59000"/>
                                        <p:tgtEl>
                                          <p:spTgt spid="32"/>
                                        </p:tgtEl>
                                      </p:cBhvr>
                                    </p:animEffect>
                                    <p:set>
                                      <p:cBhvr>
                                        <p:cTn id="71" dur="1" fill="hold">
                                          <p:stCondLst>
                                            <p:cond delay="58999"/>
                                          </p:stCondLst>
                                        </p:cTn>
                                        <p:tgtEl>
                                          <p:spTgt spid="32"/>
                                        </p:tgtEl>
                                        <p:attrNameLst>
                                          <p:attrName>style.visibility</p:attrName>
                                        </p:attrNameLst>
                                      </p:cBhvr>
                                      <p:to>
                                        <p:strVal val="hidden"/>
                                      </p:to>
                                    </p:set>
                                  </p:childTnLst>
                                </p:cTn>
                              </p:par>
                            </p:childTnLst>
                          </p:cTn>
                        </p:par>
                        <p:par>
                          <p:cTn id="72" fill="hold">
                            <p:stCondLst>
                              <p:cond delay="1008000"/>
                            </p:stCondLst>
                            <p:childTnLst>
                              <p:par>
                                <p:cTn id="73" presetID="22" presetClass="exit" presetSubtype="8" fill="hold" grpId="0" nodeType="afterEffect">
                                  <p:stCondLst>
                                    <p:cond delay="0"/>
                                  </p:stCondLst>
                                  <p:childTnLst>
                                    <p:animEffect transition="out" filter="wipe(left)">
                                      <p:cBhvr>
                                        <p:cTn id="74" dur="59000"/>
                                        <p:tgtEl>
                                          <p:spTgt spid="33"/>
                                        </p:tgtEl>
                                      </p:cBhvr>
                                    </p:animEffect>
                                    <p:set>
                                      <p:cBhvr>
                                        <p:cTn id="75" dur="1" fill="hold">
                                          <p:stCondLst>
                                            <p:cond delay="58999"/>
                                          </p:stCondLst>
                                        </p:cTn>
                                        <p:tgtEl>
                                          <p:spTgt spid="33"/>
                                        </p:tgtEl>
                                        <p:attrNameLst>
                                          <p:attrName>style.visibility</p:attrName>
                                        </p:attrNameLst>
                                      </p:cBhvr>
                                      <p:to>
                                        <p:strVal val="hidden"/>
                                      </p:to>
                                    </p:set>
                                  </p:childTnLst>
                                </p:cTn>
                              </p:par>
                            </p:childTnLst>
                          </p:cTn>
                        </p:par>
                        <p:par>
                          <p:cTn id="76" fill="hold">
                            <p:stCondLst>
                              <p:cond delay="1067000"/>
                            </p:stCondLst>
                            <p:childTnLst>
                              <p:par>
                                <p:cTn id="77" presetID="22" presetClass="exit" presetSubtype="8" fill="hold" grpId="0" nodeType="afterEffect">
                                  <p:stCondLst>
                                    <p:cond delay="0"/>
                                  </p:stCondLst>
                                  <p:childTnLst>
                                    <p:animEffect transition="out" filter="wipe(left)">
                                      <p:cBhvr>
                                        <p:cTn id="78" dur="59000"/>
                                        <p:tgtEl>
                                          <p:spTgt spid="34"/>
                                        </p:tgtEl>
                                      </p:cBhvr>
                                    </p:animEffect>
                                    <p:set>
                                      <p:cBhvr>
                                        <p:cTn id="79" dur="1" fill="hold">
                                          <p:stCondLst>
                                            <p:cond delay="58999"/>
                                          </p:stCondLst>
                                        </p:cTn>
                                        <p:tgtEl>
                                          <p:spTgt spid="34"/>
                                        </p:tgtEl>
                                        <p:attrNameLst>
                                          <p:attrName>style.visibility</p:attrName>
                                        </p:attrNameLst>
                                      </p:cBhvr>
                                      <p:to>
                                        <p:strVal val="hidden"/>
                                      </p:to>
                                    </p:set>
                                  </p:childTnLst>
                                </p:cTn>
                              </p:par>
                            </p:childTnLst>
                          </p:cTn>
                        </p:par>
                        <p:par>
                          <p:cTn id="80" fill="hold">
                            <p:stCondLst>
                              <p:cond delay="1126000"/>
                            </p:stCondLst>
                            <p:childTnLst>
                              <p:par>
                                <p:cTn id="81" presetID="22" presetClass="exit" presetSubtype="8" fill="hold" grpId="0" nodeType="afterEffect">
                                  <p:stCondLst>
                                    <p:cond delay="0"/>
                                  </p:stCondLst>
                                  <p:childTnLst>
                                    <p:animEffect transition="out" filter="wipe(left)">
                                      <p:cBhvr>
                                        <p:cTn id="82" dur="59000"/>
                                        <p:tgtEl>
                                          <p:spTgt spid="5"/>
                                        </p:tgtEl>
                                      </p:cBhvr>
                                    </p:animEffect>
                                    <p:set>
                                      <p:cBhvr>
                                        <p:cTn id="83" dur="1" fill="hold">
                                          <p:stCondLst>
                                            <p:cond delay="58999"/>
                                          </p:stCondLst>
                                        </p:cTn>
                                        <p:tgtEl>
                                          <p:spTgt spid="5"/>
                                        </p:tgtEl>
                                        <p:attrNameLst>
                                          <p:attrName>style.visibility</p:attrName>
                                        </p:attrNameLst>
                                      </p:cBhvr>
                                      <p:to>
                                        <p:strVal val="hidden"/>
                                      </p:to>
                                    </p:set>
                                  </p:childTnLst>
                                </p:cTn>
                              </p:par>
                            </p:childTnLst>
                          </p:cTn>
                        </p:par>
                        <p:par>
                          <p:cTn id="84" fill="hold">
                            <p:stCondLst>
                              <p:cond delay="1185000"/>
                            </p:stCondLst>
                            <p:childTnLst>
                              <p:par>
                                <p:cTn id="85" presetID="1" presetClass="entr" presetSubtype="0" fill="hold" grpId="0" nodeType="afterEffect">
                                  <p:stCondLst>
                                    <p:cond delay="0"/>
                                  </p:stCondLst>
                                  <p:childTnLst>
                                    <p:set>
                                      <p:cBhvr>
                                        <p:cTn id="8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3" grpId="0" animBg="1"/>
      <p:bldP spid="15" grpId="0" animBg="1"/>
      <p:bldP spid="35" grpId="0" animBg="1"/>
      <p:bldP spid="27" grpId="0" animBg="1"/>
      <p:bldP spid="28" grpId="0" animBg="1"/>
      <p:bldP spid="29" grpId="0" animBg="1"/>
      <p:bldP spid="30" grpId="0" animBg="1"/>
      <p:bldP spid="31" grpId="0" animBg="1"/>
      <p:bldP spid="32" grpId="0" animBg="1"/>
      <p:bldP spid="33" grpId="0" animBg="1"/>
      <p:bldP spid="34" grpId="0" animBg="1"/>
      <p:bldP spid="41" grpId="0" animBg="1"/>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6AE76-8B26-8127-65E4-49BED9A52CBB}"/>
              </a:ext>
            </a:extLst>
          </p:cNvPr>
          <p:cNvSpPr>
            <a:spLocks noGrp="1"/>
          </p:cNvSpPr>
          <p:nvPr>
            <p:ph type="title"/>
          </p:nvPr>
        </p:nvSpPr>
        <p:spPr/>
        <p:txBody>
          <a:bodyPr/>
          <a:lstStyle/>
          <a:p>
            <a:r>
              <a:rPr lang="en-AU">
                <a:latin typeface="+mj-lt"/>
              </a:rPr>
              <a:t>Venn diagram</a:t>
            </a:r>
          </a:p>
        </p:txBody>
      </p:sp>
      <p:grpSp>
        <p:nvGrpSpPr>
          <p:cNvPr id="13" name="Group 12" descr="Object 1">
            <a:extLst>
              <a:ext uri="{FF2B5EF4-FFF2-40B4-BE49-F238E27FC236}">
                <a16:creationId xmlns:a16="http://schemas.microsoft.com/office/drawing/2014/main" id="{41C7837D-4B13-DC58-5A33-4D2CFFFCE45E}"/>
              </a:ext>
            </a:extLst>
          </p:cNvPr>
          <p:cNvGrpSpPr/>
          <p:nvPr/>
        </p:nvGrpSpPr>
        <p:grpSpPr>
          <a:xfrm>
            <a:off x="1653639" y="1123760"/>
            <a:ext cx="5471315" cy="5247059"/>
            <a:chOff x="1653639" y="1123760"/>
            <a:chExt cx="5471315" cy="5247059"/>
          </a:xfrm>
        </p:grpSpPr>
        <p:grpSp>
          <p:nvGrpSpPr>
            <p:cNvPr id="4" name="Group 3" descr="Object 1">
              <a:extLst>
                <a:ext uri="{FF2B5EF4-FFF2-40B4-BE49-F238E27FC236}">
                  <a16:creationId xmlns:a16="http://schemas.microsoft.com/office/drawing/2014/main" id="{95D9560F-6B51-6AF3-CD5C-741454253462}"/>
                </a:ext>
              </a:extLst>
            </p:cNvPr>
            <p:cNvGrpSpPr/>
            <p:nvPr/>
          </p:nvGrpSpPr>
          <p:grpSpPr>
            <a:xfrm>
              <a:off x="1653639" y="1123760"/>
              <a:ext cx="5471315" cy="5247059"/>
              <a:chOff x="1653639" y="1123760"/>
              <a:chExt cx="5471315" cy="5247059"/>
            </a:xfrm>
          </p:grpSpPr>
          <p:sp>
            <p:nvSpPr>
              <p:cNvPr id="5" name="Google Shape;79;p15" descr="Venn object 1">
                <a:extLst>
                  <a:ext uri="{FF2B5EF4-FFF2-40B4-BE49-F238E27FC236}">
                    <a16:creationId xmlns:a16="http://schemas.microsoft.com/office/drawing/2014/main" id="{4D104F2E-A9D0-AF8D-33D2-97F0566C71B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6985327D-BA76-9959-01EB-1FAF158AA50C}"/>
                  </a:ext>
                </a:extLst>
              </p:cNvPr>
              <p:cNvSpPr/>
              <p:nvPr/>
            </p:nvSpPr>
            <p:spPr>
              <a:xfrm>
                <a:off x="3468608"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mj-lt"/>
                    <a:cs typeface="Arial" panose="020B0604020202020204" pitchFamily="34" charset="0"/>
                  </a:rPr>
                  <a:t>Object 1</a:t>
                </a:r>
              </a:p>
            </p:txBody>
          </p:sp>
        </p:grpSp>
        <p:sp>
          <p:nvSpPr>
            <p:cNvPr id="6" name="Google Shape;83;p15">
              <a:extLst>
                <a:ext uri="{FF2B5EF4-FFF2-40B4-BE49-F238E27FC236}">
                  <a16:creationId xmlns:a16="http://schemas.microsoft.com/office/drawing/2014/main" id="{7929AC78-7E3C-08A6-D26C-E99CB41BAD96}"/>
                </a:ext>
              </a:extLst>
            </p:cNvPr>
            <p:cNvSpPr txBox="1"/>
            <p:nvPr/>
          </p:nvSpPr>
          <p:spPr>
            <a:xfrm>
              <a:off x="2172233" y="3587341"/>
              <a:ext cx="2840000"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Features of object 1</a:t>
              </a:r>
              <a:endParaRPr sz="1600" kern="0">
                <a:solidFill>
                  <a:srgbClr val="000000"/>
                </a:solidFill>
                <a:ea typeface="Montserrat"/>
                <a:cs typeface="Arial" panose="020B0604020202020204" pitchFamily="34" charset="0"/>
                <a:sym typeface="Montserrat"/>
              </a:endParaRPr>
            </a:p>
          </p:txBody>
        </p:sp>
      </p:grpSp>
      <p:sp>
        <p:nvSpPr>
          <p:cNvPr id="8" name="Google Shape;85;p15">
            <a:extLst>
              <a:ext uri="{FF2B5EF4-FFF2-40B4-BE49-F238E27FC236}">
                <a16:creationId xmlns:a16="http://schemas.microsoft.com/office/drawing/2014/main" id="{F6A59A3B-162F-EA43-AD23-33BEF8DA5A86}"/>
              </a:ext>
            </a:extLst>
          </p:cNvPr>
          <p:cNvSpPr txBox="1"/>
          <p:nvPr/>
        </p:nvSpPr>
        <p:spPr>
          <a:xfrm>
            <a:off x="5475522" y="3317591"/>
            <a:ext cx="1504400" cy="1020486"/>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Features similar to both objects</a:t>
            </a:r>
            <a:endParaRPr sz="1600" kern="0">
              <a:solidFill>
                <a:srgbClr val="000000"/>
              </a:solidFill>
              <a:ea typeface="Montserrat"/>
              <a:cs typeface="Arial" panose="020B0604020202020204" pitchFamily="34" charset="0"/>
              <a:sym typeface="Montserrat"/>
            </a:endParaRPr>
          </a:p>
        </p:txBody>
      </p:sp>
      <p:grpSp>
        <p:nvGrpSpPr>
          <p:cNvPr id="14" name="Group 13" descr="Object 2">
            <a:extLst>
              <a:ext uri="{FF2B5EF4-FFF2-40B4-BE49-F238E27FC236}">
                <a16:creationId xmlns:a16="http://schemas.microsoft.com/office/drawing/2014/main" id="{C5360474-FAE2-259B-7E51-F6E33AF639D8}"/>
              </a:ext>
            </a:extLst>
          </p:cNvPr>
          <p:cNvGrpSpPr/>
          <p:nvPr/>
        </p:nvGrpSpPr>
        <p:grpSpPr>
          <a:xfrm>
            <a:off x="5012233" y="1123760"/>
            <a:ext cx="5471315" cy="5247059"/>
            <a:chOff x="5012233" y="1123760"/>
            <a:chExt cx="5471315" cy="5247059"/>
          </a:xfrm>
        </p:grpSpPr>
        <p:grpSp>
          <p:nvGrpSpPr>
            <p:cNvPr id="12" name="Group 11" descr="Object 2">
              <a:extLst>
                <a:ext uri="{FF2B5EF4-FFF2-40B4-BE49-F238E27FC236}">
                  <a16:creationId xmlns:a16="http://schemas.microsoft.com/office/drawing/2014/main" id="{C5AED732-DC57-3916-DBAC-438AE2CFC8ED}"/>
                </a:ext>
              </a:extLst>
            </p:cNvPr>
            <p:cNvGrpSpPr/>
            <p:nvPr/>
          </p:nvGrpSpPr>
          <p:grpSpPr>
            <a:xfrm>
              <a:off x="5012233" y="1123760"/>
              <a:ext cx="5471315" cy="5247059"/>
              <a:chOff x="5012233" y="1123760"/>
              <a:chExt cx="5471315" cy="5247059"/>
            </a:xfrm>
          </p:grpSpPr>
          <p:sp>
            <p:nvSpPr>
              <p:cNvPr id="10" name="Google Shape;79;p15" descr="Venn object 1">
                <a:extLst>
                  <a:ext uri="{FF2B5EF4-FFF2-40B4-BE49-F238E27FC236}">
                    <a16:creationId xmlns:a16="http://schemas.microsoft.com/office/drawing/2014/main" id="{7F9AEF08-D20A-7C6A-BBCD-E7251FAFEF5D}"/>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97CF7C23-ED1B-E42A-3AFD-251B65522A3A}"/>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mj-lt"/>
                    <a:cs typeface="Arial" panose="020B0604020202020204" pitchFamily="34" charset="0"/>
                  </a:rPr>
                  <a:t>Object 2</a:t>
                </a:r>
              </a:p>
            </p:txBody>
          </p:sp>
        </p:grpSp>
        <p:sp>
          <p:nvSpPr>
            <p:cNvPr id="7" name="Google Shape;84;p15">
              <a:extLst>
                <a:ext uri="{FF2B5EF4-FFF2-40B4-BE49-F238E27FC236}">
                  <a16:creationId xmlns:a16="http://schemas.microsoft.com/office/drawing/2014/main" id="{20C12809-0B2D-4F6C-1E45-A032BCB4FC87}"/>
                </a:ext>
              </a:extLst>
            </p:cNvPr>
            <p:cNvSpPr txBox="1"/>
            <p:nvPr/>
          </p:nvSpPr>
          <p:spPr>
            <a:xfrm>
              <a:off x="7659220" y="3548595"/>
              <a:ext cx="2290061"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Features of object 2</a:t>
              </a:r>
              <a:endParaRPr sz="1600" kern="0">
                <a:solidFill>
                  <a:srgbClr val="000000"/>
                </a:solidFill>
                <a:ea typeface="Montserrat"/>
                <a:cs typeface="Arial" panose="020B0604020202020204" pitchFamily="34" charset="0"/>
                <a:sym typeface="Montserrat"/>
              </a:endParaRPr>
            </a:p>
          </p:txBody>
        </p:sp>
      </p:grpSp>
      <p:sp>
        <p:nvSpPr>
          <p:cNvPr id="2" name="Slide Number Placeholder 1">
            <a:extLst>
              <a:ext uri="{FF2B5EF4-FFF2-40B4-BE49-F238E27FC236}">
                <a16:creationId xmlns:a16="http://schemas.microsoft.com/office/drawing/2014/main" id="{9E573A6F-C19D-9FA9-6524-4645FC66BA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117</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0896-D66B-0EE2-63F5-C55624654EE0}"/>
              </a:ext>
            </a:extLst>
          </p:cNvPr>
          <p:cNvSpPr>
            <a:spLocks noGrp="1"/>
          </p:cNvSpPr>
          <p:nvPr>
            <p:ph type="title"/>
          </p:nvPr>
        </p:nvSpPr>
        <p:spPr/>
        <p:txBody>
          <a:bodyPr/>
          <a:lstStyle/>
          <a:p>
            <a:r>
              <a:rPr lang="en-AU">
                <a:latin typeface="+mj-lt"/>
              </a:rPr>
              <a:t>T-chart</a:t>
            </a:r>
          </a:p>
        </p:txBody>
      </p:sp>
      <p:graphicFrame>
        <p:nvGraphicFramePr>
          <p:cNvPr id="4" name="Table 3">
            <a:extLst>
              <a:ext uri="{FF2B5EF4-FFF2-40B4-BE49-F238E27FC236}">
                <a16:creationId xmlns:a16="http://schemas.microsoft.com/office/drawing/2014/main" id="{7C707906-4F51-EA6C-CA44-BEB8AFF5F67B}"/>
              </a:ext>
            </a:extLst>
          </p:cNvPr>
          <p:cNvGraphicFramePr>
            <a:graphicFrameLocks noGrp="1"/>
          </p:cNvGraphicFramePr>
          <p:nvPr>
            <p:extLst>
              <p:ext uri="{D42A27DB-BD31-4B8C-83A1-F6EECF244321}">
                <p14:modId xmlns:p14="http://schemas.microsoft.com/office/powerpoint/2010/main" val="495953380"/>
              </p:ext>
            </p:extLst>
          </p:nvPr>
        </p:nvGraphicFramePr>
        <p:xfrm>
          <a:off x="2656572" y="914400"/>
          <a:ext cx="6381550" cy="5762725"/>
        </p:xfrm>
        <a:graphic>
          <a:graphicData uri="http://schemas.openxmlformats.org/drawingml/2006/table">
            <a:tbl>
              <a:tblPr firstRow="1" firstCol="1" bandRow="1">
                <a:tableStyleId>{69012ECD-51FC-41F1-AA8D-1B2483CD663E}</a:tableStyleId>
              </a:tblPr>
              <a:tblGrid>
                <a:gridCol w="3190775">
                  <a:extLst>
                    <a:ext uri="{9D8B030D-6E8A-4147-A177-3AD203B41FA5}">
                      <a16:colId xmlns:a16="http://schemas.microsoft.com/office/drawing/2014/main" val="1345564361"/>
                    </a:ext>
                  </a:extLst>
                </a:gridCol>
                <a:gridCol w="3190775">
                  <a:extLst>
                    <a:ext uri="{9D8B030D-6E8A-4147-A177-3AD203B41FA5}">
                      <a16:colId xmlns:a16="http://schemas.microsoft.com/office/drawing/2014/main" val="2222432088"/>
                    </a:ext>
                  </a:extLst>
                </a:gridCol>
              </a:tblGrid>
              <a:tr h="606392">
                <a:tc>
                  <a:txBody>
                    <a:bodyPr/>
                    <a:lstStyle/>
                    <a:p>
                      <a:pPr algn="ctr">
                        <a:lnSpc>
                          <a:spcPct val="150000"/>
                        </a:lnSpc>
                        <a:spcBef>
                          <a:spcPts val="1200"/>
                        </a:spcBef>
                        <a:spcAft>
                          <a:spcPts val="600"/>
                        </a:spcAft>
                      </a:pPr>
                      <a:r>
                        <a:rPr lang="en-AU" sz="2000" b="1" i="0">
                          <a:solidFill>
                            <a:schemeClr val="bg1"/>
                          </a:solidFill>
                          <a:effectLst/>
                          <a:latin typeface="+mj-lt"/>
                          <a:ea typeface="Calibri" panose="020F0502020204030204" pitchFamily="34" charset="0"/>
                          <a:cs typeface="Arial" panose="020B0604020202020204" pitchFamily="34" charset="0"/>
                        </a:rPr>
                        <a:t>Heading 1</a:t>
                      </a:r>
                    </a:p>
                  </a:txBody>
                  <a:tcPr marL="53870" marR="53870" marT="0" marB="0">
                    <a:lnL w="6350" cap="flat" cmpd="sng" algn="ctr">
                      <a:noFill/>
                      <a:prstDash val="solid"/>
                      <a:miter lim="800000"/>
                    </a:lnL>
                    <a:lnR w="28575" cap="flat" cmpd="sng" algn="ctr">
                      <a:solidFill>
                        <a:schemeClr val="accent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50000"/>
                        </a:lnSpc>
                        <a:spcBef>
                          <a:spcPts val="1200"/>
                        </a:spcBef>
                        <a:spcAft>
                          <a:spcPts val="600"/>
                        </a:spcAft>
                        <a:buClrTx/>
                        <a:buSzTx/>
                        <a:buFontTx/>
                        <a:buNone/>
                        <a:tabLst/>
                        <a:defRPr/>
                      </a:pPr>
                      <a:r>
                        <a:rPr lang="en-AU" sz="2000" b="1" i="0" dirty="0">
                          <a:solidFill>
                            <a:schemeClr val="bg1"/>
                          </a:solidFill>
                          <a:effectLst/>
                          <a:latin typeface="+mj-lt"/>
                          <a:ea typeface="Calibri" panose="020F0502020204030204" pitchFamily="34" charset="0"/>
                          <a:cs typeface="Arial" panose="020B0604020202020204" pitchFamily="34" charset="0"/>
                        </a:rPr>
                        <a:t>Heading 2</a:t>
                      </a:r>
                    </a:p>
                  </a:txBody>
                  <a:tcPr marL="53870" marR="53870" marT="0" marB="0">
                    <a:lnL w="28575"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99690422"/>
                  </a:ext>
                </a:extLst>
              </a:tr>
              <a:tr h="5156333">
                <a:tc>
                  <a:txBody>
                    <a:bodyPr/>
                    <a:lstStyle/>
                    <a:p>
                      <a:pPr>
                        <a:lnSpc>
                          <a:spcPct val="150000"/>
                        </a:lnSpc>
                        <a:spcBef>
                          <a:spcPts val="1200"/>
                        </a:spcBef>
                        <a:spcAft>
                          <a:spcPts val="600"/>
                        </a:spcAft>
                      </a:pPr>
                      <a:endParaRPr lang="en-AU" sz="900">
                        <a:solidFill>
                          <a:schemeClr val="accent1"/>
                        </a:solidFill>
                        <a:effectLst/>
                        <a:latin typeface="+mn-lt"/>
                        <a:ea typeface="Calibri" panose="020F0502020204030204" pitchFamily="34" charset="0"/>
                        <a:cs typeface="Arial" panose="020B0604020202020204" pitchFamily="34" charset="0"/>
                      </a:endParaRPr>
                    </a:p>
                  </a:txBody>
                  <a:tcPr marL="53870" marR="53870" marT="0" marB="0">
                    <a:lnL w="12700"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nSpc>
                          <a:spcPct val="150000"/>
                        </a:lnSpc>
                        <a:spcBef>
                          <a:spcPts val="1200"/>
                        </a:spcBef>
                        <a:spcAft>
                          <a:spcPts val="600"/>
                        </a:spcAft>
                      </a:pPr>
                      <a:endParaRPr lang="en-AU" sz="900" dirty="0">
                        <a:solidFill>
                          <a:schemeClr val="accent1"/>
                        </a:solidFill>
                        <a:effectLst/>
                        <a:latin typeface="+mn-lt"/>
                        <a:ea typeface="Calibri" panose="020F0502020204030204" pitchFamily="34" charset="0"/>
                        <a:cs typeface="Arial" panose="020B0604020202020204" pitchFamily="34" charset="0"/>
                      </a:endParaRPr>
                    </a:p>
                  </a:txBody>
                  <a:tcPr marL="53870" marR="53870" marT="0" marB="0">
                    <a:lnL w="28575"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490763220"/>
                  </a:ext>
                </a:extLst>
              </a:tr>
            </a:tbl>
          </a:graphicData>
        </a:graphic>
      </p:graphicFrame>
      <p:sp>
        <p:nvSpPr>
          <p:cNvPr id="3" name="Slide Number Placeholder 2">
            <a:extLst>
              <a:ext uri="{FF2B5EF4-FFF2-40B4-BE49-F238E27FC236}">
                <a16:creationId xmlns:a16="http://schemas.microsoft.com/office/drawing/2014/main" id="{61F6B646-B300-8363-4791-44BEBC7C69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306584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91289-EFA1-2A0B-F525-10593DC34D0E}"/>
              </a:ext>
            </a:extLst>
          </p:cNvPr>
          <p:cNvSpPr>
            <a:spLocks noGrp="1"/>
          </p:cNvSpPr>
          <p:nvPr>
            <p:ph type="title"/>
          </p:nvPr>
        </p:nvSpPr>
        <p:spPr/>
        <p:txBody>
          <a:bodyPr/>
          <a:lstStyle/>
          <a:p>
            <a:r>
              <a:rPr lang="en-AU" dirty="0">
                <a:latin typeface="+mj-lt"/>
              </a:rPr>
              <a:t>Frayer diagram</a:t>
            </a:r>
          </a:p>
        </p:txBody>
      </p:sp>
      <p:sp>
        <p:nvSpPr>
          <p:cNvPr id="5" name="Google Shape;72;p15">
            <a:extLst>
              <a:ext uri="{FF2B5EF4-FFF2-40B4-BE49-F238E27FC236}">
                <a16:creationId xmlns:a16="http://schemas.microsoft.com/office/drawing/2014/main" id="{B9D6B4E5-9E93-B797-C630-047A8AA7C573}"/>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ACE9AFB6-504F-E966-D3E6-0982C9D9B403}"/>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654479C0-7B02-5005-0AF7-67C0EE900317}"/>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A70112CF-B458-EE21-D197-F749A960826E}"/>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A62C944F-23E5-C8E7-9836-BD34D0F59ABD}"/>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grpSp>
        <p:nvGrpSpPr>
          <p:cNvPr id="4" name="Group 3" descr="A scaffold for a frayer diagram. The title should be placed at the centre,  a definition in the top left, facts and characteristics in the top right, examples in the bottom left and non-examples in the bottom right.">
            <a:extLst>
              <a:ext uri="{FF2B5EF4-FFF2-40B4-BE49-F238E27FC236}">
                <a16:creationId xmlns:a16="http://schemas.microsoft.com/office/drawing/2014/main" id="{9AD7FB54-C2BC-1CD7-96D0-3C5AC1C918EB}"/>
              </a:ext>
            </a:extLst>
          </p:cNvPr>
          <p:cNvGrpSpPr/>
          <p:nvPr/>
        </p:nvGrpSpPr>
        <p:grpSpPr>
          <a:xfrm>
            <a:off x="1496829" y="1059232"/>
            <a:ext cx="9198668" cy="5266366"/>
            <a:chOff x="1496829" y="1059232"/>
            <a:chExt cx="9198668" cy="5266366"/>
          </a:xfrm>
        </p:grpSpPr>
        <p:sp>
          <p:nvSpPr>
            <p:cNvPr id="14" name="Google Shape;81;p15">
              <a:extLst>
                <a:ext uri="{FF2B5EF4-FFF2-40B4-BE49-F238E27FC236}">
                  <a16:creationId xmlns:a16="http://schemas.microsoft.com/office/drawing/2014/main" id="{5839A77F-3456-77D9-817C-2DE6B6AB4595}"/>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b="1">
                  <a:latin typeface="+mj-lt"/>
                  <a:ea typeface="Calibri"/>
                  <a:cs typeface="Arial" panose="020B0604020202020204" pitchFamily="34" charset="0"/>
                  <a:sym typeface="Calibri"/>
                </a:rPr>
                <a:t>Word, term, concept</a:t>
              </a:r>
              <a:endParaRPr>
                <a:latin typeface="+mj-lt"/>
                <a:cs typeface="Arial" panose="020B0604020202020204" pitchFamily="34" charset="0"/>
              </a:endParaRPr>
            </a:p>
          </p:txBody>
        </p:sp>
        <p:sp>
          <p:nvSpPr>
            <p:cNvPr id="6" name="Google Shape;73;p15">
              <a:extLst>
                <a:ext uri="{FF2B5EF4-FFF2-40B4-BE49-F238E27FC236}">
                  <a16:creationId xmlns:a16="http://schemas.microsoft.com/office/drawing/2014/main" id="{155B17CE-58EE-4032-EBBD-41AA0AD38601}"/>
                </a:ext>
              </a:extLst>
            </p:cNvPr>
            <p:cNvSpPr txBox="1"/>
            <p:nvPr/>
          </p:nvSpPr>
          <p:spPr>
            <a:xfrm>
              <a:off x="1496829" y="1074256"/>
              <a:ext cx="4551266" cy="202294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Definition </a:t>
              </a:r>
              <a:br>
                <a:rPr lang="en" sz="2000">
                  <a:latin typeface="+mj-lt"/>
                  <a:ea typeface="Calibri"/>
                  <a:cs typeface="Arial" panose="020B0604020202020204" pitchFamily="34" charset="0"/>
                  <a:sym typeface="Calibri"/>
                </a:rPr>
              </a:br>
              <a:endParaRPr sz="200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EAA24362-2F3E-5787-7000-91A7ADFA07E0}"/>
                </a:ext>
              </a:extLst>
            </p:cNvPr>
            <p:cNvSpPr txBox="1"/>
            <p:nvPr/>
          </p:nvSpPr>
          <p:spPr>
            <a:xfrm>
              <a:off x="6198194" y="1059232"/>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dirty="0">
                  <a:latin typeface="+mj-lt"/>
                  <a:ea typeface="Calibri"/>
                  <a:cs typeface="Arial" panose="020B0604020202020204" pitchFamily="34" charset="0"/>
                  <a:sym typeface="Calibri"/>
                </a:rPr>
              </a:br>
              <a:r>
                <a:rPr lang="en" sz="2000" b="1" dirty="0">
                  <a:latin typeface="+mj-lt"/>
                  <a:ea typeface="Calibri"/>
                  <a:cs typeface="Arial" panose="020B0604020202020204" pitchFamily="34" charset="0"/>
                  <a:sym typeface="Calibri"/>
                </a:rPr>
                <a:t>Facts or Characteristics</a:t>
              </a:r>
              <a:br>
                <a:rPr lang="en" sz="2000" b="1" dirty="0">
                  <a:latin typeface="+mj-lt"/>
                  <a:ea typeface="Calibri"/>
                  <a:cs typeface="Arial" panose="020B0604020202020204" pitchFamily="34" charset="0"/>
                  <a:sym typeface="Calibri"/>
                </a:rPr>
              </a:br>
              <a:endParaRPr sz="2000" dirty="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2CCF9001-759D-8324-2DF9-1254DE857686}"/>
                </a:ext>
              </a:extLst>
            </p:cNvPr>
            <p:cNvSpPr txBox="1"/>
            <p:nvPr/>
          </p:nvSpPr>
          <p:spPr>
            <a:xfrm>
              <a:off x="1496829" y="4352086"/>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latin typeface="+mj-lt"/>
                  <a:ea typeface="Calibri"/>
                  <a:cs typeface="Arial" panose="020B0604020202020204" pitchFamily="34" charset="0"/>
                  <a:sym typeface="Calibri"/>
                </a:rPr>
                <a:t>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33005813-EAC2-1551-6AB4-22EBA739B63E}"/>
                </a:ext>
              </a:extLst>
            </p:cNvPr>
            <p:cNvSpPr txBox="1"/>
            <p:nvPr/>
          </p:nvSpPr>
          <p:spPr>
            <a:xfrm>
              <a:off x="6205065" y="4352948"/>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dirty="0">
                  <a:latin typeface="+mj-lt"/>
                  <a:ea typeface="Calibri"/>
                  <a:cs typeface="Arial" panose="020B0604020202020204" pitchFamily="34" charset="0"/>
                  <a:sym typeface="Calibri"/>
                </a:rPr>
                <a:t>Non-examples</a:t>
              </a:r>
              <a:br>
                <a:rPr lang="en" sz="2000" b="1" dirty="0">
                  <a:latin typeface="+mj-lt"/>
                  <a:ea typeface="Calibri"/>
                  <a:cs typeface="Arial" panose="020B0604020202020204" pitchFamily="34" charset="0"/>
                  <a:sym typeface="Calibri"/>
                </a:rPr>
              </a:br>
              <a:endParaRPr sz="2000" dirty="0">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A4070155-F260-7BBF-5A58-0C4E16363B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119</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2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BF987-2D68-2906-D3A8-6B9893EF9808}"/>
              </a:ext>
            </a:extLst>
          </p:cNvPr>
          <p:cNvSpPr>
            <a:spLocks noGrp="1"/>
          </p:cNvSpPr>
          <p:nvPr>
            <p:ph type="title"/>
          </p:nvPr>
        </p:nvSpPr>
        <p:spPr/>
        <p:txBody>
          <a:bodyPr/>
          <a:lstStyle/>
          <a:p>
            <a:r>
              <a:rPr lang="en-AU" dirty="0">
                <a:latin typeface="+mj-lt"/>
              </a:rPr>
              <a:t>Making observations with popping corn</a:t>
            </a:r>
          </a:p>
        </p:txBody>
      </p:sp>
      <p:sp>
        <p:nvSpPr>
          <p:cNvPr id="7" name="Text Placeholder 6">
            <a:extLst>
              <a:ext uri="{FF2B5EF4-FFF2-40B4-BE49-F238E27FC236}">
                <a16:creationId xmlns:a16="http://schemas.microsoft.com/office/drawing/2014/main" id="{4E685EA7-5B19-E9FA-92C3-AD166F201791}"/>
              </a:ext>
            </a:extLst>
          </p:cNvPr>
          <p:cNvSpPr>
            <a:spLocks noGrp="1"/>
          </p:cNvSpPr>
          <p:nvPr>
            <p:ph type="body" sz="quarter" idx="18"/>
          </p:nvPr>
        </p:nvSpPr>
        <p:spPr/>
        <p:txBody>
          <a:bodyPr/>
          <a:lstStyle/>
          <a:p>
            <a:r>
              <a:rPr lang="en-AU">
                <a:latin typeface="+mj-lt"/>
              </a:rPr>
              <a:t>Draw this table in your book</a:t>
            </a:r>
          </a:p>
        </p:txBody>
      </p:sp>
      <p:graphicFrame>
        <p:nvGraphicFramePr>
          <p:cNvPr id="8" name="Table 7">
            <a:extLst>
              <a:ext uri="{FF2B5EF4-FFF2-40B4-BE49-F238E27FC236}">
                <a16:creationId xmlns:a16="http://schemas.microsoft.com/office/drawing/2014/main" id="{0AD1C960-6EE6-5808-5EC9-24D505ABEEAD}"/>
              </a:ext>
            </a:extLst>
          </p:cNvPr>
          <p:cNvGraphicFramePr>
            <a:graphicFrameLocks noGrp="1"/>
          </p:cNvGraphicFramePr>
          <p:nvPr>
            <p:extLst>
              <p:ext uri="{D42A27DB-BD31-4B8C-83A1-F6EECF244321}">
                <p14:modId xmlns:p14="http://schemas.microsoft.com/office/powerpoint/2010/main" val="2358864447"/>
              </p:ext>
            </p:extLst>
          </p:nvPr>
        </p:nvGraphicFramePr>
        <p:xfrm>
          <a:off x="365057" y="1764418"/>
          <a:ext cx="11461886" cy="4111062"/>
        </p:xfrm>
        <a:graphic>
          <a:graphicData uri="http://schemas.openxmlformats.org/drawingml/2006/table">
            <a:tbl>
              <a:tblPr firstRow="1" bandRow="1">
                <a:tableStyleId>{5A111915-BE36-4E01-A7E5-04B1672EAD32}</a:tableStyleId>
              </a:tblPr>
              <a:tblGrid>
                <a:gridCol w="3079886">
                  <a:extLst>
                    <a:ext uri="{9D8B030D-6E8A-4147-A177-3AD203B41FA5}">
                      <a16:colId xmlns:a16="http://schemas.microsoft.com/office/drawing/2014/main" val="1965922176"/>
                    </a:ext>
                  </a:extLst>
                </a:gridCol>
                <a:gridCol w="2215847">
                  <a:extLst>
                    <a:ext uri="{9D8B030D-6E8A-4147-A177-3AD203B41FA5}">
                      <a16:colId xmlns:a16="http://schemas.microsoft.com/office/drawing/2014/main" val="1710535385"/>
                    </a:ext>
                  </a:extLst>
                </a:gridCol>
                <a:gridCol w="3657600">
                  <a:extLst>
                    <a:ext uri="{9D8B030D-6E8A-4147-A177-3AD203B41FA5}">
                      <a16:colId xmlns:a16="http://schemas.microsoft.com/office/drawing/2014/main" val="3763427683"/>
                    </a:ext>
                  </a:extLst>
                </a:gridCol>
                <a:gridCol w="2508553">
                  <a:extLst>
                    <a:ext uri="{9D8B030D-6E8A-4147-A177-3AD203B41FA5}">
                      <a16:colId xmlns:a16="http://schemas.microsoft.com/office/drawing/2014/main" val="1201402381"/>
                    </a:ext>
                  </a:extLst>
                </a:gridCol>
              </a:tblGrid>
              <a:tr h="705834">
                <a:tc>
                  <a:txBody>
                    <a:bodyPr/>
                    <a:lstStyle/>
                    <a:p>
                      <a:r>
                        <a:rPr lang="en-AU">
                          <a:latin typeface="+mj-lt"/>
                        </a:rPr>
                        <a:t>Qualitative observation</a:t>
                      </a:r>
                    </a:p>
                  </a:txBody>
                  <a:tcPr>
                    <a:lnB w="12700" cap="flat" cmpd="sng" algn="ctr">
                      <a:solidFill>
                        <a:schemeClr val="tx1"/>
                      </a:solidFill>
                      <a:prstDash val="solid"/>
                      <a:round/>
                      <a:headEnd type="none" w="med" len="med"/>
                      <a:tailEnd type="none" w="med" len="med"/>
                    </a:lnB>
                  </a:tcPr>
                </a:tc>
                <a:tc>
                  <a:txBody>
                    <a:bodyPr/>
                    <a:lstStyle/>
                    <a:p>
                      <a:r>
                        <a:rPr lang="en-AU">
                          <a:latin typeface="+mj-lt"/>
                        </a:rPr>
                        <a:t>Sense used</a:t>
                      </a:r>
                    </a:p>
                  </a:txBody>
                  <a:tcPr>
                    <a:lnB w="12700" cap="flat" cmpd="sng" algn="ctr">
                      <a:solidFill>
                        <a:schemeClr val="tx1"/>
                      </a:solidFill>
                      <a:prstDash val="solid"/>
                      <a:round/>
                      <a:headEnd type="none" w="med" len="med"/>
                      <a:tailEnd type="none" w="med" len="med"/>
                    </a:lnB>
                  </a:tcPr>
                </a:tc>
                <a:tc>
                  <a:txBody>
                    <a:bodyPr/>
                    <a:lstStyle/>
                    <a:p>
                      <a:r>
                        <a:rPr lang="en-AU">
                          <a:latin typeface="+mj-lt"/>
                        </a:rPr>
                        <a:t>How can this measurement be made quantitative?</a:t>
                      </a:r>
                      <a:endParaRPr lang="en-AU" dirty="0">
                        <a:latin typeface="+mj-lt"/>
                      </a:endParaRPr>
                    </a:p>
                  </a:txBody>
                  <a:tcPr>
                    <a:lnB w="12700" cap="flat" cmpd="sng" algn="ctr">
                      <a:solidFill>
                        <a:schemeClr val="tx1"/>
                      </a:solidFill>
                      <a:prstDash val="solid"/>
                      <a:round/>
                      <a:headEnd type="none" w="med" len="med"/>
                      <a:tailEnd type="none" w="med" len="med"/>
                    </a:lnB>
                  </a:tcPr>
                </a:tc>
                <a:tc>
                  <a:txBody>
                    <a:bodyPr/>
                    <a:lstStyle/>
                    <a:p>
                      <a:r>
                        <a:rPr lang="en-AU" dirty="0">
                          <a:latin typeface="+mj-lt"/>
                        </a:rPr>
                        <a:t>Quantitative observation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8056625"/>
                  </a:ext>
                </a:extLst>
              </a:tr>
              <a:tr h="3405228">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430927"/>
                  </a:ext>
                </a:extLst>
              </a:tr>
            </a:tbl>
          </a:graphicData>
        </a:graphic>
      </p:graphicFrame>
      <p:sp>
        <p:nvSpPr>
          <p:cNvPr id="3" name="Slide Number Placeholder 2">
            <a:extLst>
              <a:ext uri="{FF2B5EF4-FFF2-40B4-BE49-F238E27FC236}">
                <a16:creationId xmlns:a16="http://schemas.microsoft.com/office/drawing/2014/main" id="{21C22C8B-A1C1-8568-FE89-0AE5413F5E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422383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5BB1D68-4F1B-FC41-BC1E-CC3E5CCFD70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7EC641D0-C2E7-1435-AF6A-C76408A41949}"/>
              </a:ext>
            </a:extLst>
          </p:cNvPr>
          <p:cNvSpPr>
            <a:spLocks noGrp="1"/>
          </p:cNvSpPr>
          <p:nvPr>
            <p:ph type="title"/>
          </p:nvPr>
        </p:nvSpPr>
        <p:spPr/>
        <p:txBody>
          <a:bodyPr anchor="t">
            <a:normAutofit/>
          </a:bodyPr>
          <a:lstStyle/>
          <a:p>
            <a:r>
              <a:rPr lang="en-AU">
                <a:solidFill>
                  <a:schemeClr val="accent1"/>
                </a:solidFill>
                <a:latin typeface="+mj-lt"/>
              </a:rPr>
              <a:t>Reflection</a:t>
            </a:r>
          </a:p>
        </p:txBody>
      </p:sp>
      <p:sp>
        <p:nvSpPr>
          <p:cNvPr id="16" name="Rectangle: Rounded Corners 15">
            <a:extLst>
              <a:ext uri="{FF2B5EF4-FFF2-40B4-BE49-F238E27FC236}">
                <a16:creationId xmlns:a16="http://schemas.microsoft.com/office/drawing/2014/main" id="{AE62C4D8-E556-C3B8-D66C-D6457C4BF805}"/>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AA099640-9738-4FAF-19FE-755B30BE0D09}"/>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486DC582-3EEF-9362-0BC4-0AC25F509113}"/>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grpSp>
        <p:nvGrpSpPr>
          <p:cNvPr id="84" name="Group 83">
            <a:extLst>
              <a:ext uri="{FF2B5EF4-FFF2-40B4-BE49-F238E27FC236}">
                <a16:creationId xmlns:a16="http://schemas.microsoft.com/office/drawing/2014/main" id="{C8F590BC-0A5C-D7CA-7017-E5F93133A03C}"/>
              </a:ext>
              <a:ext uri="{C183D7F6-B498-43B3-948B-1728B52AA6E4}">
                <adec:decorative xmlns:adec="http://schemas.microsoft.com/office/drawing/2017/decorative" val="1"/>
              </a:ext>
            </a:extLst>
          </p:cNvPr>
          <p:cNvGrpSpPr/>
          <p:nvPr/>
        </p:nvGrpSpPr>
        <p:grpSpPr>
          <a:xfrm>
            <a:off x="360000" y="1379832"/>
            <a:ext cx="1354019" cy="800107"/>
            <a:chOff x="360000" y="1339115"/>
            <a:chExt cx="1311460" cy="774958"/>
          </a:xfrm>
        </p:grpSpPr>
        <p:sp>
          <p:nvSpPr>
            <p:cNvPr id="63" name="Rectangle: Rounded Corners 47">
              <a:extLst>
                <a:ext uri="{FF2B5EF4-FFF2-40B4-BE49-F238E27FC236}">
                  <a16:creationId xmlns:a16="http://schemas.microsoft.com/office/drawing/2014/main" id="{37CD7F2B-4541-4578-4B9C-C32BC593D9A2}"/>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65" name="Oval 64">
              <a:extLst>
                <a:ext uri="{FF2B5EF4-FFF2-40B4-BE49-F238E27FC236}">
                  <a16:creationId xmlns:a16="http://schemas.microsoft.com/office/drawing/2014/main" id="{DE384900-1F84-3FE8-1050-518A1AAE466B}"/>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80" name="Freeform: Shape 79">
              <a:extLst>
                <a:ext uri="{FF2B5EF4-FFF2-40B4-BE49-F238E27FC236}">
                  <a16:creationId xmlns:a16="http://schemas.microsoft.com/office/drawing/2014/main" id="{D35F52E9-AB87-57FC-473A-955289E77D5A}"/>
                </a:ext>
              </a:extLst>
            </p:cNvPr>
            <p:cNvSpPr/>
            <p:nvPr/>
          </p:nvSpPr>
          <p:spPr>
            <a:xfrm>
              <a:off x="736457" y="1545118"/>
              <a:ext cx="52892" cy="54159"/>
            </a:xfrm>
            <a:custGeom>
              <a:avLst/>
              <a:gdLst>
                <a:gd name="connsiteX0" fmla="*/ 54742 w 109484"/>
                <a:gd name="connsiteY0" fmla="*/ 0 h 109484"/>
                <a:gd name="connsiteX1" fmla="*/ 0 w 109484"/>
                <a:gd name="connsiteY1" fmla="*/ 54742 h 109484"/>
                <a:gd name="connsiteX2" fmla="*/ 54742 w 109484"/>
                <a:gd name="connsiteY2" fmla="*/ 109484 h 109484"/>
                <a:gd name="connsiteX3" fmla="*/ 109484 w 109484"/>
                <a:gd name="connsiteY3" fmla="*/ 54742 h 109484"/>
                <a:gd name="connsiteX4" fmla="*/ 54742 w 109484"/>
                <a:gd name="connsiteY4" fmla="*/ 0 h 10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 h="109484">
                  <a:moveTo>
                    <a:pt x="54742" y="0"/>
                  </a:moveTo>
                  <a:cubicBezTo>
                    <a:pt x="24764" y="0"/>
                    <a:pt x="0" y="24764"/>
                    <a:pt x="0" y="54742"/>
                  </a:cubicBezTo>
                  <a:cubicBezTo>
                    <a:pt x="0" y="84720"/>
                    <a:pt x="24764" y="109484"/>
                    <a:pt x="54742" y="109484"/>
                  </a:cubicBezTo>
                  <a:cubicBezTo>
                    <a:pt x="84720" y="109484"/>
                    <a:pt x="109484" y="84720"/>
                    <a:pt x="109484" y="54742"/>
                  </a:cubicBezTo>
                  <a:cubicBezTo>
                    <a:pt x="109484" y="24764"/>
                    <a:pt x="84720" y="0"/>
                    <a:pt x="54742" y="0"/>
                  </a:cubicBezTo>
                  <a:close/>
                </a:path>
              </a:pathLst>
            </a:custGeom>
            <a:solidFill>
              <a:srgbClr val="D7153A"/>
            </a:solidFill>
            <a:ln w="12998" cap="flat">
              <a:noFill/>
              <a:prstDash val="solid"/>
              <a:miter/>
            </a:ln>
          </p:spPr>
          <p:txBody>
            <a:bodyPr rtlCol="0" anchor="ctr"/>
            <a:lstStyle/>
            <a:p>
              <a:endParaRPr lang="en-AU"/>
            </a:p>
          </p:txBody>
        </p:sp>
        <p:sp>
          <p:nvSpPr>
            <p:cNvPr id="81" name="Freeform: Shape 80">
              <a:extLst>
                <a:ext uri="{FF2B5EF4-FFF2-40B4-BE49-F238E27FC236}">
                  <a16:creationId xmlns:a16="http://schemas.microsoft.com/office/drawing/2014/main" id="{91328856-9011-F597-EE90-7DDDD998C0B3}"/>
                </a:ext>
              </a:extLst>
            </p:cNvPr>
            <p:cNvSpPr/>
            <p:nvPr/>
          </p:nvSpPr>
          <p:spPr>
            <a:xfrm>
              <a:off x="657119" y="1676002"/>
              <a:ext cx="52892" cy="54159"/>
            </a:xfrm>
            <a:custGeom>
              <a:avLst/>
              <a:gdLst>
                <a:gd name="connsiteX0" fmla="*/ 109484 w 109484"/>
                <a:gd name="connsiteY0" fmla="*/ 54742 h 109484"/>
                <a:gd name="connsiteX1" fmla="*/ 54742 w 109484"/>
                <a:gd name="connsiteY1" fmla="*/ 109484 h 109484"/>
                <a:gd name="connsiteX2" fmla="*/ 0 w 109484"/>
                <a:gd name="connsiteY2" fmla="*/ 54742 h 109484"/>
                <a:gd name="connsiteX3" fmla="*/ 54742 w 109484"/>
                <a:gd name="connsiteY3" fmla="*/ 0 h 109484"/>
                <a:gd name="connsiteX4" fmla="*/ 109484 w 109484"/>
                <a:gd name="connsiteY4" fmla="*/ 54742 h 10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 h="109484">
                  <a:moveTo>
                    <a:pt x="109484" y="54742"/>
                  </a:moveTo>
                  <a:cubicBezTo>
                    <a:pt x="109484" y="84975"/>
                    <a:pt x="84975" y="109484"/>
                    <a:pt x="54742" y="109484"/>
                  </a:cubicBezTo>
                  <a:cubicBezTo>
                    <a:pt x="24509" y="109484"/>
                    <a:pt x="0" y="84975"/>
                    <a:pt x="0" y="54742"/>
                  </a:cubicBezTo>
                  <a:cubicBezTo>
                    <a:pt x="0" y="24509"/>
                    <a:pt x="24509" y="0"/>
                    <a:pt x="54742" y="0"/>
                  </a:cubicBezTo>
                  <a:cubicBezTo>
                    <a:pt x="84975" y="0"/>
                    <a:pt x="109484" y="24509"/>
                    <a:pt x="109484" y="54742"/>
                  </a:cubicBezTo>
                  <a:close/>
                </a:path>
              </a:pathLst>
            </a:custGeom>
            <a:solidFill>
              <a:schemeClr val="accent3"/>
            </a:solidFill>
            <a:ln w="12998" cap="flat">
              <a:noFill/>
              <a:prstDash val="solid"/>
              <a:miter/>
            </a:ln>
          </p:spPr>
          <p:txBody>
            <a:bodyPr rtlCol="0" anchor="ctr"/>
            <a:lstStyle/>
            <a:p>
              <a:endParaRPr lang="en-AU"/>
            </a:p>
          </p:txBody>
        </p:sp>
        <p:sp>
          <p:nvSpPr>
            <p:cNvPr id="82" name="Freeform: Shape 81">
              <a:extLst>
                <a:ext uri="{FF2B5EF4-FFF2-40B4-BE49-F238E27FC236}">
                  <a16:creationId xmlns:a16="http://schemas.microsoft.com/office/drawing/2014/main" id="{3C4AFBD3-8F82-528B-FFDA-BB3C8A79A68A}"/>
                </a:ext>
              </a:extLst>
            </p:cNvPr>
            <p:cNvSpPr/>
            <p:nvPr/>
          </p:nvSpPr>
          <p:spPr>
            <a:xfrm>
              <a:off x="536770" y="1454209"/>
              <a:ext cx="428361" cy="520313"/>
            </a:xfrm>
            <a:custGeom>
              <a:avLst/>
              <a:gdLst>
                <a:gd name="connsiteX0" fmla="*/ 586784 w 886691"/>
                <a:gd name="connsiteY0" fmla="*/ 256766 h 1051829"/>
                <a:gd name="connsiteX1" fmla="*/ 554199 w 886691"/>
                <a:gd name="connsiteY1" fmla="*/ 272407 h 1051829"/>
                <a:gd name="connsiteX2" fmla="*/ 541165 w 886691"/>
                <a:gd name="connsiteY2" fmla="*/ 301081 h 1051829"/>
                <a:gd name="connsiteX3" fmla="*/ 552896 w 886691"/>
                <a:gd name="connsiteY3" fmla="*/ 334969 h 1051829"/>
                <a:gd name="connsiteX4" fmla="*/ 526828 w 886691"/>
                <a:gd name="connsiteY4" fmla="*/ 361037 h 1051829"/>
                <a:gd name="connsiteX5" fmla="*/ 492940 w 886691"/>
                <a:gd name="connsiteY5" fmla="*/ 349306 h 1051829"/>
                <a:gd name="connsiteX6" fmla="*/ 464266 w 886691"/>
                <a:gd name="connsiteY6" fmla="*/ 361037 h 1051829"/>
                <a:gd name="connsiteX7" fmla="*/ 448625 w 886691"/>
                <a:gd name="connsiteY7" fmla="*/ 392318 h 1051829"/>
                <a:gd name="connsiteX8" fmla="*/ 412130 w 886691"/>
                <a:gd name="connsiteY8" fmla="*/ 392318 h 1051829"/>
                <a:gd name="connsiteX9" fmla="*/ 396490 w 886691"/>
                <a:gd name="connsiteY9" fmla="*/ 359734 h 1051829"/>
                <a:gd name="connsiteX10" fmla="*/ 367816 w 886691"/>
                <a:gd name="connsiteY10" fmla="*/ 348003 h 1051829"/>
                <a:gd name="connsiteX11" fmla="*/ 333928 w 886691"/>
                <a:gd name="connsiteY11" fmla="*/ 359734 h 1051829"/>
                <a:gd name="connsiteX12" fmla="*/ 307860 w 886691"/>
                <a:gd name="connsiteY12" fmla="*/ 333666 h 1051829"/>
                <a:gd name="connsiteX13" fmla="*/ 319590 w 886691"/>
                <a:gd name="connsiteY13" fmla="*/ 299778 h 1051829"/>
                <a:gd name="connsiteX14" fmla="*/ 307860 w 886691"/>
                <a:gd name="connsiteY14" fmla="*/ 271104 h 1051829"/>
                <a:gd name="connsiteX15" fmla="*/ 275275 w 886691"/>
                <a:gd name="connsiteY15" fmla="*/ 255463 h 1051829"/>
                <a:gd name="connsiteX16" fmla="*/ 275275 w 886691"/>
                <a:gd name="connsiteY16" fmla="*/ 218968 h 1051829"/>
                <a:gd name="connsiteX17" fmla="*/ 307860 w 886691"/>
                <a:gd name="connsiteY17" fmla="*/ 203328 h 1051829"/>
                <a:gd name="connsiteX18" fmla="*/ 319590 w 886691"/>
                <a:gd name="connsiteY18" fmla="*/ 174653 h 1051829"/>
                <a:gd name="connsiteX19" fmla="*/ 309163 w 886691"/>
                <a:gd name="connsiteY19" fmla="*/ 140765 h 1051829"/>
                <a:gd name="connsiteX20" fmla="*/ 335231 w 886691"/>
                <a:gd name="connsiteY20" fmla="*/ 114698 h 1051829"/>
                <a:gd name="connsiteX21" fmla="*/ 369119 w 886691"/>
                <a:gd name="connsiteY21" fmla="*/ 126428 h 1051829"/>
                <a:gd name="connsiteX22" fmla="*/ 397793 w 886691"/>
                <a:gd name="connsiteY22" fmla="*/ 114698 h 1051829"/>
                <a:gd name="connsiteX23" fmla="*/ 413434 w 886691"/>
                <a:gd name="connsiteY23" fmla="*/ 82113 h 1051829"/>
                <a:gd name="connsiteX24" fmla="*/ 449929 w 886691"/>
                <a:gd name="connsiteY24" fmla="*/ 82113 h 1051829"/>
                <a:gd name="connsiteX25" fmla="*/ 465569 w 886691"/>
                <a:gd name="connsiteY25" fmla="*/ 113394 h 1051829"/>
                <a:gd name="connsiteX26" fmla="*/ 494244 w 886691"/>
                <a:gd name="connsiteY26" fmla="*/ 125125 h 1051829"/>
                <a:gd name="connsiteX27" fmla="*/ 528132 w 886691"/>
                <a:gd name="connsiteY27" fmla="*/ 113394 h 1051829"/>
                <a:gd name="connsiteX28" fmla="*/ 554199 w 886691"/>
                <a:gd name="connsiteY28" fmla="*/ 139462 h 1051829"/>
                <a:gd name="connsiteX29" fmla="*/ 542469 w 886691"/>
                <a:gd name="connsiteY29" fmla="*/ 173350 h 1051829"/>
                <a:gd name="connsiteX30" fmla="*/ 554199 w 886691"/>
                <a:gd name="connsiteY30" fmla="*/ 202024 h 1051829"/>
                <a:gd name="connsiteX31" fmla="*/ 586784 w 886691"/>
                <a:gd name="connsiteY31" fmla="*/ 217665 h 1051829"/>
                <a:gd name="connsiteX32" fmla="*/ 586784 w 886691"/>
                <a:gd name="connsiteY32" fmla="*/ 256766 h 1051829"/>
                <a:gd name="connsiteX33" fmla="*/ 422558 w 886691"/>
                <a:gd name="connsiteY33" fmla="*/ 521353 h 1051829"/>
                <a:gd name="connsiteX34" fmla="*/ 389973 w 886691"/>
                <a:gd name="connsiteY34" fmla="*/ 536994 h 1051829"/>
                <a:gd name="connsiteX35" fmla="*/ 378243 w 886691"/>
                <a:gd name="connsiteY35" fmla="*/ 565668 h 1051829"/>
                <a:gd name="connsiteX36" fmla="*/ 388670 w 886691"/>
                <a:gd name="connsiteY36" fmla="*/ 599556 h 1051829"/>
                <a:gd name="connsiteX37" fmla="*/ 362602 w 886691"/>
                <a:gd name="connsiteY37" fmla="*/ 625624 h 1051829"/>
                <a:gd name="connsiteX38" fmla="*/ 328714 w 886691"/>
                <a:gd name="connsiteY38" fmla="*/ 613893 h 1051829"/>
                <a:gd name="connsiteX39" fmla="*/ 300040 w 886691"/>
                <a:gd name="connsiteY39" fmla="*/ 625624 h 1051829"/>
                <a:gd name="connsiteX40" fmla="*/ 285702 w 886691"/>
                <a:gd name="connsiteY40" fmla="*/ 656905 h 1051829"/>
                <a:gd name="connsiteX41" fmla="*/ 249208 w 886691"/>
                <a:gd name="connsiteY41" fmla="*/ 656905 h 1051829"/>
                <a:gd name="connsiteX42" fmla="*/ 233567 w 886691"/>
                <a:gd name="connsiteY42" fmla="*/ 624320 h 1051829"/>
                <a:gd name="connsiteX43" fmla="*/ 204893 w 886691"/>
                <a:gd name="connsiteY43" fmla="*/ 612590 h 1051829"/>
                <a:gd name="connsiteX44" fmla="*/ 171005 w 886691"/>
                <a:gd name="connsiteY44" fmla="*/ 623017 h 1051829"/>
                <a:gd name="connsiteX45" fmla="*/ 144937 w 886691"/>
                <a:gd name="connsiteY45" fmla="*/ 596949 h 1051829"/>
                <a:gd name="connsiteX46" fmla="*/ 156668 w 886691"/>
                <a:gd name="connsiteY46" fmla="*/ 563061 h 1051829"/>
                <a:gd name="connsiteX47" fmla="*/ 144937 w 886691"/>
                <a:gd name="connsiteY47" fmla="*/ 534387 h 1051829"/>
                <a:gd name="connsiteX48" fmla="*/ 112353 w 886691"/>
                <a:gd name="connsiteY48" fmla="*/ 518746 h 1051829"/>
                <a:gd name="connsiteX49" fmla="*/ 112353 w 886691"/>
                <a:gd name="connsiteY49" fmla="*/ 482251 h 1051829"/>
                <a:gd name="connsiteX50" fmla="*/ 144937 w 886691"/>
                <a:gd name="connsiteY50" fmla="*/ 466611 h 1051829"/>
                <a:gd name="connsiteX51" fmla="*/ 156668 w 886691"/>
                <a:gd name="connsiteY51" fmla="*/ 437936 h 1051829"/>
                <a:gd name="connsiteX52" fmla="*/ 144937 w 886691"/>
                <a:gd name="connsiteY52" fmla="*/ 404049 h 1051829"/>
                <a:gd name="connsiteX53" fmla="*/ 171005 w 886691"/>
                <a:gd name="connsiteY53" fmla="*/ 377981 h 1051829"/>
                <a:gd name="connsiteX54" fmla="*/ 204893 w 886691"/>
                <a:gd name="connsiteY54" fmla="*/ 389711 h 1051829"/>
                <a:gd name="connsiteX55" fmla="*/ 233567 w 886691"/>
                <a:gd name="connsiteY55" fmla="*/ 377981 h 1051829"/>
                <a:gd name="connsiteX56" fmla="*/ 249208 w 886691"/>
                <a:gd name="connsiteY56" fmla="*/ 345396 h 1051829"/>
                <a:gd name="connsiteX57" fmla="*/ 287006 w 886691"/>
                <a:gd name="connsiteY57" fmla="*/ 345396 h 1051829"/>
                <a:gd name="connsiteX58" fmla="*/ 302646 w 886691"/>
                <a:gd name="connsiteY58" fmla="*/ 377981 h 1051829"/>
                <a:gd name="connsiteX59" fmla="*/ 331321 w 886691"/>
                <a:gd name="connsiteY59" fmla="*/ 389711 h 1051829"/>
                <a:gd name="connsiteX60" fmla="*/ 365209 w 886691"/>
                <a:gd name="connsiteY60" fmla="*/ 377981 h 1051829"/>
                <a:gd name="connsiteX61" fmla="*/ 391276 w 886691"/>
                <a:gd name="connsiteY61" fmla="*/ 404049 h 1051829"/>
                <a:gd name="connsiteX62" fmla="*/ 379546 w 886691"/>
                <a:gd name="connsiteY62" fmla="*/ 437936 h 1051829"/>
                <a:gd name="connsiteX63" fmla="*/ 391276 w 886691"/>
                <a:gd name="connsiteY63" fmla="*/ 466611 h 1051829"/>
                <a:gd name="connsiteX64" fmla="*/ 423861 w 886691"/>
                <a:gd name="connsiteY64" fmla="*/ 482251 h 1051829"/>
                <a:gd name="connsiteX65" fmla="*/ 422558 w 886691"/>
                <a:gd name="connsiteY65" fmla="*/ 521353 h 1051829"/>
                <a:gd name="connsiteX66" fmla="*/ 422558 w 886691"/>
                <a:gd name="connsiteY66" fmla="*/ 521353 h 1051829"/>
                <a:gd name="connsiteX67" fmla="*/ 873528 w 886691"/>
                <a:gd name="connsiteY67" fmla="*/ 569578 h 1051829"/>
                <a:gd name="connsiteX68" fmla="*/ 783594 w 886691"/>
                <a:gd name="connsiteY68" fmla="*/ 413172 h 1051829"/>
                <a:gd name="connsiteX69" fmla="*/ 783594 w 886691"/>
                <a:gd name="connsiteY69" fmla="*/ 406655 h 1051829"/>
                <a:gd name="connsiteX70" fmla="*/ 591997 w 886691"/>
                <a:gd name="connsiteY70" fmla="*/ 54742 h 1051829"/>
                <a:gd name="connsiteX71" fmla="*/ 191859 w 886691"/>
                <a:gd name="connsiteY71" fmla="*/ 54742 h 1051829"/>
                <a:gd name="connsiteX72" fmla="*/ 262 w 886691"/>
                <a:gd name="connsiteY72" fmla="*/ 406655 h 1051829"/>
                <a:gd name="connsiteX73" fmla="*/ 154061 w 886691"/>
                <a:gd name="connsiteY73" fmla="*/ 722074 h 1051829"/>
                <a:gd name="connsiteX74" fmla="*/ 154061 w 886691"/>
                <a:gd name="connsiteY74" fmla="*/ 1051830 h 1051829"/>
                <a:gd name="connsiteX75" fmla="*/ 565930 w 886691"/>
                <a:gd name="connsiteY75" fmla="*/ 1051830 h 1051829"/>
                <a:gd name="connsiteX76" fmla="*/ 565930 w 886691"/>
                <a:gd name="connsiteY76" fmla="*/ 895424 h 1051829"/>
                <a:gd name="connsiteX77" fmla="*/ 629795 w 886691"/>
                <a:gd name="connsiteY77" fmla="*/ 895424 h 1051829"/>
                <a:gd name="connsiteX78" fmla="*/ 739279 w 886691"/>
                <a:gd name="connsiteY78" fmla="*/ 849805 h 1051829"/>
                <a:gd name="connsiteX79" fmla="*/ 783594 w 886691"/>
                <a:gd name="connsiteY79" fmla="*/ 739018 h 1051829"/>
                <a:gd name="connsiteX80" fmla="*/ 783594 w 886691"/>
                <a:gd name="connsiteY80" fmla="*/ 660815 h 1051829"/>
                <a:gd name="connsiteX81" fmla="*/ 840943 w 886691"/>
                <a:gd name="connsiteY81" fmla="*/ 660815 h 1051829"/>
                <a:gd name="connsiteX82" fmla="*/ 873528 w 886691"/>
                <a:gd name="connsiteY82" fmla="*/ 569578 h 105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86691" h="1051829">
                  <a:moveTo>
                    <a:pt x="586784" y="256766"/>
                  </a:moveTo>
                  <a:lnTo>
                    <a:pt x="554199" y="272407"/>
                  </a:lnTo>
                  <a:cubicBezTo>
                    <a:pt x="551592" y="282834"/>
                    <a:pt x="546379" y="291958"/>
                    <a:pt x="541165" y="301081"/>
                  </a:cubicBezTo>
                  <a:lnTo>
                    <a:pt x="552896" y="334969"/>
                  </a:lnTo>
                  <a:lnTo>
                    <a:pt x="526828" y="361037"/>
                  </a:lnTo>
                  <a:lnTo>
                    <a:pt x="492940" y="349306"/>
                  </a:lnTo>
                  <a:cubicBezTo>
                    <a:pt x="483817" y="354520"/>
                    <a:pt x="474693" y="358430"/>
                    <a:pt x="464266" y="361037"/>
                  </a:cubicBezTo>
                  <a:lnTo>
                    <a:pt x="448625" y="392318"/>
                  </a:lnTo>
                  <a:lnTo>
                    <a:pt x="412130" y="392318"/>
                  </a:lnTo>
                  <a:lnTo>
                    <a:pt x="396490" y="359734"/>
                  </a:lnTo>
                  <a:cubicBezTo>
                    <a:pt x="386063" y="357127"/>
                    <a:pt x="376939" y="353217"/>
                    <a:pt x="367816" y="348003"/>
                  </a:cubicBezTo>
                  <a:lnTo>
                    <a:pt x="333928" y="359734"/>
                  </a:lnTo>
                  <a:lnTo>
                    <a:pt x="307860" y="333666"/>
                  </a:lnTo>
                  <a:lnTo>
                    <a:pt x="319590" y="299778"/>
                  </a:lnTo>
                  <a:cubicBezTo>
                    <a:pt x="314377" y="290654"/>
                    <a:pt x="310467" y="281531"/>
                    <a:pt x="307860" y="271104"/>
                  </a:cubicBezTo>
                  <a:lnTo>
                    <a:pt x="275275" y="255463"/>
                  </a:lnTo>
                  <a:lnTo>
                    <a:pt x="275275" y="218968"/>
                  </a:lnTo>
                  <a:lnTo>
                    <a:pt x="307860" y="203328"/>
                  </a:lnTo>
                  <a:cubicBezTo>
                    <a:pt x="310467" y="192901"/>
                    <a:pt x="314377" y="183777"/>
                    <a:pt x="319590" y="174653"/>
                  </a:cubicBezTo>
                  <a:lnTo>
                    <a:pt x="309163" y="140765"/>
                  </a:lnTo>
                  <a:lnTo>
                    <a:pt x="335231" y="114698"/>
                  </a:lnTo>
                  <a:lnTo>
                    <a:pt x="369119" y="126428"/>
                  </a:lnTo>
                  <a:cubicBezTo>
                    <a:pt x="378243" y="121215"/>
                    <a:pt x="387366" y="117304"/>
                    <a:pt x="397793" y="114698"/>
                  </a:cubicBezTo>
                  <a:lnTo>
                    <a:pt x="413434" y="82113"/>
                  </a:lnTo>
                  <a:lnTo>
                    <a:pt x="449929" y="82113"/>
                  </a:lnTo>
                  <a:lnTo>
                    <a:pt x="465569" y="113394"/>
                  </a:lnTo>
                  <a:cubicBezTo>
                    <a:pt x="475996" y="116001"/>
                    <a:pt x="485120" y="119911"/>
                    <a:pt x="494244" y="125125"/>
                  </a:cubicBezTo>
                  <a:lnTo>
                    <a:pt x="528132" y="113394"/>
                  </a:lnTo>
                  <a:lnTo>
                    <a:pt x="554199" y="139462"/>
                  </a:lnTo>
                  <a:lnTo>
                    <a:pt x="542469" y="173350"/>
                  </a:lnTo>
                  <a:cubicBezTo>
                    <a:pt x="547682" y="182474"/>
                    <a:pt x="551592" y="191597"/>
                    <a:pt x="554199" y="202024"/>
                  </a:cubicBezTo>
                  <a:lnTo>
                    <a:pt x="586784" y="217665"/>
                  </a:lnTo>
                  <a:lnTo>
                    <a:pt x="586784" y="256766"/>
                  </a:lnTo>
                  <a:close/>
                  <a:moveTo>
                    <a:pt x="422558" y="521353"/>
                  </a:moveTo>
                  <a:lnTo>
                    <a:pt x="389973" y="536994"/>
                  </a:lnTo>
                  <a:cubicBezTo>
                    <a:pt x="387366" y="547421"/>
                    <a:pt x="383456" y="556544"/>
                    <a:pt x="378243" y="565668"/>
                  </a:cubicBezTo>
                  <a:lnTo>
                    <a:pt x="388670" y="599556"/>
                  </a:lnTo>
                  <a:lnTo>
                    <a:pt x="362602" y="625624"/>
                  </a:lnTo>
                  <a:lnTo>
                    <a:pt x="328714" y="613893"/>
                  </a:lnTo>
                  <a:cubicBezTo>
                    <a:pt x="319590" y="619107"/>
                    <a:pt x="310467" y="623017"/>
                    <a:pt x="300040" y="625624"/>
                  </a:cubicBezTo>
                  <a:lnTo>
                    <a:pt x="285702" y="656905"/>
                  </a:lnTo>
                  <a:lnTo>
                    <a:pt x="249208" y="656905"/>
                  </a:lnTo>
                  <a:lnTo>
                    <a:pt x="233567" y="624320"/>
                  </a:lnTo>
                  <a:cubicBezTo>
                    <a:pt x="223140" y="621713"/>
                    <a:pt x="214016" y="617803"/>
                    <a:pt x="204893" y="612590"/>
                  </a:cubicBezTo>
                  <a:lnTo>
                    <a:pt x="171005" y="623017"/>
                  </a:lnTo>
                  <a:lnTo>
                    <a:pt x="144937" y="596949"/>
                  </a:lnTo>
                  <a:lnTo>
                    <a:pt x="156668" y="563061"/>
                  </a:lnTo>
                  <a:cubicBezTo>
                    <a:pt x="151454" y="553937"/>
                    <a:pt x="147544" y="544814"/>
                    <a:pt x="144937" y="534387"/>
                  </a:cubicBezTo>
                  <a:lnTo>
                    <a:pt x="112353" y="518746"/>
                  </a:lnTo>
                  <a:lnTo>
                    <a:pt x="112353" y="482251"/>
                  </a:lnTo>
                  <a:lnTo>
                    <a:pt x="144937" y="466611"/>
                  </a:lnTo>
                  <a:cubicBezTo>
                    <a:pt x="147544" y="456184"/>
                    <a:pt x="151454" y="447060"/>
                    <a:pt x="156668" y="437936"/>
                  </a:cubicBezTo>
                  <a:lnTo>
                    <a:pt x="144937" y="404049"/>
                  </a:lnTo>
                  <a:lnTo>
                    <a:pt x="171005" y="377981"/>
                  </a:lnTo>
                  <a:lnTo>
                    <a:pt x="204893" y="389711"/>
                  </a:lnTo>
                  <a:cubicBezTo>
                    <a:pt x="214016" y="384498"/>
                    <a:pt x="223140" y="380588"/>
                    <a:pt x="233567" y="377981"/>
                  </a:cubicBezTo>
                  <a:lnTo>
                    <a:pt x="249208" y="345396"/>
                  </a:lnTo>
                  <a:lnTo>
                    <a:pt x="287006" y="345396"/>
                  </a:lnTo>
                  <a:lnTo>
                    <a:pt x="302646" y="377981"/>
                  </a:lnTo>
                  <a:cubicBezTo>
                    <a:pt x="313073" y="380588"/>
                    <a:pt x="322197" y="384498"/>
                    <a:pt x="331321" y="389711"/>
                  </a:cubicBezTo>
                  <a:lnTo>
                    <a:pt x="365209" y="377981"/>
                  </a:lnTo>
                  <a:lnTo>
                    <a:pt x="391276" y="404049"/>
                  </a:lnTo>
                  <a:lnTo>
                    <a:pt x="379546" y="437936"/>
                  </a:lnTo>
                  <a:cubicBezTo>
                    <a:pt x="384759" y="447060"/>
                    <a:pt x="388670" y="456184"/>
                    <a:pt x="391276" y="466611"/>
                  </a:cubicBezTo>
                  <a:lnTo>
                    <a:pt x="423861" y="482251"/>
                  </a:lnTo>
                  <a:lnTo>
                    <a:pt x="422558" y="521353"/>
                  </a:lnTo>
                  <a:lnTo>
                    <a:pt x="422558" y="521353"/>
                  </a:lnTo>
                  <a:close/>
                  <a:moveTo>
                    <a:pt x="873528" y="569578"/>
                  </a:moveTo>
                  <a:lnTo>
                    <a:pt x="783594" y="413172"/>
                  </a:lnTo>
                  <a:lnTo>
                    <a:pt x="783594" y="406655"/>
                  </a:lnTo>
                  <a:cubicBezTo>
                    <a:pt x="788808" y="263283"/>
                    <a:pt x="715819" y="129035"/>
                    <a:pt x="591997" y="54742"/>
                  </a:cubicBezTo>
                  <a:cubicBezTo>
                    <a:pt x="468176" y="-18247"/>
                    <a:pt x="315680" y="-18247"/>
                    <a:pt x="191859" y="54742"/>
                  </a:cubicBezTo>
                  <a:cubicBezTo>
                    <a:pt x="68038" y="127731"/>
                    <a:pt x="-4952" y="263283"/>
                    <a:pt x="262" y="406655"/>
                  </a:cubicBezTo>
                  <a:cubicBezTo>
                    <a:pt x="262" y="530477"/>
                    <a:pt x="56307" y="646478"/>
                    <a:pt x="154061" y="722074"/>
                  </a:cubicBezTo>
                  <a:lnTo>
                    <a:pt x="154061" y="1051830"/>
                  </a:lnTo>
                  <a:lnTo>
                    <a:pt x="565930" y="1051830"/>
                  </a:lnTo>
                  <a:lnTo>
                    <a:pt x="565930" y="895424"/>
                  </a:lnTo>
                  <a:lnTo>
                    <a:pt x="629795" y="895424"/>
                  </a:lnTo>
                  <a:cubicBezTo>
                    <a:pt x="671504" y="895424"/>
                    <a:pt x="710605" y="878480"/>
                    <a:pt x="739279" y="849805"/>
                  </a:cubicBezTo>
                  <a:cubicBezTo>
                    <a:pt x="767954" y="819827"/>
                    <a:pt x="783594" y="780726"/>
                    <a:pt x="783594" y="739018"/>
                  </a:cubicBezTo>
                  <a:lnTo>
                    <a:pt x="783594" y="660815"/>
                  </a:lnTo>
                  <a:lnTo>
                    <a:pt x="840943" y="660815"/>
                  </a:lnTo>
                  <a:cubicBezTo>
                    <a:pt x="874831" y="656905"/>
                    <a:pt x="904809" y="617803"/>
                    <a:pt x="873528" y="569578"/>
                  </a:cubicBezTo>
                  <a:close/>
                </a:path>
              </a:pathLst>
            </a:custGeom>
            <a:solidFill>
              <a:schemeClr val="accent1"/>
            </a:solidFill>
            <a:ln w="12998" cap="flat">
              <a:noFill/>
              <a:prstDash val="solid"/>
              <a:miter/>
            </a:ln>
          </p:spPr>
          <p:txBody>
            <a:bodyPr rtlCol="0" anchor="ctr"/>
            <a:lstStyle/>
            <a:p>
              <a:endParaRPr lang="en-AU"/>
            </a:p>
          </p:txBody>
        </p:sp>
      </p:grpSp>
      <p:grpSp>
        <p:nvGrpSpPr>
          <p:cNvPr id="99" name="Group 98">
            <a:extLst>
              <a:ext uri="{FF2B5EF4-FFF2-40B4-BE49-F238E27FC236}">
                <a16:creationId xmlns:a16="http://schemas.microsoft.com/office/drawing/2014/main" id="{48B34CE5-55ED-9D3E-52C4-A0FBF99D3DC1}"/>
              </a:ext>
              <a:ext uri="{C183D7F6-B498-43B3-948B-1728B52AA6E4}">
                <adec:decorative xmlns:adec="http://schemas.microsoft.com/office/drawing/2017/decorative" val="1"/>
              </a:ext>
            </a:extLst>
          </p:cNvPr>
          <p:cNvGrpSpPr/>
          <p:nvPr/>
        </p:nvGrpSpPr>
        <p:grpSpPr>
          <a:xfrm>
            <a:off x="4282868" y="1379832"/>
            <a:ext cx="1354019" cy="800107"/>
            <a:chOff x="4282868" y="1379832"/>
            <a:chExt cx="1354019" cy="800107"/>
          </a:xfrm>
        </p:grpSpPr>
        <p:grpSp>
          <p:nvGrpSpPr>
            <p:cNvPr id="86" name="Group 85">
              <a:extLst>
                <a:ext uri="{FF2B5EF4-FFF2-40B4-BE49-F238E27FC236}">
                  <a16:creationId xmlns:a16="http://schemas.microsoft.com/office/drawing/2014/main" id="{B3CDCE47-EC5E-B1EC-0FCF-3026E525B8BD}"/>
                </a:ext>
              </a:extLst>
            </p:cNvPr>
            <p:cNvGrpSpPr/>
            <p:nvPr/>
          </p:nvGrpSpPr>
          <p:grpSpPr>
            <a:xfrm>
              <a:off x="4282868" y="1379832"/>
              <a:ext cx="1354019" cy="800107"/>
              <a:chOff x="360000" y="1339115"/>
              <a:chExt cx="1311460" cy="774958"/>
            </a:xfrm>
          </p:grpSpPr>
          <p:sp>
            <p:nvSpPr>
              <p:cNvPr id="87" name="Rectangle: Rounded Corners 47">
                <a:extLst>
                  <a:ext uri="{FF2B5EF4-FFF2-40B4-BE49-F238E27FC236}">
                    <a16:creationId xmlns:a16="http://schemas.microsoft.com/office/drawing/2014/main" id="{C75E35AF-3EF2-4B7E-79DD-BFCEDDF1A075}"/>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88" name="Oval 87">
                <a:extLst>
                  <a:ext uri="{FF2B5EF4-FFF2-40B4-BE49-F238E27FC236}">
                    <a16:creationId xmlns:a16="http://schemas.microsoft.com/office/drawing/2014/main" id="{F9627C27-8AF6-9981-8485-4E667B97B682}"/>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grpSp>
        <p:grpSp>
          <p:nvGrpSpPr>
            <p:cNvPr id="69" name="Group 68">
              <a:extLst>
                <a:ext uri="{FF2B5EF4-FFF2-40B4-BE49-F238E27FC236}">
                  <a16:creationId xmlns:a16="http://schemas.microsoft.com/office/drawing/2014/main" id="{3F06106A-A4B2-66B0-6066-769A9D7F5D4D}"/>
                </a:ext>
              </a:extLst>
            </p:cNvPr>
            <p:cNvGrpSpPr/>
            <p:nvPr/>
          </p:nvGrpSpPr>
          <p:grpSpPr>
            <a:xfrm>
              <a:off x="4347819" y="1445703"/>
              <a:ext cx="663159" cy="663159"/>
              <a:chOff x="1255832" y="2326130"/>
              <a:chExt cx="977096" cy="977095"/>
            </a:xfrm>
          </p:grpSpPr>
          <p:sp>
            <p:nvSpPr>
              <p:cNvPr id="70" name="Oval 69">
                <a:extLst>
                  <a:ext uri="{FF2B5EF4-FFF2-40B4-BE49-F238E27FC236}">
                    <a16:creationId xmlns:a16="http://schemas.microsoft.com/office/drawing/2014/main" id="{B82812EB-CC06-4091-2854-1639375E6DF3}"/>
                  </a:ext>
                </a:extLst>
              </p:cNvPr>
              <p:cNvSpPr/>
              <p:nvPr/>
            </p:nvSpPr>
            <p:spPr>
              <a:xfrm>
                <a:off x="1255832" y="2326130"/>
                <a:ext cx="977096" cy="977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pic>
            <p:nvPicPr>
              <p:cNvPr id="71" name="Graphic 63">
                <a:extLst>
                  <a:ext uri="{FF2B5EF4-FFF2-40B4-BE49-F238E27FC236}">
                    <a16:creationId xmlns:a16="http://schemas.microsoft.com/office/drawing/2014/main" id="{3F24FF21-6994-44F9-A003-CAD9DEFB52A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9258" y="2446804"/>
                <a:ext cx="739809" cy="739808"/>
              </a:xfrm>
              <a:prstGeom prst="rect">
                <a:avLst/>
              </a:prstGeom>
            </p:spPr>
          </p:pic>
        </p:grpSp>
      </p:grpSp>
      <p:grpSp>
        <p:nvGrpSpPr>
          <p:cNvPr id="98" name="Group 97">
            <a:extLst>
              <a:ext uri="{FF2B5EF4-FFF2-40B4-BE49-F238E27FC236}">
                <a16:creationId xmlns:a16="http://schemas.microsoft.com/office/drawing/2014/main" id="{D5B1144D-79CA-E3C3-2462-7C7F7A915427}"/>
              </a:ext>
              <a:ext uri="{C183D7F6-B498-43B3-948B-1728B52AA6E4}">
                <adec:decorative xmlns:adec="http://schemas.microsoft.com/office/drawing/2017/decorative" val="1"/>
              </a:ext>
            </a:extLst>
          </p:cNvPr>
          <p:cNvGrpSpPr/>
          <p:nvPr/>
        </p:nvGrpSpPr>
        <p:grpSpPr>
          <a:xfrm>
            <a:off x="8261220" y="1379832"/>
            <a:ext cx="1354019" cy="800107"/>
            <a:chOff x="8261220" y="1379832"/>
            <a:chExt cx="1354019" cy="800107"/>
          </a:xfrm>
        </p:grpSpPr>
        <p:grpSp>
          <p:nvGrpSpPr>
            <p:cNvPr id="92" name="Group 91">
              <a:extLst>
                <a:ext uri="{FF2B5EF4-FFF2-40B4-BE49-F238E27FC236}">
                  <a16:creationId xmlns:a16="http://schemas.microsoft.com/office/drawing/2014/main" id="{0C084984-A3AC-65CF-E238-E14444392A76}"/>
                </a:ext>
              </a:extLst>
            </p:cNvPr>
            <p:cNvGrpSpPr/>
            <p:nvPr/>
          </p:nvGrpSpPr>
          <p:grpSpPr>
            <a:xfrm>
              <a:off x="8261220" y="1379832"/>
              <a:ext cx="1354019" cy="800107"/>
              <a:chOff x="360000" y="1339115"/>
              <a:chExt cx="1311460" cy="774958"/>
            </a:xfrm>
          </p:grpSpPr>
          <p:sp>
            <p:nvSpPr>
              <p:cNvPr id="93" name="Rectangle: Rounded Corners 47">
                <a:extLst>
                  <a:ext uri="{FF2B5EF4-FFF2-40B4-BE49-F238E27FC236}">
                    <a16:creationId xmlns:a16="http://schemas.microsoft.com/office/drawing/2014/main" id="{27083204-B44F-64F7-B118-358B3E83AE3C}"/>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94" name="Oval 93">
                <a:extLst>
                  <a:ext uri="{FF2B5EF4-FFF2-40B4-BE49-F238E27FC236}">
                    <a16:creationId xmlns:a16="http://schemas.microsoft.com/office/drawing/2014/main" id="{8D5E1D3F-9CCA-7D63-835B-50767FDA6136}"/>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grpSp>
        <p:pic>
          <p:nvPicPr>
            <p:cNvPr id="66" name="Graphic 63">
              <a:extLst>
                <a:ext uri="{FF2B5EF4-FFF2-40B4-BE49-F238E27FC236}">
                  <a16:creationId xmlns:a16="http://schemas.microsoft.com/office/drawing/2014/main" id="{1D8FF7AB-3E88-25CD-49DE-5A48CA71CE1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12802" y="1531460"/>
              <a:ext cx="515298" cy="499346"/>
            </a:xfrm>
            <a:prstGeom prst="rect">
              <a:avLst/>
            </a:prstGeom>
          </p:spPr>
        </p:pic>
      </p:grpSp>
      <p:sp>
        <p:nvSpPr>
          <p:cNvPr id="102" name="TextBox 101">
            <a:extLst>
              <a:ext uri="{FF2B5EF4-FFF2-40B4-BE49-F238E27FC236}">
                <a16:creationId xmlns:a16="http://schemas.microsoft.com/office/drawing/2014/main" id="{F0B79EC5-017F-7A10-A052-AFB8FD5E7AAC}"/>
              </a:ext>
            </a:extLst>
          </p:cNvPr>
          <p:cNvSpPr txBox="1"/>
          <p:nvPr/>
        </p:nvSpPr>
        <p:spPr>
          <a:xfrm>
            <a:off x="553201"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What did I learn today?</a:t>
            </a:r>
          </a:p>
        </p:txBody>
      </p:sp>
      <p:sp>
        <p:nvSpPr>
          <p:cNvPr id="101" name="TextBox 100">
            <a:extLst>
              <a:ext uri="{FF2B5EF4-FFF2-40B4-BE49-F238E27FC236}">
                <a16:creationId xmlns:a16="http://schemas.microsoft.com/office/drawing/2014/main" id="{9D15DDE7-ED16-D4ED-3ABC-44ECC8048A1F}"/>
              </a:ext>
            </a:extLst>
          </p:cNvPr>
          <p:cNvSpPr txBox="1"/>
          <p:nvPr/>
        </p:nvSpPr>
        <p:spPr>
          <a:xfrm>
            <a:off x="4492151"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What connections have I made?</a:t>
            </a:r>
          </a:p>
        </p:txBody>
      </p:sp>
      <p:sp>
        <p:nvSpPr>
          <p:cNvPr id="100" name="TextBox 99">
            <a:extLst>
              <a:ext uri="{FF2B5EF4-FFF2-40B4-BE49-F238E27FC236}">
                <a16:creationId xmlns:a16="http://schemas.microsoft.com/office/drawing/2014/main" id="{A669286C-9B9D-99D3-484E-C2059CB34D4E}"/>
              </a:ext>
            </a:extLst>
          </p:cNvPr>
          <p:cNvSpPr txBox="1"/>
          <p:nvPr/>
        </p:nvSpPr>
        <p:spPr>
          <a:xfrm>
            <a:off x="8412802"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How will I use what I learnt?</a:t>
            </a:r>
          </a:p>
          <a:p>
            <a:pPr algn="l">
              <a:lnSpc>
                <a:spcPct val="150000"/>
              </a:lnSpc>
              <a:spcAft>
                <a:spcPts val="1200"/>
              </a:spcAft>
            </a:pPr>
            <a:r>
              <a:rPr lang="en-AU" dirty="0">
                <a:solidFill>
                  <a:schemeClr val="tx2"/>
                </a:solidFill>
              </a:rPr>
              <a:t>Where can I apply my learning?</a:t>
            </a:r>
          </a:p>
        </p:txBody>
      </p:sp>
      <p:sp>
        <p:nvSpPr>
          <p:cNvPr id="2" name="Slide Number Placeholder 1">
            <a:extLst>
              <a:ext uri="{FF2B5EF4-FFF2-40B4-BE49-F238E27FC236}">
                <a16:creationId xmlns:a16="http://schemas.microsoft.com/office/drawing/2014/main" id="{360E6DBD-9CE2-628F-A6AE-5C38C8F7F9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120</a:t>
            </a:fld>
            <a:endParaRPr lang="en-AU"/>
          </a:p>
        </p:txBody>
      </p:sp>
    </p:spTree>
    <p:custDataLst>
      <p:tags r:id="rId1"/>
    </p:custDataLst>
    <p:extLst>
      <p:ext uri="{BB962C8B-B14F-4D97-AF65-F5344CB8AC3E}">
        <p14:creationId xmlns:p14="http://schemas.microsoft.com/office/powerpoint/2010/main" val="79583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Reflection – Word</a:t>
            </a:r>
            <a:r>
              <a:rPr lang="en-AU" dirty="0"/>
              <a:t>-</a:t>
            </a:r>
            <a:r>
              <a:rPr lang="en-AU" dirty="0">
                <a:solidFill>
                  <a:schemeClr val="accent1"/>
                </a:solidFill>
              </a:rPr>
              <a:t>Phrase</a:t>
            </a:r>
            <a:r>
              <a:rPr lang="en-AU" dirty="0"/>
              <a:t>-</a:t>
            </a:r>
            <a:r>
              <a:rPr lang="en-AU" dirty="0">
                <a:solidFill>
                  <a:schemeClr val="accent1"/>
                </a:solidFill>
              </a:rPr>
              <a:t>Sentence</a:t>
            </a:r>
          </a:p>
        </p:txBody>
      </p:sp>
      <p:sp>
        <p:nvSpPr>
          <p:cNvPr id="2" name="Rectangle: Rounded Corners 1">
            <a:extLst>
              <a:ext uri="{FF2B5EF4-FFF2-40B4-BE49-F238E27FC236}">
                <a16:creationId xmlns:a16="http://schemas.microsoft.com/office/drawing/2014/main" id="{0CE3C8A5-9756-A005-CB59-F50BA3D3725D}"/>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27998752-5F82-742C-6894-5718DB7B9F71}"/>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721B0E31-42E4-E45F-292F-BFA4A0D48B71}"/>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Word</a:t>
              </a:r>
              <a:endParaRPr lang="en-US" sz="1600" b="1" dirty="0">
                <a:latin typeface="+mj-lt"/>
              </a:endParaRPr>
            </a:p>
            <a:p>
              <a:pPr marL="985838">
                <a:lnSpc>
                  <a:spcPct val="114000"/>
                </a:lnSpc>
                <a:spcAft>
                  <a:spcPts val="600"/>
                </a:spcAft>
              </a:pPr>
              <a:r>
                <a:rPr lang="en-AU" sz="1600" dirty="0"/>
                <a:t>Write a word that captured your attention.</a:t>
              </a:r>
            </a:p>
          </p:txBody>
        </p:sp>
        <p:pic>
          <p:nvPicPr>
            <p:cNvPr id="11" name="Graphic 10" descr="Lightbulb and pencil with solid fill">
              <a:extLst>
                <a:ext uri="{FF2B5EF4-FFF2-40B4-BE49-F238E27FC236}">
                  <a16:creationId xmlns:a16="http://schemas.microsoft.com/office/drawing/2014/main" id="{1A446BF6-A382-E918-0E71-119B45032F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12" name="Rectangle: Rounded Corners 11">
            <a:extLst>
              <a:ext uri="{FF2B5EF4-FFF2-40B4-BE49-F238E27FC236}">
                <a16:creationId xmlns:a16="http://schemas.microsoft.com/office/drawing/2014/main" id="{DE044171-01D6-25B0-14DE-5B9271E43736}"/>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6FDD6D64-8B4D-2B6C-20BC-BBC3520BE492}"/>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E8FC4B1A-EA98-4A04-D481-21121A8B456C}"/>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Phrase</a:t>
              </a:r>
              <a:endParaRPr lang="en-US" sz="1600" b="1" dirty="0">
                <a:latin typeface="+mj-lt"/>
              </a:endParaRPr>
            </a:p>
            <a:p>
              <a:pPr marL="985838">
                <a:lnSpc>
                  <a:spcPct val="114000"/>
                </a:lnSpc>
                <a:spcAft>
                  <a:spcPts val="600"/>
                </a:spcAft>
              </a:pPr>
              <a:r>
                <a:rPr lang="en-AU" sz="1600" dirty="0"/>
                <a:t>Write a phrase that made you think.</a:t>
              </a:r>
            </a:p>
          </p:txBody>
        </p:sp>
        <p:grpSp>
          <p:nvGrpSpPr>
            <p:cNvPr id="15" name="Group 4">
              <a:extLst>
                <a:ext uri="{FF2B5EF4-FFF2-40B4-BE49-F238E27FC236}">
                  <a16:creationId xmlns:a16="http://schemas.microsoft.com/office/drawing/2014/main" id="{158F67B4-98BA-D608-1C20-AB2B5F526672}"/>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7F13A868-AF1C-C05C-125D-8E84FDDD4127}"/>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A9964B59-C8BE-C70B-BC01-CB3F9B65A69C}"/>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7B4B2B82-9534-81A2-9152-57FADF34F32F}"/>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B623DF80-33FE-C7C4-EFE2-5E96C75511E7}"/>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93130088-1195-AAF0-169F-AC593939EA03}"/>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2E543587-662D-2548-E455-1216996CE2C9}"/>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F56A5BEB-BEC5-1EE8-2623-AF5A880C6B87}"/>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4B020089-3F94-CB93-D012-3DCA6DD7E638}"/>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E72D9BFE-8E23-7B9A-2A8F-E4A9B48BA2C1}"/>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32" name="Rectangle: Rounded Corners 31">
            <a:extLst>
              <a:ext uri="{FF2B5EF4-FFF2-40B4-BE49-F238E27FC236}">
                <a16:creationId xmlns:a16="http://schemas.microsoft.com/office/drawing/2014/main" id="{E4D2310B-ED13-B403-0924-D611E48C6C73}"/>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00A30C97-59CE-6BE4-A977-2E545C791BA0}"/>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A9B6F73A-4A1A-B28E-4C87-6FA042989E45}"/>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Sentence</a:t>
              </a:r>
              <a:endParaRPr lang="en-US" sz="1600" b="1" dirty="0">
                <a:latin typeface="+mj-lt"/>
              </a:endParaRPr>
            </a:p>
            <a:p>
              <a:pPr marL="985838">
                <a:lnSpc>
                  <a:spcPct val="114000"/>
                </a:lnSpc>
                <a:spcAft>
                  <a:spcPts val="600"/>
                </a:spcAft>
              </a:pPr>
              <a:r>
                <a:rPr lang="en-AU" sz="1600" dirty="0"/>
                <a:t>Write a sentence that captured the main idea.</a:t>
              </a:r>
            </a:p>
          </p:txBody>
        </p:sp>
        <p:pic>
          <p:nvPicPr>
            <p:cNvPr id="36" name="Graphic 35">
              <a:extLst>
                <a:ext uri="{FF2B5EF4-FFF2-40B4-BE49-F238E27FC236}">
                  <a16:creationId xmlns:a16="http://schemas.microsoft.com/office/drawing/2014/main" id="{1D890A9D-BD92-5287-4B4A-D85C15DC3A0B}"/>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37" name="Slide Number Placeholder 36">
            <a:extLst>
              <a:ext uri="{FF2B5EF4-FFF2-40B4-BE49-F238E27FC236}">
                <a16:creationId xmlns:a16="http://schemas.microsoft.com/office/drawing/2014/main" id="{29F24490-39AD-1C6D-6F97-F4D18D72D2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a:p>
        </p:txBody>
      </p:sp>
    </p:spTree>
    <p:extLst>
      <p:ext uri="{BB962C8B-B14F-4D97-AF65-F5344CB8AC3E}">
        <p14:creationId xmlns:p14="http://schemas.microsoft.com/office/powerpoint/2010/main" val="170428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Think-Pair-Share</a:t>
            </a:r>
          </a:p>
        </p:txBody>
      </p:sp>
      <p:sp>
        <p:nvSpPr>
          <p:cNvPr id="3" name="Rectangle: Rounded Corners 2">
            <a:extLst>
              <a:ext uri="{FF2B5EF4-FFF2-40B4-BE49-F238E27FC236}">
                <a16:creationId xmlns:a16="http://schemas.microsoft.com/office/drawing/2014/main" id="{48A522ED-F212-3650-08E2-BDD22B11FC57}"/>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5" name="Group 54" descr="Think. Individual thinking time.">
            <a:extLst>
              <a:ext uri="{FF2B5EF4-FFF2-40B4-BE49-F238E27FC236}">
                <a16:creationId xmlns:a16="http://schemas.microsoft.com/office/drawing/2014/main" id="{462B6E8D-C2AE-5521-8160-59B7DE153EC9}"/>
              </a:ext>
            </a:extLst>
          </p:cNvPr>
          <p:cNvGrpSpPr/>
          <p:nvPr/>
        </p:nvGrpSpPr>
        <p:grpSpPr>
          <a:xfrm>
            <a:off x="372700" y="1289427"/>
            <a:ext cx="3594100" cy="1210000"/>
            <a:chOff x="372700" y="1289427"/>
            <a:chExt cx="3594100" cy="1210000"/>
          </a:xfrm>
        </p:grpSpPr>
        <p:sp>
          <p:nvSpPr>
            <p:cNvPr id="6" name="Rectangle: Rounded Corners 5">
              <a:extLst>
                <a:ext uri="{FF2B5EF4-FFF2-40B4-BE49-F238E27FC236}">
                  <a16:creationId xmlns:a16="http://schemas.microsoft.com/office/drawing/2014/main" id="{95529EF7-F67C-D9DF-1FA0-87F28742808C}"/>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thinking time</a:t>
              </a:r>
            </a:p>
          </p:txBody>
        </p:sp>
        <p:pic>
          <p:nvPicPr>
            <p:cNvPr id="8" name="Graphic 7">
              <a:extLst>
                <a:ext uri="{FF2B5EF4-FFF2-40B4-BE49-F238E27FC236}">
                  <a16:creationId xmlns:a16="http://schemas.microsoft.com/office/drawing/2014/main" id="{BE9B7A7A-6511-8709-47E4-A99ADE1126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549" y="1599159"/>
              <a:ext cx="590535" cy="590535"/>
            </a:xfrm>
            <a:prstGeom prst="rect">
              <a:avLst/>
            </a:prstGeom>
          </p:spPr>
        </p:pic>
      </p:grpSp>
      <p:sp>
        <p:nvSpPr>
          <p:cNvPr id="16" name="Rectangle: Rounded Corners 15">
            <a:extLst>
              <a:ext uri="{FF2B5EF4-FFF2-40B4-BE49-F238E27FC236}">
                <a16:creationId xmlns:a16="http://schemas.microsoft.com/office/drawing/2014/main" id="{8E1E1355-AD18-CEA2-EBD4-0752CA29EC1C}"/>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6" name="Group 55" descr="Pair. Share your thoughts with a partner.">
            <a:extLst>
              <a:ext uri="{FF2B5EF4-FFF2-40B4-BE49-F238E27FC236}">
                <a16:creationId xmlns:a16="http://schemas.microsoft.com/office/drawing/2014/main" id="{6CF90C61-DB89-EC71-9031-B61C92D55B6D}"/>
              </a:ext>
            </a:extLst>
          </p:cNvPr>
          <p:cNvGrpSpPr/>
          <p:nvPr/>
        </p:nvGrpSpPr>
        <p:grpSpPr>
          <a:xfrm>
            <a:off x="4311650" y="1289427"/>
            <a:ext cx="3594100" cy="1210000"/>
            <a:chOff x="4311650" y="1289427"/>
            <a:chExt cx="3594100" cy="1210000"/>
          </a:xfrm>
        </p:grpSpPr>
        <p:sp>
          <p:nvSpPr>
            <p:cNvPr id="30" name="Rectangle: Rounded Corners 29">
              <a:extLst>
                <a:ext uri="{FF2B5EF4-FFF2-40B4-BE49-F238E27FC236}">
                  <a16:creationId xmlns:a16="http://schemas.microsoft.com/office/drawing/2014/main" id="{18B09E98-FDA4-09CC-6AD6-83E50AA1D3FD}"/>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28" name="Graphic 27">
              <a:extLst>
                <a:ext uri="{FF2B5EF4-FFF2-40B4-BE49-F238E27FC236}">
                  <a16:creationId xmlns:a16="http://schemas.microsoft.com/office/drawing/2014/main" id="{3C9FA500-0682-B8B1-3DA9-492898D4907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539" y="1413952"/>
              <a:ext cx="960948" cy="960948"/>
            </a:xfrm>
            <a:prstGeom prst="rect">
              <a:avLst/>
            </a:prstGeom>
          </p:spPr>
        </p:pic>
      </p:grpSp>
      <p:sp>
        <p:nvSpPr>
          <p:cNvPr id="27" name="Rectangle: Rounded Corners 26">
            <a:extLst>
              <a:ext uri="{FF2B5EF4-FFF2-40B4-BE49-F238E27FC236}">
                <a16:creationId xmlns:a16="http://schemas.microsoft.com/office/drawing/2014/main" id="{EC113BB1-6242-06E2-A2C1-9E1630BE35D8}"/>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7" name="Group 56" descr="Share. Share with a larger group or class.">
            <a:extLst>
              <a:ext uri="{FF2B5EF4-FFF2-40B4-BE49-F238E27FC236}">
                <a16:creationId xmlns:a16="http://schemas.microsoft.com/office/drawing/2014/main" id="{CB791246-A015-182A-8CE7-3C58CC9FF367}"/>
              </a:ext>
            </a:extLst>
          </p:cNvPr>
          <p:cNvGrpSpPr/>
          <p:nvPr/>
        </p:nvGrpSpPr>
        <p:grpSpPr>
          <a:xfrm>
            <a:off x="8250600" y="1289427"/>
            <a:ext cx="3594100" cy="1210000"/>
            <a:chOff x="8250600" y="1289427"/>
            <a:chExt cx="3594100" cy="1210000"/>
          </a:xfrm>
        </p:grpSpPr>
        <p:sp>
          <p:nvSpPr>
            <p:cNvPr id="53" name="Rectangle: Rounded Corners 52">
              <a:extLst>
                <a:ext uri="{FF2B5EF4-FFF2-40B4-BE49-F238E27FC236}">
                  <a16:creationId xmlns:a16="http://schemas.microsoft.com/office/drawing/2014/main" id="{D0412FD1-F386-78FA-3BBD-AE32FC2351A7}"/>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26" name="Graphic 25">
              <a:extLst>
                <a:ext uri="{FF2B5EF4-FFF2-40B4-BE49-F238E27FC236}">
                  <a16:creationId xmlns:a16="http://schemas.microsoft.com/office/drawing/2014/main" id="{219C1B23-3887-1ADB-F1BC-5B46D8C427C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5BCE5E6F-7E6D-768D-87BD-22654B7734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153404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latin typeface="+mj-lt"/>
              </a:rPr>
              <a:t>3-2-1 things I learned today</a:t>
            </a:r>
          </a:p>
        </p:txBody>
      </p:sp>
      <p:sp>
        <p:nvSpPr>
          <p:cNvPr id="8" name="Rectangle: Rounded Corners 7">
            <a:extLst>
              <a:ext uri="{FF2B5EF4-FFF2-40B4-BE49-F238E27FC236}">
                <a16:creationId xmlns:a16="http://schemas.microsoft.com/office/drawing/2014/main" id="{54C1E855-FE35-4023-154D-792099412C25}"/>
              </a:ext>
              <a:ext uri="{C183D7F6-B498-43B3-948B-1728B52AA6E4}">
                <adec:decorative xmlns:adec="http://schemas.microsoft.com/office/drawing/2017/decorative" val="1"/>
              </a:ext>
            </a:extLst>
          </p:cNvPr>
          <p:cNvSpPr/>
          <p:nvPr/>
        </p:nvSpPr>
        <p:spPr>
          <a:xfrm>
            <a:off x="804077" y="950571"/>
            <a:ext cx="11163354" cy="1784466"/>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F16494D-7C9B-805A-614B-CD6BB941ABBF}"/>
              </a:ext>
              <a:ext uri="{C183D7F6-B498-43B3-948B-1728B52AA6E4}">
                <adec:decorative xmlns:adec="http://schemas.microsoft.com/office/drawing/2017/decorative" val="1"/>
              </a:ext>
            </a:extLst>
          </p:cNvPr>
          <p:cNvSpPr/>
          <p:nvPr/>
        </p:nvSpPr>
        <p:spPr>
          <a:xfrm>
            <a:off x="804077" y="2808768"/>
            <a:ext cx="11163354" cy="1784466"/>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F481AA6-9FE2-4645-406C-FBD4BD99BA1D}"/>
              </a:ext>
              <a:ext uri="{C183D7F6-B498-43B3-948B-1728B52AA6E4}">
                <adec:decorative xmlns:adec="http://schemas.microsoft.com/office/drawing/2017/decorative" val="1"/>
              </a:ext>
            </a:extLst>
          </p:cNvPr>
          <p:cNvSpPr/>
          <p:nvPr/>
        </p:nvSpPr>
        <p:spPr>
          <a:xfrm>
            <a:off x="804077" y="4666966"/>
            <a:ext cx="11163354" cy="1784466"/>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21" name="Google Shape;91;p15">
            <a:extLst>
              <a:ext uri="{FF2B5EF4-FFF2-40B4-BE49-F238E27FC236}">
                <a16:creationId xmlns:a16="http://schemas.microsoft.com/office/drawing/2014/main" id="{2401BCF4-5099-C8CA-2E02-0D76934D9FA3}"/>
              </a:ext>
            </a:extLst>
          </p:cNvPr>
          <p:cNvSpPr txBox="1"/>
          <p:nvPr/>
        </p:nvSpPr>
        <p:spPr>
          <a:xfrm>
            <a:off x="1641476" y="950571"/>
            <a:ext cx="4373600"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List 3 things you learned today</a:t>
            </a:r>
            <a:r>
              <a:rPr lang="en" sz="1600" dirty="0">
                <a:ea typeface="Montserrat"/>
                <a:cs typeface="Montserrat"/>
                <a:sym typeface="Montserrat"/>
              </a:rPr>
              <a:t>:</a:t>
            </a:r>
            <a:endParaRPr sz="3200" dirty="0">
              <a:ea typeface="Roboto"/>
              <a:cs typeface="Roboto"/>
              <a:sym typeface="Roboto"/>
            </a:endParaRPr>
          </a:p>
        </p:txBody>
      </p:sp>
      <p:sp>
        <p:nvSpPr>
          <p:cNvPr id="18" name="Google Shape;92;p15">
            <a:extLst>
              <a:ext uri="{FF2B5EF4-FFF2-40B4-BE49-F238E27FC236}">
                <a16:creationId xmlns:a16="http://schemas.microsoft.com/office/drawing/2014/main" id="{6EFDC7AD-9B2C-F220-857F-5C8364B30A7C}"/>
              </a:ext>
            </a:extLst>
          </p:cNvPr>
          <p:cNvSpPr txBox="1"/>
          <p:nvPr/>
        </p:nvSpPr>
        <p:spPr>
          <a:xfrm>
            <a:off x="1782255"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a:latin typeface="+mn-lt"/>
                <a:sym typeface="Montserrat"/>
              </a:rPr>
              <a:t>1. </a:t>
            </a:r>
            <a:endParaRPr>
              <a:latin typeface="+mn-lt"/>
              <a:sym typeface="Montserrat"/>
            </a:endParaRPr>
          </a:p>
        </p:txBody>
      </p:sp>
      <p:sp>
        <p:nvSpPr>
          <p:cNvPr id="19" name="Google Shape;93;p15">
            <a:extLst>
              <a:ext uri="{FF2B5EF4-FFF2-40B4-BE49-F238E27FC236}">
                <a16:creationId xmlns:a16="http://schemas.microsoft.com/office/drawing/2014/main" id="{FC74774B-0DA0-CB7E-DE68-E8F9B6F37CE7}"/>
              </a:ext>
            </a:extLst>
          </p:cNvPr>
          <p:cNvSpPr txBox="1"/>
          <p:nvPr/>
        </p:nvSpPr>
        <p:spPr>
          <a:xfrm>
            <a:off x="5285289"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2. </a:t>
            </a:r>
            <a:endParaRPr sz="1600">
              <a:ea typeface="Montserrat"/>
              <a:cs typeface="Arial" panose="020B0604020202020204" pitchFamily="34" charset="0"/>
              <a:sym typeface="Montserrat"/>
            </a:endParaRPr>
          </a:p>
        </p:txBody>
      </p:sp>
      <p:sp>
        <p:nvSpPr>
          <p:cNvPr id="20" name="Google Shape;94;p15">
            <a:extLst>
              <a:ext uri="{FF2B5EF4-FFF2-40B4-BE49-F238E27FC236}">
                <a16:creationId xmlns:a16="http://schemas.microsoft.com/office/drawing/2014/main" id="{56C9B42B-5502-2D01-1F54-02EAD37D035F}"/>
              </a:ext>
            </a:extLst>
          </p:cNvPr>
          <p:cNvSpPr txBox="1"/>
          <p:nvPr/>
        </p:nvSpPr>
        <p:spPr>
          <a:xfrm>
            <a:off x="8694422"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3. </a:t>
            </a:r>
            <a:endParaRPr sz="1600">
              <a:ea typeface="Montserrat"/>
              <a:cs typeface="Arial" panose="020B0604020202020204" pitchFamily="34" charset="0"/>
              <a:sym typeface="Montserrat"/>
            </a:endParaRP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1641476" y="2822179"/>
            <a:ext cx="4373600" cy="554000"/>
          </a:xfrm>
          <a:prstGeom prst="rect">
            <a:avLst/>
          </a:prstGeom>
          <a:noFill/>
          <a:ln>
            <a:noFill/>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List 2 questions you have about these things</a:t>
            </a:r>
            <a:r>
              <a:rPr lang="en" sz="1600">
                <a:ea typeface="Montserrat"/>
                <a:cs typeface="Montserrat"/>
                <a:sym typeface="Montserrat"/>
              </a:rPr>
              <a:t>:</a:t>
            </a:r>
            <a:endParaRPr sz="3200">
              <a:ea typeface="Roboto"/>
              <a:cs typeface="Roboto"/>
              <a:sym typeface="Roboto"/>
            </a:endParaRPr>
          </a:p>
        </p:txBody>
      </p:sp>
      <p:sp>
        <p:nvSpPr>
          <p:cNvPr id="22" name="Google Shape;92;p15">
            <a:extLst>
              <a:ext uri="{FF2B5EF4-FFF2-40B4-BE49-F238E27FC236}">
                <a16:creationId xmlns:a16="http://schemas.microsoft.com/office/drawing/2014/main" id="{2EF834D0-7A71-20AC-EF77-753DEBCD9DFF}"/>
              </a:ext>
            </a:extLst>
          </p:cNvPr>
          <p:cNvSpPr txBox="1"/>
          <p:nvPr/>
        </p:nvSpPr>
        <p:spPr>
          <a:xfrm>
            <a:off x="1782255"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1. </a:t>
            </a:r>
            <a:endParaRPr sz="1600">
              <a:ea typeface="Montserrat"/>
              <a:cs typeface="Arial" panose="020B0604020202020204" pitchFamily="34" charset="0"/>
              <a:sym typeface="Montserrat"/>
            </a:endParaRPr>
          </a:p>
        </p:txBody>
      </p:sp>
      <p:sp>
        <p:nvSpPr>
          <p:cNvPr id="23" name="Google Shape;93;p15">
            <a:extLst>
              <a:ext uri="{FF2B5EF4-FFF2-40B4-BE49-F238E27FC236}">
                <a16:creationId xmlns:a16="http://schemas.microsoft.com/office/drawing/2014/main" id="{ADD4898E-D8C2-2311-C09D-FF33B751798B}"/>
              </a:ext>
            </a:extLst>
          </p:cNvPr>
          <p:cNvSpPr txBox="1"/>
          <p:nvPr/>
        </p:nvSpPr>
        <p:spPr>
          <a:xfrm>
            <a:off x="5285289"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2. </a:t>
            </a:r>
            <a:endParaRPr sz="1600">
              <a:ea typeface="Montserrat"/>
              <a:cs typeface="Arial" panose="020B0604020202020204" pitchFamily="34" charset="0"/>
              <a:sym typeface="Montserrat"/>
            </a:endParaRPr>
          </a:p>
        </p:txBody>
      </p:sp>
      <p:sp>
        <p:nvSpPr>
          <p:cNvPr id="29" name="Google Shape;91;p15">
            <a:extLst>
              <a:ext uri="{FF2B5EF4-FFF2-40B4-BE49-F238E27FC236}">
                <a16:creationId xmlns:a16="http://schemas.microsoft.com/office/drawing/2014/main" id="{8F677DED-B9DE-217A-6DC7-5FC5B8A275CD}"/>
              </a:ext>
            </a:extLst>
          </p:cNvPr>
          <p:cNvSpPr txBox="1"/>
          <p:nvPr/>
        </p:nvSpPr>
        <p:spPr>
          <a:xfrm>
            <a:off x="1641476" y="4666965"/>
            <a:ext cx="6078458" cy="554000"/>
          </a:xfrm>
          <a:prstGeom prst="rect">
            <a:avLst/>
          </a:prstGeom>
          <a:noFill/>
          <a:ln>
            <a:noFill/>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Give 1 reason why it’s important to learn about these things:</a:t>
            </a:r>
            <a:endParaRPr sz="3200">
              <a:ea typeface="Roboto"/>
              <a:cs typeface="Roboto"/>
              <a:sym typeface="Roboto"/>
            </a:endParaRPr>
          </a:p>
        </p:txBody>
      </p:sp>
      <p:sp>
        <p:nvSpPr>
          <p:cNvPr id="26" name="Google Shape;92;p15">
            <a:extLst>
              <a:ext uri="{FF2B5EF4-FFF2-40B4-BE49-F238E27FC236}">
                <a16:creationId xmlns:a16="http://schemas.microsoft.com/office/drawing/2014/main" id="{A46D5317-47DD-BB2F-3559-AC948AF7A8FE}"/>
              </a:ext>
            </a:extLst>
          </p:cNvPr>
          <p:cNvSpPr txBox="1"/>
          <p:nvPr/>
        </p:nvSpPr>
        <p:spPr>
          <a:xfrm>
            <a:off x="1782255" y="5147954"/>
            <a:ext cx="3018000" cy="1168603"/>
          </a:xfrm>
          <a:prstGeom prst="rect">
            <a:avLst/>
          </a:prstGeom>
          <a:solidFill>
            <a:schemeClr val="bg1"/>
          </a:solidFill>
          <a:ln w="19050" cap="flat" cmpd="sng">
            <a:solidFill>
              <a:srgbClr val="B51458"/>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1. </a:t>
            </a:r>
            <a:endParaRPr sz="1600">
              <a:ea typeface="Montserrat"/>
              <a:cs typeface="Arial" panose="020B0604020202020204" pitchFamily="34" charset="0"/>
              <a:sym typeface="Montserrat"/>
            </a:endParaRPr>
          </a:p>
        </p:txBody>
      </p:sp>
      <p:sp>
        <p:nvSpPr>
          <p:cNvPr id="4" name="Oval 3">
            <a:extLst>
              <a:ext uri="{FF2B5EF4-FFF2-40B4-BE49-F238E27FC236}">
                <a16:creationId xmlns:a16="http://schemas.microsoft.com/office/drawing/2014/main" id="{F6713399-4E93-FA0D-F7D9-914B524BC640}"/>
              </a:ext>
              <a:ext uri="{C183D7F6-B498-43B3-948B-1728B52AA6E4}">
                <adec:decorative xmlns:adec="http://schemas.microsoft.com/office/drawing/2017/decorative" val="1"/>
              </a:ext>
            </a:extLst>
          </p:cNvPr>
          <p:cNvSpPr/>
          <p:nvPr/>
        </p:nvSpPr>
        <p:spPr>
          <a:xfrm>
            <a:off x="224569" y="1161745"/>
            <a:ext cx="1362119" cy="1362119"/>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3</a:t>
            </a:r>
          </a:p>
        </p:txBody>
      </p:sp>
      <p:sp>
        <p:nvSpPr>
          <p:cNvPr id="6" name="Oval 5">
            <a:extLst>
              <a:ext uri="{FF2B5EF4-FFF2-40B4-BE49-F238E27FC236}">
                <a16:creationId xmlns:a16="http://schemas.microsoft.com/office/drawing/2014/main" id="{5FD5EFF0-764F-863F-0FBD-67B120FD2D34}"/>
              </a:ext>
              <a:ext uri="{C183D7F6-B498-43B3-948B-1728B52AA6E4}">
                <adec:decorative xmlns:adec="http://schemas.microsoft.com/office/drawing/2017/decorative" val="1"/>
              </a:ext>
            </a:extLst>
          </p:cNvPr>
          <p:cNvSpPr/>
          <p:nvPr/>
        </p:nvSpPr>
        <p:spPr>
          <a:xfrm>
            <a:off x="224568" y="3019942"/>
            <a:ext cx="1362119" cy="1362119"/>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0DC96485-95E7-FA78-5581-8832EA5A392D}"/>
              </a:ext>
              <a:ext uri="{C183D7F6-B498-43B3-948B-1728B52AA6E4}">
                <adec:decorative xmlns:adec="http://schemas.microsoft.com/office/drawing/2017/decorative" val="1"/>
              </a:ext>
            </a:extLst>
          </p:cNvPr>
          <p:cNvSpPr/>
          <p:nvPr/>
        </p:nvSpPr>
        <p:spPr>
          <a:xfrm>
            <a:off x="208967" y="4878140"/>
            <a:ext cx="1362119" cy="1362119"/>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Arial" panose="020B0604020202020204" pitchFamily="34" charset="0"/>
                <a:cs typeface="Arial" panose="020B0604020202020204" pitchFamily="34" charset="0"/>
              </a:rPr>
              <a:t>1</a:t>
            </a: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213774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latin typeface="+mn-lt"/>
                <a:hlinkClick r:id="rId6"/>
              </a:rPr>
              <a:t>Science 7–10 Syllabus</a:t>
            </a:r>
            <a:r>
              <a:rPr lang="en-AU" dirty="0">
                <a:latin typeface="+mn-lt"/>
              </a:rPr>
              <a:t> © NSW Education Standards Authority (NESA) for and on behalf of the Crown in right of the State of New South Wales, 2023.</a:t>
            </a:r>
          </a:p>
          <a:p>
            <a:r>
              <a:rPr lang="en-AU" dirty="0">
                <a:latin typeface="+mn-lt"/>
              </a:rPr>
              <a:t>AITSL (Australian Institute for Teaching and School Leadership Limited) (n.d.) </a:t>
            </a:r>
            <a:r>
              <a:rPr lang="en-AU" i="1" dirty="0">
                <a:latin typeface="+mn-lt"/>
                <a:hlinkClick r:id="rId7"/>
              </a:rPr>
              <a:t>Learning intentions and success criteria </a:t>
            </a:r>
            <a:r>
              <a:rPr lang="en-AU" dirty="0">
                <a:latin typeface="+mn-lt"/>
                <a:hlinkClick r:id="rId7"/>
              </a:rPr>
              <a:t>[PDF 251 KB]</a:t>
            </a:r>
            <a:r>
              <a:rPr lang="en-AU" dirty="0">
                <a:latin typeface="+mn-lt"/>
              </a:rPr>
              <a:t>, AITSL, accessed 31 July 2024.</a:t>
            </a:r>
          </a:p>
          <a:p>
            <a:r>
              <a:rPr lang="en-AU" sz="1200" dirty="0"/>
              <a:t>University of York Science Education Group (n.d.) </a:t>
            </a:r>
            <a:r>
              <a:rPr lang="en-AU" sz="1200" dirty="0">
                <a:hlinkClick r:id="rId8"/>
              </a:rPr>
              <a:t>Earth in Space</a:t>
            </a:r>
            <a:r>
              <a:rPr lang="en-AU" sz="1200" dirty="0"/>
              <a:t>, Best Evidence Science Teaching, accessed 29 August 2024.</a:t>
            </a:r>
          </a:p>
          <a:p>
            <a:r>
              <a:rPr lang="en-AU" sz="1200" dirty="0"/>
              <a:t>NOAA Global Monitoring Laboratory (2024) </a:t>
            </a:r>
            <a:r>
              <a:rPr lang="en-AU" i="1" dirty="0">
                <a:hlinkClick r:id="rId9"/>
              </a:rPr>
              <a:t>Trends in Atmospheric Carbon Dioxide (2024)</a:t>
            </a:r>
            <a:r>
              <a:rPr lang="en-AU" dirty="0"/>
              <a:t>, </a:t>
            </a:r>
            <a:r>
              <a:rPr lang="en-AU" sz="1200" dirty="0"/>
              <a:t>Our World in Data website, accessed 29 August 2024.</a:t>
            </a:r>
          </a:p>
          <a:p>
            <a:endParaRPr lang="en-AU" sz="1200" dirty="0"/>
          </a:p>
          <a:p>
            <a:endParaRPr lang="en-AU" dirty="0">
              <a:latin typeface="+mn-lt"/>
            </a:endParaRPr>
          </a:p>
          <a:p>
            <a:endParaRPr lang="en-AU" dirty="0">
              <a:latin typeface="+mn-lt"/>
            </a:endParaRPr>
          </a:p>
          <a:p>
            <a:endParaRPr lang="en-AU" dirty="0">
              <a:latin typeface="+mn-lt"/>
            </a:endParaRPr>
          </a:p>
          <a:p>
            <a:endParaRPr lang="en-AU" dirty="0">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124</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9A5DC11-0E3C-E5DF-F433-995FBDD7E481}"/>
              </a:ext>
              <a:ext uri="{C183D7F6-B498-43B3-948B-1728B52AA6E4}">
                <adec:decorative xmlns:adec="http://schemas.microsoft.com/office/drawing/2017/decorative" val="1"/>
              </a:ext>
            </a:extLst>
          </p:cNvPr>
          <p:cNvSpPr/>
          <p:nvPr/>
        </p:nvSpPr>
        <p:spPr>
          <a:xfrm>
            <a:off x="0" y="1423851"/>
            <a:ext cx="12192000" cy="5434149"/>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089F66BD-C391-BE97-FCF4-787B0B62724B}"/>
              </a:ext>
            </a:extLst>
          </p:cNvPr>
          <p:cNvSpPr>
            <a:spLocks noGrp="1"/>
          </p:cNvSpPr>
          <p:nvPr>
            <p:ph type="title"/>
          </p:nvPr>
        </p:nvSpPr>
        <p:spPr/>
        <p:txBody>
          <a:bodyPr/>
          <a:lstStyle/>
          <a:p>
            <a:r>
              <a:rPr lang="en-AU" sz="3200" dirty="0">
                <a:latin typeface="+mj-lt"/>
              </a:rPr>
              <a:t>Checkpoint – quantitative and qualitative observations</a:t>
            </a:r>
          </a:p>
        </p:txBody>
      </p:sp>
      <p:sp>
        <p:nvSpPr>
          <p:cNvPr id="15" name="Text Placeholder 14">
            <a:extLst>
              <a:ext uri="{FF2B5EF4-FFF2-40B4-BE49-F238E27FC236}">
                <a16:creationId xmlns:a16="http://schemas.microsoft.com/office/drawing/2014/main" id="{1F5343CD-28D4-C253-002A-41A92BCB69C3}"/>
              </a:ext>
            </a:extLst>
          </p:cNvPr>
          <p:cNvSpPr>
            <a:spLocks noGrp="1"/>
          </p:cNvSpPr>
          <p:nvPr>
            <p:ph type="body" sz="quarter" idx="18"/>
          </p:nvPr>
        </p:nvSpPr>
        <p:spPr>
          <a:xfrm>
            <a:off x="360000" y="1016704"/>
            <a:ext cx="10080000" cy="310015"/>
          </a:xfrm>
        </p:spPr>
        <p:txBody>
          <a:bodyPr/>
          <a:lstStyle/>
          <a:p>
            <a:r>
              <a:rPr lang="en-AU" dirty="0">
                <a:latin typeface="+mj-lt"/>
              </a:rPr>
              <a:t>Classify each of the following observations as qualitative or quantitative</a:t>
            </a:r>
          </a:p>
        </p:txBody>
      </p:sp>
      <p:sp>
        <p:nvSpPr>
          <p:cNvPr id="13" name="Picture Placeholder 12">
            <a:extLst>
              <a:ext uri="{FF2B5EF4-FFF2-40B4-BE49-F238E27FC236}">
                <a16:creationId xmlns:a16="http://schemas.microsoft.com/office/drawing/2014/main" id="{06A85131-BA9A-3CFF-2171-D285C22C6FAB}"/>
              </a:ext>
            </a:extLst>
          </p:cNvPr>
          <p:cNvSpPr>
            <a:spLocks noGrp="1"/>
          </p:cNvSpPr>
          <p:nvPr>
            <p:ph type="pic" sz="quarter" idx="13"/>
          </p:nvPr>
        </p:nvSpPr>
        <p:spPr>
          <a:xfrm>
            <a:off x="360000" y="1567086"/>
            <a:ext cx="11483999" cy="4552914"/>
          </a:xfrm>
        </p:spPr>
        <p:txBody>
          <a:bodyPr/>
          <a:lstStyle/>
          <a:p>
            <a:r>
              <a:rPr lang="en-AU" sz="1800" dirty="0">
                <a:latin typeface="+mn-lt"/>
              </a:rPr>
              <a:t>The mother tested the temperature of the baby’s milk by putting some drops on her wrist.</a:t>
            </a:r>
          </a:p>
          <a:p>
            <a:r>
              <a:rPr lang="en-AU" sz="1800" dirty="0">
                <a:latin typeface="+mn-lt"/>
              </a:rPr>
              <a:t>We had 15 mm of rain in the last 24 hours.</a:t>
            </a:r>
          </a:p>
          <a:p>
            <a:r>
              <a:rPr lang="en-AU" sz="1800" dirty="0">
                <a:latin typeface="+mn-lt"/>
              </a:rPr>
              <a:t>The weather is very humid.</a:t>
            </a:r>
          </a:p>
          <a:p>
            <a:r>
              <a:rPr lang="en-AU" sz="1800" dirty="0">
                <a:latin typeface="+mn-lt"/>
              </a:rPr>
              <a:t>The beach was littered with plastic bottles.</a:t>
            </a:r>
          </a:p>
          <a:p>
            <a:r>
              <a:rPr lang="en-AU" sz="1800" dirty="0">
                <a:latin typeface="+mn-lt"/>
              </a:rPr>
              <a:t>The animals in Antarctica are not afraid of humans.</a:t>
            </a:r>
          </a:p>
          <a:p>
            <a:r>
              <a:rPr lang="en-AU" sz="1800" dirty="0">
                <a:latin typeface="+mn-lt"/>
              </a:rPr>
              <a:t>The car took 8 seconds to reach a speed of 100 km/hr.</a:t>
            </a:r>
          </a:p>
          <a:p>
            <a:r>
              <a:rPr lang="en-AU" sz="1800" dirty="0">
                <a:latin typeface="+mn-lt"/>
              </a:rPr>
              <a:t>The baby gained 0.5 kg in weight last week.</a:t>
            </a:r>
          </a:p>
          <a:p>
            <a:r>
              <a:rPr lang="en-AU" sz="1800" dirty="0">
                <a:latin typeface="+mn-lt"/>
              </a:rPr>
              <a:t>Weeds are invading the national park.</a:t>
            </a:r>
          </a:p>
          <a:p>
            <a:r>
              <a:rPr lang="en-AU" sz="1800" dirty="0">
                <a:latin typeface="+mn-lt"/>
              </a:rPr>
              <a:t>The child had a red and itchy rash all over his stomach.</a:t>
            </a:r>
          </a:p>
        </p:txBody>
      </p:sp>
      <p:sp>
        <p:nvSpPr>
          <p:cNvPr id="6" name="Rectangle: Rounded Corners 5">
            <a:extLst>
              <a:ext uri="{FF2B5EF4-FFF2-40B4-BE49-F238E27FC236}">
                <a16:creationId xmlns:a16="http://schemas.microsoft.com/office/drawing/2014/main" id="{CECC6506-66FC-1ABB-5F37-F542A5925DE5}"/>
              </a:ext>
              <a:ext uri="{C183D7F6-B498-43B3-948B-1728B52AA6E4}">
                <adec:decorative xmlns:adec="http://schemas.microsoft.com/office/drawing/2017/decorative" val="1"/>
              </a:ext>
            </a:extLst>
          </p:cNvPr>
          <p:cNvSpPr/>
          <p:nvPr/>
        </p:nvSpPr>
        <p:spPr>
          <a:xfrm>
            <a:off x="359999" y="1603182"/>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1DCAE5E0-0F46-8795-5A5B-BA1C3BB6A03D}"/>
              </a:ext>
              <a:ext uri="{C183D7F6-B498-43B3-948B-1728B52AA6E4}">
                <adec:decorative xmlns:adec="http://schemas.microsoft.com/office/drawing/2017/decorative" val="1"/>
              </a:ext>
            </a:extLst>
          </p:cNvPr>
          <p:cNvSpPr/>
          <p:nvPr/>
        </p:nvSpPr>
        <p:spPr>
          <a:xfrm>
            <a:off x="359999" y="2705053"/>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D2BB53F7-73E3-76E3-0389-6811081BDB99}"/>
              </a:ext>
              <a:ext uri="{C183D7F6-B498-43B3-948B-1728B52AA6E4}">
                <adec:decorative xmlns:adec="http://schemas.microsoft.com/office/drawing/2017/decorative" val="1"/>
              </a:ext>
            </a:extLst>
          </p:cNvPr>
          <p:cNvSpPr/>
          <p:nvPr/>
        </p:nvSpPr>
        <p:spPr>
          <a:xfrm>
            <a:off x="348000" y="3269399"/>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C5FA8C57-EB20-D4D4-DE2B-95137590200B}"/>
              </a:ext>
              <a:ext uri="{C183D7F6-B498-43B3-948B-1728B52AA6E4}">
                <adec:decorative xmlns:adec="http://schemas.microsoft.com/office/drawing/2017/decorative" val="1"/>
              </a:ext>
            </a:extLst>
          </p:cNvPr>
          <p:cNvSpPr/>
          <p:nvPr/>
        </p:nvSpPr>
        <p:spPr>
          <a:xfrm>
            <a:off x="348000" y="3852464"/>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08FDCE2B-3797-FBBC-A42F-4AB269406750}"/>
              </a:ext>
              <a:ext uri="{C183D7F6-B498-43B3-948B-1728B52AA6E4}">
                <adec:decorative xmlns:adec="http://schemas.microsoft.com/office/drawing/2017/decorative" val="1"/>
              </a:ext>
            </a:extLst>
          </p:cNvPr>
          <p:cNvSpPr/>
          <p:nvPr/>
        </p:nvSpPr>
        <p:spPr>
          <a:xfrm>
            <a:off x="348000" y="5533071"/>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BDD90006-7752-4271-E33E-0B11B454560C}"/>
              </a:ext>
              <a:ext uri="{C183D7F6-B498-43B3-948B-1728B52AA6E4}">
                <adec:decorative xmlns:adec="http://schemas.microsoft.com/office/drawing/2017/decorative" val="1"/>
              </a:ext>
            </a:extLst>
          </p:cNvPr>
          <p:cNvSpPr/>
          <p:nvPr/>
        </p:nvSpPr>
        <p:spPr>
          <a:xfrm>
            <a:off x="348000" y="6104677"/>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87F199DF-47B8-745B-F1CD-CDE3A65A73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411844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1.4 Branches of science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406890952"/>
              </p:ext>
            </p:extLst>
          </p:nvPr>
        </p:nvGraphicFramePr>
        <p:xfrm>
          <a:off x="359998" y="1916174"/>
          <a:ext cx="11126369" cy="27990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work together to increase our knowledge of the Universe.</a:t>
                      </a:r>
                      <a:endParaRPr lang="en-AU"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some branches of science</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classify various science fields into their branches or sub-branches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some branches of science are connected.</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293486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046230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a:latin typeface="+mj-lt"/>
              </a:rPr>
              <a:t>Frayer diagram – chemist</a:t>
            </a: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333"/>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lang="en-AU" sz="3200" dirty="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5634"/>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4" name="Google Shape;80;p15">
            <a:extLst>
              <a:ext uri="{FF2B5EF4-FFF2-40B4-BE49-F238E27FC236}">
                <a16:creationId xmlns:a16="http://schemas.microsoft.com/office/drawing/2014/main" id="{714A8B38-2B9E-D1AE-3047-E392E8AB5C12}"/>
              </a:ext>
              <a:ext uri="{C183D7F6-B498-43B3-948B-1728B52AA6E4}">
                <adec:decorative xmlns:adec="http://schemas.microsoft.com/office/drawing/2017/decorative" val="1"/>
              </a:ext>
            </a:extLst>
          </p:cNvPr>
          <p:cNvSpPr/>
          <p:nvPr/>
        </p:nvSpPr>
        <p:spPr>
          <a:xfrm>
            <a:off x="4698081" y="3221833"/>
            <a:ext cx="2827200" cy="1133200"/>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endParaRPr sz="3200"/>
          </a:p>
        </p:txBody>
      </p:sp>
      <p:sp>
        <p:nvSpPr>
          <p:cNvPr id="15" name="Google Shape;81;p15">
            <a:extLst>
              <a:ext uri="{FF2B5EF4-FFF2-40B4-BE49-F238E27FC236}">
                <a16:creationId xmlns:a16="http://schemas.microsoft.com/office/drawing/2014/main" id="{BA3C839A-C53F-DB2D-A318-91DEC5FA8555}"/>
              </a:ext>
            </a:extLst>
          </p:cNvPr>
          <p:cNvSpPr txBox="1"/>
          <p:nvPr/>
        </p:nvSpPr>
        <p:spPr>
          <a:xfrm>
            <a:off x="4753379" y="3277649"/>
            <a:ext cx="2716400" cy="1022000"/>
          </a:xfrm>
          <a:prstGeom prst="rect">
            <a:avLst/>
          </a:prstGeom>
          <a:noFill/>
          <a:ln>
            <a:noFill/>
          </a:ln>
        </p:spPr>
        <p:txBody>
          <a:bodyPr spcFirstLastPara="1" wrap="square" lIns="101600" tIns="101600" rIns="101600" bIns="101600" anchor="ctr" anchorCtr="0">
            <a:noAutofit/>
          </a:bodyPr>
          <a:lstStyle/>
          <a:p>
            <a:pPr algn="ctr">
              <a:lnSpc>
                <a:spcPct val="90000"/>
              </a:lnSpc>
              <a:buClr>
                <a:srgbClr val="1E4E79"/>
              </a:buClr>
              <a:buSzPts val="2000"/>
            </a:pPr>
            <a:r>
              <a:rPr lang="en" sz="2667" b="1">
                <a:solidFill>
                  <a:srgbClr val="1E4E79"/>
                </a:solidFill>
                <a:latin typeface="Arial" panose="020B0604020202020204" pitchFamily="34" charset="0"/>
                <a:ea typeface="Calibri"/>
                <a:cs typeface="Arial" panose="020B0604020202020204" pitchFamily="34" charset="0"/>
                <a:sym typeface="Calibri"/>
              </a:rPr>
              <a:t>chemist</a:t>
            </a:r>
            <a:endParaRPr sz="3200">
              <a:latin typeface="Arial" panose="020B0604020202020204" pitchFamily="34" charset="0"/>
              <a:cs typeface="Arial" panose="020B0604020202020204" pitchFamily="34" charset="0"/>
            </a:endParaRPr>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084243" y="1227219"/>
            <a:ext cx="4959562" cy="2378417"/>
          </a:xfrm>
          <a:prstGeom prst="rect">
            <a:avLst/>
          </a:prstGeom>
          <a:noFill/>
          <a:ln>
            <a:noFill/>
          </a:ln>
        </p:spPr>
        <p:txBody>
          <a:bodyPr spcFirstLastPara="1" wrap="square" lIns="151700" tIns="151700" rIns="151700" bIns="151700" anchor="ctr" anchorCtr="0">
            <a:noAutofit/>
          </a:bodyPr>
          <a:lstStyle/>
          <a:p>
            <a:pPr marL="479988">
              <a:lnSpc>
                <a:spcPct val="114000"/>
              </a:lnSpc>
              <a:spcAft>
                <a:spcPts val="1200"/>
              </a:spcAft>
              <a:buClr>
                <a:srgbClr val="1E4E79"/>
              </a:buClr>
              <a:buSzPts val="1600"/>
            </a:pPr>
            <a:r>
              <a:rPr lang="en-AU" sz="1800" b="1" dirty="0">
                <a:solidFill>
                  <a:srgbClr val="1E4E79"/>
                </a:solidFill>
                <a:latin typeface="+mj-lt"/>
                <a:ea typeface="Calibri"/>
                <a:cs typeface="Arial" panose="020B0604020202020204" pitchFamily="34" charset="0"/>
                <a:sym typeface="Calibri"/>
              </a:rPr>
              <a:t>Definition</a:t>
            </a:r>
            <a:r>
              <a:rPr lang="en-AU" sz="2130" b="1" dirty="0">
                <a:solidFill>
                  <a:srgbClr val="1E4E79"/>
                </a:solidFill>
                <a:latin typeface="Arial" panose="020B0604020202020204" pitchFamily="34" charset="0"/>
                <a:ea typeface="Calibri"/>
                <a:cs typeface="Arial" panose="020B0604020202020204" pitchFamily="34" charset="0"/>
                <a:sym typeface="Calibri"/>
              </a:rPr>
              <a:t> </a:t>
            </a:r>
            <a:br>
              <a:rPr lang="en-AU" sz="1600" b="0" dirty="0">
                <a:solidFill>
                  <a:srgbClr val="1E4E79"/>
                </a:solidFill>
                <a:latin typeface="Arial" panose="020B0604020202020204" pitchFamily="34" charset="0"/>
                <a:ea typeface="Calibri"/>
                <a:cs typeface="Arial" panose="020B0604020202020204" pitchFamily="34" charset="0"/>
                <a:sym typeface="Calibri"/>
              </a:rPr>
            </a:br>
            <a:r>
              <a:rPr lang="en-AU" sz="1800" dirty="0">
                <a:solidFill>
                  <a:srgbClr val="1E4E79"/>
                </a:solidFill>
                <a:ea typeface="Calibri"/>
                <a:cs typeface="Arial" panose="020B0604020202020204" pitchFamily="34" charset="0"/>
                <a:sym typeface="Calibri"/>
              </a:rPr>
              <a:t>A chemist is a scientist who studies and works with chemicals. They learn about the properties and reactions of different substances, and they use this knowledge to create new materials, medicines, and products.</a:t>
            </a:r>
            <a:endParaRPr lang="en-AU" sz="1800" dirty="0">
              <a:solidFill>
                <a:srgbClr val="1E4E79"/>
              </a:solidFill>
              <a:cs typeface="Arial" panose="020B0604020202020204" pitchFamily="34" charset="0"/>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207357" y="1106901"/>
            <a:ext cx="4900400" cy="1240589"/>
          </a:xfrm>
          <a:prstGeom prst="rect">
            <a:avLst/>
          </a:prstGeom>
          <a:noFill/>
          <a:ln>
            <a:noFill/>
          </a:ln>
        </p:spPr>
        <p:txBody>
          <a:bodyPr spcFirstLastPara="1" wrap="square" lIns="0" tIns="170667" rIns="170667" bIns="170667" anchor="t" anchorCtr="0">
            <a:noAutofit/>
          </a:bodyPr>
          <a:lstStyle/>
          <a:p>
            <a:pPr marL="479988">
              <a:lnSpc>
                <a:spcPct val="114000"/>
              </a:lnSpc>
              <a:spcAft>
                <a:spcPts val="1200"/>
              </a:spcAft>
              <a:buClr>
                <a:srgbClr val="1E4E79"/>
              </a:buClr>
              <a:buSzPts val="1800"/>
            </a:pPr>
            <a:r>
              <a:rPr lang="en" sz="1800" b="1" dirty="0">
                <a:solidFill>
                  <a:srgbClr val="1E4E79"/>
                </a:solidFill>
                <a:latin typeface="+mj-lt"/>
                <a:ea typeface="Calibri"/>
                <a:cs typeface="Arial" panose="020B0604020202020204" pitchFamily="34" charset="0"/>
                <a:sym typeface="Calibri"/>
              </a:rPr>
              <a:t>Word in a sentence</a:t>
            </a:r>
          </a:p>
          <a:p>
            <a:pPr marL="479988">
              <a:lnSpc>
                <a:spcPct val="114000"/>
              </a:lnSpc>
              <a:spcAft>
                <a:spcPts val="1200"/>
              </a:spcAft>
              <a:buClr>
                <a:srgbClr val="1E4E79"/>
              </a:buClr>
              <a:buSzPts val="1600"/>
            </a:pPr>
            <a:r>
              <a:rPr lang="en-AU" sz="1800" dirty="0">
                <a:solidFill>
                  <a:srgbClr val="1E4E79"/>
                </a:solidFill>
                <a:ea typeface="Calibri"/>
                <a:cs typeface="Arial" panose="020B0604020202020204" pitchFamily="34" charset="0"/>
                <a:sym typeface="Calibri"/>
              </a:rPr>
              <a:t>The chemist mixed different chemicals together to create a new type of glue.</a:t>
            </a:r>
            <a:br>
              <a:rPr lang="en" sz="1800" dirty="0">
                <a:solidFill>
                  <a:srgbClr val="1E4E79"/>
                </a:solidFill>
                <a:ea typeface="Calibri"/>
                <a:cs typeface="Arial" panose="020B0604020202020204" pitchFamily="34" charset="0"/>
                <a:sym typeface="Calibri"/>
              </a:rPr>
            </a:br>
            <a:endParaRPr sz="1800" dirty="0">
              <a:solidFill>
                <a:srgbClr val="1E4E79"/>
              </a:solidFill>
              <a:ea typeface="Calibri"/>
              <a:cs typeface="Arial" panose="020B0604020202020204" pitchFamily="34" charset="0"/>
              <a:sym typeface="Calibri"/>
            </a:endParaRP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1095436" y="4561543"/>
            <a:ext cx="4959200" cy="1180336"/>
          </a:xfrm>
          <a:prstGeom prst="rect">
            <a:avLst/>
          </a:prstGeom>
          <a:noFill/>
          <a:ln>
            <a:noFill/>
          </a:ln>
        </p:spPr>
        <p:txBody>
          <a:bodyPr spcFirstLastPara="1" wrap="square" lIns="151700" tIns="0" rIns="151700" bIns="151700" anchor="t" anchorCtr="0">
            <a:noAutofit/>
          </a:bodyPr>
          <a:lstStyle/>
          <a:p>
            <a:pPr marL="479988">
              <a:lnSpc>
                <a:spcPct val="114000"/>
              </a:lnSpc>
              <a:spcAft>
                <a:spcPts val="1200"/>
              </a:spcAft>
              <a:buClr>
                <a:srgbClr val="1E4E79"/>
              </a:buClr>
              <a:buSzPts val="1600"/>
            </a:pPr>
            <a:r>
              <a:rPr lang="en" sz="1800" b="1" dirty="0">
                <a:solidFill>
                  <a:srgbClr val="1E4E79"/>
                </a:solidFill>
                <a:latin typeface="+mj-lt"/>
                <a:ea typeface="Calibri"/>
                <a:cs typeface="Arial" panose="020B0604020202020204" pitchFamily="34" charset="0"/>
                <a:sym typeface="Calibri"/>
              </a:rPr>
              <a:t>Examples</a:t>
            </a:r>
          </a:p>
          <a:p>
            <a:pPr marL="479988">
              <a:lnSpc>
                <a:spcPct val="114000"/>
              </a:lnSpc>
              <a:spcAft>
                <a:spcPts val="1200"/>
              </a:spcAft>
              <a:buClr>
                <a:srgbClr val="1E4E79"/>
              </a:buClr>
              <a:buSzPts val="1600"/>
            </a:pPr>
            <a:r>
              <a:rPr lang="en" sz="1800" dirty="0">
                <a:solidFill>
                  <a:srgbClr val="1E4E79"/>
                </a:solidFill>
                <a:ea typeface="Calibri"/>
                <a:cs typeface="Arial" panose="020B0604020202020204" pitchFamily="34" charset="0"/>
                <a:sym typeface="Calibri"/>
              </a:rPr>
              <a:t>pharmaceutical chemist, environmental chemist, biochemist, chemical engineer</a:t>
            </a:r>
            <a:br>
              <a:rPr lang="en" sz="1800" dirty="0">
                <a:solidFill>
                  <a:srgbClr val="1E4E79"/>
                </a:solidFill>
                <a:ea typeface="Calibri"/>
                <a:cs typeface="Arial" panose="020B0604020202020204" pitchFamily="34" charset="0"/>
                <a:sym typeface="Calibri"/>
              </a:rPr>
            </a:br>
            <a:endParaRPr sz="1800" dirty="0">
              <a:solidFill>
                <a:srgbClr val="1E4E79"/>
              </a:solidFill>
              <a:ea typeface="Calibri"/>
              <a:cs typeface="Arial" panose="020B0604020202020204" pitchFamily="34" charset="0"/>
              <a:sym typeface="Calibri"/>
            </a:endParaRPr>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222195" y="4562311"/>
            <a:ext cx="4885200" cy="1178800"/>
          </a:xfrm>
          <a:prstGeom prst="rect">
            <a:avLst/>
          </a:prstGeom>
          <a:noFill/>
          <a:ln>
            <a:noFill/>
          </a:ln>
        </p:spPr>
        <p:txBody>
          <a:bodyPr spcFirstLastPara="1" wrap="square" lIns="0" tIns="0" rIns="151700" bIns="151700" anchor="t" anchorCtr="0">
            <a:noAutofit/>
          </a:bodyPr>
          <a:lstStyle/>
          <a:p>
            <a:pPr marL="479988">
              <a:lnSpc>
                <a:spcPct val="114000"/>
              </a:lnSpc>
              <a:spcAft>
                <a:spcPts val="1200"/>
              </a:spcAft>
              <a:buClr>
                <a:srgbClr val="1E4E79"/>
              </a:buClr>
              <a:buSzPts val="1600"/>
            </a:pPr>
            <a:r>
              <a:rPr lang="en" sz="1800" b="1" dirty="0">
                <a:solidFill>
                  <a:srgbClr val="1E4E79"/>
                </a:solidFill>
                <a:latin typeface="+mj-lt"/>
                <a:ea typeface="Calibri"/>
                <a:cs typeface="Arial" panose="020B0604020202020204" pitchFamily="34" charset="0"/>
                <a:sym typeface="Calibri"/>
              </a:rPr>
              <a:t>Non-examples</a:t>
            </a:r>
          </a:p>
          <a:p>
            <a:pPr marL="479988">
              <a:lnSpc>
                <a:spcPct val="114000"/>
              </a:lnSpc>
              <a:spcAft>
                <a:spcPts val="1200"/>
              </a:spcAft>
              <a:buClr>
                <a:srgbClr val="1E4E79"/>
              </a:buClr>
              <a:buSzPts val="1600"/>
            </a:pPr>
            <a:r>
              <a:rPr lang="en-AU" sz="1800" dirty="0">
                <a:solidFill>
                  <a:srgbClr val="1E4E79"/>
                </a:solidFill>
                <a:ea typeface="Calibri"/>
                <a:cs typeface="Arial" panose="020B0604020202020204" pitchFamily="34" charset="0"/>
                <a:sym typeface="Calibri"/>
              </a:rPr>
              <a:t>meteorologist, doctor, mechanical engineer</a:t>
            </a:r>
            <a:br>
              <a:rPr lang="en" sz="1800" dirty="0">
                <a:solidFill>
                  <a:srgbClr val="1E4E79"/>
                </a:solidFill>
                <a:ea typeface="Calibri"/>
                <a:cs typeface="Arial" panose="020B0604020202020204" pitchFamily="34" charset="0"/>
                <a:sym typeface="Calibri"/>
              </a:rPr>
            </a:br>
            <a:endParaRPr sz="1800" dirty="0">
              <a:solidFill>
                <a:srgbClr val="1E4E79"/>
              </a:solidFill>
              <a:ea typeface="Calibri"/>
              <a:cs typeface="Arial" panose="020B0604020202020204" pitchFamily="34" charset="0"/>
              <a:sym typeface="Calibri"/>
            </a:endParaRPr>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136691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603EF3-0958-F659-BAEE-E76B822D957E}"/>
              </a:ext>
            </a:extLst>
          </p:cNvPr>
          <p:cNvSpPr>
            <a:spLocks noGrp="1"/>
          </p:cNvSpPr>
          <p:nvPr>
            <p:ph type="title"/>
          </p:nvPr>
        </p:nvSpPr>
        <p:spPr/>
        <p:txBody>
          <a:bodyPr/>
          <a:lstStyle/>
          <a:p>
            <a:r>
              <a:rPr lang="en-AU" err="1"/>
              <a:t>Scientree</a:t>
            </a:r>
            <a:endParaRPr lang="en-AU"/>
          </a:p>
        </p:txBody>
      </p:sp>
      <p:pic>
        <p:nvPicPr>
          <p:cNvPr id="9" name="Picture 8" descr="A strawberry poison dart frog">
            <a:extLst>
              <a:ext uri="{FF2B5EF4-FFF2-40B4-BE49-F238E27FC236}">
                <a16:creationId xmlns:a16="http://schemas.microsoft.com/office/drawing/2014/main" id="{71E4100E-BED1-13FA-C4EB-B9E52CBAB67B}"/>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15675" y="1665220"/>
            <a:ext cx="1158240" cy="829945"/>
          </a:xfrm>
          <a:prstGeom prst="rect">
            <a:avLst/>
          </a:prstGeom>
        </p:spPr>
      </p:pic>
      <p:pic>
        <p:nvPicPr>
          <p:cNvPr id="13" name="Picture 12" descr="Solar panels.">
            <a:extLst>
              <a:ext uri="{FF2B5EF4-FFF2-40B4-BE49-F238E27FC236}">
                <a16:creationId xmlns:a16="http://schemas.microsoft.com/office/drawing/2014/main" id="{D7C06119-E7B2-0825-0236-4B0A3BC4759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79978" y="1672205"/>
            <a:ext cx="1231265" cy="822960"/>
          </a:xfrm>
          <a:prstGeom prst="rect">
            <a:avLst/>
          </a:prstGeom>
          <a:noFill/>
          <a:ln>
            <a:noFill/>
          </a:ln>
        </p:spPr>
      </p:pic>
      <p:pic>
        <p:nvPicPr>
          <p:cNvPr id="10" name="Picture 9" descr="Sparse granule cells">
            <a:extLst>
              <a:ext uri="{FF2B5EF4-FFF2-40B4-BE49-F238E27FC236}">
                <a16:creationId xmlns:a16="http://schemas.microsoft.com/office/drawing/2014/main" id="{C7DB14FB-D9D0-AABF-9ADB-0127D3E7241A}"/>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215675" y="2640379"/>
            <a:ext cx="975360" cy="975360"/>
          </a:xfrm>
          <a:prstGeom prst="rect">
            <a:avLst/>
          </a:prstGeom>
        </p:spPr>
      </p:pic>
      <p:pic>
        <p:nvPicPr>
          <p:cNvPr id="19" name="Picture 18" descr="Free Yellow and White Red Pills on Blister Pack">
            <a:extLst>
              <a:ext uri="{FF2B5EF4-FFF2-40B4-BE49-F238E27FC236}">
                <a16:creationId xmlns:a16="http://schemas.microsoft.com/office/drawing/2014/main" id="{32CAA33A-F424-96BC-3CD5-05043D8DBF7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1561487" y="2421623"/>
            <a:ext cx="944145" cy="1414578"/>
          </a:xfrm>
          <a:prstGeom prst="rect">
            <a:avLst/>
          </a:prstGeom>
          <a:noFill/>
          <a:ln>
            <a:noFill/>
          </a:ln>
        </p:spPr>
      </p:pic>
      <p:pic>
        <p:nvPicPr>
          <p:cNvPr id="11" name="Picture 10" descr="A series on conical flasks with liquid in them.">
            <a:extLst>
              <a:ext uri="{FF2B5EF4-FFF2-40B4-BE49-F238E27FC236}">
                <a16:creationId xmlns:a16="http://schemas.microsoft.com/office/drawing/2014/main" id="{1D4F984B-E8DF-915E-08E0-A42F466AA6E2}"/>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5675" y="3720085"/>
            <a:ext cx="1585595" cy="853440"/>
          </a:xfrm>
          <a:prstGeom prst="rect">
            <a:avLst/>
          </a:prstGeom>
          <a:noFill/>
          <a:ln>
            <a:noFill/>
          </a:ln>
        </p:spPr>
      </p:pic>
      <p:pic>
        <p:nvPicPr>
          <p:cNvPr id="16" name="Picture 15" descr="Colored Powders and Brush">
            <a:extLst>
              <a:ext uri="{FF2B5EF4-FFF2-40B4-BE49-F238E27FC236}">
                <a16:creationId xmlns:a16="http://schemas.microsoft.com/office/drawing/2014/main" id="{01962E1B-630A-EB45-A698-3FF3D24FFC5E}"/>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2108872" y="3557509"/>
            <a:ext cx="878225" cy="1185488"/>
          </a:xfrm>
          <a:prstGeom prst="rect">
            <a:avLst/>
          </a:prstGeom>
          <a:noFill/>
          <a:ln>
            <a:noFill/>
          </a:ln>
        </p:spPr>
      </p:pic>
      <p:pic>
        <p:nvPicPr>
          <p:cNvPr id="12" name="Picture 11" descr="Parkes radio telescope">
            <a:extLst>
              <a:ext uri="{FF2B5EF4-FFF2-40B4-BE49-F238E27FC236}">
                <a16:creationId xmlns:a16="http://schemas.microsoft.com/office/drawing/2014/main" id="{EB242A87-FA7D-68C0-768C-8DF82CA9383A}"/>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5675" y="4712174"/>
            <a:ext cx="1320800" cy="879475"/>
          </a:xfrm>
          <a:prstGeom prst="rect">
            <a:avLst/>
          </a:prstGeom>
          <a:noFill/>
          <a:ln>
            <a:noFill/>
          </a:ln>
        </p:spPr>
      </p:pic>
      <p:pic>
        <p:nvPicPr>
          <p:cNvPr id="17" name="Picture 16" descr="Person Riding on Parachute">
            <a:extLst>
              <a:ext uri="{FF2B5EF4-FFF2-40B4-BE49-F238E27FC236}">
                <a16:creationId xmlns:a16="http://schemas.microsoft.com/office/drawing/2014/main" id="{790C767F-2F61-C547-2B0F-5C098E434E09}"/>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71854" y="4725280"/>
            <a:ext cx="1298801" cy="866369"/>
          </a:xfrm>
          <a:prstGeom prst="rect">
            <a:avLst/>
          </a:prstGeom>
          <a:noFill/>
          <a:ln>
            <a:noFill/>
          </a:ln>
        </p:spPr>
      </p:pic>
      <p:pic>
        <p:nvPicPr>
          <p:cNvPr id="14" name="Picture 13" descr="The 12 Apostles landform  in Victoria.">
            <a:extLst>
              <a:ext uri="{FF2B5EF4-FFF2-40B4-BE49-F238E27FC236}">
                <a16:creationId xmlns:a16="http://schemas.microsoft.com/office/drawing/2014/main" id="{B2C2BDA3-12AE-FCBD-28DE-5B973D743FBA}"/>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06034" y="4712174"/>
            <a:ext cx="1186083" cy="891332"/>
          </a:xfrm>
          <a:prstGeom prst="rect">
            <a:avLst/>
          </a:prstGeom>
          <a:noFill/>
          <a:ln>
            <a:noFill/>
          </a:ln>
        </p:spPr>
      </p:pic>
      <p:pic>
        <p:nvPicPr>
          <p:cNvPr id="20" name="Picture 19" descr="A DNA strand.">
            <a:extLst>
              <a:ext uri="{FF2B5EF4-FFF2-40B4-BE49-F238E27FC236}">
                <a16:creationId xmlns:a16="http://schemas.microsoft.com/office/drawing/2014/main" id="{98B92C87-39A5-F20C-096F-1C6822561F29}"/>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15675" y="5655034"/>
            <a:ext cx="1585595" cy="793147"/>
          </a:xfrm>
          <a:prstGeom prst="rect">
            <a:avLst/>
          </a:prstGeom>
          <a:noFill/>
          <a:ln>
            <a:noFill/>
          </a:ln>
        </p:spPr>
      </p:pic>
      <p:pic>
        <p:nvPicPr>
          <p:cNvPr id="18" name="Picture 17" descr="Sydney Opera House">
            <a:extLst>
              <a:ext uri="{FF2B5EF4-FFF2-40B4-BE49-F238E27FC236}">
                <a16:creationId xmlns:a16="http://schemas.microsoft.com/office/drawing/2014/main" id="{715308C8-2623-AA79-942F-07674545F6D8}"/>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906768" y="5655034"/>
            <a:ext cx="1185489" cy="790326"/>
          </a:xfrm>
          <a:prstGeom prst="rect">
            <a:avLst/>
          </a:prstGeom>
          <a:noFill/>
          <a:ln>
            <a:noFill/>
          </a:ln>
        </p:spPr>
      </p:pic>
      <p:pic>
        <p:nvPicPr>
          <p:cNvPr id="15" name="Picture 14" descr="Red Raw Minerals">
            <a:extLst>
              <a:ext uri="{FF2B5EF4-FFF2-40B4-BE49-F238E27FC236}">
                <a16:creationId xmlns:a16="http://schemas.microsoft.com/office/drawing/2014/main" id="{D29EE8D5-0939-80B2-DC72-F1617845CE4A}"/>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197754" y="5658066"/>
            <a:ext cx="1186083" cy="790115"/>
          </a:xfrm>
          <a:prstGeom prst="rect">
            <a:avLst/>
          </a:prstGeom>
          <a:noFill/>
          <a:ln>
            <a:noFill/>
          </a:ln>
        </p:spPr>
      </p:pic>
      <p:pic>
        <p:nvPicPr>
          <p:cNvPr id="8" name="Picture 7" descr="A tree with green leaves and 4 main branches&#10;">
            <a:extLst>
              <a:ext uri="{FF2B5EF4-FFF2-40B4-BE49-F238E27FC236}">
                <a16:creationId xmlns:a16="http://schemas.microsoft.com/office/drawing/2014/main" id="{3C832297-3AD8-E58A-902C-7A51ADBC2CD3}"/>
              </a:ext>
            </a:extLst>
          </p:cNvPr>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831220" y="331585"/>
            <a:ext cx="6376144" cy="6166415"/>
          </a:xfrm>
          <a:prstGeom prst="rect">
            <a:avLst/>
          </a:prstGeom>
          <a:noFill/>
          <a:ln>
            <a:noFill/>
          </a:ln>
        </p:spPr>
      </p:pic>
      <p:sp>
        <p:nvSpPr>
          <p:cNvPr id="22" name="TextBox 21">
            <a:extLst>
              <a:ext uri="{FF2B5EF4-FFF2-40B4-BE49-F238E27FC236}">
                <a16:creationId xmlns:a16="http://schemas.microsoft.com/office/drawing/2014/main" id="{2B3F292D-935B-5A57-E2C5-8C3CA9C6EEE4}"/>
              </a:ext>
              <a:ext uri="{C183D7F6-B498-43B3-948B-1728B52AA6E4}">
                <adec:decorative xmlns:adec="http://schemas.microsoft.com/office/drawing/2017/decorative" val="0"/>
              </a:ext>
            </a:extLst>
          </p:cNvPr>
          <p:cNvSpPr txBox="1"/>
          <p:nvPr/>
        </p:nvSpPr>
        <p:spPr>
          <a:xfrm>
            <a:off x="10352836" y="3615739"/>
            <a:ext cx="1313556" cy="521943"/>
          </a:xfrm>
          <a:prstGeom prst="rect">
            <a:avLst/>
          </a:prstGeom>
          <a:noFill/>
        </p:spPr>
        <p:txBody>
          <a:bodyPr wrap="none" lIns="0" tIns="0" rIns="0" bIns="0" rtlCol="0">
            <a:noAutofit/>
          </a:bodyPr>
          <a:lstStyle/>
          <a:p>
            <a:pPr algn="l"/>
            <a:r>
              <a:rPr lang="en-AU" sz="2000" b="1" dirty="0">
                <a:solidFill>
                  <a:srgbClr val="00B050"/>
                </a:solidFill>
              </a:rPr>
              <a:t>biology</a:t>
            </a:r>
          </a:p>
        </p:txBody>
      </p:sp>
      <p:sp>
        <p:nvSpPr>
          <p:cNvPr id="21" name="TextBox 20">
            <a:extLst>
              <a:ext uri="{FF2B5EF4-FFF2-40B4-BE49-F238E27FC236}">
                <a16:creationId xmlns:a16="http://schemas.microsoft.com/office/drawing/2014/main" id="{5E19FC11-27AC-6047-C673-1DA004BDBEB9}"/>
              </a:ext>
              <a:ext uri="{C183D7F6-B498-43B3-948B-1728B52AA6E4}">
                <adec:decorative xmlns:adec="http://schemas.microsoft.com/office/drawing/2017/decorative" val="0"/>
              </a:ext>
            </a:extLst>
          </p:cNvPr>
          <p:cNvSpPr txBox="1"/>
          <p:nvPr/>
        </p:nvSpPr>
        <p:spPr>
          <a:xfrm>
            <a:off x="10352836" y="4051582"/>
            <a:ext cx="1313556" cy="521943"/>
          </a:xfrm>
          <a:prstGeom prst="rect">
            <a:avLst/>
          </a:prstGeom>
          <a:noFill/>
        </p:spPr>
        <p:txBody>
          <a:bodyPr wrap="none" lIns="0" tIns="0" rIns="0" bIns="0" rtlCol="0">
            <a:noAutofit/>
          </a:bodyPr>
          <a:lstStyle/>
          <a:p>
            <a:pPr algn="l"/>
            <a:r>
              <a:rPr lang="en-AU" sz="2000" b="1" dirty="0">
                <a:solidFill>
                  <a:schemeClr val="tx2"/>
                </a:solidFill>
              </a:rPr>
              <a:t>chemistry</a:t>
            </a:r>
          </a:p>
        </p:txBody>
      </p:sp>
      <p:sp>
        <p:nvSpPr>
          <p:cNvPr id="23" name="TextBox 22">
            <a:extLst>
              <a:ext uri="{FF2B5EF4-FFF2-40B4-BE49-F238E27FC236}">
                <a16:creationId xmlns:a16="http://schemas.microsoft.com/office/drawing/2014/main" id="{E67024E7-9932-5C83-BE71-5B6710059F58}"/>
              </a:ext>
              <a:ext uri="{C183D7F6-B498-43B3-948B-1728B52AA6E4}">
                <adec:decorative xmlns:adec="http://schemas.microsoft.com/office/drawing/2017/decorative" val="0"/>
              </a:ext>
            </a:extLst>
          </p:cNvPr>
          <p:cNvSpPr txBox="1"/>
          <p:nvPr/>
        </p:nvSpPr>
        <p:spPr>
          <a:xfrm>
            <a:off x="10352836" y="4464309"/>
            <a:ext cx="1313556" cy="521943"/>
          </a:xfrm>
          <a:prstGeom prst="rect">
            <a:avLst/>
          </a:prstGeom>
          <a:noFill/>
        </p:spPr>
        <p:txBody>
          <a:bodyPr wrap="none" lIns="0" tIns="0" rIns="0" bIns="0" rtlCol="0">
            <a:noAutofit/>
          </a:bodyPr>
          <a:lstStyle/>
          <a:p>
            <a:pPr algn="l"/>
            <a:r>
              <a:rPr lang="en-AU" sz="2000" b="1" dirty="0">
                <a:solidFill>
                  <a:schemeClr val="accent2"/>
                </a:solidFill>
              </a:rPr>
              <a:t>geology</a:t>
            </a:r>
          </a:p>
        </p:txBody>
      </p:sp>
      <p:sp>
        <p:nvSpPr>
          <p:cNvPr id="24" name="TextBox 23">
            <a:extLst>
              <a:ext uri="{FF2B5EF4-FFF2-40B4-BE49-F238E27FC236}">
                <a16:creationId xmlns:a16="http://schemas.microsoft.com/office/drawing/2014/main" id="{82F85F4E-580C-2E00-5A56-A57B43C0E6DA}"/>
              </a:ext>
              <a:ext uri="{C183D7F6-B498-43B3-948B-1728B52AA6E4}">
                <adec:decorative xmlns:adec="http://schemas.microsoft.com/office/drawing/2017/decorative" val="0"/>
              </a:ext>
            </a:extLst>
          </p:cNvPr>
          <p:cNvSpPr txBox="1"/>
          <p:nvPr/>
        </p:nvSpPr>
        <p:spPr>
          <a:xfrm>
            <a:off x="10382230" y="4900152"/>
            <a:ext cx="1313556" cy="521943"/>
          </a:xfrm>
          <a:prstGeom prst="rect">
            <a:avLst/>
          </a:prstGeom>
          <a:noFill/>
        </p:spPr>
        <p:txBody>
          <a:bodyPr wrap="none" lIns="0" tIns="0" rIns="0" bIns="0" rtlCol="0">
            <a:noAutofit/>
          </a:bodyPr>
          <a:lstStyle/>
          <a:p>
            <a:pPr algn="l"/>
            <a:r>
              <a:rPr lang="en-AU" sz="2000" b="1">
                <a:solidFill>
                  <a:srgbClr val="7030A0"/>
                </a:solidFill>
              </a:rPr>
              <a:t>physics</a:t>
            </a:r>
          </a:p>
        </p:txBody>
      </p:sp>
      <p:sp>
        <p:nvSpPr>
          <p:cNvPr id="2" name="Slide Number Placeholder 1">
            <a:extLst>
              <a:ext uri="{FF2B5EF4-FFF2-40B4-BE49-F238E27FC236}">
                <a16:creationId xmlns:a16="http://schemas.microsoft.com/office/drawing/2014/main" id="{4A227EFA-142E-7F91-11D2-20AA76416F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40024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1.5 Why collaborate?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624475308"/>
              </p:ext>
            </p:extLst>
          </p:nvPr>
        </p:nvGraphicFramePr>
        <p:xfrm>
          <a:off x="359998" y="1916174"/>
          <a:ext cx="11126369" cy="223520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how scientists work together to increase our knowledge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examples of collaborative projects in science</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list the benefits of collaboration in scientific research.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2783418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96AA3AE-7626-C54D-3037-9864F22A2AAE}"/>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j-ea"/>
                <a:cs typeface="+mj-cs"/>
              </a:rPr>
              <a:t>COVID 19 timeline</a:t>
            </a:r>
          </a:p>
        </p:txBody>
      </p:sp>
      <p:sp>
        <p:nvSpPr>
          <p:cNvPr id="6" name="Text Placeholder 5">
            <a:extLst>
              <a:ext uri="{FF2B5EF4-FFF2-40B4-BE49-F238E27FC236}">
                <a16:creationId xmlns:a16="http://schemas.microsoft.com/office/drawing/2014/main" id="{946127B1-0207-AD89-7305-026383AF293D}"/>
              </a:ext>
            </a:extLst>
          </p:cNvPr>
          <p:cNvSpPr>
            <a:spLocks noGrp="1"/>
          </p:cNvSpPr>
          <p:nvPr>
            <p:ph type="body" sz="quarter" idx="17"/>
          </p:nvPr>
        </p:nvSpPr>
        <p:spPr>
          <a:xfrm>
            <a:off x="360000" y="965707"/>
            <a:ext cx="7218247" cy="5670918"/>
          </a:xfrm>
        </p:spPr>
        <p:txBody>
          <a:bodyPr/>
          <a:lstStyle/>
          <a:p>
            <a:pPr>
              <a:lnSpc>
                <a:spcPct val="114000"/>
              </a:lnSpc>
              <a:spcAft>
                <a:spcPts val="600"/>
              </a:spcAft>
            </a:pPr>
            <a:r>
              <a:rPr lang="en-AU" sz="1600" b="1" dirty="0"/>
              <a:t>12 Dec 2019 </a:t>
            </a:r>
            <a:r>
              <a:rPr lang="en-AU" sz="1600" dirty="0"/>
              <a:t>– patients in a city in China become sick with an unusual pneumonia.</a:t>
            </a:r>
          </a:p>
          <a:p>
            <a:pPr>
              <a:lnSpc>
                <a:spcPct val="114000"/>
              </a:lnSpc>
              <a:spcAft>
                <a:spcPts val="600"/>
              </a:spcAft>
            </a:pPr>
            <a:r>
              <a:rPr lang="en-AU" sz="1600" b="1" dirty="0"/>
              <a:t>31 Dec 2019 </a:t>
            </a:r>
            <a:r>
              <a:rPr lang="en-AU" sz="1600" dirty="0"/>
              <a:t>– the World Health Organization in China informed of the condition. </a:t>
            </a:r>
          </a:p>
          <a:p>
            <a:pPr>
              <a:lnSpc>
                <a:spcPct val="114000"/>
              </a:lnSpc>
              <a:spcAft>
                <a:spcPts val="600"/>
              </a:spcAft>
            </a:pPr>
            <a:r>
              <a:rPr lang="en-AU" sz="1600" b="1" dirty="0"/>
              <a:t>7 Jan 2020 </a:t>
            </a:r>
            <a:r>
              <a:rPr lang="en-AU" sz="1600" dirty="0"/>
              <a:t>– the virus is isolated and named SARS CoV-1.</a:t>
            </a:r>
          </a:p>
          <a:p>
            <a:pPr>
              <a:lnSpc>
                <a:spcPct val="114000"/>
              </a:lnSpc>
              <a:spcAft>
                <a:spcPts val="600"/>
              </a:spcAft>
            </a:pPr>
            <a:r>
              <a:rPr lang="en-AU" sz="1600" b="1" dirty="0"/>
              <a:t>10 Jan 2020</a:t>
            </a:r>
            <a:r>
              <a:rPr lang="en-AU" sz="1600" dirty="0"/>
              <a:t> – The University of Sydney posts the virus’s genetic sequence online, based on the research of many institutions here and in China. This sequence is available for scientists across the world to analyse and share. </a:t>
            </a:r>
          </a:p>
          <a:p>
            <a:pPr marR="0" lvl="0" algn="l" defTabSz="609585" rtl="0" eaLnBrk="1" fontAlgn="auto" latinLnBrk="0" hangingPunct="1">
              <a:lnSpc>
                <a:spcPct val="114000"/>
              </a:lnSpc>
              <a:spcBef>
                <a:spcPts val="0"/>
              </a:spcBef>
              <a:spcAft>
                <a:spcPts val="600"/>
              </a:spcAft>
              <a:buClrTx/>
              <a:buSzTx/>
              <a:tabLst/>
              <a:defRPr/>
            </a:pPr>
            <a:r>
              <a:rPr kumimoji="0" lang="en-AU" sz="1600" b="1" i="0" u="none" strike="noStrike" kern="1200" cap="none" spc="0" normalizeH="0" baseline="0" noProof="0" dirty="0">
                <a:ln>
                  <a:noFill/>
                </a:ln>
                <a:solidFill>
                  <a:srgbClr val="22272B"/>
                </a:solidFill>
                <a:effectLst/>
                <a:uLnTx/>
                <a:uFillTx/>
                <a:ea typeface="+mn-ea"/>
                <a:cs typeface="+mn-cs"/>
              </a:rPr>
              <a:t>Feb  2020 </a:t>
            </a:r>
            <a:r>
              <a:rPr kumimoji="0" lang="en-AU" sz="1600" b="0" i="0" u="none" strike="noStrike" kern="1200" cap="none" spc="0" normalizeH="0" baseline="0" noProof="0" dirty="0">
                <a:ln>
                  <a:noFill/>
                </a:ln>
                <a:solidFill>
                  <a:srgbClr val="22272B"/>
                </a:solidFill>
                <a:effectLst/>
                <a:uLnTx/>
                <a:uFillTx/>
                <a:ea typeface="+mn-ea"/>
                <a:cs typeface="+mn-cs"/>
              </a:rPr>
              <a:t>– spike protein structure (how the virus attaches itself to our cells) </a:t>
            </a:r>
            <a:endParaRPr kumimoji="0" lang="en-US" sz="1600" b="0" i="0" u="none" strike="noStrike" kern="1200" cap="none" spc="0" normalizeH="0" baseline="0" noProof="0" dirty="0">
              <a:ln>
                <a:noFill/>
              </a:ln>
              <a:solidFill>
                <a:srgbClr val="22272B"/>
              </a:solidFill>
              <a:effectLst/>
              <a:uLnTx/>
              <a:uFillTx/>
              <a:ea typeface="+mn-ea"/>
              <a:cs typeface="+mn-cs"/>
            </a:endParaRPr>
          </a:p>
          <a:p>
            <a:pPr marR="0" lvl="0" algn="l" defTabSz="609585" rtl="0" eaLnBrk="1" fontAlgn="auto" latinLnBrk="0" hangingPunct="1">
              <a:lnSpc>
                <a:spcPct val="114000"/>
              </a:lnSpc>
              <a:spcBef>
                <a:spcPts val="0"/>
              </a:spcBef>
              <a:spcAft>
                <a:spcPts val="600"/>
              </a:spcAft>
              <a:buClrTx/>
              <a:buSzTx/>
              <a:tabLst/>
              <a:defRPr/>
            </a:pPr>
            <a:r>
              <a:rPr kumimoji="0" lang="en-AU" sz="1600" b="0" i="0" u="none" strike="noStrike" kern="1200" cap="none" spc="0" normalizeH="0" baseline="0" noProof="0" dirty="0">
                <a:ln>
                  <a:noFill/>
                </a:ln>
                <a:solidFill>
                  <a:srgbClr val="22272B"/>
                </a:solidFill>
                <a:effectLst/>
                <a:uLnTx/>
                <a:uFillTx/>
                <a:ea typeface="+mn-ea"/>
                <a:cs typeface="+mn-cs"/>
              </a:rPr>
              <a:t>discovered – necessary to develop vaccines for prevention.</a:t>
            </a:r>
          </a:p>
          <a:p>
            <a:pPr marR="0" lvl="0" algn="l" defTabSz="609585" rtl="0" eaLnBrk="1" fontAlgn="auto" latinLnBrk="0" hangingPunct="1">
              <a:lnSpc>
                <a:spcPct val="114000"/>
              </a:lnSpc>
              <a:spcBef>
                <a:spcPts val="0"/>
              </a:spcBef>
              <a:spcAft>
                <a:spcPts val="600"/>
              </a:spcAft>
              <a:buClrTx/>
              <a:buSzTx/>
              <a:tabLst/>
              <a:defRPr/>
            </a:pPr>
            <a:r>
              <a:rPr kumimoji="0" lang="en-AU" sz="1600" b="1" i="0" u="none" strike="noStrike" kern="1200" cap="none" spc="0" normalizeH="0" baseline="0" noProof="0" dirty="0">
                <a:ln>
                  <a:noFill/>
                </a:ln>
                <a:solidFill>
                  <a:srgbClr val="22272B"/>
                </a:solidFill>
                <a:effectLst/>
                <a:uLnTx/>
                <a:uFillTx/>
                <a:ea typeface="+mn-ea"/>
                <a:cs typeface="+mn-cs"/>
              </a:rPr>
              <a:t>March 2020 </a:t>
            </a:r>
            <a:r>
              <a:rPr kumimoji="0" lang="en-AU" sz="1600" b="0" i="0" u="none" strike="noStrike" kern="1200" cap="none" spc="0" normalizeH="0" baseline="0" noProof="0" dirty="0">
                <a:ln>
                  <a:noFill/>
                </a:ln>
                <a:solidFill>
                  <a:srgbClr val="22272B"/>
                </a:solidFill>
                <a:effectLst/>
                <a:uLnTx/>
                <a:uFillTx/>
                <a:ea typeface="+mn-ea"/>
                <a:cs typeface="+mn-cs"/>
              </a:rPr>
              <a:t>– first vaccine trials in the USA.</a:t>
            </a:r>
          </a:p>
          <a:p>
            <a:pPr marR="0" lvl="0" algn="l" defTabSz="609585" rtl="0" eaLnBrk="1" fontAlgn="auto" latinLnBrk="0" hangingPunct="1">
              <a:lnSpc>
                <a:spcPct val="114000"/>
              </a:lnSpc>
              <a:spcBef>
                <a:spcPts val="0"/>
              </a:spcBef>
              <a:spcAft>
                <a:spcPts val="600"/>
              </a:spcAft>
              <a:buClrTx/>
              <a:buSzTx/>
              <a:tabLst/>
              <a:defRPr/>
            </a:pPr>
            <a:r>
              <a:rPr kumimoji="0" lang="en-AU" sz="1600" b="1" i="0" u="none" strike="noStrike" kern="1200" cap="none" spc="0" normalizeH="0" baseline="0" noProof="0" dirty="0">
                <a:ln>
                  <a:noFill/>
                </a:ln>
                <a:solidFill>
                  <a:srgbClr val="22272B"/>
                </a:solidFill>
                <a:effectLst/>
                <a:uLnTx/>
                <a:uFillTx/>
                <a:ea typeface="+mn-ea"/>
                <a:cs typeface="+mn-cs"/>
              </a:rPr>
              <a:t>April 2020 </a:t>
            </a:r>
            <a:r>
              <a:rPr kumimoji="0" lang="en-AU" sz="1600" b="0" i="0" u="none" strike="noStrike" kern="1200" cap="none" spc="0" normalizeH="0" baseline="0" noProof="0" dirty="0">
                <a:ln>
                  <a:noFill/>
                </a:ln>
                <a:solidFill>
                  <a:srgbClr val="22272B"/>
                </a:solidFill>
                <a:effectLst/>
                <a:uLnTx/>
                <a:uFillTx/>
                <a:ea typeface="+mn-ea"/>
                <a:cs typeface="+mn-cs"/>
              </a:rPr>
              <a:t>– other vaccine companies around the world form partnerships to develop vaccines.</a:t>
            </a:r>
          </a:p>
          <a:p>
            <a:pPr>
              <a:lnSpc>
                <a:spcPct val="114000"/>
              </a:lnSpc>
              <a:spcAft>
                <a:spcPts val="600"/>
              </a:spcAft>
            </a:pPr>
            <a:r>
              <a:rPr kumimoji="0" lang="en-AU" sz="1600" b="1" i="0" u="none" strike="noStrike" kern="1200" cap="none" spc="0" normalizeH="0" baseline="0" noProof="0" dirty="0">
                <a:ln>
                  <a:noFill/>
                </a:ln>
                <a:solidFill>
                  <a:srgbClr val="22272B"/>
                </a:solidFill>
                <a:effectLst/>
                <a:uLnTx/>
                <a:uFillTx/>
                <a:ea typeface="+mn-ea"/>
                <a:cs typeface="+mn-cs"/>
              </a:rPr>
              <a:t>June 2020 </a:t>
            </a:r>
            <a:r>
              <a:rPr kumimoji="0" lang="en-AU" sz="1600" b="0" i="0" u="none" strike="noStrike" kern="1200" cap="none" spc="0" normalizeH="0" baseline="0" noProof="0" dirty="0">
                <a:ln>
                  <a:noFill/>
                </a:ln>
                <a:solidFill>
                  <a:srgbClr val="22272B"/>
                </a:solidFill>
                <a:effectLst/>
                <a:uLnTx/>
                <a:uFillTx/>
                <a:ea typeface="+mn-ea"/>
                <a:cs typeface="+mn-cs"/>
              </a:rPr>
              <a:t>– first effective treatment – developed in the UK, Indonesia, Nepal and Vietnam.</a:t>
            </a:r>
          </a:p>
          <a:p>
            <a:pPr>
              <a:lnSpc>
                <a:spcPct val="114000"/>
              </a:lnSpc>
              <a:spcAft>
                <a:spcPts val="600"/>
              </a:spcAft>
            </a:pPr>
            <a:r>
              <a:rPr kumimoji="0" lang="en-AU" sz="1600" b="1" i="0" u="none" strike="noStrike" kern="1200" cap="none" spc="0" normalizeH="0" baseline="0" noProof="0" dirty="0">
                <a:ln>
                  <a:noFill/>
                </a:ln>
                <a:solidFill>
                  <a:srgbClr val="22272B"/>
                </a:solidFill>
                <a:effectLst/>
                <a:uLnTx/>
                <a:uFillTx/>
                <a:ea typeface="+mn-ea"/>
                <a:cs typeface="+mn-cs"/>
              </a:rPr>
              <a:t>November 2020 </a:t>
            </a:r>
            <a:r>
              <a:rPr kumimoji="0" lang="en-AU" sz="1600" b="0" i="0" u="none" strike="noStrike" kern="1200" cap="none" spc="0" normalizeH="0" baseline="0" noProof="0" dirty="0">
                <a:ln>
                  <a:noFill/>
                </a:ln>
                <a:solidFill>
                  <a:srgbClr val="22272B"/>
                </a:solidFill>
                <a:effectLst/>
                <a:uLnTx/>
                <a:uFillTx/>
                <a:ea typeface="+mn-ea"/>
                <a:cs typeface="+mn-cs"/>
              </a:rPr>
              <a:t>– new, faster tests for the virus – developed by the UK and Slovakia.</a:t>
            </a:r>
          </a:p>
          <a:p>
            <a:pPr>
              <a:lnSpc>
                <a:spcPct val="114000"/>
              </a:lnSpc>
              <a:spcAft>
                <a:spcPts val="600"/>
              </a:spcAft>
            </a:pPr>
            <a:r>
              <a:rPr kumimoji="0" lang="en-AU" sz="1600" b="1" i="0" u="none" strike="noStrike" kern="1200" cap="none" spc="0" normalizeH="0" baseline="0" noProof="0" dirty="0">
                <a:ln>
                  <a:noFill/>
                </a:ln>
                <a:solidFill>
                  <a:srgbClr val="22272B"/>
                </a:solidFill>
                <a:effectLst/>
                <a:uLnTx/>
                <a:uFillTx/>
                <a:ea typeface="+mn-ea"/>
                <a:cs typeface="+mn-cs"/>
              </a:rPr>
              <a:t>December 2020 </a:t>
            </a:r>
            <a:r>
              <a:rPr kumimoji="0" lang="en-AU" sz="1600" b="0" i="0" u="none" strike="noStrike" kern="1200" cap="none" spc="0" normalizeH="0" baseline="0" noProof="0" dirty="0">
                <a:ln>
                  <a:noFill/>
                </a:ln>
                <a:solidFill>
                  <a:srgbClr val="22272B"/>
                </a:solidFill>
                <a:effectLst/>
                <a:uLnTx/>
                <a:uFillTx/>
                <a:ea typeface="+mn-ea"/>
                <a:cs typeface="+mn-cs"/>
              </a:rPr>
              <a:t>– first vaccine released for use in the UK.</a:t>
            </a:r>
          </a:p>
          <a:p>
            <a:pPr>
              <a:lnSpc>
                <a:spcPct val="114000"/>
              </a:lnSpc>
              <a:spcAft>
                <a:spcPts val="600"/>
              </a:spcAft>
            </a:pPr>
            <a:endParaRPr lang="en-AU" sz="1600" dirty="0"/>
          </a:p>
        </p:txBody>
      </p:sp>
      <p:grpSp>
        <p:nvGrpSpPr>
          <p:cNvPr id="9" name="Group 8" descr="A map showing the countries that have published the genetic sequences of the many different strains of SARS-CoV-2 to international data bases.">
            <a:extLst>
              <a:ext uri="{FF2B5EF4-FFF2-40B4-BE49-F238E27FC236}">
                <a16:creationId xmlns:a16="http://schemas.microsoft.com/office/drawing/2014/main" id="{3FBD3DA6-8CB0-8719-A831-88CC3170EB1B}"/>
              </a:ext>
            </a:extLst>
          </p:cNvPr>
          <p:cNvGrpSpPr/>
          <p:nvPr/>
        </p:nvGrpSpPr>
        <p:grpSpPr>
          <a:xfrm>
            <a:off x="7870104" y="1136479"/>
            <a:ext cx="4321897" cy="3042733"/>
            <a:chOff x="7870104" y="1274266"/>
            <a:chExt cx="4321897" cy="3042733"/>
          </a:xfrm>
        </p:grpSpPr>
        <p:pic>
          <p:nvPicPr>
            <p:cNvPr id="13" name="Picture 12" descr="A map showing the countries that have published the genetic sequences of the many different strains of SARS-CoV-2 to international data bases.">
              <a:extLst>
                <a:ext uri="{FF2B5EF4-FFF2-40B4-BE49-F238E27FC236}">
                  <a16:creationId xmlns:a16="http://schemas.microsoft.com/office/drawing/2014/main" id="{AFF4DD5B-33D4-13A0-ADDE-0FC5B218021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70104" y="1274266"/>
              <a:ext cx="4199752" cy="2653101"/>
            </a:xfrm>
            <a:prstGeom prst="rect">
              <a:avLst/>
            </a:prstGeom>
          </p:spPr>
        </p:pic>
        <p:sp>
          <p:nvSpPr>
            <p:cNvPr id="12" name="TextBox 11">
              <a:extLst>
                <a:ext uri="{FF2B5EF4-FFF2-40B4-BE49-F238E27FC236}">
                  <a16:creationId xmlns:a16="http://schemas.microsoft.com/office/drawing/2014/main" id="{DCB2FE89-A89A-3AD9-BACF-6C5C4F4698BD}"/>
                </a:ext>
              </a:extLst>
            </p:cNvPr>
            <p:cNvSpPr txBox="1"/>
            <p:nvPr/>
          </p:nvSpPr>
          <p:spPr>
            <a:xfrm>
              <a:off x="8013947" y="4065285"/>
              <a:ext cx="4178054" cy="251714"/>
            </a:xfrm>
            <a:prstGeom prst="rect">
              <a:avLst/>
            </a:prstGeom>
            <a:noFill/>
          </p:spPr>
          <p:txBody>
            <a:bodyPr wrap="square" lIns="0" tIns="0" rIns="0" bIns="0" rtlCol="0">
              <a:noAutofit/>
            </a:bodyPr>
            <a:lstStyle/>
            <a:p>
              <a:pPr algn="l"/>
              <a:r>
                <a:rPr lang="en-AU" sz="1000" dirty="0">
                  <a:hlinkClick r:id="rId4"/>
                </a:rPr>
                <a:t>‘Chem vs covid timeline</a:t>
              </a:r>
              <a:r>
                <a:rPr lang="en-AU" sz="1000" dirty="0"/>
                <a:t>’ by Royal Society of Chemistry is licensed under </a:t>
              </a:r>
              <a:r>
                <a:rPr lang="en-AU" sz="1000" dirty="0">
                  <a:hlinkClick r:id="rId5"/>
                </a:rPr>
                <a:t>CC BY-NC-ND 4.0</a:t>
              </a:r>
              <a:r>
                <a:rPr lang="en-AU" sz="1000" dirty="0"/>
                <a:t>.</a:t>
              </a:r>
            </a:p>
          </p:txBody>
        </p:sp>
      </p:grpSp>
      <p:sp>
        <p:nvSpPr>
          <p:cNvPr id="2" name="Slide Number Placeholder 1">
            <a:extLst>
              <a:ext uri="{FF2B5EF4-FFF2-40B4-BE49-F238E27FC236}">
                <a16:creationId xmlns:a16="http://schemas.microsoft.com/office/drawing/2014/main" id="{66429A9A-CA52-2F7F-88DC-7E7BD57D4C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380053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fade">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fade">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fade">
                                      <p:cBhvr>
                                        <p:cTn id="6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7535-57D2-EAD7-B26A-E1DC61B9C575}"/>
              </a:ext>
            </a:extLst>
          </p:cNvPr>
          <p:cNvSpPr>
            <a:spLocks noGrp="1"/>
          </p:cNvSpPr>
          <p:nvPr>
            <p:ph type="title"/>
          </p:nvPr>
        </p:nvSpPr>
        <p:spPr/>
        <p:txBody>
          <a:bodyPr/>
          <a:lstStyle/>
          <a:p>
            <a:r>
              <a:rPr lang="en-AU">
                <a:latin typeface="+mj-lt"/>
              </a:rPr>
              <a:t>International Space Station</a:t>
            </a:r>
          </a:p>
        </p:txBody>
      </p:sp>
      <p:pic>
        <p:nvPicPr>
          <p:cNvPr id="6" name="Picture 5" descr="The image shows the International Space Station.">
            <a:extLst>
              <a:ext uri="{FF2B5EF4-FFF2-40B4-BE49-F238E27FC236}">
                <a16:creationId xmlns:a16="http://schemas.microsoft.com/office/drawing/2014/main" id="{7D49643F-A131-FA3B-8D1B-E8CBDCA92B73}"/>
              </a:ext>
            </a:extLst>
          </p:cNvPr>
          <p:cNvPicPr>
            <a:picLocks noChangeAspect="1"/>
          </p:cNvPicPr>
          <p:nvPr/>
        </p:nvPicPr>
        <p:blipFill>
          <a:blip r:embed="rId3"/>
          <a:stretch>
            <a:fillRect/>
          </a:stretch>
        </p:blipFill>
        <p:spPr>
          <a:xfrm>
            <a:off x="2284153" y="1060185"/>
            <a:ext cx="7623694" cy="5084944"/>
          </a:xfrm>
          <a:prstGeom prst="rect">
            <a:avLst/>
          </a:prstGeom>
        </p:spPr>
      </p:pic>
      <p:sp>
        <p:nvSpPr>
          <p:cNvPr id="5" name="TextBox 4">
            <a:extLst>
              <a:ext uri="{FF2B5EF4-FFF2-40B4-BE49-F238E27FC236}">
                <a16:creationId xmlns:a16="http://schemas.microsoft.com/office/drawing/2014/main" id="{8D3551D9-EED2-C167-2BF9-9C1F3D56AACB}"/>
              </a:ext>
            </a:extLst>
          </p:cNvPr>
          <p:cNvSpPr txBox="1"/>
          <p:nvPr/>
        </p:nvSpPr>
        <p:spPr>
          <a:xfrm>
            <a:off x="2409291" y="6287800"/>
            <a:ext cx="7498556" cy="246221"/>
          </a:xfrm>
          <a:prstGeom prst="rect">
            <a:avLst/>
          </a:prstGeom>
          <a:noFill/>
        </p:spPr>
        <p:txBody>
          <a:bodyPr wrap="square">
            <a:spAutoFit/>
          </a:bodyPr>
          <a:lstStyle/>
          <a:p>
            <a:pPr algn="r"/>
            <a:r>
              <a:rPr lang="en-AU" sz="1000" dirty="0">
                <a:hlinkClick r:id="rId4"/>
              </a:rPr>
              <a:t>‘The International Space Station as of Oct. 4, 2018</a:t>
            </a:r>
            <a:r>
              <a:rPr lang="en-AU" sz="1000" dirty="0"/>
              <a:t>’ by </a:t>
            </a:r>
            <a:r>
              <a:rPr lang="en-AU" sz="1000" dirty="0">
                <a:hlinkClick r:id="rId5"/>
              </a:rPr>
              <a:t>NASA Johnson</a:t>
            </a:r>
            <a:r>
              <a:rPr lang="en-AU" sz="1000" dirty="0"/>
              <a:t> is licensed under </a:t>
            </a:r>
            <a:r>
              <a:rPr lang="en-AU" sz="1000" dirty="0">
                <a:hlinkClick r:id="rId6"/>
              </a:rPr>
              <a:t>CC BY-NC-ND 2.0</a:t>
            </a:r>
            <a:r>
              <a:rPr lang="en-AU" sz="1000" dirty="0"/>
              <a:t>.</a:t>
            </a:r>
          </a:p>
        </p:txBody>
      </p:sp>
      <p:sp>
        <p:nvSpPr>
          <p:cNvPr id="3" name="Slide Number Placeholder 2">
            <a:extLst>
              <a:ext uri="{FF2B5EF4-FFF2-40B4-BE49-F238E27FC236}">
                <a16:creationId xmlns:a16="http://schemas.microsoft.com/office/drawing/2014/main" id="{60BC470E-A848-52A6-D404-A28D86CC95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11474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cs typeface="Arial"/>
              </a:rPr>
              <a:t>Observing the Universe</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cs typeface="Arial"/>
              </a:rPr>
              <a:t>Stage 4</a:t>
            </a:r>
            <a:endParaRPr lang="en-AU">
              <a:latin typeface="+mj-lt"/>
            </a:endParaRPr>
          </a:p>
        </p:txBody>
      </p:sp>
      <p:sp>
        <p:nvSpPr>
          <p:cNvPr id="7" name="Text Placeholder 6">
            <a:extLst>
              <a:ext uri="{FF2B5EF4-FFF2-40B4-BE49-F238E27FC236}">
                <a16:creationId xmlns:a16="http://schemas.microsoft.com/office/drawing/2014/main" id="{BCD5F2A1-1E84-86CF-8D7A-67FF9FDED61D}"/>
              </a:ext>
            </a:extLst>
          </p:cNvPr>
          <p:cNvSpPr>
            <a:spLocks noGrp="1"/>
          </p:cNvSpPr>
          <p:nvPr>
            <p:ph type="body" sz="quarter" idx="16"/>
          </p:nvPr>
        </p:nvSpPr>
        <p:spPr/>
        <p:txBody>
          <a:bodyPr/>
          <a:lstStyle/>
          <a:p>
            <a:r>
              <a:rPr lang="en-AU" dirty="0">
                <a:latin typeface="+mj-lt"/>
                <a:cs typeface="Arial"/>
              </a:rPr>
              <a:t>OTU PowerPoint</a:t>
            </a:r>
            <a:endParaRPr lang="en-AU" dirty="0">
              <a:latin typeface="+mj-lt"/>
            </a:endParaRPr>
          </a:p>
          <a:p>
            <a:endParaRPr lang="en-AU" dirty="0">
              <a:latin typeface="+mj-lt"/>
            </a:endParaRPr>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4180" b="-24180"/>
          <a:stretch/>
        </p:blipFill>
        <p:spPr>
          <a:xfrm>
            <a:off x="7089965" y="86471"/>
            <a:ext cx="5102036" cy="6685058"/>
          </a:xfr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3E3A48-E102-D9D8-0DB3-1779AE1EE09D}"/>
              </a:ext>
            </a:extLst>
          </p:cNvPr>
          <p:cNvSpPr>
            <a:spLocks noGrp="1"/>
          </p:cNvSpPr>
          <p:nvPr>
            <p:ph type="title"/>
          </p:nvPr>
        </p:nvSpPr>
        <p:spPr/>
        <p:txBody>
          <a:bodyPr/>
          <a:lstStyle/>
          <a:p>
            <a:r>
              <a:rPr lang="en-AU" dirty="0">
                <a:latin typeface="+mj-lt"/>
              </a:rPr>
              <a:t>Collaborations in science (1) </a:t>
            </a:r>
          </a:p>
        </p:txBody>
      </p:sp>
      <p:sp>
        <p:nvSpPr>
          <p:cNvPr id="4" name="Text Placeholder 3">
            <a:extLst>
              <a:ext uri="{FF2B5EF4-FFF2-40B4-BE49-F238E27FC236}">
                <a16:creationId xmlns:a16="http://schemas.microsoft.com/office/drawing/2014/main" id="{F86FD342-A080-12F0-CD47-0D80FCA82476}"/>
              </a:ext>
            </a:extLst>
          </p:cNvPr>
          <p:cNvSpPr>
            <a:spLocks noGrp="1"/>
          </p:cNvSpPr>
          <p:nvPr>
            <p:ph type="body" sz="quarter" idx="18"/>
          </p:nvPr>
        </p:nvSpPr>
        <p:spPr>
          <a:xfrm>
            <a:off x="360000" y="905601"/>
            <a:ext cx="11484000" cy="721020"/>
          </a:xfrm>
        </p:spPr>
        <p:txBody>
          <a:bodyPr/>
          <a:lstStyle/>
          <a:p>
            <a:pPr>
              <a:lnSpc>
                <a:spcPct val="114000"/>
              </a:lnSpc>
            </a:pPr>
            <a:r>
              <a:rPr lang="en-AU" dirty="0">
                <a:latin typeface="+mj-lt"/>
              </a:rPr>
              <a:t>On a new page, draw a table with 4 columns and the length of the page. Put the headings in each column. </a:t>
            </a:r>
          </a:p>
        </p:txBody>
      </p:sp>
      <p:graphicFrame>
        <p:nvGraphicFramePr>
          <p:cNvPr id="5" name="Table 4">
            <a:extLst>
              <a:ext uri="{FF2B5EF4-FFF2-40B4-BE49-F238E27FC236}">
                <a16:creationId xmlns:a16="http://schemas.microsoft.com/office/drawing/2014/main" id="{26D70EF2-7F27-E305-F704-77E39EC7E374}"/>
              </a:ext>
            </a:extLst>
          </p:cNvPr>
          <p:cNvGraphicFramePr>
            <a:graphicFrameLocks noGrp="1"/>
          </p:cNvGraphicFramePr>
          <p:nvPr>
            <p:extLst>
              <p:ext uri="{D42A27DB-BD31-4B8C-83A1-F6EECF244321}">
                <p14:modId xmlns:p14="http://schemas.microsoft.com/office/powerpoint/2010/main" val="3185659852"/>
              </p:ext>
            </p:extLst>
          </p:nvPr>
        </p:nvGraphicFramePr>
        <p:xfrm>
          <a:off x="359999" y="2508424"/>
          <a:ext cx="11483999" cy="3153340"/>
        </p:xfrm>
        <a:graphic>
          <a:graphicData uri="http://schemas.openxmlformats.org/drawingml/2006/table">
            <a:tbl>
              <a:tblPr firstRow="1" bandRow="1">
                <a:tableStyleId>{BDBED569-4797-4DF1-A0F4-6AAB3CD982D8}</a:tableStyleId>
              </a:tblPr>
              <a:tblGrid>
                <a:gridCol w="1417541">
                  <a:extLst>
                    <a:ext uri="{9D8B030D-6E8A-4147-A177-3AD203B41FA5}">
                      <a16:colId xmlns:a16="http://schemas.microsoft.com/office/drawing/2014/main" val="3161438857"/>
                    </a:ext>
                  </a:extLst>
                </a:gridCol>
                <a:gridCol w="4517803">
                  <a:extLst>
                    <a:ext uri="{9D8B030D-6E8A-4147-A177-3AD203B41FA5}">
                      <a16:colId xmlns:a16="http://schemas.microsoft.com/office/drawing/2014/main" val="2499520853"/>
                    </a:ext>
                  </a:extLst>
                </a:gridCol>
                <a:gridCol w="2265125">
                  <a:extLst>
                    <a:ext uri="{9D8B030D-6E8A-4147-A177-3AD203B41FA5}">
                      <a16:colId xmlns:a16="http://schemas.microsoft.com/office/drawing/2014/main" val="1038774101"/>
                    </a:ext>
                  </a:extLst>
                </a:gridCol>
                <a:gridCol w="3283530">
                  <a:extLst>
                    <a:ext uri="{9D8B030D-6E8A-4147-A177-3AD203B41FA5}">
                      <a16:colId xmlns:a16="http://schemas.microsoft.com/office/drawing/2014/main" val="3035789622"/>
                    </a:ext>
                  </a:extLst>
                </a:gridCol>
              </a:tblGrid>
              <a:tr h="906739">
                <a:tc>
                  <a:txBody>
                    <a:bodyPr/>
                    <a:lstStyle/>
                    <a:p>
                      <a:r>
                        <a:rPr lang="en-AU" sz="1800" dirty="0">
                          <a:solidFill>
                            <a:schemeClr val="bg1"/>
                          </a:solidFill>
                          <a:latin typeface="+mj-lt"/>
                        </a:rPr>
                        <a:t>Project</a:t>
                      </a:r>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AU" sz="1800">
                          <a:solidFill>
                            <a:schemeClr val="bg1"/>
                          </a:solidFill>
                          <a:latin typeface="+mj-lt"/>
                        </a:rPr>
                        <a:t>What is the purpose of the project? </a:t>
                      </a:r>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AU" sz="1800">
                          <a:solidFill>
                            <a:schemeClr val="bg1"/>
                          </a:solidFill>
                          <a:latin typeface="+mj-lt"/>
                        </a:rPr>
                        <a:t>Who is collaborating? </a:t>
                      </a:r>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AU" sz="1800" dirty="0">
                          <a:solidFill>
                            <a:schemeClr val="bg1"/>
                          </a:solidFill>
                          <a:latin typeface="+mj-lt"/>
                        </a:rPr>
                        <a:t>What are the benefits of the collaboration? </a:t>
                      </a:r>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86861616"/>
                  </a:ext>
                </a:extLst>
              </a:tr>
              <a:tr h="2246601">
                <a:tc>
                  <a:txBody>
                    <a:bodyPr/>
                    <a:lstStyle/>
                    <a:p>
                      <a:endParaRPr lang="en-AU" sz="1800"/>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AU" sz="1800" dirty="0"/>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AU" sz="1800" dirty="0"/>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AU" sz="1800" dirty="0"/>
                    </a:p>
                  </a:txBody>
                  <a:tcPr marL="97031" marR="97031" marT="48516" marB="485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224830537"/>
                  </a:ext>
                </a:extLst>
              </a:tr>
            </a:tbl>
          </a:graphicData>
        </a:graphic>
      </p:graphicFrame>
      <p:sp>
        <p:nvSpPr>
          <p:cNvPr id="2" name="Slide Number Placeholder 1">
            <a:extLst>
              <a:ext uri="{FF2B5EF4-FFF2-40B4-BE49-F238E27FC236}">
                <a16:creationId xmlns:a16="http://schemas.microsoft.com/office/drawing/2014/main" id="{04F6FF04-200E-45F6-58C2-AA93E75FC0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6625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236499-1500-206E-679B-24703CEB3EC2}"/>
              </a:ext>
            </a:extLst>
          </p:cNvPr>
          <p:cNvSpPr>
            <a:spLocks noGrp="1"/>
          </p:cNvSpPr>
          <p:nvPr>
            <p:ph type="title"/>
          </p:nvPr>
        </p:nvSpPr>
        <p:spPr/>
        <p:txBody>
          <a:bodyPr/>
          <a:lstStyle/>
          <a:p>
            <a:r>
              <a:rPr lang="en-AU" dirty="0">
                <a:latin typeface="+mj-lt"/>
              </a:rPr>
              <a:t>Collaborations in science (2) </a:t>
            </a:r>
          </a:p>
        </p:txBody>
      </p:sp>
      <p:sp>
        <p:nvSpPr>
          <p:cNvPr id="4" name="Text Placeholder 3">
            <a:extLst>
              <a:ext uri="{FF2B5EF4-FFF2-40B4-BE49-F238E27FC236}">
                <a16:creationId xmlns:a16="http://schemas.microsoft.com/office/drawing/2014/main" id="{742231A3-E398-D33D-9C37-388A840C7158}"/>
              </a:ext>
            </a:extLst>
          </p:cNvPr>
          <p:cNvSpPr>
            <a:spLocks noGrp="1"/>
          </p:cNvSpPr>
          <p:nvPr>
            <p:ph type="body" sz="quarter" idx="18"/>
          </p:nvPr>
        </p:nvSpPr>
        <p:spPr/>
        <p:txBody>
          <a:bodyPr/>
          <a:lstStyle/>
          <a:p>
            <a:r>
              <a:rPr lang="en-AU">
                <a:latin typeface="+mj-lt"/>
              </a:rPr>
              <a:t>Fill in the first row for the International Space Station  </a:t>
            </a:r>
          </a:p>
        </p:txBody>
      </p:sp>
      <p:graphicFrame>
        <p:nvGraphicFramePr>
          <p:cNvPr id="5" name="Table Placeholder 10">
            <a:extLst>
              <a:ext uri="{FF2B5EF4-FFF2-40B4-BE49-F238E27FC236}">
                <a16:creationId xmlns:a16="http://schemas.microsoft.com/office/drawing/2014/main" id="{123C4C18-AE47-8984-78EB-273D7113C510}"/>
              </a:ext>
            </a:extLst>
          </p:cNvPr>
          <p:cNvGraphicFramePr>
            <a:graphicFrameLocks/>
          </p:cNvGraphicFramePr>
          <p:nvPr>
            <p:extLst>
              <p:ext uri="{D42A27DB-BD31-4B8C-83A1-F6EECF244321}">
                <p14:modId xmlns:p14="http://schemas.microsoft.com/office/powerpoint/2010/main" val="4196434087"/>
              </p:ext>
            </p:extLst>
          </p:nvPr>
        </p:nvGraphicFramePr>
        <p:xfrm>
          <a:off x="360000" y="1500486"/>
          <a:ext cx="11415737" cy="4791920"/>
        </p:xfrm>
        <a:graphic>
          <a:graphicData uri="http://schemas.openxmlformats.org/drawingml/2006/table">
            <a:tbl>
              <a:tblPr firstRow="1" bandRow="1">
                <a:tableStyleId>{3B4B98B0-60AC-42C2-AFA5-B58CD77FA1E5}</a:tableStyleId>
              </a:tblPr>
              <a:tblGrid>
                <a:gridCol w="1762750">
                  <a:extLst>
                    <a:ext uri="{9D8B030D-6E8A-4147-A177-3AD203B41FA5}">
                      <a16:colId xmlns:a16="http://schemas.microsoft.com/office/drawing/2014/main" val="1189620869"/>
                    </a:ext>
                  </a:extLst>
                </a:gridCol>
                <a:gridCol w="3923017">
                  <a:extLst>
                    <a:ext uri="{9D8B030D-6E8A-4147-A177-3AD203B41FA5}">
                      <a16:colId xmlns:a16="http://schemas.microsoft.com/office/drawing/2014/main" val="3656788918"/>
                    </a:ext>
                  </a:extLst>
                </a:gridCol>
                <a:gridCol w="2168864">
                  <a:extLst>
                    <a:ext uri="{9D8B030D-6E8A-4147-A177-3AD203B41FA5}">
                      <a16:colId xmlns:a16="http://schemas.microsoft.com/office/drawing/2014/main" val="2876306713"/>
                    </a:ext>
                  </a:extLst>
                </a:gridCol>
                <a:gridCol w="3561106">
                  <a:extLst>
                    <a:ext uri="{9D8B030D-6E8A-4147-A177-3AD203B41FA5}">
                      <a16:colId xmlns:a16="http://schemas.microsoft.com/office/drawing/2014/main" val="2959749897"/>
                    </a:ext>
                  </a:extLst>
                </a:gridCol>
              </a:tblGrid>
              <a:tr h="744413">
                <a:tc>
                  <a:txBody>
                    <a:bodyPr/>
                    <a:lstStyle/>
                    <a:p>
                      <a:r>
                        <a:rPr lang="en-AU" sz="1800">
                          <a:solidFill>
                            <a:schemeClr val="bg1"/>
                          </a:solidFill>
                          <a:latin typeface="+mj-lt"/>
                        </a:rPr>
                        <a:t>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sz="1800">
                          <a:solidFill>
                            <a:schemeClr val="bg1"/>
                          </a:solidFill>
                          <a:latin typeface="+mj-lt"/>
                        </a:rPr>
                        <a:t>What is the purpose of the 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sz="1800">
                          <a:solidFill>
                            <a:schemeClr val="bg1"/>
                          </a:solidFill>
                          <a:latin typeface="+mj-lt"/>
                        </a:rPr>
                        <a:t>Who is collaborating?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sz="1800" dirty="0">
                          <a:solidFill>
                            <a:schemeClr val="bg1"/>
                          </a:solidFill>
                          <a:latin typeface="+mj-lt"/>
                        </a:rPr>
                        <a:t>What are the benefits of the collaboration?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36251099"/>
                  </a:ext>
                </a:extLst>
              </a:tr>
              <a:tr h="2903366">
                <a:tc>
                  <a:txBody>
                    <a:bodyPr/>
                    <a:lstStyle/>
                    <a:p>
                      <a:pPr>
                        <a:lnSpc>
                          <a:spcPct val="114000"/>
                        </a:lnSpc>
                        <a:spcAft>
                          <a:spcPts val="600"/>
                        </a:spcAft>
                      </a:pPr>
                      <a:r>
                        <a:rPr lang="en-AU" sz="1600" dirty="0"/>
                        <a:t>International Space Station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nSpc>
                          <a:spcPct val="114000"/>
                        </a:lnSpc>
                        <a:spcAft>
                          <a:spcPts val="600"/>
                        </a:spcAft>
                      </a:pPr>
                      <a:r>
                        <a:rPr lang="en-AU" sz="1600" dirty="0"/>
                        <a:t>Orbits approx. 400km above the Earth. </a:t>
                      </a:r>
                    </a:p>
                    <a:p>
                      <a:pPr>
                        <a:lnSpc>
                          <a:spcPct val="114000"/>
                        </a:lnSpc>
                        <a:spcAft>
                          <a:spcPts val="600"/>
                        </a:spcAft>
                      </a:pPr>
                      <a:r>
                        <a:rPr lang="en-AU" sz="1600" dirty="0"/>
                        <a:t>Conducts experiments in zero gravity, and into living and working in space, allowing us to send humans further into space than ever before.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nSpc>
                          <a:spcPct val="114000"/>
                        </a:lnSpc>
                        <a:spcAft>
                          <a:spcPts val="600"/>
                        </a:spcAft>
                      </a:pPr>
                      <a:r>
                        <a:rPr lang="en-AU" sz="1600"/>
                        <a:t>Space agencies from USA, Russia, Europe (10 countries), Brazil, Canada and Japan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nSpc>
                          <a:spcPct val="114000"/>
                        </a:lnSpc>
                        <a:spcAft>
                          <a:spcPts val="600"/>
                        </a:spcAft>
                      </a:pPr>
                      <a:r>
                        <a:rPr lang="en-AU" sz="1600" dirty="0"/>
                        <a:t>Allows new perspectives and approaches to scientific challenges.</a:t>
                      </a:r>
                    </a:p>
                    <a:p>
                      <a:pPr>
                        <a:lnSpc>
                          <a:spcPct val="114000"/>
                        </a:lnSpc>
                        <a:spcAft>
                          <a:spcPts val="600"/>
                        </a:spcAft>
                      </a:pPr>
                      <a:endParaRPr lang="en-AU" sz="1600" dirty="0"/>
                    </a:p>
                    <a:p>
                      <a:pPr>
                        <a:lnSpc>
                          <a:spcPct val="114000"/>
                        </a:lnSpc>
                        <a:spcAft>
                          <a:spcPts val="600"/>
                        </a:spcAft>
                      </a:pPr>
                      <a:r>
                        <a:rPr lang="en-AU" sz="1600" dirty="0"/>
                        <a:t>The cost of expensive experiments is shared. </a:t>
                      </a:r>
                    </a:p>
                    <a:p>
                      <a:pPr>
                        <a:lnSpc>
                          <a:spcPct val="114000"/>
                        </a:lnSpc>
                        <a:spcAft>
                          <a:spcPts val="600"/>
                        </a:spcAft>
                      </a:pPr>
                      <a:endParaRPr lang="en-AU" sz="1600" dirty="0"/>
                    </a:p>
                    <a:p>
                      <a:pPr>
                        <a:lnSpc>
                          <a:spcPct val="114000"/>
                        </a:lnSpc>
                        <a:spcAft>
                          <a:spcPts val="600"/>
                        </a:spcAft>
                      </a:pPr>
                      <a:r>
                        <a:rPr lang="en-AU" sz="1600" dirty="0"/>
                        <a:t>Groups of experiments share the same launches and crew time.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397773914"/>
                  </a:ext>
                </a:extLst>
              </a:tr>
              <a:tr h="1144141">
                <a:tc>
                  <a:txBody>
                    <a:bodyPr/>
                    <a:lstStyle/>
                    <a:p>
                      <a:endParaRPr lang="en-AU"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AU"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AU"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AU"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2062386"/>
                  </a:ext>
                </a:extLst>
              </a:tr>
            </a:tbl>
          </a:graphicData>
        </a:graphic>
      </p:graphicFrame>
      <p:sp>
        <p:nvSpPr>
          <p:cNvPr id="2" name="Slide Number Placeholder 1">
            <a:extLst>
              <a:ext uri="{FF2B5EF4-FFF2-40B4-BE49-F238E27FC236}">
                <a16:creationId xmlns:a16="http://schemas.microsoft.com/office/drawing/2014/main" id="{89852C32-0FCF-3D6C-83ED-E7EC4096CF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4057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E59F1E-6941-3FD5-FB56-CD0DF4FD41C8}"/>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685798"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685798" rtl="0" eaLnBrk="1" fontAlgn="auto" latinLnBrk="0" hangingPunct="1">
              <a:lnSpc>
                <a:spcPct val="90000"/>
              </a:lnSpc>
              <a:spcBef>
                <a:spcPct val="0"/>
              </a:spcBef>
              <a:spcAft>
                <a:spcPts val="0"/>
              </a:spcAft>
              <a:buClrTx/>
              <a:buSzTx/>
              <a:buFontTx/>
              <a:buNone/>
              <a:tabLst/>
              <a:defRPr/>
            </a:pPr>
            <a:r>
              <a:rPr lang="en-AU" sz="3600" b="0" dirty="0">
                <a:solidFill>
                  <a:schemeClr val="accent1"/>
                </a:solidFill>
                <a:latin typeface="+mj-lt"/>
              </a:rPr>
              <a:t>Collaborations in science (3) </a:t>
            </a:r>
          </a:p>
        </p:txBody>
      </p:sp>
      <p:sp>
        <p:nvSpPr>
          <p:cNvPr id="8" name="Text Placeholder 7">
            <a:extLst>
              <a:ext uri="{FF2B5EF4-FFF2-40B4-BE49-F238E27FC236}">
                <a16:creationId xmlns:a16="http://schemas.microsoft.com/office/drawing/2014/main" id="{5EBAD44B-91CF-1EC6-2665-845870DD0E5B}"/>
              </a:ext>
            </a:extLst>
          </p:cNvPr>
          <p:cNvSpPr>
            <a:spLocks noGrp="1"/>
          </p:cNvSpPr>
          <p:nvPr>
            <p:ph type="body" sz="quarter" idx="18"/>
          </p:nvPr>
        </p:nvSpPr>
        <p:spPr/>
        <p:txBody>
          <a:bodyPr/>
          <a:lstStyle/>
          <a:p>
            <a:r>
              <a:rPr lang="en-AU" dirty="0">
                <a:latin typeface="+mj-lt"/>
              </a:rPr>
              <a:t>Select one of the following collaborations in science and collaborate with others to find out about it.</a:t>
            </a:r>
          </a:p>
        </p:txBody>
      </p:sp>
      <p:graphicFrame>
        <p:nvGraphicFramePr>
          <p:cNvPr id="9" name="Table 8">
            <a:extLst>
              <a:ext uri="{FF2B5EF4-FFF2-40B4-BE49-F238E27FC236}">
                <a16:creationId xmlns:a16="http://schemas.microsoft.com/office/drawing/2014/main" id="{62B45835-FF77-1BC2-EE86-7C8FB7E5F0E8}"/>
              </a:ext>
            </a:extLst>
          </p:cNvPr>
          <p:cNvGraphicFramePr>
            <a:graphicFrameLocks noGrp="1"/>
          </p:cNvGraphicFramePr>
          <p:nvPr>
            <p:extLst>
              <p:ext uri="{D42A27DB-BD31-4B8C-83A1-F6EECF244321}">
                <p14:modId xmlns:p14="http://schemas.microsoft.com/office/powerpoint/2010/main" val="212762555"/>
              </p:ext>
            </p:extLst>
          </p:nvPr>
        </p:nvGraphicFramePr>
        <p:xfrm>
          <a:off x="359999" y="1326526"/>
          <a:ext cx="11483998" cy="4127671"/>
        </p:xfrm>
        <a:graphic>
          <a:graphicData uri="http://schemas.openxmlformats.org/drawingml/2006/table">
            <a:tbl>
              <a:tblPr firstRow="1" firstCol="1" bandRow="1">
                <a:tableStyleId>{5A111915-BE36-4E01-A7E5-04B1672EAD32}</a:tableStyleId>
              </a:tblPr>
              <a:tblGrid>
                <a:gridCol w="3128234">
                  <a:extLst>
                    <a:ext uri="{9D8B030D-6E8A-4147-A177-3AD203B41FA5}">
                      <a16:colId xmlns:a16="http://schemas.microsoft.com/office/drawing/2014/main" val="2782167488"/>
                    </a:ext>
                  </a:extLst>
                </a:gridCol>
                <a:gridCol w="8355764">
                  <a:extLst>
                    <a:ext uri="{9D8B030D-6E8A-4147-A177-3AD203B41FA5}">
                      <a16:colId xmlns:a16="http://schemas.microsoft.com/office/drawing/2014/main" val="403193628"/>
                    </a:ext>
                  </a:extLst>
                </a:gridCol>
              </a:tblGrid>
              <a:tr h="305573">
                <a:tc>
                  <a:txBody>
                    <a:bodyPr/>
                    <a:lstStyle/>
                    <a:p>
                      <a:r>
                        <a:rPr lang="en-AU" sz="1800" dirty="0">
                          <a:latin typeface="+mj-lt"/>
                        </a:rPr>
                        <a:t>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dirty="0">
                          <a:latin typeface="+mj-lt"/>
                        </a:rPr>
                        <a:t>Other websites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404188"/>
                  </a:ext>
                </a:extLst>
              </a:tr>
              <a:tr h="484656">
                <a:tc>
                  <a:txBody>
                    <a:bodyPr/>
                    <a:lstStyle/>
                    <a:p>
                      <a:pPr>
                        <a:lnSpc>
                          <a:spcPct val="114000"/>
                        </a:lnSpc>
                        <a:spcAft>
                          <a:spcPts val="1200"/>
                        </a:spcAft>
                      </a:pPr>
                      <a:r>
                        <a:rPr lang="en-AU" sz="1600" b="1" dirty="0">
                          <a:latin typeface="+mj-lt"/>
                        </a:rPr>
                        <a:t>Human Genome Project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3"/>
                        </a:rPr>
                        <a:t>https://kids.britannica.com/kids/article/human-genome-project/476279</a:t>
                      </a:r>
                      <a:r>
                        <a:rPr lang="en-AU" sz="1600" dirty="0"/>
                        <a:t> </a:t>
                      </a:r>
                    </a:p>
                    <a:p>
                      <a:pPr>
                        <a:lnSpc>
                          <a:spcPct val="114000"/>
                        </a:lnSpc>
                        <a:spcAft>
                          <a:spcPts val="1200"/>
                        </a:spcAft>
                      </a:pPr>
                      <a:r>
                        <a:rPr lang="en-AU" sz="1600" dirty="0">
                          <a:hlinkClick r:id="rId4"/>
                        </a:rPr>
                        <a:t>https://www.genome.gov/about-genomics/educational-resources/fact-sheets/human-genome-project</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8656115"/>
                  </a:ext>
                </a:extLst>
              </a:tr>
              <a:tr h="345428">
                <a:tc>
                  <a:txBody>
                    <a:bodyPr/>
                    <a:lstStyle/>
                    <a:p>
                      <a:pPr>
                        <a:lnSpc>
                          <a:spcPct val="114000"/>
                        </a:lnSpc>
                        <a:spcAft>
                          <a:spcPts val="1200"/>
                        </a:spcAft>
                      </a:pPr>
                      <a:r>
                        <a:rPr lang="en-AU" sz="1600" b="1" dirty="0">
                          <a:latin typeface="+mj-lt"/>
                        </a:rPr>
                        <a:t>CERN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5"/>
                        </a:rPr>
                        <a:t>https://www.ouruniverseforkids.com/cern/</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342681"/>
                  </a:ext>
                </a:extLst>
              </a:tr>
              <a:tr h="624343">
                <a:tc>
                  <a:txBody>
                    <a:bodyPr/>
                    <a:lstStyle/>
                    <a:p>
                      <a:pPr>
                        <a:lnSpc>
                          <a:spcPct val="114000"/>
                        </a:lnSpc>
                        <a:spcAft>
                          <a:spcPts val="1200"/>
                        </a:spcAft>
                      </a:pPr>
                      <a:r>
                        <a:rPr lang="en-AU" sz="1600" b="1" dirty="0">
                          <a:latin typeface="+mj-lt"/>
                        </a:rPr>
                        <a:t>International Cancer Consortium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6"/>
                        </a:rPr>
                        <a:t>https://www.cancerresearchuk.org/funding-for-researchers/how-we-deliver-research/our-research-partnerships/international-cancer-genome-consortium</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515705"/>
                  </a:ext>
                </a:extLst>
              </a:tr>
              <a:tr h="484656">
                <a:tc>
                  <a:txBody>
                    <a:bodyPr/>
                    <a:lstStyle/>
                    <a:p>
                      <a:pPr>
                        <a:lnSpc>
                          <a:spcPct val="114000"/>
                        </a:lnSpc>
                        <a:spcAft>
                          <a:spcPts val="1200"/>
                        </a:spcAft>
                      </a:pPr>
                      <a:r>
                        <a:rPr lang="en-AU" sz="1600" b="1" dirty="0">
                          <a:latin typeface="+mj-lt"/>
                        </a:rPr>
                        <a:t>Human Cell Atlas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7"/>
                        </a:rPr>
                        <a:t>https://www.kidsnews.com.au/science/the-human-cell-atlas-global-research-project-aims-to-map-all-healthy-human-cells/news-story/46a41635feed3f741a9b1fb8a1a9b0b3</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244006"/>
                  </a:ext>
                </a:extLst>
              </a:tr>
              <a:tr h="627897">
                <a:tc>
                  <a:txBody>
                    <a:bodyPr/>
                    <a:lstStyle/>
                    <a:p>
                      <a:pPr>
                        <a:lnSpc>
                          <a:spcPct val="114000"/>
                        </a:lnSpc>
                        <a:spcAft>
                          <a:spcPts val="1200"/>
                        </a:spcAft>
                      </a:pPr>
                      <a:r>
                        <a:rPr lang="en-AU" sz="1600" b="1" dirty="0">
                          <a:latin typeface="+mj-lt"/>
                        </a:rPr>
                        <a:t>LIGO Scientific Collaboration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8"/>
                        </a:rPr>
                        <a:t>https://www.ligo.org/science.php</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4539207"/>
                  </a:ext>
                </a:extLst>
              </a:tr>
              <a:tr h="484656">
                <a:tc>
                  <a:txBody>
                    <a:bodyPr/>
                    <a:lstStyle/>
                    <a:p>
                      <a:pPr>
                        <a:lnSpc>
                          <a:spcPct val="114000"/>
                        </a:lnSpc>
                        <a:spcAft>
                          <a:spcPts val="1200"/>
                        </a:spcAft>
                      </a:pPr>
                      <a:r>
                        <a:rPr lang="en-AU" sz="1600" b="1" dirty="0">
                          <a:latin typeface="+mj-lt"/>
                        </a:rPr>
                        <a:t>Gemini Telescopes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4000"/>
                        </a:lnSpc>
                        <a:spcAft>
                          <a:spcPts val="1200"/>
                        </a:spcAft>
                      </a:pPr>
                      <a:r>
                        <a:rPr lang="en-AU" sz="1600" dirty="0">
                          <a:hlinkClick r:id="rId9"/>
                        </a:rPr>
                        <a:t>https://www.gemini.edu/about/gemini-telescopes-science-and-technologies</a:t>
                      </a:r>
                      <a:r>
                        <a:rPr lang="en-AU"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709176"/>
                  </a:ext>
                </a:extLst>
              </a:tr>
            </a:tbl>
          </a:graphicData>
        </a:graphic>
      </p:graphicFrame>
      <p:sp>
        <p:nvSpPr>
          <p:cNvPr id="2" name="Slide Number Placeholder 1">
            <a:extLst>
              <a:ext uri="{FF2B5EF4-FFF2-40B4-BE49-F238E27FC236}">
                <a16:creationId xmlns:a16="http://schemas.microsoft.com/office/drawing/2014/main" id="{4E929007-C11C-F9C8-399B-C47330FB5F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427975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60A1-5CA6-9194-6F28-3B108262E638}"/>
              </a:ext>
            </a:extLst>
          </p:cNvPr>
          <p:cNvSpPr>
            <a:spLocks noGrp="1"/>
          </p:cNvSpPr>
          <p:nvPr>
            <p:ph type="title"/>
          </p:nvPr>
        </p:nvSpPr>
        <p:spPr/>
        <p:txBody>
          <a:bodyPr/>
          <a:lstStyle/>
          <a:p>
            <a:r>
              <a:rPr lang="en-AU" dirty="0">
                <a:latin typeface="+mj-lt"/>
              </a:rPr>
              <a:t>Collaborations in science (4) </a:t>
            </a:r>
          </a:p>
        </p:txBody>
      </p:sp>
      <p:sp>
        <p:nvSpPr>
          <p:cNvPr id="6" name="Text Placeholder 5">
            <a:extLst>
              <a:ext uri="{FF2B5EF4-FFF2-40B4-BE49-F238E27FC236}">
                <a16:creationId xmlns:a16="http://schemas.microsoft.com/office/drawing/2014/main" id="{2BA45DB9-D092-AE0A-3ACC-D29AD612B8FF}"/>
              </a:ext>
            </a:extLst>
          </p:cNvPr>
          <p:cNvSpPr>
            <a:spLocks noGrp="1"/>
          </p:cNvSpPr>
          <p:nvPr>
            <p:ph type="body" sz="quarter" idx="18"/>
          </p:nvPr>
        </p:nvSpPr>
        <p:spPr/>
        <p:txBody>
          <a:bodyPr/>
          <a:lstStyle/>
          <a:p>
            <a:r>
              <a:rPr lang="en-AU" dirty="0">
                <a:latin typeface="+mj-lt"/>
              </a:rPr>
              <a:t>Complete the next row of the table in your expert group.</a:t>
            </a:r>
          </a:p>
        </p:txBody>
      </p:sp>
      <p:graphicFrame>
        <p:nvGraphicFramePr>
          <p:cNvPr id="5" name="Table 4">
            <a:extLst>
              <a:ext uri="{FF2B5EF4-FFF2-40B4-BE49-F238E27FC236}">
                <a16:creationId xmlns:a16="http://schemas.microsoft.com/office/drawing/2014/main" id="{8B8F3ECA-EAA8-B78E-529F-D60EA9447346}"/>
              </a:ext>
            </a:extLst>
          </p:cNvPr>
          <p:cNvGraphicFramePr>
            <a:graphicFrameLocks noGrp="1"/>
          </p:cNvGraphicFramePr>
          <p:nvPr>
            <p:extLst>
              <p:ext uri="{D42A27DB-BD31-4B8C-83A1-F6EECF244321}">
                <p14:modId xmlns:p14="http://schemas.microsoft.com/office/powerpoint/2010/main" val="1152539552"/>
              </p:ext>
            </p:extLst>
          </p:nvPr>
        </p:nvGraphicFramePr>
        <p:xfrm>
          <a:off x="360000" y="1536072"/>
          <a:ext cx="11484000" cy="4736391"/>
        </p:xfrm>
        <a:graphic>
          <a:graphicData uri="http://schemas.openxmlformats.org/drawingml/2006/table">
            <a:tbl>
              <a:tblPr firstRow="1" bandRow="1">
                <a:tableStyleId>{3B4B98B0-60AC-42C2-AFA5-B58CD77FA1E5}</a:tableStyleId>
              </a:tblPr>
              <a:tblGrid>
                <a:gridCol w="1563589">
                  <a:extLst>
                    <a:ext uri="{9D8B030D-6E8A-4147-A177-3AD203B41FA5}">
                      <a16:colId xmlns:a16="http://schemas.microsoft.com/office/drawing/2014/main" val="626300039"/>
                    </a:ext>
                  </a:extLst>
                </a:gridCol>
                <a:gridCol w="3145676">
                  <a:extLst>
                    <a:ext uri="{9D8B030D-6E8A-4147-A177-3AD203B41FA5}">
                      <a16:colId xmlns:a16="http://schemas.microsoft.com/office/drawing/2014/main" val="2709577730"/>
                    </a:ext>
                  </a:extLst>
                </a:gridCol>
                <a:gridCol w="1771953">
                  <a:extLst>
                    <a:ext uri="{9D8B030D-6E8A-4147-A177-3AD203B41FA5}">
                      <a16:colId xmlns:a16="http://schemas.microsoft.com/office/drawing/2014/main" val="1396572213"/>
                    </a:ext>
                  </a:extLst>
                </a:gridCol>
                <a:gridCol w="5002782">
                  <a:extLst>
                    <a:ext uri="{9D8B030D-6E8A-4147-A177-3AD203B41FA5}">
                      <a16:colId xmlns:a16="http://schemas.microsoft.com/office/drawing/2014/main" val="118235384"/>
                    </a:ext>
                  </a:extLst>
                </a:gridCol>
              </a:tblGrid>
              <a:tr h="841424">
                <a:tc>
                  <a:txBody>
                    <a:bodyPr/>
                    <a:lstStyle/>
                    <a:p>
                      <a:r>
                        <a:rPr lang="en-AU">
                          <a:solidFill>
                            <a:schemeClr val="bg1"/>
                          </a:solidFill>
                          <a:latin typeface="+mj-lt"/>
                        </a:rPr>
                        <a:t>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a:solidFill>
                            <a:schemeClr val="bg1"/>
                          </a:solidFill>
                          <a:latin typeface="+mj-lt"/>
                        </a:rPr>
                        <a:t>What is the purpose of the 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a:solidFill>
                            <a:schemeClr val="bg1"/>
                          </a:solidFill>
                          <a:latin typeface="+mj-lt"/>
                        </a:rPr>
                        <a:t>Who is collaborating?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dirty="0">
                          <a:solidFill>
                            <a:schemeClr val="bg1"/>
                          </a:solidFill>
                          <a:latin typeface="+mj-lt"/>
                        </a:rPr>
                        <a:t>What are the benefits of the collaboration?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48272826"/>
                  </a:ext>
                </a:extLst>
              </a:tr>
              <a:tr h="1265838">
                <a:tc>
                  <a:txBody>
                    <a:bodyPr/>
                    <a:lstStyle/>
                    <a:p>
                      <a:pPr>
                        <a:lnSpc>
                          <a:spcPct val="114000"/>
                        </a:lnSpc>
                        <a:spcAft>
                          <a:spcPts val="1200"/>
                        </a:spcAft>
                      </a:pPr>
                      <a:r>
                        <a:rPr lang="en-AU" sz="1600"/>
                        <a:t>International Space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nSpc>
                          <a:spcPct val="114000"/>
                        </a:lnSpc>
                        <a:spcAft>
                          <a:spcPts val="1200"/>
                        </a:spcAft>
                      </a:pPr>
                      <a:r>
                        <a:rPr lang="en-AU" sz="1600"/>
                        <a:t>Orbits approx. 400km above the Earth. </a:t>
                      </a:r>
                    </a:p>
                    <a:p>
                      <a:pPr>
                        <a:lnSpc>
                          <a:spcPct val="114000"/>
                        </a:lnSpc>
                        <a:spcAft>
                          <a:spcPts val="1200"/>
                        </a:spcAft>
                      </a:pPr>
                      <a:r>
                        <a:rPr lang="en-AU" sz="1600"/>
                        <a:t>Scientists working on the ISS conduct experiments in near zero-gravity environments and on living and working in space, allowing us to send humans further into space than ever before. </a:t>
                      </a:r>
                    </a:p>
                    <a:p>
                      <a:pPr>
                        <a:lnSpc>
                          <a:spcPct val="114000"/>
                        </a:lnSpc>
                        <a:spcAft>
                          <a:spcPts val="1200"/>
                        </a:spcAft>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a:t>Space agencies from USA, Russia, Europe (10 countries), Brazil, Canada and Japan</a:t>
                      </a:r>
                    </a:p>
                    <a:p>
                      <a:pPr>
                        <a:lnSpc>
                          <a:spcPct val="114000"/>
                        </a:lnSpc>
                        <a:spcAft>
                          <a:spcPts val="1200"/>
                        </a:spcAft>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nSpc>
                          <a:spcPct val="114000"/>
                        </a:lnSpc>
                        <a:spcAft>
                          <a:spcPts val="1200"/>
                        </a:spcAft>
                      </a:pPr>
                      <a:r>
                        <a:rPr lang="en-AU" sz="1600" dirty="0"/>
                        <a:t>Allows new perspectives and approaches to scientific challenges.</a:t>
                      </a:r>
                    </a:p>
                    <a:p>
                      <a:pPr>
                        <a:lnSpc>
                          <a:spcPct val="114000"/>
                        </a:lnSpc>
                        <a:spcAft>
                          <a:spcPts val="1200"/>
                        </a:spcAft>
                      </a:pPr>
                      <a:endParaRPr lang="en-AU" sz="1600" dirty="0"/>
                    </a:p>
                    <a:p>
                      <a:pPr>
                        <a:lnSpc>
                          <a:spcPct val="114000"/>
                        </a:lnSpc>
                        <a:spcAft>
                          <a:spcPts val="1200"/>
                        </a:spcAft>
                      </a:pPr>
                      <a:r>
                        <a:rPr lang="en-AU" sz="1600" dirty="0"/>
                        <a:t>The cost of expensive experiments is shared. </a:t>
                      </a:r>
                    </a:p>
                    <a:p>
                      <a:pPr>
                        <a:lnSpc>
                          <a:spcPct val="114000"/>
                        </a:lnSpc>
                        <a:spcAft>
                          <a:spcPts val="1200"/>
                        </a:spcAft>
                      </a:pPr>
                      <a:endParaRPr lang="en-AU" sz="1600" dirty="0"/>
                    </a:p>
                    <a:p>
                      <a:pPr>
                        <a:lnSpc>
                          <a:spcPct val="114000"/>
                        </a:lnSpc>
                        <a:spcAft>
                          <a:spcPts val="1200"/>
                        </a:spcAft>
                      </a:pPr>
                      <a:r>
                        <a:rPr lang="en-AU" sz="1600" dirty="0"/>
                        <a:t>Groups of experiments share the same launches and crew time. </a:t>
                      </a:r>
                    </a:p>
                    <a:p>
                      <a:pPr>
                        <a:lnSpc>
                          <a:spcPct val="114000"/>
                        </a:lnSpc>
                        <a:spcAft>
                          <a:spcPts val="1200"/>
                        </a:spcAft>
                      </a:pP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319502195"/>
                  </a:ext>
                </a:extLst>
              </a:tr>
              <a:tr h="741938">
                <a:tc>
                  <a:txBody>
                    <a:bodyPr/>
                    <a:lstStyle/>
                    <a:p>
                      <a:pPr>
                        <a:lnSpc>
                          <a:spcPct val="114000"/>
                        </a:lnSpc>
                        <a:spcAft>
                          <a:spcPts val="1200"/>
                        </a:spcAft>
                      </a:pPr>
                      <a:r>
                        <a:rPr lang="en-AU" sz="1600"/>
                        <a:t>(Your choice)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33114304"/>
                  </a:ext>
                </a:extLst>
              </a:tr>
            </a:tbl>
          </a:graphicData>
        </a:graphic>
      </p:graphicFrame>
      <p:sp>
        <p:nvSpPr>
          <p:cNvPr id="3" name="Slide Number Placeholder 2">
            <a:extLst>
              <a:ext uri="{FF2B5EF4-FFF2-40B4-BE49-F238E27FC236}">
                <a16:creationId xmlns:a16="http://schemas.microsoft.com/office/drawing/2014/main" id="{D4C0228A-9E48-2E7D-C5D8-AEBFE64212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38095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60A1-5CA6-9194-6F28-3B108262E638}"/>
              </a:ext>
            </a:extLst>
          </p:cNvPr>
          <p:cNvSpPr>
            <a:spLocks noGrp="1"/>
          </p:cNvSpPr>
          <p:nvPr>
            <p:ph type="title"/>
          </p:nvPr>
        </p:nvSpPr>
        <p:spPr/>
        <p:txBody>
          <a:bodyPr/>
          <a:lstStyle/>
          <a:p>
            <a:r>
              <a:rPr lang="en-AU" dirty="0">
                <a:latin typeface="+mj-lt"/>
              </a:rPr>
              <a:t>Collaborations in science (5) </a:t>
            </a:r>
          </a:p>
        </p:txBody>
      </p:sp>
      <p:sp>
        <p:nvSpPr>
          <p:cNvPr id="6" name="Text Placeholder 5">
            <a:extLst>
              <a:ext uri="{FF2B5EF4-FFF2-40B4-BE49-F238E27FC236}">
                <a16:creationId xmlns:a16="http://schemas.microsoft.com/office/drawing/2014/main" id="{571AF8C6-09D3-458C-5EE8-9F2763AB0D35}"/>
              </a:ext>
            </a:extLst>
          </p:cNvPr>
          <p:cNvSpPr>
            <a:spLocks noGrp="1"/>
          </p:cNvSpPr>
          <p:nvPr>
            <p:ph type="body" sz="quarter" idx="18"/>
          </p:nvPr>
        </p:nvSpPr>
        <p:spPr/>
        <p:txBody>
          <a:bodyPr/>
          <a:lstStyle/>
          <a:p>
            <a:r>
              <a:rPr lang="en-AU" dirty="0">
                <a:latin typeface="+mj-lt"/>
              </a:rPr>
              <a:t>Collaborate with your home group to complete 3 more rows in the table. </a:t>
            </a:r>
          </a:p>
        </p:txBody>
      </p:sp>
      <p:graphicFrame>
        <p:nvGraphicFramePr>
          <p:cNvPr id="5" name="Table 4">
            <a:extLst>
              <a:ext uri="{FF2B5EF4-FFF2-40B4-BE49-F238E27FC236}">
                <a16:creationId xmlns:a16="http://schemas.microsoft.com/office/drawing/2014/main" id="{8B8F3ECA-EAA8-B78E-529F-D60EA9447346}"/>
              </a:ext>
            </a:extLst>
          </p:cNvPr>
          <p:cNvGraphicFramePr>
            <a:graphicFrameLocks noGrp="1"/>
          </p:cNvGraphicFramePr>
          <p:nvPr>
            <p:extLst>
              <p:ext uri="{D42A27DB-BD31-4B8C-83A1-F6EECF244321}">
                <p14:modId xmlns:p14="http://schemas.microsoft.com/office/powerpoint/2010/main" val="2874757001"/>
              </p:ext>
            </p:extLst>
          </p:nvPr>
        </p:nvGraphicFramePr>
        <p:xfrm>
          <a:off x="360000" y="1369386"/>
          <a:ext cx="11484000" cy="5069762"/>
        </p:xfrm>
        <a:graphic>
          <a:graphicData uri="http://schemas.openxmlformats.org/drawingml/2006/table">
            <a:tbl>
              <a:tblPr firstRow="1" bandRow="1">
                <a:tableStyleId>{3B4B98B0-60AC-42C2-AFA5-B58CD77FA1E5}</a:tableStyleId>
              </a:tblPr>
              <a:tblGrid>
                <a:gridCol w="2416736">
                  <a:extLst>
                    <a:ext uri="{9D8B030D-6E8A-4147-A177-3AD203B41FA5}">
                      <a16:colId xmlns:a16="http://schemas.microsoft.com/office/drawing/2014/main" val="626300039"/>
                    </a:ext>
                  </a:extLst>
                </a:gridCol>
                <a:gridCol w="3049999">
                  <a:extLst>
                    <a:ext uri="{9D8B030D-6E8A-4147-A177-3AD203B41FA5}">
                      <a16:colId xmlns:a16="http://schemas.microsoft.com/office/drawing/2014/main" val="2709577730"/>
                    </a:ext>
                  </a:extLst>
                </a:gridCol>
                <a:gridCol w="2920761">
                  <a:extLst>
                    <a:ext uri="{9D8B030D-6E8A-4147-A177-3AD203B41FA5}">
                      <a16:colId xmlns:a16="http://schemas.microsoft.com/office/drawing/2014/main" val="1396572213"/>
                    </a:ext>
                  </a:extLst>
                </a:gridCol>
                <a:gridCol w="3096504">
                  <a:extLst>
                    <a:ext uri="{9D8B030D-6E8A-4147-A177-3AD203B41FA5}">
                      <a16:colId xmlns:a16="http://schemas.microsoft.com/office/drawing/2014/main" val="118235384"/>
                    </a:ext>
                  </a:extLst>
                </a:gridCol>
              </a:tblGrid>
              <a:tr h="845832">
                <a:tc>
                  <a:txBody>
                    <a:bodyPr/>
                    <a:lstStyle/>
                    <a:p>
                      <a:r>
                        <a:rPr lang="en-AU">
                          <a:solidFill>
                            <a:schemeClr val="bg1"/>
                          </a:solidFill>
                          <a:latin typeface="+mj-lt"/>
                        </a:rPr>
                        <a:t>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a:solidFill>
                            <a:schemeClr val="bg1"/>
                          </a:solidFill>
                          <a:latin typeface="+mj-lt"/>
                        </a:rPr>
                        <a:t>What is the purpose of the project?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a:solidFill>
                            <a:schemeClr val="bg1"/>
                          </a:solidFill>
                          <a:latin typeface="+mj-lt"/>
                        </a:rPr>
                        <a:t>Who is collaborating?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AU" dirty="0">
                          <a:solidFill>
                            <a:schemeClr val="bg1"/>
                          </a:solidFill>
                          <a:latin typeface="+mj-lt"/>
                        </a:rPr>
                        <a:t>What are the benefits of the collaboration?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48272826"/>
                  </a:ext>
                </a:extLst>
              </a:tr>
              <a:tr h="845832">
                <a:tc>
                  <a:txBody>
                    <a:bodyPr/>
                    <a:lstStyle/>
                    <a:p>
                      <a:pPr>
                        <a:lnSpc>
                          <a:spcPct val="114000"/>
                        </a:lnSpc>
                        <a:spcAft>
                          <a:spcPts val="1200"/>
                        </a:spcAft>
                      </a:pPr>
                      <a:r>
                        <a:rPr lang="en-AU"/>
                        <a:t>International Space Station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502195"/>
                  </a:ext>
                </a:extLst>
              </a:tr>
              <a:tr h="845832">
                <a:tc>
                  <a:txBody>
                    <a:bodyPr/>
                    <a:lstStyle/>
                    <a:p>
                      <a:pPr>
                        <a:lnSpc>
                          <a:spcPct val="114000"/>
                        </a:lnSpc>
                        <a:spcAft>
                          <a:spcPts val="1200"/>
                        </a:spcAft>
                      </a:pPr>
                      <a:r>
                        <a:rPr lang="en-AU" dirty="0"/>
                        <a:t>(Your choice)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33114304"/>
                  </a:ext>
                </a:extLst>
              </a:tr>
              <a:tr h="751079">
                <a:tc>
                  <a:txBody>
                    <a:bodyPr/>
                    <a:lstStyle/>
                    <a:p>
                      <a:pPr>
                        <a:lnSpc>
                          <a:spcPct val="114000"/>
                        </a:lnSpc>
                        <a:spcAft>
                          <a:spcPts val="1200"/>
                        </a:spcAft>
                      </a:pPr>
                      <a:r>
                        <a:rPr lang="en-AU" dirty="0"/>
                        <a:t>(Other) </a:t>
                      </a:r>
                    </a:p>
                    <a:p>
                      <a:pPr>
                        <a:lnSpc>
                          <a:spcPct val="114000"/>
                        </a:lnSpc>
                        <a:spcAft>
                          <a:spcPts val="1200"/>
                        </a:spcAft>
                      </a:pPr>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9657276"/>
                  </a:ext>
                </a:extLst>
              </a:tr>
              <a:tr h="845832">
                <a:tc>
                  <a:txBody>
                    <a:bodyPr/>
                    <a:lstStyle/>
                    <a:p>
                      <a:pPr>
                        <a:lnSpc>
                          <a:spcPct val="114000"/>
                        </a:lnSpc>
                        <a:spcAft>
                          <a:spcPts val="1200"/>
                        </a:spcAft>
                      </a:pPr>
                      <a:r>
                        <a:rPr lang="en-AU"/>
                        <a:t>(Other)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21255241"/>
                  </a:ext>
                </a:extLst>
              </a:tr>
              <a:tr h="751079">
                <a:tc>
                  <a:txBody>
                    <a:bodyPr/>
                    <a:lstStyle/>
                    <a:p>
                      <a:pPr>
                        <a:lnSpc>
                          <a:spcPct val="114000"/>
                        </a:lnSpc>
                        <a:spcAft>
                          <a:spcPts val="1200"/>
                        </a:spcAft>
                      </a:pPr>
                      <a:endParaRPr lang="en-AU"/>
                    </a:p>
                    <a:p>
                      <a:pPr>
                        <a:lnSpc>
                          <a:spcPct val="114000"/>
                        </a:lnSpc>
                        <a:spcAft>
                          <a:spcPts val="1200"/>
                        </a:spcAft>
                      </a:pPr>
                      <a:r>
                        <a:rPr lang="en-AU"/>
                        <a:t>(Other)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4000"/>
                        </a:lnSpc>
                        <a:spcAft>
                          <a:spcPts val="1200"/>
                        </a:spcAft>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972586"/>
                  </a:ext>
                </a:extLst>
              </a:tr>
            </a:tbl>
          </a:graphicData>
        </a:graphic>
      </p:graphicFrame>
      <p:sp>
        <p:nvSpPr>
          <p:cNvPr id="3" name="Slide Number Placeholder 2">
            <a:extLst>
              <a:ext uri="{FF2B5EF4-FFF2-40B4-BE49-F238E27FC236}">
                <a16:creationId xmlns:a16="http://schemas.microsoft.com/office/drawing/2014/main" id="{D4C0228A-9E48-2E7D-C5D8-AEBFE64212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341654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AU">
                <a:latin typeface="+mj-lt"/>
                <a:ea typeface="Montserrat"/>
                <a:cs typeface="Montserrat"/>
                <a:sym typeface="Montserrat"/>
              </a:rPr>
              <a:t>Reflection – 3-2-1 Things I learned today</a:t>
            </a:r>
          </a:p>
        </p:txBody>
      </p:sp>
      <p:pic>
        <p:nvPicPr>
          <p:cNvPr id="102" name="Google Shape;102;p15" title="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5200" y="1020800"/>
            <a:ext cx="999408" cy="1646635"/>
          </a:xfrm>
          <a:prstGeom prst="rect">
            <a:avLst/>
          </a:prstGeom>
          <a:noFill/>
          <a:ln>
            <a:noFill/>
          </a:ln>
          <a:effectLst>
            <a:outerShdw blurRad="57150" dist="19050" dir="5400000" algn="bl" rotWithShape="0">
              <a:srgbClr val="000000">
                <a:alpha val="50000"/>
              </a:srgbClr>
            </a:outerShdw>
          </a:effectLst>
        </p:spPr>
      </p:pic>
      <p:sp>
        <p:nvSpPr>
          <p:cNvPr id="91" name="Google Shape;91;p15"/>
          <p:cNvSpPr txBox="1"/>
          <p:nvPr/>
        </p:nvSpPr>
        <p:spPr>
          <a:xfrm>
            <a:off x="1849800" y="857417"/>
            <a:ext cx="4373600" cy="55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ea typeface="Montserrat"/>
                <a:cs typeface="Arial" panose="020B0604020202020204" pitchFamily="34" charset="0"/>
                <a:sym typeface="Montserrat"/>
              </a:rPr>
              <a:t>List 3 things you learned today:</a:t>
            </a:r>
            <a:endParaRPr sz="1867" kern="0" dirty="0">
              <a:solidFill>
                <a:srgbClr val="000000"/>
              </a:solidFill>
              <a:ea typeface="Roboto"/>
              <a:cs typeface="Arial" panose="020B0604020202020204" pitchFamily="34" charset="0"/>
              <a:sym typeface="Roboto"/>
            </a:endParaRPr>
          </a:p>
        </p:txBody>
      </p:sp>
      <p:sp>
        <p:nvSpPr>
          <p:cNvPr id="92" name="Google Shape;92;p15"/>
          <p:cNvSpPr txBox="1"/>
          <p:nvPr/>
        </p:nvSpPr>
        <p:spPr>
          <a:xfrm>
            <a:off x="1969633" y="1244733"/>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1. </a:t>
            </a:r>
            <a:endParaRPr sz="1600" kern="0">
              <a:solidFill>
                <a:srgbClr val="000000"/>
              </a:solidFill>
              <a:latin typeface="Montserrat"/>
              <a:ea typeface="Montserrat"/>
              <a:cs typeface="Montserrat"/>
              <a:sym typeface="Montserrat"/>
            </a:endParaRPr>
          </a:p>
        </p:txBody>
      </p:sp>
      <p:sp>
        <p:nvSpPr>
          <p:cNvPr id="93" name="Google Shape;93;p15"/>
          <p:cNvSpPr txBox="1"/>
          <p:nvPr/>
        </p:nvSpPr>
        <p:spPr>
          <a:xfrm>
            <a:off x="5472667" y="1244733"/>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2. </a:t>
            </a:r>
            <a:endParaRPr sz="1600" kern="0">
              <a:solidFill>
                <a:srgbClr val="000000"/>
              </a:solidFill>
              <a:latin typeface="Montserrat"/>
              <a:ea typeface="Montserrat"/>
              <a:cs typeface="Montserrat"/>
              <a:sym typeface="Montserrat"/>
            </a:endParaRPr>
          </a:p>
        </p:txBody>
      </p:sp>
      <p:sp>
        <p:nvSpPr>
          <p:cNvPr id="94" name="Google Shape;94;p15"/>
          <p:cNvSpPr txBox="1"/>
          <p:nvPr/>
        </p:nvSpPr>
        <p:spPr>
          <a:xfrm>
            <a:off x="8881800" y="1244733"/>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3. </a:t>
            </a:r>
            <a:endParaRPr sz="1600" kern="0">
              <a:solidFill>
                <a:srgbClr val="000000"/>
              </a:solidFill>
              <a:latin typeface="Montserrat"/>
              <a:ea typeface="Montserrat"/>
              <a:cs typeface="Montserrat"/>
              <a:sym typeface="Montserrat"/>
            </a:endParaRPr>
          </a:p>
        </p:txBody>
      </p:sp>
      <p:pic>
        <p:nvPicPr>
          <p:cNvPr id="101" name="Google Shape;101;p15" title="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0267" y="3025578"/>
            <a:ext cx="1062699" cy="1676141"/>
          </a:xfrm>
          <a:prstGeom prst="rect">
            <a:avLst/>
          </a:prstGeom>
          <a:noFill/>
          <a:ln>
            <a:noFill/>
          </a:ln>
          <a:effectLst>
            <a:outerShdw blurRad="57150" dist="19050" dir="5400000" algn="bl" rotWithShape="0">
              <a:srgbClr val="000000">
                <a:alpha val="50000"/>
              </a:srgbClr>
            </a:outerShdw>
          </a:effectLst>
        </p:spPr>
      </p:pic>
      <p:sp>
        <p:nvSpPr>
          <p:cNvPr id="95" name="Google Shape;95;p15"/>
          <p:cNvSpPr txBox="1"/>
          <p:nvPr/>
        </p:nvSpPr>
        <p:spPr>
          <a:xfrm>
            <a:off x="1849800" y="2847567"/>
            <a:ext cx="5264800" cy="55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ea typeface="Montserrat"/>
                <a:cs typeface="Arial" panose="020B0604020202020204" pitchFamily="34" charset="0"/>
                <a:sym typeface="Montserrat"/>
              </a:rPr>
              <a:t>List 2 questions you have about these things:</a:t>
            </a:r>
            <a:endParaRPr sz="1867" kern="0" dirty="0">
              <a:solidFill>
                <a:srgbClr val="000000"/>
              </a:solidFill>
              <a:ea typeface="Roboto"/>
              <a:cs typeface="Arial" panose="020B0604020202020204" pitchFamily="34" charset="0"/>
              <a:sym typeface="Roboto"/>
            </a:endParaRPr>
          </a:p>
        </p:txBody>
      </p:sp>
      <p:sp>
        <p:nvSpPr>
          <p:cNvPr id="96" name="Google Shape;96;p15"/>
          <p:cNvSpPr txBox="1"/>
          <p:nvPr/>
        </p:nvSpPr>
        <p:spPr>
          <a:xfrm>
            <a:off x="1969633" y="3249767"/>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1. </a:t>
            </a:r>
            <a:endParaRPr sz="1600" kern="0">
              <a:solidFill>
                <a:srgbClr val="000000"/>
              </a:solidFill>
              <a:latin typeface="Montserrat"/>
              <a:ea typeface="Montserrat"/>
              <a:cs typeface="Montserrat"/>
              <a:sym typeface="Montserrat"/>
            </a:endParaRPr>
          </a:p>
        </p:txBody>
      </p:sp>
      <p:sp>
        <p:nvSpPr>
          <p:cNvPr id="97" name="Google Shape;97;p15"/>
          <p:cNvSpPr txBox="1"/>
          <p:nvPr/>
        </p:nvSpPr>
        <p:spPr>
          <a:xfrm>
            <a:off x="5472667" y="3249767"/>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2. </a:t>
            </a:r>
            <a:endParaRPr sz="1600" kern="0">
              <a:solidFill>
                <a:srgbClr val="000000"/>
              </a:solidFill>
              <a:latin typeface="Montserrat"/>
              <a:ea typeface="Montserrat"/>
              <a:cs typeface="Montserrat"/>
              <a:sym typeface="Montserrat"/>
            </a:endParaRPr>
          </a:p>
        </p:txBody>
      </p:sp>
      <p:pic>
        <p:nvPicPr>
          <p:cNvPr id="100" name="Google Shape;100;p15" title="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74957" y="5059851"/>
            <a:ext cx="819899" cy="1646635"/>
          </a:xfrm>
          <a:prstGeom prst="rect">
            <a:avLst/>
          </a:prstGeom>
          <a:noFill/>
          <a:ln>
            <a:noFill/>
          </a:ln>
          <a:effectLst>
            <a:outerShdw blurRad="57150" dist="19050" dir="5400000" algn="bl" rotWithShape="0">
              <a:srgbClr val="000000">
                <a:alpha val="50000"/>
              </a:srgbClr>
            </a:outerShdw>
          </a:effectLst>
        </p:spPr>
      </p:pic>
      <p:sp>
        <p:nvSpPr>
          <p:cNvPr id="98" name="Google Shape;98;p15"/>
          <p:cNvSpPr txBox="1"/>
          <p:nvPr/>
        </p:nvSpPr>
        <p:spPr>
          <a:xfrm>
            <a:off x="1850200" y="4837700"/>
            <a:ext cx="8491600" cy="55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ea typeface="Montserrat"/>
                <a:cs typeface="Montserrat"/>
                <a:sym typeface="Montserrat"/>
              </a:rPr>
              <a:t>Give one reason why it's important to learn about these things:</a:t>
            </a:r>
            <a:endParaRPr sz="1867" kern="0">
              <a:solidFill>
                <a:srgbClr val="000000"/>
              </a:solidFill>
              <a:ea typeface="Roboto"/>
              <a:cs typeface="Roboto"/>
              <a:sym typeface="Roboto"/>
            </a:endParaRPr>
          </a:p>
        </p:txBody>
      </p:sp>
      <p:sp>
        <p:nvSpPr>
          <p:cNvPr id="99" name="Google Shape;99;p15"/>
          <p:cNvSpPr txBox="1"/>
          <p:nvPr/>
        </p:nvSpPr>
        <p:spPr>
          <a:xfrm>
            <a:off x="1969633" y="5254800"/>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Montserrat"/>
                <a:ea typeface="Montserrat"/>
                <a:cs typeface="Montserrat"/>
                <a:sym typeface="Montserrat"/>
              </a:rPr>
              <a:t>1. </a:t>
            </a:r>
            <a:endParaRPr sz="1600" kern="0">
              <a:solidFill>
                <a:srgbClr val="000000"/>
              </a:solidFill>
              <a:latin typeface="Montserrat"/>
              <a:ea typeface="Montserrat"/>
              <a:cs typeface="Montserrat"/>
              <a:sym typeface="Montserrat"/>
            </a:endParaRPr>
          </a:p>
        </p:txBody>
      </p:sp>
      <p:sp>
        <p:nvSpPr>
          <p:cNvPr id="2" name="Slide Number Placeholder 1">
            <a:extLst>
              <a:ext uri="{FF2B5EF4-FFF2-40B4-BE49-F238E27FC236}">
                <a16:creationId xmlns:a16="http://schemas.microsoft.com/office/drawing/2014/main" id="{1143BBA0-7E42-BE06-1F37-EB86050B07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1.6 The power of scientific theories and laws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118121786"/>
              </p:ext>
            </p:extLst>
          </p:nvPr>
        </p:nvGraphicFramePr>
        <p:xfrm>
          <a:off x="359998" y="1916174"/>
          <a:ext cx="11126369" cy="197612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observations to form theories and laws.</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define a scientific theory</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define a scientific law</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distinguish between theories and laws. </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1424367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4297B-A000-1E42-EF9D-190C019FF7D9}"/>
              </a:ext>
            </a:extLst>
          </p:cNvPr>
          <p:cNvSpPr>
            <a:spLocks noGrp="1"/>
          </p:cNvSpPr>
          <p:nvPr>
            <p:ph type="title"/>
          </p:nvPr>
        </p:nvSpPr>
        <p:spPr/>
        <p:txBody>
          <a:bodyPr/>
          <a:lstStyle/>
          <a:p>
            <a:r>
              <a:rPr lang="en-AU" dirty="0">
                <a:latin typeface="+mj-lt"/>
              </a:rPr>
              <a:t>Venn diagram scaffold</a:t>
            </a:r>
          </a:p>
        </p:txBody>
      </p:sp>
      <p:sp>
        <p:nvSpPr>
          <p:cNvPr id="6" name="Oval 5">
            <a:extLst>
              <a:ext uri="{FF2B5EF4-FFF2-40B4-BE49-F238E27FC236}">
                <a16:creationId xmlns:a16="http://schemas.microsoft.com/office/drawing/2014/main" id="{F40FBBE8-727B-87A8-B8AD-965366FE9D63}"/>
              </a:ext>
              <a:ext uri="{C183D7F6-B498-43B3-948B-1728B52AA6E4}">
                <adec:decorative xmlns:adec="http://schemas.microsoft.com/office/drawing/2017/decorative" val="1"/>
              </a:ext>
            </a:extLst>
          </p:cNvPr>
          <p:cNvSpPr/>
          <p:nvPr/>
        </p:nvSpPr>
        <p:spPr>
          <a:xfrm>
            <a:off x="1088571" y="1094915"/>
            <a:ext cx="6484029" cy="542108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4954616-3747-8B69-FB2C-D97D0A5DB9CB}"/>
              </a:ext>
              <a:ext uri="{C183D7F6-B498-43B3-948B-1728B52AA6E4}">
                <adec:decorative xmlns:adec="http://schemas.microsoft.com/office/drawing/2017/decorative" val="1"/>
              </a:ext>
            </a:extLst>
          </p:cNvPr>
          <p:cNvSpPr/>
          <p:nvPr/>
        </p:nvSpPr>
        <p:spPr>
          <a:xfrm>
            <a:off x="4542885" y="1094915"/>
            <a:ext cx="6360917" cy="542108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F900B47-6AE5-BACB-BEFF-4A751DFDFF71}"/>
              </a:ext>
            </a:extLst>
          </p:cNvPr>
          <p:cNvSpPr/>
          <p:nvPr/>
        </p:nvSpPr>
        <p:spPr>
          <a:xfrm>
            <a:off x="2760960" y="989917"/>
            <a:ext cx="2639040" cy="5456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solidFill>
                  <a:srgbClr val="000000"/>
                </a:solidFill>
                <a:latin typeface="+mj-lt"/>
                <a:ea typeface="Montserrat"/>
                <a:cs typeface="Montserrat"/>
                <a:sym typeface="Montserrat"/>
              </a:rPr>
              <a:t>Scientific theory</a:t>
            </a:r>
          </a:p>
        </p:txBody>
      </p:sp>
      <p:sp>
        <p:nvSpPr>
          <p:cNvPr id="14" name="TextBox 13">
            <a:extLst>
              <a:ext uri="{FF2B5EF4-FFF2-40B4-BE49-F238E27FC236}">
                <a16:creationId xmlns:a16="http://schemas.microsoft.com/office/drawing/2014/main" id="{D6FDA4DB-ABB8-D34D-639F-04BF7F208596}"/>
              </a:ext>
            </a:extLst>
          </p:cNvPr>
          <p:cNvSpPr txBox="1"/>
          <p:nvPr/>
        </p:nvSpPr>
        <p:spPr>
          <a:xfrm>
            <a:off x="1871761" y="2070082"/>
            <a:ext cx="2743200" cy="3525200"/>
          </a:xfrm>
          <a:prstGeom prst="rect">
            <a:avLst/>
          </a:prstGeom>
          <a:noFill/>
        </p:spPr>
        <p:txBody>
          <a:bodyPr wrap="square" lIns="0" tIns="0" rIns="0" bIns="0" rtlCol="0">
            <a:noAutofit/>
          </a:bodyPr>
          <a:lstStyle/>
          <a:p>
            <a:pPr marL="228594" indent="-228594">
              <a:lnSpc>
                <a:spcPct val="114000"/>
              </a:lnSpc>
              <a:spcAft>
                <a:spcPts val="600"/>
              </a:spcAft>
              <a:buClr>
                <a:srgbClr val="000000"/>
              </a:buClr>
              <a:buSzPts val="1200"/>
              <a:buFont typeface="Arial" panose="020B0604020202020204" pitchFamily="34" charset="0"/>
              <a:buChar char="•"/>
            </a:pPr>
            <a:r>
              <a:rPr lang="en" sz="1600" dirty="0">
                <a:ea typeface="Montserrat"/>
                <a:cs typeface="Montserrat"/>
                <a:sym typeface="Montserrat"/>
              </a:rPr>
              <a:t>[Enter text here]</a:t>
            </a:r>
          </a:p>
          <a:p>
            <a:pPr algn="l"/>
            <a:endParaRPr lang="en-AU" sz="1600" dirty="0"/>
          </a:p>
        </p:txBody>
      </p:sp>
      <p:sp>
        <p:nvSpPr>
          <p:cNvPr id="15" name="TextBox 14">
            <a:extLst>
              <a:ext uri="{FF2B5EF4-FFF2-40B4-BE49-F238E27FC236}">
                <a16:creationId xmlns:a16="http://schemas.microsoft.com/office/drawing/2014/main" id="{DD2354F9-B681-332A-4893-7F2EFC537899}"/>
              </a:ext>
            </a:extLst>
          </p:cNvPr>
          <p:cNvSpPr txBox="1"/>
          <p:nvPr/>
        </p:nvSpPr>
        <p:spPr>
          <a:xfrm>
            <a:off x="4832940" y="2938370"/>
            <a:ext cx="2639040" cy="3128742"/>
          </a:xfrm>
          <a:prstGeom prst="rect">
            <a:avLst/>
          </a:prstGeom>
          <a:noFill/>
        </p:spPr>
        <p:txBody>
          <a:bodyPr wrap="square" lIns="0" tIns="0" rIns="0" bIns="0" rtlCol="0">
            <a:noAutofit/>
          </a:bodyPr>
          <a:lstStyle/>
          <a:p>
            <a:pPr marL="228594" indent="-228594">
              <a:lnSpc>
                <a:spcPct val="114000"/>
              </a:lnSpc>
              <a:spcAft>
                <a:spcPts val="600"/>
              </a:spcAft>
              <a:buClr>
                <a:srgbClr val="000000"/>
              </a:buClr>
              <a:buSzPts val="1200"/>
              <a:buFont typeface="Arial" panose="020B0604020202020204" pitchFamily="34" charset="0"/>
              <a:buChar char="•"/>
            </a:pPr>
            <a:r>
              <a:rPr lang="en" sz="1600" dirty="0">
                <a:ea typeface="Montserrat"/>
                <a:cs typeface="Montserrat"/>
                <a:sym typeface="Montserrat"/>
              </a:rPr>
              <a:t>[Enter text here]</a:t>
            </a:r>
          </a:p>
          <a:p>
            <a:pPr algn="l"/>
            <a:endParaRPr lang="en-AU" sz="1600" dirty="0"/>
          </a:p>
        </p:txBody>
      </p:sp>
      <p:sp>
        <p:nvSpPr>
          <p:cNvPr id="19" name="Rectangle 18">
            <a:extLst>
              <a:ext uri="{FF2B5EF4-FFF2-40B4-BE49-F238E27FC236}">
                <a16:creationId xmlns:a16="http://schemas.microsoft.com/office/drawing/2014/main" id="{28BCDE22-1351-4A16-C0B7-073B34EDD9FC}"/>
              </a:ext>
            </a:extLst>
          </p:cNvPr>
          <p:cNvSpPr/>
          <p:nvPr/>
        </p:nvSpPr>
        <p:spPr>
          <a:xfrm>
            <a:off x="6553032" y="1000164"/>
            <a:ext cx="2743200" cy="5456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solidFill>
                  <a:srgbClr val="000000"/>
                </a:solidFill>
                <a:latin typeface="+mj-lt"/>
                <a:ea typeface="Montserrat"/>
                <a:cs typeface="Montserrat"/>
                <a:sym typeface="Montserrat"/>
              </a:rPr>
              <a:t>Scientific law</a:t>
            </a:r>
          </a:p>
        </p:txBody>
      </p:sp>
      <p:sp>
        <p:nvSpPr>
          <p:cNvPr id="16" name="TextBox 15">
            <a:extLst>
              <a:ext uri="{FF2B5EF4-FFF2-40B4-BE49-F238E27FC236}">
                <a16:creationId xmlns:a16="http://schemas.microsoft.com/office/drawing/2014/main" id="{11A699E6-678A-3333-E065-596A1C63AA0F}"/>
              </a:ext>
            </a:extLst>
          </p:cNvPr>
          <p:cNvSpPr txBox="1"/>
          <p:nvPr/>
        </p:nvSpPr>
        <p:spPr>
          <a:xfrm>
            <a:off x="7862655" y="2070082"/>
            <a:ext cx="2639040" cy="3128742"/>
          </a:xfrm>
          <a:prstGeom prst="rect">
            <a:avLst/>
          </a:prstGeom>
          <a:noFill/>
        </p:spPr>
        <p:txBody>
          <a:bodyPr wrap="square" lIns="0" tIns="0" rIns="0" bIns="0" rtlCol="0">
            <a:noAutofit/>
          </a:bodyPr>
          <a:lstStyle/>
          <a:p>
            <a:pPr marL="228594" indent="-228594">
              <a:lnSpc>
                <a:spcPct val="114000"/>
              </a:lnSpc>
              <a:spcAft>
                <a:spcPts val="600"/>
              </a:spcAft>
              <a:buClr>
                <a:srgbClr val="000000"/>
              </a:buClr>
              <a:buSzPts val="1200"/>
              <a:buFont typeface="Arial" panose="020B0604020202020204" pitchFamily="34" charset="0"/>
              <a:buChar char="•"/>
            </a:pPr>
            <a:r>
              <a:rPr lang="en" sz="1600">
                <a:ea typeface="Montserrat"/>
                <a:cs typeface="Montserrat"/>
                <a:sym typeface="Montserrat"/>
              </a:rPr>
              <a:t>[Enter text here]</a:t>
            </a:r>
          </a:p>
        </p:txBody>
      </p:sp>
      <p:sp>
        <p:nvSpPr>
          <p:cNvPr id="2" name="Slide Number Placeholder 1">
            <a:extLst>
              <a:ext uri="{FF2B5EF4-FFF2-40B4-BE49-F238E27FC236}">
                <a16:creationId xmlns:a16="http://schemas.microsoft.com/office/drawing/2014/main" id="{AA59A803-9DB5-4686-CCD1-1D0217BAE3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309106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4297B-A000-1E42-EF9D-190C019FF7D9}"/>
              </a:ext>
            </a:extLst>
          </p:cNvPr>
          <p:cNvSpPr>
            <a:spLocks noGrp="1"/>
          </p:cNvSpPr>
          <p:nvPr>
            <p:ph type="title"/>
          </p:nvPr>
        </p:nvSpPr>
        <p:spPr/>
        <p:txBody>
          <a:bodyPr/>
          <a:lstStyle/>
          <a:p>
            <a:r>
              <a:rPr lang="en-AU">
                <a:latin typeface="+mj-lt"/>
              </a:rPr>
              <a:t>Venn diagram – sample response</a:t>
            </a:r>
          </a:p>
        </p:txBody>
      </p:sp>
      <p:sp>
        <p:nvSpPr>
          <p:cNvPr id="6" name="Oval 5">
            <a:extLst>
              <a:ext uri="{FF2B5EF4-FFF2-40B4-BE49-F238E27FC236}">
                <a16:creationId xmlns:a16="http://schemas.microsoft.com/office/drawing/2014/main" id="{F40FBBE8-727B-87A8-B8AD-965366FE9D63}"/>
              </a:ext>
              <a:ext uri="{C183D7F6-B498-43B3-948B-1728B52AA6E4}">
                <adec:decorative xmlns:adec="http://schemas.microsoft.com/office/drawing/2017/decorative" val="1"/>
              </a:ext>
            </a:extLst>
          </p:cNvPr>
          <p:cNvSpPr/>
          <p:nvPr/>
        </p:nvSpPr>
        <p:spPr>
          <a:xfrm>
            <a:off x="190499" y="915586"/>
            <a:ext cx="7255329" cy="572471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4954616-3747-8B69-FB2C-D97D0A5DB9CB}"/>
              </a:ext>
              <a:ext uri="{C183D7F6-B498-43B3-948B-1728B52AA6E4}">
                <adec:decorative xmlns:adec="http://schemas.microsoft.com/office/drawing/2017/decorative" val="1"/>
              </a:ext>
            </a:extLst>
          </p:cNvPr>
          <p:cNvSpPr/>
          <p:nvPr/>
        </p:nvSpPr>
        <p:spPr>
          <a:xfrm>
            <a:off x="4953001" y="915586"/>
            <a:ext cx="6513263" cy="5734699"/>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F900B47-6AE5-BACB-BEFF-4A751DFDFF71}"/>
              </a:ext>
            </a:extLst>
          </p:cNvPr>
          <p:cNvSpPr/>
          <p:nvPr/>
        </p:nvSpPr>
        <p:spPr>
          <a:xfrm>
            <a:off x="2369173" y="861416"/>
            <a:ext cx="2639040" cy="5456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solidFill>
                  <a:srgbClr val="000000"/>
                </a:solidFill>
                <a:latin typeface="+mj-lt"/>
                <a:ea typeface="Montserrat"/>
                <a:cs typeface="Montserrat"/>
                <a:sym typeface="Montserrat"/>
              </a:rPr>
              <a:t>Scientific theory </a:t>
            </a:r>
          </a:p>
        </p:txBody>
      </p:sp>
      <p:sp>
        <p:nvSpPr>
          <p:cNvPr id="14" name="TextBox 13">
            <a:extLst>
              <a:ext uri="{FF2B5EF4-FFF2-40B4-BE49-F238E27FC236}">
                <a16:creationId xmlns:a16="http://schemas.microsoft.com/office/drawing/2014/main" id="{D6FDA4DB-ABB8-D34D-639F-04BF7F208596}"/>
              </a:ext>
            </a:extLst>
          </p:cNvPr>
          <p:cNvSpPr txBox="1"/>
          <p:nvPr/>
        </p:nvSpPr>
        <p:spPr>
          <a:xfrm>
            <a:off x="1014639" y="2005520"/>
            <a:ext cx="3938362" cy="4159014"/>
          </a:xfrm>
          <a:prstGeom prst="rect">
            <a:avLst/>
          </a:prstGeom>
          <a:noFill/>
        </p:spPr>
        <p:txBody>
          <a:bodyPr wrap="square" lIns="0" tIns="0" rIns="0" bIns="0" rtlCol="0">
            <a:noAutofit/>
          </a:bodyPr>
          <a:lstStyle/>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p</a:t>
            </a:r>
            <a:r>
              <a:rPr lang="en" sz="1600" dirty="0">
                <a:ea typeface="Montserrat"/>
                <a:cs typeface="Montserrat"/>
                <a:sym typeface="Montserrat"/>
              </a:rPr>
              <a:t>rovides a logical explanation about why things happen.</a:t>
            </a:r>
          </a:p>
          <a:p>
            <a:pPr marL="285750" indent="-285750">
              <a:lnSpc>
                <a:spcPct val="114000"/>
              </a:lnSpc>
              <a:spcAft>
                <a:spcPts val="600"/>
              </a:spcAft>
              <a:buClr>
                <a:srgbClr val="000000"/>
              </a:buClr>
              <a:buSzPts val="1200"/>
              <a:buFont typeface="Arial" panose="020B0604020202020204" pitchFamily="34" charset="0"/>
              <a:buChar char="•"/>
            </a:pPr>
            <a:r>
              <a:rPr lang="en" sz="1600" dirty="0">
                <a:sym typeface="Montserrat"/>
              </a:rPr>
              <a:t>will never become a law.</a:t>
            </a:r>
          </a:p>
          <a:p>
            <a:pPr marL="285750" indent="-285750" algn="l">
              <a:lnSpc>
                <a:spcPct val="114000"/>
              </a:lnSpc>
              <a:spcAft>
                <a:spcPts val="600"/>
              </a:spcAft>
              <a:buFont typeface="Arial" panose="020B0604020202020204" pitchFamily="34" charset="0"/>
              <a:buChar char="•"/>
            </a:pPr>
            <a:r>
              <a:rPr lang="en-AU" sz="1600" dirty="0">
                <a:sym typeface="Montserrat"/>
              </a:rPr>
              <a:t>m</a:t>
            </a:r>
            <a:r>
              <a:rPr lang="en" sz="1600" dirty="0">
                <a:sym typeface="Montserrat"/>
              </a:rPr>
              <a:t>ultiple theories may provide an explanation of  new scientific discovery.</a:t>
            </a:r>
          </a:p>
          <a:p>
            <a:pPr marL="285750" indent="-285750">
              <a:lnSpc>
                <a:spcPct val="114000"/>
              </a:lnSpc>
              <a:spcAft>
                <a:spcPts val="600"/>
              </a:spcAft>
              <a:buFont typeface="Arial" panose="020B0604020202020204" pitchFamily="34" charset="0"/>
              <a:buChar char="•"/>
            </a:pPr>
            <a:r>
              <a:rPr lang="en-AU" sz="1600" dirty="0">
                <a:ea typeface="Montserrat"/>
                <a:cs typeface="Montserrat"/>
                <a:sym typeface="Montserrat"/>
              </a:rPr>
              <a:t>c</a:t>
            </a:r>
            <a:r>
              <a:rPr lang="en" sz="1600" dirty="0">
                <a:ea typeface="Montserrat"/>
                <a:cs typeface="Montserrat"/>
                <a:sym typeface="Montserrat"/>
              </a:rPr>
              <a:t>ontinually propose, challenge, revise and even replace. </a:t>
            </a:r>
          </a:p>
          <a:p>
            <a:pPr marL="285750" indent="-285750">
              <a:lnSpc>
                <a:spcPct val="114000"/>
              </a:lnSpc>
              <a:spcAft>
                <a:spcPts val="600"/>
              </a:spcAft>
              <a:buFont typeface="Arial" panose="020B0604020202020204" pitchFamily="34" charset="0"/>
              <a:buChar char="•"/>
            </a:pPr>
            <a:r>
              <a:rPr lang="en-AU" sz="1600" dirty="0">
                <a:ea typeface="Montserrat"/>
                <a:cs typeface="Montserrat"/>
                <a:sym typeface="Montserrat"/>
              </a:rPr>
              <a:t>a</a:t>
            </a:r>
            <a:r>
              <a:rPr lang="en" sz="1600" dirty="0">
                <a:ea typeface="Montserrat"/>
                <a:cs typeface="Montserrat"/>
                <a:sym typeface="Montserrat"/>
              </a:rPr>
              <a:t>re favoured when they explain most of the data.</a:t>
            </a:r>
          </a:p>
          <a:p>
            <a:pPr marL="285750" indent="-285750">
              <a:lnSpc>
                <a:spcPct val="114000"/>
              </a:lnSpc>
              <a:spcAft>
                <a:spcPts val="600"/>
              </a:spcAft>
              <a:buFont typeface="Arial" panose="020B0604020202020204" pitchFamily="34" charset="0"/>
              <a:buChar char="•"/>
            </a:pPr>
            <a:r>
              <a:rPr lang="en-AU" sz="1600" dirty="0">
                <a:ea typeface="Montserrat"/>
                <a:cs typeface="Montserrat"/>
                <a:sym typeface="Montserrat"/>
              </a:rPr>
              <a:t>a</a:t>
            </a:r>
            <a:r>
              <a:rPr lang="en" sz="1600" dirty="0">
                <a:ea typeface="Montserrat"/>
                <a:cs typeface="Montserrat"/>
                <a:sym typeface="Montserrat"/>
              </a:rPr>
              <a:t>re favoured when they predict previously unobserved phenomena.</a:t>
            </a:r>
          </a:p>
        </p:txBody>
      </p:sp>
      <p:sp>
        <p:nvSpPr>
          <p:cNvPr id="15" name="TextBox 14">
            <a:extLst>
              <a:ext uri="{FF2B5EF4-FFF2-40B4-BE49-F238E27FC236}">
                <a16:creationId xmlns:a16="http://schemas.microsoft.com/office/drawing/2014/main" id="{DD2354F9-B681-332A-4893-7F2EFC537899}"/>
              </a:ext>
            </a:extLst>
          </p:cNvPr>
          <p:cNvSpPr txBox="1"/>
          <p:nvPr/>
        </p:nvSpPr>
        <p:spPr>
          <a:xfrm>
            <a:off x="5182052" y="2841372"/>
            <a:ext cx="2160744" cy="2487311"/>
          </a:xfrm>
          <a:prstGeom prst="rect">
            <a:avLst/>
          </a:prstGeom>
          <a:noFill/>
        </p:spPr>
        <p:txBody>
          <a:bodyPr wrap="square" lIns="0" tIns="0" rIns="0" bIns="0" rtlCol="0">
            <a:noAutofit/>
          </a:bodyPr>
          <a:lstStyle/>
          <a:p>
            <a:pPr marL="285750" indent="-285750">
              <a:lnSpc>
                <a:spcPct val="114000"/>
              </a:lnSpc>
              <a:spcAft>
                <a:spcPts val="600"/>
              </a:spcAft>
              <a:buClr>
                <a:srgbClr val="000000"/>
              </a:buClr>
              <a:buSzPts val="1200"/>
              <a:buFont typeface="Arial" panose="020B0604020202020204" pitchFamily="34" charset="0"/>
              <a:buChar char="•"/>
            </a:pPr>
            <a:r>
              <a:rPr lang="en" sz="1600" dirty="0">
                <a:ea typeface="Montserrat"/>
                <a:cs typeface="Montserrat"/>
                <a:sym typeface="Montserrat"/>
              </a:rPr>
              <a:t>support each ot</a:t>
            </a:r>
            <a:r>
              <a:rPr lang="en-AU" sz="1600" dirty="0">
                <a:ea typeface="Montserrat"/>
                <a:cs typeface="Montserrat"/>
                <a:sym typeface="Montserrat"/>
              </a:rPr>
              <a:t>he</a:t>
            </a:r>
            <a:r>
              <a:rPr lang="en" sz="1600" dirty="0">
                <a:ea typeface="Montserrat"/>
                <a:cs typeface="Montserrat"/>
                <a:sym typeface="Montserrat"/>
              </a:rPr>
              <a:t>r.</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c</a:t>
            </a:r>
            <a:r>
              <a:rPr lang="en" sz="1600" dirty="0">
                <a:ea typeface="Montserrat"/>
                <a:cs typeface="Montserrat"/>
                <a:sym typeface="Montserrat"/>
              </a:rPr>
              <a:t>an be revised if new information becomes available.</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b</a:t>
            </a:r>
            <a:r>
              <a:rPr lang="en" sz="1600" dirty="0">
                <a:ea typeface="Montserrat"/>
                <a:cs typeface="Montserrat"/>
                <a:sym typeface="Montserrat"/>
              </a:rPr>
              <a:t>oth needed to understand the scientific phenomena.</a:t>
            </a:r>
          </a:p>
          <a:p>
            <a:pPr>
              <a:lnSpc>
                <a:spcPct val="114000"/>
              </a:lnSpc>
              <a:spcAft>
                <a:spcPts val="600"/>
              </a:spcAft>
              <a:buClr>
                <a:srgbClr val="000000"/>
              </a:buClr>
              <a:buSzPts val="1200"/>
            </a:pPr>
            <a:endParaRPr lang="en" sz="1600" dirty="0">
              <a:ea typeface="Montserrat"/>
              <a:cs typeface="Montserrat"/>
              <a:sym typeface="Montserrat"/>
            </a:endParaRPr>
          </a:p>
          <a:p>
            <a:pPr algn="l"/>
            <a:endParaRPr lang="en-AU" sz="1600" dirty="0"/>
          </a:p>
        </p:txBody>
      </p:sp>
      <p:sp>
        <p:nvSpPr>
          <p:cNvPr id="19" name="Rectangle 18">
            <a:extLst>
              <a:ext uri="{FF2B5EF4-FFF2-40B4-BE49-F238E27FC236}">
                <a16:creationId xmlns:a16="http://schemas.microsoft.com/office/drawing/2014/main" id="{28BCDE22-1351-4A16-C0B7-073B34EDD9FC}"/>
              </a:ext>
            </a:extLst>
          </p:cNvPr>
          <p:cNvSpPr/>
          <p:nvPr/>
        </p:nvSpPr>
        <p:spPr>
          <a:xfrm>
            <a:off x="7017385" y="823606"/>
            <a:ext cx="2743200" cy="5456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algn="ctr"/>
            <a:r>
              <a:rPr lang="en-AU" sz="1800" b="1">
                <a:solidFill>
                  <a:srgbClr val="000000"/>
                </a:solidFill>
                <a:latin typeface="+mj-lt"/>
                <a:ea typeface="Montserrat"/>
                <a:cs typeface="Montserrat"/>
                <a:sym typeface="Montserrat"/>
              </a:rPr>
              <a:t>Scientific law</a:t>
            </a:r>
          </a:p>
        </p:txBody>
      </p:sp>
      <p:sp>
        <p:nvSpPr>
          <p:cNvPr id="16" name="TextBox 15">
            <a:extLst>
              <a:ext uri="{FF2B5EF4-FFF2-40B4-BE49-F238E27FC236}">
                <a16:creationId xmlns:a16="http://schemas.microsoft.com/office/drawing/2014/main" id="{11A699E6-678A-3333-E065-596A1C63AA0F}"/>
              </a:ext>
            </a:extLst>
          </p:cNvPr>
          <p:cNvSpPr txBox="1"/>
          <p:nvPr/>
        </p:nvSpPr>
        <p:spPr>
          <a:xfrm>
            <a:off x="7536829" y="2005520"/>
            <a:ext cx="3313432" cy="3706121"/>
          </a:xfrm>
          <a:prstGeom prst="rect">
            <a:avLst/>
          </a:prstGeom>
          <a:noFill/>
        </p:spPr>
        <p:txBody>
          <a:bodyPr wrap="square" lIns="0" tIns="0" rIns="0" bIns="0" rtlCol="0">
            <a:noAutofit/>
          </a:bodyPr>
          <a:lstStyle/>
          <a:p>
            <a:pPr marL="285750" indent="-285750">
              <a:lnSpc>
                <a:spcPct val="114000"/>
              </a:lnSpc>
              <a:spcAft>
                <a:spcPts val="600"/>
              </a:spcAft>
              <a:buClr>
                <a:srgbClr val="000000"/>
              </a:buClr>
              <a:buSzPts val="1200"/>
              <a:buFont typeface="Arial" panose="020B0604020202020204" pitchFamily="34" charset="0"/>
              <a:buChar char="•"/>
            </a:pPr>
            <a:r>
              <a:rPr lang="en" sz="1600" dirty="0">
                <a:ea typeface="Montserrat"/>
                <a:cs typeface="Montserrat"/>
                <a:sym typeface="Montserrat"/>
              </a:rPr>
              <a:t>predicts what happens (results).</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u</a:t>
            </a:r>
            <a:r>
              <a:rPr lang="en" sz="1600" dirty="0">
                <a:ea typeface="Montserrat"/>
                <a:cs typeface="Montserrat"/>
                <a:sym typeface="Montserrat"/>
              </a:rPr>
              <a:t>sually resist change since t</a:t>
            </a:r>
            <a:r>
              <a:rPr lang="en-AU" sz="1600" dirty="0">
                <a:ea typeface="Montserrat"/>
                <a:cs typeface="Montserrat"/>
                <a:sym typeface="Montserrat"/>
              </a:rPr>
              <a:t>he</a:t>
            </a:r>
            <a:r>
              <a:rPr lang="en" sz="1600" dirty="0">
                <a:ea typeface="Montserrat"/>
                <a:cs typeface="Montserrat"/>
                <a:sym typeface="Montserrat"/>
              </a:rPr>
              <a:t>y would not have been adopted if they did fit the data.</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o</a:t>
            </a:r>
            <a:r>
              <a:rPr lang="en" sz="1600" dirty="0">
                <a:ea typeface="Montserrat"/>
                <a:cs typeface="Montserrat"/>
                <a:sym typeface="Montserrat"/>
              </a:rPr>
              <a:t>ccasionally are revised if new unexpected information becomes available.</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Montserrat"/>
                <a:sym typeface="Montserrat"/>
              </a:rPr>
              <a:t>d</a:t>
            </a:r>
            <a:r>
              <a:rPr lang="en" sz="1600" dirty="0">
                <a:ea typeface="Montserrat"/>
                <a:cs typeface="Montserrat"/>
                <a:sym typeface="Montserrat"/>
              </a:rPr>
              <a:t>oes not explain why something happens.</a:t>
            </a:r>
          </a:p>
        </p:txBody>
      </p:sp>
      <p:sp>
        <p:nvSpPr>
          <p:cNvPr id="2" name="Slide Number Placeholder 1">
            <a:extLst>
              <a:ext uri="{FF2B5EF4-FFF2-40B4-BE49-F238E27FC236}">
                <a16:creationId xmlns:a16="http://schemas.microsoft.com/office/drawing/2014/main" id="{AA59A803-9DB5-4686-CCD1-1D0217BAE3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361750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511C-2BC2-347B-7BC6-B64869AF5F46}"/>
              </a:ext>
            </a:extLst>
          </p:cNvPr>
          <p:cNvSpPr>
            <a:spLocks noGrp="1"/>
          </p:cNvSpPr>
          <p:nvPr>
            <p:ph type="title"/>
          </p:nvPr>
        </p:nvSpPr>
        <p:spPr/>
        <p:txBody>
          <a:bodyPr/>
          <a:lstStyle/>
          <a:p>
            <a:r>
              <a:rPr lang="en-AU">
                <a:latin typeface="+mj-lt"/>
              </a:rPr>
              <a:t>What scientific theory is represented here? </a:t>
            </a:r>
          </a:p>
        </p:txBody>
      </p:sp>
      <p:pic>
        <p:nvPicPr>
          <p:cNvPr id="8" name="Picture 7" descr="A silhouette of a person evolution">
            <a:extLst>
              <a:ext uri="{FF2B5EF4-FFF2-40B4-BE49-F238E27FC236}">
                <a16:creationId xmlns:a16="http://schemas.microsoft.com/office/drawing/2014/main" id="{B5611034-6957-696B-F338-7198D785849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4152" y="1352586"/>
            <a:ext cx="11703695" cy="4354371"/>
          </a:xfrm>
          <a:prstGeom prst="rect">
            <a:avLst/>
          </a:prstGeom>
        </p:spPr>
      </p:pic>
      <p:sp>
        <p:nvSpPr>
          <p:cNvPr id="9" name="TextBox 8">
            <a:extLst>
              <a:ext uri="{FF2B5EF4-FFF2-40B4-BE49-F238E27FC236}">
                <a16:creationId xmlns:a16="http://schemas.microsoft.com/office/drawing/2014/main" id="{8660EF98-F1C4-DA8C-C884-C319A9B42722}"/>
              </a:ext>
            </a:extLst>
          </p:cNvPr>
          <p:cNvSpPr txBox="1"/>
          <p:nvPr/>
        </p:nvSpPr>
        <p:spPr>
          <a:xfrm>
            <a:off x="244152" y="6368400"/>
            <a:ext cx="5809785" cy="295200"/>
          </a:xfrm>
          <a:prstGeom prst="rect">
            <a:avLst/>
          </a:prstGeom>
          <a:noFill/>
        </p:spPr>
        <p:txBody>
          <a:bodyPr wrap="square" lIns="0" tIns="0" rIns="0" bIns="0" rtlCol="0">
            <a:noAutofit/>
          </a:bodyPr>
          <a:lstStyle/>
          <a:p>
            <a:r>
              <a:rPr lang="en-AU" sz="1200" dirty="0">
                <a:effectLst/>
                <a:latin typeface="Calibri" panose="020F0502020204030204" pitchFamily="34" charset="0"/>
              </a:rPr>
              <a:t>This work has been generated using </a:t>
            </a:r>
            <a:r>
              <a:rPr lang="en-AU" sz="1200" dirty="0">
                <a:effectLst/>
                <a:latin typeface="Calibri" panose="020F0502020204030204" pitchFamily="34" charset="0"/>
                <a:hlinkClick r:id="rId4"/>
              </a:rPr>
              <a:t>BioRender.com</a:t>
            </a:r>
            <a:r>
              <a:rPr lang="en-AU" sz="1200" dirty="0">
                <a:effectLst/>
                <a:latin typeface="Calibri" panose="020F0502020204030204" pitchFamily="34" charset="0"/>
              </a:rPr>
              <a:t>. Any copyright subsisting in this work is owned by © State of New South Wales (Department of Education) 2024.</a:t>
            </a:r>
            <a:endParaRPr lang="en-AU" sz="1000" dirty="0"/>
          </a:p>
        </p:txBody>
      </p:sp>
      <p:sp>
        <p:nvSpPr>
          <p:cNvPr id="3" name="Slide Number Placeholder 2">
            <a:extLst>
              <a:ext uri="{FF2B5EF4-FFF2-40B4-BE49-F238E27FC236}">
                <a16:creationId xmlns:a16="http://schemas.microsoft.com/office/drawing/2014/main" id="{02A254AA-AD25-24BA-F303-DBD3BDF73E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27803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mj-lt"/>
                <a:cs typeface="Arial"/>
              </a:rPr>
              <a:t>Contents 1</a:t>
            </a:r>
            <a:endParaRPr lang="en-GB">
              <a:latin typeface="+mj-lt"/>
            </a:endParaRPr>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207948" y="1118827"/>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hlinkClick r:id="rId4" action="ppaction://hlinksldjump">
                  <a:extLst>
                    <a:ext uri="{A12FA001-AC4F-418D-AE19-62706E023703}">
                      <ahyp:hlinkClr xmlns:ahyp="http://schemas.microsoft.com/office/drawing/2018/hyperlinkcolor" val="tx"/>
                    </a:ext>
                  </a:extLst>
                </a:hlinkClick>
              </a:rPr>
              <a:t>TRB 1</a:t>
            </a:r>
            <a:endParaRPr lang="en-AU" sz="1600" b="1" dirty="0">
              <a:solidFill>
                <a:schemeClr val="bg1"/>
              </a:solidFill>
              <a:latin typeface="+mj-lt"/>
              <a:cs typeface="Arial" panose="020B0604020202020204" pitchFamily="34" charset="0"/>
            </a:endParaRPr>
          </a:p>
        </p:txBody>
      </p:sp>
      <p:grpSp>
        <p:nvGrpSpPr>
          <p:cNvPr id="9" name="Group 8" descr="1–1 Getting to know you">
            <a:extLst>
              <a:ext uri="{FF2B5EF4-FFF2-40B4-BE49-F238E27FC236}">
                <a16:creationId xmlns:a16="http://schemas.microsoft.com/office/drawing/2014/main" id="{50F5DFE6-E099-135C-7614-B8C28FE7E0D7}"/>
              </a:ext>
            </a:extLst>
          </p:cNvPr>
          <p:cNvGrpSpPr/>
          <p:nvPr/>
        </p:nvGrpSpPr>
        <p:grpSpPr>
          <a:xfrm>
            <a:off x="1102427" y="1028107"/>
            <a:ext cx="4775638" cy="1045440"/>
            <a:chOff x="1059516" y="1225500"/>
            <a:chExt cx="4775638" cy="104544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latin typeface="Arial" panose="020B0604020202020204" pitchFamily="34" charset="0"/>
                  <a:cs typeface="Arial" panose="020B0604020202020204" pitchFamily="34" charset="0"/>
                  <a:hlinkClick r:id="rId5" action="ppaction://hlinksldjump"/>
                </a:rPr>
                <a:t>Getting to know you</a:t>
              </a:r>
              <a:endParaRPr lang="en-GB" sz="1600" b="1" dirty="0">
                <a:latin typeface="Arial" panose="020B0604020202020204" pitchFamily="34" charset="0"/>
                <a:cs typeface="Arial" panose="020B0604020202020204" pitchFamily="34" charset="0"/>
              </a:endParaRPr>
            </a:p>
          </p:txBody>
        </p:sp>
        <p:sp>
          <p:nvSpPr>
            <p:cNvPr id="5" name="Oval 4">
              <a:hlinkClick r:id="rId5" action="ppaction://hlinksldjump"/>
              <a:extLst>
                <a:ext uri="{FF2B5EF4-FFF2-40B4-BE49-F238E27FC236}">
                  <a16:creationId xmlns:a16="http://schemas.microsoft.com/office/drawing/2014/main" id="{56ACB92F-8289-CC4B-BE5A-A661A0C94E17}"/>
                </a:ext>
              </a:extLst>
            </p:cNvPr>
            <p:cNvSpPr/>
            <p:nvPr/>
          </p:nvSpPr>
          <p:spPr>
            <a:xfrm>
              <a:off x="1059516" y="122550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5" action="ppaction://hlinksldjump">
                    <a:extLst>
                      <a:ext uri="{A12FA001-AC4F-418D-AE19-62706E023703}">
                        <ahyp:hlinkClr xmlns:ahyp="http://schemas.microsoft.com/office/drawing/2018/hyperlinkcolor" val="tx"/>
                      </a:ext>
                    </a:extLst>
                  </a:hlinkClick>
                </a:rPr>
                <a:t>1.1</a:t>
              </a:r>
              <a:endParaRPr lang="en-AU" sz="1600" b="1" dirty="0">
                <a:solidFill>
                  <a:schemeClr val="bg1"/>
                </a:solidFill>
                <a:latin typeface="+mj-lt"/>
                <a:cs typeface="Arial"/>
              </a:endParaRPr>
            </a:p>
          </p:txBody>
        </p:sp>
      </p:grpSp>
      <p:grpSp>
        <p:nvGrpSpPr>
          <p:cNvPr id="15" name="Group 14" descr="1–2 How do scientists work?">
            <a:extLst>
              <a:ext uri="{FF2B5EF4-FFF2-40B4-BE49-F238E27FC236}">
                <a16:creationId xmlns:a16="http://schemas.microsoft.com/office/drawing/2014/main" id="{DA1FA81B-0CCA-25BD-6BF8-A2A4792944D0}"/>
              </a:ext>
            </a:extLst>
          </p:cNvPr>
          <p:cNvGrpSpPr/>
          <p:nvPr/>
        </p:nvGrpSpPr>
        <p:grpSpPr>
          <a:xfrm>
            <a:off x="1073903" y="2183720"/>
            <a:ext cx="4775638" cy="1045440"/>
            <a:chOff x="1073903" y="2260643"/>
            <a:chExt cx="4775638" cy="1045440"/>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32466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latin typeface="Arial" panose="020B0604020202020204" pitchFamily="34" charset="0"/>
                  <a:cs typeface="Arial" panose="020B0604020202020204" pitchFamily="34" charset="0"/>
                  <a:hlinkClick r:id="rId6" action="ppaction://hlinksldjump"/>
                </a:rPr>
                <a:t>How do scientists work?</a:t>
              </a:r>
              <a:endParaRPr lang="en-GB" sz="1600" b="1" dirty="0">
                <a:latin typeface="Arial" panose="020B0604020202020204" pitchFamily="34" charset="0"/>
                <a:cs typeface="Arial" panose="020B0604020202020204" pitchFamily="34" charset="0"/>
              </a:endParaRPr>
            </a:p>
          </p:txBody>
        </p:sp>
        <p:sp>
          <p:nvSpPr>
            <p:cNvPr id="21" name="Oval 20">
              <a:hlinkClick r:id="rId6" action="ppaction://hlinksldjump"/>
              <a:extLst>
                <a:ext uri="{FF2B5EF4-FFF2-40B4-BE49-F238E27FC236}">
                  <a16:creationId xmlns:a16="http://schemas.microsoft.com/office/drawing/2014/main" id="{D0A190BE-2B0B-2729-4549-D63712793CC2}"/>
                </a:ext>
              </a:extLst>
            </p:cNvPr>
            <p:cNvSpPr/>
            <p:nvPr/>
          </p:nvSpPr>
          <p:spPr>
            <a:xfrm>
              <a:off x="1073903" y="226064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6" action="ppaction://hlinksldjump">
                    <a:extLst>
                      <a:ext uri="{A12FA001-AC4F-418D-AE19-62706E023703}">
                        <ahyp:hlinkClr xmlns:ahyp="http://schemas.microsoft.com/office/drawing/2018/hyperlinkcolor" val="tx"/>
                      </a:ext>
                    </a:extLst>
                  </a:hlinkClick>
                </a:rPr>
                <a:t>1.2</a:t>
              </a:r>
              <a:endParaRPr lang="en-AU" sz="1400" b="1" dirty="0">
                <a:solidFill>
                  <a:schemeClr val="bg1"/>
                </a:solidFill>
                <a:latin typeface="+mj-lt"/>
                <a:cs typeface="Arial"/>
              </a:endParaRPr>
            </a:p>
          </p:txBody>
        </p:sp>
      </p:grpSp>
      <p:grpSp>
        <p:nvGrpSpPr>
          <p:cNvPr id="16" name="Group 15" descr="1–3 Observing in science">
            <a:extLst>
              <a:ext uri="{FF2B5EF4-FFF2-40B4-BE49-F238E27FC236}">
                <a16:creationId xmlns:a16="http://schemas.microsoft.com/office/drawing/2014/main" id="{B85390AD-28BE-B5A0-EFE6-E931E64FCB24}"/>
              </a:ext>
            </a:extLst>
          </p:cNvPr>
          <p:cNvGrpSpPr/>
          <p:nvPr/>
        </p:nvGrpSpPr>
        <p:grpSpPr>
          <a:xfrm>
            <a:off x="1073903" y="3339333"/>
            <a:ext cx="4775638" cy="1045440"/>
            <a:chOff x="1073903" y="3248745"/>
            <a:chExt cx="4775638" cy="1045440"/>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31276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7" action="ppaction://hlinksldjump"/>
                </a:rPr>
                <a:t>Observing in science</a:t>
              </a:r>
              <a:endParaRPr lang="en-GB" sz="1600" b="1" dirty="0">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073903" y="324874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7" action="ppaction://hlinksldjump">
                    <a:extLst>
                      <a:ext uri="{A12FA001-AC4F-418D-AE19-62706E023703}">
                        <ahyp:hlinkClr xmlns:ahyp="http://schemas.microsoft.com/office/drawing/2018/hyperlinkcolor" val="tx"/>
                      </a:ext>
                    </a:extLst>
                  </a:hlinkClick>
                </a:rPr>
                <a:t>1.3</a:t>
              </a:r>
              <a:endParaRPr lang="en-AU" sz="1400" b="1" dirty="0">
                <a:solidFill>
                  <a:schemeClr val="bg1"/>
                </a:solidFill>
                <a:latin typeface="+mj-lt"/>
                <a:cs typeface="Arial"/>
              </a:endParaRPr>
            </a:p>
          </p:txBody>
        </p:sp>
      </p:grpSp>
      <p:grpSp>
        <p:nvGrpSpPr>
          <p:cNvPr id="17" name="Group 16" descr="1–4 Branches of science">
            <a:extLst>
              <a:ext uri="{FF2B5EF4-FFF2-40B4-BE49-F238E27FC236}">
                <a16:creationId xmlns:a16="http://schemas.microsoft.com/office/drawing/2014/main" id="{8B703D70-AE70-2ADB-84B7-7B0595B6A18D}"/>
              </a:ext>
            </a:extLst>
          </p:cNvPr>
          <p:cNvGrpSpPr/>
          <p:nvPr/>
        </p:nvGrpSpPr>
        <p:grpSpPr>
          <a:xfrm>
            <a:off x="1079240" y="4494946"/>
            <a:ext cx="4775638" cy="1045440"/>
            <a:chOff x="1079240" y="4237415"/>
            <a:chExt cx="4775638" cy="1045440"/>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57022" y="430143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8" action="ppaction://hlinksldjump"/>
                </a:rPr>
                <a:t>Branches of science</a:t>
              </a:r>
              <a:endParaRPr lang="en-GB" sz="1600" b="1" dirty="0">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079240" y="42374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8" action="ppaction://hlinksldjump">
                    <a:extLst>
                      <a:ext uri="{A12FA001-AC4F-418D-AE19-62706E023703}">
                        <ahyp:hlinkClr xmlns:ahyp="http://schemas.microsoft.com/office/drawing/2018/hyperlinkcolor" val="tx"/>
                      </a:ext>
                    </a:extLst>
                  </a:hlinkClick>
                </a:rPr>
                <a:t>1.4</a:t>
              </a:r>
              <a:endParaRPr lang="en-AU" sz="1400" b="1" dirty="0">
                <a:solidFill>
                  <a:schemeClr val="bg1"/>
                </a:solidFill>
                <a:latin typeface="+mj-lt"/>
                <a:cs typeface="Arial"/>
              </a:endParaRPr>
            </a:p>
          </p:txBody>
        </p:sp>
      </p:grpSp>
      <p:grpSp>
        <p:nvGrpSpPr>
          <p:cNvPr id="18" name="Group 17" descr="1–5 Why collaborate">
            <a:extLst>
              <a:ext uri="{FF2B5EF4-FFF2-40B4-BE49-F238E27FC236}">
                <a16:creationId xmlns:a16="http://schemas.microsoft.com/office/drawing/2014/main" id="{B3A01D0D-288C-EA2C-F44C-466AF4459C97}"/>
              </a:ext>
            </a:extLst>
          </p:cNvPr>
          <p:cNvGrpSpPr/>
          <p:nvPr/>
        </p:nvGrpSpPr>
        <p:grpSpPr>
          <a:xfrm>
            <a:off x="1102427" y="5650560"/>
            <a:ext cx="4775638" cy="1045440"/>
            <a:chOff x="1099708" y="5224454"/>
            <a:chExt cx="4775638" cy="1045440"/>
          </a:xfrm>
        </p:grpSpPr>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777490" y="528847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50000"/>
                </a:lnSpc>
              </a:pPr>
              <a:r>
                <a:rPr lang="en-GB" sz="1600" b="1" dirty="0">
                  <a:cs typeface="Arial" panose="020B0604020202020204" pitchFamily="34" charset="0"/>
                  <a:hlinkClick r:id="rId9" action="ppaction://hlinksldjump"/>
                </a:rPr>
                <a:t>Why collaborate</a:t>
              </a:r>
              <a:endParaRPr lang="en-GB" sz="1600" b="1" dirty="0">
                <a:cs typeface="Arial" panose="020B0604020202020204" pitchFamily="34" charset="0"/>
              </a:endParaRPr>
            </a:p>
          </p:txBody>
        </p:sp>
        <p:sp>
          <p:nvSpPr>
            <p:cNvPr id="30" name="Oval 29">
              <a:extLst>
                <a:ext uri="{FF2B5EF4-FFF2-40B4-BE49-F238E27FC236}">
                  <a16:creationId xmlns:a16="http://schemas.microsoft.com/office/drawing/2014/main" id="{B0E74290-D27C-AEF7-46E4-E1542A1B3C92}"/>
                </a:ext>
              </a:extLst>
            </p:cNvPr>
            <p:cNvSpPr/>
            <p:nvPr/>
          </p:nvSpPr>
          <p:spPr>
            <a:xfrm>
              <a:off x="1099708" y="5224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9" action="ppaction://hlinksldjump">
                    <a:extLst>
                      <a:ext uri="{A12FA001-AC4F-418D-AE19-62706E023703}">
                        <ahyp:hlinkClr xmlns:ahyp="http://schemas.microsoft.com/office/drawing/2018/hyperlinkcolor" val="tx"/>
                      </a:ext>
                    </a:extLst>
                  </a:hlinkClick>
                </a:rPr>
                <a:t>1.5</a:t>
              </a:r>
              <a:endParaRPr lang="en-AU" sz="1400" b="1" dirty="0">
                <a:solidFill>
                  <a:schemeClr val="bg1"/>
                </a:solidFill>
                <a:latin typeface="+mj-lt"/>
                <a:cs typeface="Arial"/>
              </a:endParaRPr>
            </a:p>
          </p:txBody>
        </p:sp>
      </p:grpSp>
      <p:grpSp>
        <p:nvGrpSpPr>
          <p:cNvPr id="14" name="Group 13" descr="1–6 The power of scientific theories and laws.">
            <a:extLst>
              <a:ext uri="{FF2B5EF4-FFF2-40B4-BE49-F238E27FC236}">
                <a16:creationId xmlns:a16="http://schemas.microsoft.com/office/drawing/2014/main" id="{2F5AEFFA-C821-0E0C-D9BB-8841D73F02F3}"/>
              </a:ext>
            </a:extLst>
          </p:cNvPr>
          <p:cNvGrpSpPr/>
          <p:nvPr/>
        </p:nvGrpSpPr>
        <p:grpSpPr>
          <a:xfrm>
            <a:off x="6555847" y="1028107"/>
            <a:ext cx="4650378" cy="1045440"/>
            <a:chOff x="7095184" y="1225500"/>
            <a:chExt cx="4650378" cy="1045440"/>
          </a:xfrm>
        </p:grpSpPr>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647706" y="1289220"/>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0" action="ppaction://hlinksldjump"/>
                </a:rPr>
                <a:t>The power of scientific theories and laws</a:t>
              </a:r>
              <a:endParaRPr lang="en-GB" sz="1600" b="1" dirty="0">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7095184" y="122550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0" action="ppaction://hlinksldjump">
                    <a:extLst>
                      <a:ext uri="{A12FA001-AC4F-418D-AE19-62706E023703}">
                        <ahyp:hlinkClr xmlns:ahyp="http://schemas.microsoft.com/office/drawing/2018/hyperlinkcolor" val="tx"/>
                      </a:ext>
                    </a:extLst>
                  </a:hlinkClick>
                </a:rPr>
                <a:t>1.6</a:t>
              </a:r>
              <a:endParaRPr lang="en-AU" sz="1400" b="1" dirty="0">
                <a:solidFill>
                  <a:schemeClr val="bg1"/>
                </a:solidFill>
                <a:latin typeface="+mj-lt"/>
                <a:cs typeface="Arial" panose="020B0604020202020204" pitchFamily="34" charset="0"/>
              </a:endParaRPr>
            </a:p>
          </p:txBody>
        </p:sp>
      </p:grpSp>
      <p:grpSp>
        <p:nvGrpSpPr>
          <p:cNvPr id="13" name="Group 12" descr="1–7 Introducing the Working scientifically processes.">
            <a:extLst>
              <a:ext uri="{FF2B5EF4-FFF2-40B4-BE49-F238E27FC236}">
                <a16:creationId xmlns:a16="http://schemas.microsoft.com/office/drawing/2014/main" id="{D60F4AEC-8F4D-40C0-0994-A2FCCCC35C5E}"/>
              </a:ext>
            </a:extLst>
          </p:cNvPr>
          <p:cNvGrpSpPr/>
          <p:nvPr/>
        </p:nvGrpSpPr>
        <p:grpSpPr>
          <a:xfrm>
            <a:off x="6555847" y="2183720"/>
            <a:ext cx="4650378" cy="1045440"/>
            <a:chOff x="7095184" y="2241604"/>
            <a:chExt cx="4650378" cy="1045440"/>
          </a:xfrm>
        </p:grpSpPr>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647706" y="230562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1" action="ppaction://hlinksldjump"/>
                </a:rPr>
                <a:t>Introducing the Working scientifically processes</a:t>
              </a:r>
              <a:endParaRPr lang="en-GB" sz="1600" b="1" dirty="0">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7095184" y="224160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1" action="ppaction://hlinksldjump">
                    <a:extLst>
                      <a:ext uri="{A12FA001-AC4F-418D-AE19-62706E023703}">
                        <ahyp:hlinkClr xmlns:ahyp="http://schemas.microsoft.com/office/drawing/2018/hyperlinkcolor" val="tx"/>
                      </a:ext>
                    </a:extLst>
                  </a:hlinkClick>
                </a:rPr>
                <a:t>1.7</a:t>
              </a:r>
              <a:endParaRPr lang="en-AU" sz="1400" b="1" dirty="0">
                <a:solidFill>
                  <a:schemeClr val="bg1"/>
                </a:solidFill>
                <a:latin typeface="+mj-lt"/>
                <a:cs typeface="Arial"/>
              </a:endParaRPr>
            </a:p>
          </p:txBody>
        </p:sp>
      </p:grpSp>
      <p:grpSp>
        <p:nvGrpSpPr>
          <p:cNvPr id="12" name="Group 11" descr="1-8 Science sleuth">
            <a:extLst>
              <a:ext uri="{FF2B5EF4-FFF2-40B4-BE49-F238E27FC236}">
                <a16:creationId xmlns:a16="http://schemas.microsoft.com/office/drawing/2014/main" id="{692024BE-D498-4A1E-ABC9-75FF0E9D743E}"/>
              </a:ext>
            </a:extLst>
          </p:cNvPr>
          <p:cNvGrpSpPr/>
          <p:nvPr/>
        </p:nvGrpSpPr>
        <p:grpSpPr>
          <a:xfrm>
            <a:off x="6555847" y="3339333"/>
            <a:ext cx="4650378" cy="1045440"/>
            <a:chOff x="7095184" y="3241915"/>
            <a:chExt cx="4650378" cy="1045440"/>
          </a:xfrm>
        </p:grpSpPr>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7647706" y="330593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2" action="ppaction://hlinksldjump"/>
                </a:rPr>
                <a:t>Science sleuth</a:t>
              </a:r>
              <a:endParaRPr lang="en-GB" sz="1600" b="1" dirty="0">
                <a:cs typeface="Arial" panose="020B0604020202020204" pitchFamily="34" charset="0"/>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7095184" y="32419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2" action="ppaction://hlinksldjump">
                    <a:extLst>
                      <a:ext uri="{A12FA001-AC4F-418D-AE19-62706E023703}">
                        <ahyp:hlinkClr xmlns:ahyp="http://schemas.microsoft.com/office/drawing/2018/hyperlinkcolor" val="tx"/>
                      </a:ext>
                    </a:extLst>
                  </a:hlinkClick>
                </a:rPr>
                <a:t>1.8</a:t>
              </a:r>
              <a:endParaRPr lang="en-AU" sz="1400" b="1" dirty="0">
                <a:solidFill>
                  <a:schemeClr val="bg1"/>
                </a:solidFill>
                <a:latin typeface="+mj-lt"/>
                <a:cs typeface="Arial"/>
              </a:endParaRPr>
            </a:p>
          </p:txBody>
        </p:sp>
      </p:grpSp>
      <p:grpSp>
        <p:nvGrpSpPr>
          <p:cNvPr id="11" name="Group 10" descr="1–9 From observations to questions">
            <a:extLst>
              <a:ext uri="{FF2B5EF4-FFF2-40B4-BE49-F238E27FC236}">
                <a16:creationId xmlns:a16="http://schemas.microsoft.com/office/drawing/2014/main" id="{665B10A8-07D1-6FFE-F782-F9B98AF61CC4}"/>
              </a:ext>
            </a:extLst>
          </p:cNvPr>
          <p:cNvGrpSpPr/>
          <p:nvPr/>
        </p:nvGrpSpPr>
        <p:grpSpPr>
          <a:xfrm>
            <a:off x="6555847" y="4494946"/>
            <a:ext cx="4650378" cy="1045440"/>
            <a:chOff x="7095184" y="4242226"/>
            <a:chExt cx="4650378" cy="1045440"/>
          </a:xfrm>
        </p:grpSpPr>
        <p:sp>
          <p:nvSpPr>
            <p:cNvPr id="35" name="Rectangle: Rounded Corners 34">
              <a:extLst>
                <a:ext uri="{FF2B5EF4-FFF2-40B4-BE49-F238E27FC236}">
                  <a16:creationId xmlns:a16="http://schemas.microsoft.com/office/drawing/2014/main" id="{DE456139-3B79-F320-885E-F40308F718C2}"/>
                </a:ext>
                <a:ext uri="{C183D7F6-B498-43B3-948B-1728B52AA6E4}">
                  <adec:decorative xmlns:adec="http://schemas.microsoft.com/office/drawing/2017/decorative" val="1"/>
                </a:ext>
              </a:extLst>
            </p:cNvPr>
            <p:cNvSpPr/>
            <p:nvPr/>
          </p:nvSpPr>
          <p:spPr>
            <a:xfrm>
              <a:off x="7647706" y="430624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3" action="ppaction://hlinksldjump"/>
                </a:rPr>
                <a:t>From observations to questions</a:t>
              </a:r>
              <a:endParaRPr lang="en-GB" sz="1600" b="1" dirty="0">
                <a:cs typeface="Arial" panose="020B0604020202020204" pitchFamily="34" charset="0"/>
              </a:endParaRPr>
            </a:p>
          </p:txBody>
        </p:sp>
        <p:sp>
          <p:nvSpPr>
            <p:cNvPr id="36" name="Oval 35">
              <a:hlinkClick r:id="rId3" action="ppaction://hlinksldjump"/>
              <a:extLst>
                <a:ext uri="{FF2B5EF4-FFF2-40B4-BE49-F238E27FC236}">
                  <a16:creationId xmlns:a16="http://schemas.microsoft.com/office/drawing/2014/main" id="{7B7A8171-E86E-EC91-896D-5884F254D27A}"/>
                </a:ext>
              </a:extLst>
            </p:cNvPr>
            <p:cNvSpPr/>
            <p:nvPr/>
          </p:nvSpPr>
          <p:spPr>
            <a:xfrm>
              <a:off x="7095184" y="4242226"/>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3" action="ppaction://hlinksldjump">
                    <a:extLst>
                      <a:ext uri="{A12FA001-AC4F-418D-AE19-62706E023703}">
                        <ahyp:hlinkClr xmlns:ahyp="http://schemas.microsoft.com/office/drawing/2018/hyperlinkcolor" val="tx"/>
                      </a:ext>
                    </a:extLst>
                  </a:hlinkClick>
                </a:rPr>
                <a:t>1.9</a:t>
              </a:r>
              <a:endParaRPr lang="en-AU" sz="1600" b="1" dirty="0">
                <a:solidFill>
                  <a:schemeClr val="bg1"/>
                </a:solidFill>
                <a:latin typeface="+mj-lt"/>
                <a:cs typeface="Arial"/>
              </a:endParaRPr>
            </a:p>
          </p:txBody>
        </p:sp>
      </p:grpSp>
      <p:grpSp>
        <p:nvGrpSpPr>
          <p:cNvPr id="10" name="Group 9" descr="1–10 Measure up">
            <a:extLst>
              <a:ext uri="{FF2B5EF4-FFF2-40B4-BE49-F238E27FC236}">
                <a16:creationId xmlns:a16="http://schemas.microsoft.com/office/drawing/2014/main" id="{F8E741F4-176D-315F-0026-25855A12BF48}"/>
              </a:ext>
            </a:extLst>
          </p:cNvPr>
          <p:cNvGrpSpPr/>
          <p:nvPr/>
        </p:nvGrpSpPr>
        <p:grpSpPr>
          <a:xfrm>
            <a:off x="6555848" y="5650560"/>
            <a:ext cx="4650377" cy="1045440"/>
            <a:chOff x="7095185" y="5231429"/>
            <a:chExt cx="4650377" cy="1045440"/>
          </a:xfrm>
        </p:grpSpPr>
        <p:sp>
          <p:nvSpPr>
            <p:cNvPr id="32" name="Rectangle: Rounded Corners 31">
              <a:extLst>
                <a:ext uri="{FF2B5EF4-FFF2-40B4-BE49-F238E27FC236}">
                  <a16:creationId xmlns:a16="http://schemas.microsoft.com/office/drawing/2014/main" id="{549C53E4-8A1E-8124-098C-966B3266BCB6}"/>
                </a:ext>
                <a:ext uri="{C183D7F6-B498-43B3-948B-1728B52AA6E4}">
                  <adec:decorative xmlns:adec="http://schemas.microsoft.com/office/drawing/2017/decorative" val="1"/>
                </a:ext>
              </a:extLst>
            </p:cNvPr>
            <p:cNvSpPr/>
            <p:nvPr/>
          </p:nvSpPr>
          <p:spPr>
            <a:xfrm>
              <a:off x="7647706" y="529545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4" action="ppaction://hlinksldjump"/>
                </a:rPr>
                <a:t>Measure up</a:t>
              </a:r>
              <a:endParaRPr lang="en-GB" sz="1600" b="1" dirty="0">
                <a:cs typeface="Arial" panose="020B0604020202020204" pitchFamily="34" charset="0"/>
              </a:endParaRPr>
            </a:p>
          </p:txBody>
        </p:sp>
        <p:sp>
          <p:nvSpPr>
            <p:cNvPr id="33" name="Oval 32">
              <a:hlinkClick r:id="rId3" action="ppaction://hlinksldjump"/>
              <a:extLst>
                <a:ext uri="{FF2B5EF4-FFF2-40B4-BE49-F238E27FC236}">
                  <a16:creationId xmlns:a16="http://schemas.microsoft.com/office/drawing/2014/main" id="{68CBF182-BF09-4322-A10D-F549BD135027}"/>
                </a:ext>
              </a:extLst>
            </p:cNvPr>
            <p:cNvSpPr/>
            <p:nvPr/>
          </p:nvSpPr>
          <p:spPr>
            <a:xfrm>
              <a:off x="7095185" y="523142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4" action="ppaction://hlinksldjump">
                    <a:extLst>
                      <a:ext uri="{A12FA001-AC4F-418D-AE19-62706E023703}">
                        <ahyp:hlinkClr xmlns:ahyp="http://schemas.microsoft.com/office/drawing/2018/hyperlinkcolor" val="tx"/>
                      </a:ext>
                    </a:extLst>
                  </a:hlinkClick>
                </a:rPr>
                <a:t>1.10</a:t>
              </a:r>
              <a:endParaRPr lang="en-AU" sz="1600" b="1" dirty="0">
                <a:solidFill>
                  <a:schemeClr val="bg1"/>
                </a:solidFill>
                <a:latin typeface="+mj-lt"/>
                <a:cs typeface="Arial" panose="020B0604020202020204" pitchFamily="34" charset="0"/>
              </a:endParaRP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8990-4AC5-B30D-1E56-7743A95DF719}"/>
              </a:ext>
            </a:extLst>
          </p:cNvPr>
          <p:cNvSpPr>
            <a:spLocks noGrp="1"/>
          </p:cNvSpPr>
          <p:nvPr>
            <p:ph type="title"/>
          </p:nvPr>
        </p:nvSpPr>
        <p:spPr/>
        <p:txBody>
          <a:bodyPr/>
          <a:lstStyle/>
          <a:p>
            <a:r>
              <a:rPr lang="en-AU" dirty="0">
                <a:latin typeface="+mj-lt"/>
              </a:rPr>
              <a:t>What scientific law is attributed to the event depicted in this image? </a:t>
            </a:r>
          </a:p>
        </p:txBody>
      </p:sp>
      <p:pic>
        <p:nvPicPr>
          <p:cNvPr id="4" name="Picture 3" descr="Sir Issac Newton sitting beneath an apple tree.">
            <a:extLst>
              <a:ext uri="{FF2B5EF4-FFF2-40B4-BE49-F238E27FC236}">
                <a16:creationId xmlns:a16="http://schemas.microsoft.com/office/drawing/2014/main" id="{42F7FC20-7346-4E14-B73B-C0C61FB757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2045" y="1166845"/>
            <a:ext cx="5087910" cy="5087910"/>
          </a:xfrm>
          <a:prstGeom prst="rect">
            <a:avLst/>
          </a:prstGeom>
        </p:spPr>
      </p:pic>
      <p:sp>
        <p:nvSpPr>
          <p:cNvPr id="6" name="TextBox 5">
            <a:extLst>
              <a:ext uri="{FF2B5EF4-FFF2-40B4-BE49-F238E27FC236}">
                <a16:creationId xmlns:a16="http://schemas.microsoft.com/office/drawing/2014/main" id="{C2B89783-C3E5-3332-8C5E-7575ABA27D31}"/>
              </a:ext>
            </a:extLst>
          </p:cNvPr>
          <p:cNvSpPr txBox="1"/>
          <p:nvPr/>
        </p:nvSpPr>
        <p:spPr>
          <a:xfrm>
            <a:off x="3552045" y="6320789"/>
            <a:ext cx="5013789" cy="390419"/>
          </a:xfrm>
          <a:prstGeom prst="rect">
            <a:avLst/>
          </a:prstGeom>
          <a:noFill/>
        </p:spPr>
        <p:txBody>
          <a:bodyPr wrap="square" lIns="0" tIns="0" rIns="0" bIns="0" rtlCol="0">
            <a:noAutofit/>
          </a:bodyPr>
          <a:lstStyle/>
          <a:p>
            <a:pPr algn="l"/>
            <a:r>
              <a:rPr lang="en-AU" sz="1000" b="0" dirty="0">
                <a:solidFill>
                  <a:srgbClr val="000000"/>
                </a:solidFill>
                <a:effectLst/>
                <a:highlight>
                  <a:srgbClr val="FFFFFF"/>
                </a:highlight>
                <a:latin typeface="Arial" panose="020B0604020202020204" pitchFamily="34" charset="0"/>
              </a:rPr>
              <a:t>This work has been generated using artificial intelligence. Any copyright subsisting in this work is owned by © State of New South Wales (Department of Education) 2024. </a:t>
            </a:r>
            <a:endParaRPr lang="en-AU" sz="1100" dirty="0"/>
          </a:p>
        </p:txBody>
      </p:sp>
      <p:sp>
        <p:nvSpPr>
          <p:cNvPr id="3" name="Slide Number Placeholder 2">
            <a:extLst>
              <a:ext uri="{FF2B5EF4-FFF2-40B4-BE49-F238E27FC236}">
                <a16:creationId xmlns:a16="http://schemas.microsoft.com/office/drawing/2014/main" id="{D56F697F-2E48-7FB8-DFB2-8D0A912E71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1552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1F0EBE-878B-0E28-57FB-8930D318BE2E}"/>
              </a:ext>
              <a:ext uri="{C183D7F6-B498-43B3-948B-1728B52AA6E4}">
                <adec:decorative xmlns:adec="http://schemas.microsoft.com/office/drawing/2017/decorative" val="1"/>
              </a:ext>
            </a:extLst>
          </p:cNvPr>
          <p:cNvSpPr/>
          <p:nvPr/>
        </p:nvSpPr>
        <p:spPr>
          <a:xfrm>
            <a:off x="0" y="1567086"/>
            <a:ext cx="12192000" cy="529091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9">
            <a:extLst>
              <a:ext uri="{FF2B5EF4-FFF2-40B4-BE49-F238E27FC236}">
                <a16:creationId xmlns:a16="http://schemas.microsoft.com/office/drawing/2014/main" id="{67ADB6D7-7E0D-AD10-0C04-FCFA164E7A67}"/>
              </a:ext>
            </a:extLst>
          </p:cNvPr>
          <p:cNvSpPr>
            <a:spLocks noGrp="1"/>
          </p:cNvSpPr>
          <p:nvPr>
            <p:ph type="title"/>
          </p:nvPr>
        </p:nvSpPr>
        <p:spPr>
          <a:xfrm>
            <a:off x="359998" y="360000"/>
            <a:ext cx="10260002" cy="970036"/>
          </a:xfrm>
        </p:spPr>
        <p:txBody>
          <a:bodyPr/>
          <a:lstStyle/>
          <a:p>
            <a:r>
              <a:rPr lang="en-AU" dirty="0"/>
              <a:t>1.6 The power of scientific theories and laws – checkpoint</a:t>
            </a:r>
          </a:p>
        </p:txBody>
      </p:sp>
      <p:sp>
        <p:nvSpPr>
          <p:cNvPr id="3" name="Text Placeholder 5">
            <a:extLst>
              <a:ext uri="{FF2B5EF4-FFF2-40B4-BE49-F238E27FC236}">
                <a16:creationId xmlns:a16="http://schemas.microsoft.com/office/drawing/2014/main" id="{2DB25716-3299-4775-AC34-4B9EE2F11192}"/>
              </a:ext>
            </a:extLst>
          </p:cNvPr>
          <p:cNvSpPr txBox="1">
            <a:spLocks/>
          </p:cNvSpPr>
          <p:nvPr/>
        </p:nvSpPr>
        <p:spPr>
          <a:xfrm>
            <a:off x="354000" y="1967878"/>
            <a:ext cx="11484000" cy="448933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dirty="0">
                <a:solidFill>
                  <a:srgbClr val="000000"/>
                </a:solidFill>
                <a:latin typeface="+mn-lt"/>
                <a:ea typeface="Calibri" panose="020F0502020204030204" pitchFamily="34" charset="0"/>
              </a:rPr>
              <a:t>Which statement best explains the difference between a scientific theory and a scientific law?</a:t>
            </a:r>
            <a:endParaRPr lang="en-AU" sz="1800" b="1" dirty="0">
              <a:latin typeface="+mn-lt"/>
              <a:ea typeface="Calibri" panose="020F0502020204030204" pitchFamily="34" charset="0"/>
            </a:endParaRPr>
          </a:p>
          <a:p>
            <a:pPr marL="342900" indent="-342900">
              <a:buFont typeface="+mj-lt"/>
              <a:buAutoNum type="alphaLcPeriod"/>
            </a:pPr>
            <a:r>
              <a:rPr lang="en-AU" sz="1800" dirty="0">
                <a:solidFill>
                  <a:srgbClr val="000000"/>
                </a:solidFill>
                <a:latin typeface="+mn-lt"/>
                <a:ea typeface="Calibri" panose="020F0502020204030204" pitchFamily="34" charset="0"/>
              </a:rPr>
              <a:t>A theory explains a wide range of phenomena supported by evidence and experimentation, while a law describes a specific relationship observed in nature.</a:t>
            </a:r>
          </a:p>
          <a:p>
            <a:pPr marL="342900" indent="-342900">
              <a:buFont typeface="+mj-lt"/>
              <a:buAutoNum type="alphaLcPeriod"/>
            </a:pPr>
            <a:r>
              <a:rPr lang="en-AU" sz="1800" dirty="0">
                <a:solidFill>
                  <a:srgbClr val="000000"/>
                </a:solidFill>
                <a:latin typeface="+mn-lt"/>
                <a:ea typeface="Calibri" panose="020F0502020204030204" pitchFamily="34" charset="0"/>
              </a:rPr>
              <a:t>A theory is a well-tested and widely accepted explanation for a natural phenomenon, while a law predicts future events based on past observations.</a:t>
            </a:r>
          </a:p>
          <a:p>
            <a:pPr marL="342900" indent="-342900">
              <a:buFont typeface="+mj-lt"/>
              <a:buAutoNum type="alphaLcPeriod"/>
            </a:pPr>
            <a:r>
              <a:rPr lang="en-AU" sz="1800" dirty="0">
                <a:solidFill>
                  <a:srgbClr val="000000"/>
                </a:solidFill>
                <a:latin typeface="+mn-lt"/>
                <a:ea typeface="Calibri" panose="020F0502020204030204" pitchFamily="34" charset="0"/>
              </a:rPr>
              <a:t>A theory is a proven fact about the natural world, while a law is a tentative explanation that may change over time.</a:t>
            </a:r>
          </a:p>
          <a:p>
            <a:pPr marL="342900" indent="-342900">
              <a:buFont typeface="+mj-lt"/>
              <a:buAutoNum type="alphaLcPeriod"/>
            </a:pPr>
            <a:r>
              <a:rPr lang="en-AU" sz="1800" dirty="0">
                <a:solidFill>
                  <a:srgbClr val="000000"/>
                </a:solidFill>
                <a:latin typeface="+mn-lt"/>
                <a:ea typeface="Calibri" panose="020F0502020204030204" pitchFamily="34" charset="0"/>
              </a:rPr>
              <a:t>A theory is a simple explanation for a complex phenomenon, while a law is a complex explanation for a simple phenomenon.</a:t>
            </a:r>
          </a:p>
          <a:p>
            <a:endParaRPr lang="en-AU" sz="1800" dirty="0">
              <a:latin typeface="+mn-lt"/>
              <a:ea typeface="Calibri" panose="020F0502020204030204" pitchFamily="34" charset="0"/>
            </a:endParaRPr>
          </a:p>
          <a:p>
            <a:endParaRPr lang="en-AU" sz="1800" dirty="0">
              <a:latin typeface="+mn-lt"/>
              <a:ea typeface="Calibri" panose="020F0502020204030204" pitchFamily="34" charset="0"/>
            </a:endParaRPr>
          </a:p>
        </p:txBody>
      </p:sp>
      <p:sp>
        <p:nvSpPr>
          <p:cNvPr id="2" name="Slide Number Placeholder 1">
            <a:extLst>
              <a:ext uri="{FF2B5EF4-FFF2-40B4-BE49-F238E27FC236}">
                <a16:creationId xmlns:a16="http://schemas.microsoft.com/office/drawing/2014/main" id="{BC70B87F-80B4-3184-9EBF-5DC95312F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23256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DFD3CE-1A1E-3CD4-BCA2-3C620D7D4289}"/>
              </a:ext>
              <a:ext uri="{C183D7F6-B498-43B3-948B-1728B52AA6E4}">
                <adec:decorative xmlns:adec="http://schemas.microsoft.com/office/drawing/2017/decorative" val="1"/>
              </a:ext>
            </a:extLst>
          </p:cNvPr>
          <p:cNvSpPr/>
          <p:nvPr/>
        </p:nvSpPr>
        <p:spPr>
          <a:xfrm>
            <a:off x="7236118" y="0"/>
            <a:ext cx="495588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699D2BA4-C2A6-BDEC-56D7-15F4689F9C68}"/>
              </a:ext>
            </a:extLst>
          </p:cNvPr>
          <p:cNvSpPr>
            <a:spLocks noGrp="1"/>
          </p:cNvSpPr>
          <p:nvPr>
            <p:ph type="title"/>
          </p:nvPr>
        </p:nvSpPr>
        <p:spPr/>
        <p:txBody>
          <a:bodyPr/>
          <a:lstStyle/>
          <a:p>
            <a:r>
              <a:rPr lang="en-AU"/>
              <a:t>Debunked theories</a:t>
            </a:r>
          </a:p>
        </p:txBody>
      </p:sp>
      <p:sp>
        <p:nvSpPr>
          <p:cNvPr id="9" name="Content Placeholder 8">
            <a:extLst>
              <a:ext uri="{FF2B5EF4-FFF2-40B4-BE49-F238E27FC236}">
                <a16:creationId xmlns:a16="http://schemas.microsoft.com/office/drawing/2014/main" id="{CDBC1E4E-D946-9675-C383-53BFEB674717}"/>
              </a:ext>
            </a:extLst>
          </p:cNvPr>
          <p:cNvSpPr>
            <a:spLocks noGrp="1"/>
          </p:cNvSpPr>
          <p:nvPr>
            <p:ph sz="quarter" idx="19"/>
          </p:nvPr>
        </p:nvSpPr>
        <p:spPr>
          <a:xfrm>
            <a:off x="359999" y="1262664"/>
            <a:ext cx="6242318" cy="3662672"/>
          </a:xfrm>
        </p:spPr>
        <p:txBody>
          <a:bodyPr numCol="2"/>
          <a:lstStyle/>
          <a:p>
            <a:pPr marL="342900" indent="-342900">
              <a:buFont typeface="Arial" panose="020B0604020202020204" pitchFamily="34" charset="0"/>
              <a:buChar char="•"/>
            </a:pPr>
            <a:r>
              <a:rPr lang="en-AU" sz="2000" dirty="0">
                <a:latin typeface="+mn-lt"/>
              </a:rPr>
              <a:t>Phrenology</a:t>
            </a:r>
          </a:p>
          <a:p>
            <a:pPr marL="342900" indent="-342900">
              <a:buFont typeface="Arial" panose="020B0604020202020204" pitchFamily="34" charset="0"/>
              <a:buChar char="•"/>
            </a:pPr>
            <a:r>
              <a:rPr lang="en-AU" sz="2000" dirty="0">
                <a:latin typeface="+mn-lt"/>
              </a:rPr>
              <a:t>Four </a:t>
            </a:r>
            <a:r>
              <a:rPr lang="en-AU" sz="2000" dirty="0" err="1">
                <a:latin typeface="+mn-lt"/>
              </a:rPr>
              <a:t>humors</a:t>
            </a:r>
            <a:endParaRPr lang="en-AU" sz="2000" dirty="0">
              <a:latin typeface="+mn-lt"/>
            </a:endParaRPr>
          </a:p>
          <a:p>
            <a:pPr marL="342900" indent="-342900">
              <a:buFont typeface="Arial" panose="020B0604020202020204" pitchFamily="34" charset="0"/>
              <a:buChar char="•"/>
            </a:pPr>
            <a:r>
              <a:rPr lang="en-AU" sz="2000" dirty="0">
                <a:latin typeface="+mn-lt"/>
              </a:rPr>
              <a:t>Martian canals</a:t>
            </a:r>
          </a:p>
          <a:p>
            <a:pPr marL="342900" indent="-342900">
              <a:buFont typeface="Arial" panose="020B0604020202020204" pitchFamily="34" charset="0"/>
              <a:buChar char="•"/>
            </a:pPr>
            <a:r>
              <a:rPr lang="en-AU" sz="2000" dirty="0">
                <a:latin typeface="+mn-lt"/>
              </a:rPr>
              <a:t>Alchemy</a:t>
            </a:r>
          </a:p>
          <a:p>
            <a:pPr marL="342900" indent="-342900">
              <a:buFont typeface="Arial" panose="020B0604020202020204" pitchFamily="34" charset="0"/>
              <a:buChar char="•"/>
            </a:pPr>
            <a:r>
              <a:rPr lang="en-AU" sz="2000" dirty="0">
                <a:latin typeface="+mn-lt"/>
              </a:rPr>
              <a:t>Geocentric model</a:t>
            </a:r>
          </a:p>
          <a:p>
            <a:pPr marL="342900" indent="-342900">
              <a:buFont typeface="Arial" panose="020B0604020202020204" pitchFamily="34" charset="0"/>
              <a:buChar char="•"/>
            </a:pPr>
            <a:r>
              <a:rPr lang="en-AU" sz="2000" dirty="0">
                <a:latin typeface="+mn-lt"/>
              </a:rPr>
              <a:t>Plum pudding model </a:t>
            </a:r>
          </a:p>
          <a:p>
            <a:pPr marL="342900" indent="-342900">
              <a:buFont typeface="Arial" panose="020B0604020202020204" pitchFamily="34" charset="0"/>
              <a:buChar char="•"/>
            </a:pPr>
            <a:r>
              <a:rPr lang="en-AU" sz="2000" dirty="0">
                <a:latin typeface="+mn-lt"/>
              </a:rPr>
              <a:t>Caloric theory</a:t>
            </a:r>
          </a:p>
          <a:p>
            <a:pPr marL="342900" indent="-342900">
              <a:buFont typeface="Arial" panose="020B0604020202020204" pitchFamily="34" charset="0"/>
              <a:buChar char="•"/>
            </a:pPr>
            <a:r>
              <a:rPr lang="en-AU" sz="2000" dirty="0">
                <a:latin typeface="+mn-lt"/>
              </a:rPr>
              <a:t>Miasma</a:t>
            </a:r>
          </a:p>
          <a:p>
            <a:pPr marL="342900" indent="-342900">
              <a:buFont typeface="Arial" panose="020B0604020202020204" pitchFamily="34" charset="0"/>
              <a:buChar char="•"/>
            </a:pPr>
            <a:r>
              <a:rPr lang="en-AU" sz="2000" dirty="0">
                <a:latin typeface="+mn-lt"/>
              </a:rPr>
              <a:t>Planet Vulcan</a:t>
            </a:r>
          </a:p>
          <a:p>
            <a:pPr marL="342900" indent="-342900">
              <a:buFont typeface="Arial" panose="020B0604020202020204" pitchFamily="34" charset="0"/>
              <a:buChar char="•"/>
            </a:pPr>
            <a:r>
              <a:rPr lang="en-AU" sz="2000" dirty="0">
                <a:latin typeface="+mn-lt"/>
              </a:rPr>
              <a:t>Hollow Earth</a:t>
            </a:r>
          </a:p>
          <a:p>
            <a:pPr marL="342900" indent="-342900">
              <a:buFont typeface="Arial" panose="020B0604020202020204" pitchFamily="34" charset="0"/>
              <a:buChar char="•"/>
            </a:pPr>
            <a:r>
              <a:rPr lang="en-AU" sz="2000" dirty="0">
                <a:latin typeface="+mn-lt"/>
              </a:rPr>
              <a:t>Spontaneous generation</a:t>
            </a:r>
          </a:p>
          <a:p>
            <a:pPr marL="342900" indent="-342900">
              <a:buFont typeface="Arial" panose="020B0604020202020204" pitchFamily="34" charset="0"/>
              <a:buChar char="•"/>
            </a:pPr>
            <a:r>
              <a:rPr lang="en-AU" sz="2000" dirty="0">
                <a:latin typeface="+mn-lt"/>
              </a:rPr>
              <a:t>Interstellar ether</a:t>
            </a:r>
          </a:p>
        </p:txBody>
      </p:sp>
      <p:pic>
        <p:nvPicPr>
          <p:cNvPr id="6" name="Content Placeholder 5" descr="The image shows a the four humours in relation to the four elements.">
            <a:extLst>
              <a:ext uri="{FF2B5EF4-FFF2-40B4-BE49-F238E27FC236}">
                <a16:creationId xmlns:a16="http://schemas.microsoft.com/office/drawing/2014/main" id="{7DA2131B-86AC-8944-35FC-A78F6E8E82FE}"/>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l="-10282" t="-2586" r="-10282" b="-2586"/>
          <a:stretch/>
        </p:blipFill>
        <p:spPr>
          <a:xfrm>
            <a:off x="7236117" y="1262664"/>
            <a:ext cx="4955882" cy="4332672"/>
          </a:xfrm>
          <a:prstGeom prst="rect">
            <a:avLst/>
          </a:prstGeom>
        </p:spPr>
      </p:pic>
      <p:sp>
        <p:nvSpPr>
          <p:cNvPr id="5" name="TextBox 4">
            <a:extLst>
              <a:ext uri="{FF2B5EF4-FFF2-40B4-BE49-F238E27FC236}">
                <a16:creationId xmlns:a16="http://schemas.microsoft.com/office/drawing/2014/main" id="{1DBB21F9-4B5E-0A7F-B787-51CA43EFEA33}"/>
              </a:ext>
            </a:extLst>
          </p:cNvPr>
          <p:cNvSpPr txBox="1"/>
          <p:nvPr/>
        </p:nvSpPr>
        <p:spPr>
          <a:xfrm>
            <a:off x="7782834" y="5508161"/>
            <a:ext cx="3862449" cy="400110"/>
          </a:xfrm>
          <a:prstGeom prst="rect">
            <a:avLst/>
          </a:prstGeom>
          <a:noFill/>
        </p:spPr>
        <p:txBody>
          <a:bodyPr wrap="square">
            <a:spAutoFit/>
          </a:bodyPr>
          <a:lstStyle/>
          <a:p>
            <a:r>
              <a:rPr lang="en-AU" sz="1000" dirty="0">
                <a:hlinkClick r:id="rId4">
                  <a:extLst>
                    <a:ext uri="{A12FA001-AC4F-418D-AE19-62706E023703}">
                      <ahyp:hlinkClr xmlns:ahyp="http://schemas.microsoft.com/office/drawing/2018/hyperlinkcolor" val="tx"/>
                    </a:ext>
                  </a:extLst>
                </a:hlinkClick>
              </a:rPr>
              <a:t>‘</a:t>
            </a:r>
            <a:r>
              <a:rPr lang="en-AU" sz="1000" dirty="0">
                <a:solidFill>
                  <a:srgbClr val="146CFD"/>
                </a:solidFill>
                <a:hlinkClick r:id="rId4">
                  <a:extLst>
                    <a:ext uri="{A12FA001-AC4F-418D-AE19-62706E023703}">
                      <ahyp:hlinkClr xmlns:ahyp="http://schemas.microsoft.com/office/drawing/2018/hyperlinkcolor" val="tx"/>
                    </a:ext>
                  </a:extLst>
                </a:hlinkClick>
              </a:rPr>
              <a:t>Graphic showing the four </a:t>
            </a:r>
            <a:r>
              <a:rPr lang="en-AU" sz="1000" dirty="0" err="1">
                <a:solidFill>
                  <a:srgbClr val="146CFD"/>
                </a:solidFill>
                <a:hlinkClick r:id="rId4">
                  <a:extLst>
                    <a:ext uri="{A12FA001-AC4F-418D-AE19-62706E023703}">
                      <ahyp:hlinkClr xmlns:ahyp="http://schemas.microsoft.com/office/drawing/2018/hyperlinkcolor" val="tx"/>
                    </a:ext>
                  </a:extLst>
                </a:hlinkClick>
              </a:rPr>
              <a:t>humors</a:t>
            </a:r>
            <a:r>
              <a:rPr lang="en-AU" sz="1000" dirty="0">
                <a:solidFill>
                  <a:srgbClr val="146CFD"/>
                </a:solidFill>
                <a:hlinkClick r:id="rId4">
                  <a:extLst>
                    <a:ext uri="{A12FA001-AC4F-418D-AE19-62706E023703}">
                      <ahyp:hlinkClr xmlns:ahyp="http://schemas.microsoft.com/office/drawing/2018/hyperlinkcolor" val="tx"/>
                    </a:ext>
                  </a:extLst>
                </a:hlinkClick>
              </a:rPr>
              <a:t> in relation to the four elements</a:t>
            </a:r>
            <a:r>
              <a:rPr lang="en-AU" sz="1000" dirty="0"/>
              <a:t>’ by </a:t>
            </a:r>
            <a:r>
              <a:rPr lang="en-AU" sz="1000" dirty="0" err="1"/>
              <a:t>Lemmens</a:t>
            </a:r>
            <a:r>
              <a:rPr lang="en-AU" sz="1000" dirty="0"/>
              <a:t> T is licensed under </a:t>
            </a:r>
            <a:r>
              <a:rPr lang="en-AU" sz="1000" b="0" i="0" u="none" strike="noStrike" dirty="0">
                <a:solidFill>
                  <a:srgbClr val="3366BB"/>
                </a:solidFill>
                <a:effectLst/>
                <a:hlinkClick r:id="rId5"/>
              </a:rPr>
              <a:t>CC0 1.0</a:t>
            </a:r>
            <a:r>
              <a:rPr lang="en-AU" sz="1000" b="0" i="0" u="none" strike="noStrike" dirty="0">
                <a:solidFill>
                  <a:srgbClr val="3366BB"/>
                </a:solidFill>
                <a:effectLst/>
              </a:rPr>
              <a:t>.</a:t>
            </a:r>
            <a:endParaRPr lang="en-AU" sz="1000" dirty="0"/>
          </a:p>
        </p:txBody>
      </p:sp>
      <p:sp>
        <p:nvSpPr>
          <p:cNvPr id="2" name="Slide Number Placeholder 1">
            <a:extLst>
              <a:ext uri="{FF2B5EF4-FFF2-40B4-BE49-F238E27FC236}">
                <a16:creationId xmlns:a16="http://schemas.microsoft.com/office/drawing/2014/main" id="{18EB1B3B-6E34-00BB-3A62-9C7B9CB937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327178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483999" cy="522000"/>
          </a:xfrm>
        </p:spPr>
        <p:txBody>
          <a:bodyPr/>
          <a:lstStyle/>
          <a:p>
            <a:r>
              <a:rPr lang="en-AU" dirty="0">
                <a:latin typeface="+mj-lt"/>
              </a:rPr>
              <a:t>1.7 Introducing the Working scientifically processes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409561797"/>
              </p:ext>
            </p:extLst>
          </p:nvPr>
        </p:nvGraphicFramePr>
        <p:xfrm>
          <a:off x="359998" y="1916174"/>
          <a:ext cx="11126369" cy="147943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work to increase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list the Working scientifically processes used by scientists for undertaking investigations.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4255318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E340B5-15CC-2816-370E-50F76DA58A0E}"/>
              </a:ext>
            </a:extLst>
          </p:cNvPr>
          <p:cNvSpPr>
            <a:spLocks noGrp="1"/>
          </p:cNvSpPr>
          <p:nvPr>
            <p:ph type="title"/>
          </p:nvPr>
        </p:nvSpPr>
        <p:spPr/>
        <p:txBody>
          <a:bodyPr/>
          <a:lstStyle/>
          <a:p>
            <a:r>
              <a:rPr lang="en-AU" dirty="0">
                <a:latin typeface="+mj-lt"/>
              </a:rPr>
              <a:t>The Working scientifically processes</a:t>
            </a:r>
          </a:p>
        </p:txBody>
      </p:sp>
      <p:sp>
        <p:nvSpPr>
          <p:cNvPr id="4" name="Text Placeholder 3">
            <a:extLst>
              <a:ext uri="{FF2B5EF4-FFF2-40B4-BE49-F238E27FC236}">
                <a16:creationId xmlns:a16="http://schemas.microsoft.com/office/drawing/2014/main" id="{04C67C12-2C94-91F7-3D34-DBC49E02BE7E}"/>
              </a:ext>
            </a:extLst>
          </p:cNvPr>
          <p:cNvSpPr>
            <a:spLocks noGrp="1"/>
          </p:cNvSpPr>
          <p:nvPr>
            <p:ph type="body" sz="quarter" idx="18"/>
          </p:nvPr>
        </p:nvSpPr>
        <p:spPr/>
        <p:txBody>
          <a:bodyPr/>
          <a:lstStyle/>
          <a:p>
            <a:r>
              <a:rPr lang="en-AU" dirty="0">
                <a:latin typeface="+mj-lt"/>
              </a:rPr>
              <a:t>Place the Working scientifically processes into order</a:t>
            </a:r>
          </a:p>
        </p:txBody>
      </p:sp>
      <p:sp>
        <p:nvSpPr>
          <p:cNvPr id="15" name="Rectangle: Rounded Corners 14">
            <a:extLst>
              <a:ext uri="{FF2B5EF4-FFF2-40B4-BE49-F238E27FC236}">
                <a16:creationId xmlns:a16="http://schemas.microsoft.com/office/drawing/2014/main" id="{0EAD4724-6EAA-1C3B-4C51-0F9A40146B3A}"/>
              </a:ext>
            </a:extLst>
          </p:cNvPr>
          <p:cNvSpPr/>
          <p:nvPr/>
        </p:nvSpPr>
        <p:spPr>
          <a:xfrm>
            <a:off x="360000" y="1402928"/>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b="1" dirty="0"/>
              <a:t>Plan some experiments</a:t>
            </a:r>
          </a:p>
        </p:txBody>
      </p:sp>
      <p:sp>
        <p:nvSpPr>
          <p:cNvPr id="7" name="Rectangle: Rounded Corners 6">
            <a:extLst>
              <a:ext uri="{FF2B5EF4-FFF2-40B4-BE49-F238E27FC236}">
                <a16:creationId xmlns:a16="http://schemas.microsoft.com/office/drawing/2014/main" id="{C9908BED-DE1D-8A83-4706-7D0FA8BB9B0C}"/>
              </a:ext>
            </a:extLst>
          </p:cNvPr>
          <p:cNvSpPr/>
          <p:nvPr/>
        </p:nvSpPr>
        <p:spPr>
          <a:xfrm>
            <a:off x="3790020" y="1402929"/>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3050"/>
            <a:r>
              <a:rPr lang="en-AU" sz="2000" b="1" dirty="0"/>
              <a:t>Analyse the results</a:t>
            </a:r>
          </a:p>
        </p:txBody>
      </p:sp>
      <p:sp>
        <p:nvSpPr>
          <p:cNvPr id="11" name="Rectangle: Rounded Corners 10">
            <a:extLst>
              <a:ext uri="{FF2B5EF4-FFF2-40B4-BE49-F238E27FC236}">
                <a16:creationId xmlns:a16="http://schemas.microsoft.com/office/drawing/2014/main" id="{C06BC718-7FBE-6676-2DC5-0EB2B388413A}"/>
              </a:ext>
            </a:extLst>
          </p:cNvPr>
          <p:cNvSpPr/>
          <p:nvPr/>
        </p:nvSpPr>
        <p:spPr>
          <a:xfrm>
            <a:off x="7220040" y="1402929"/>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2788"/>
            <a:r>
              <a:rPr lang="en-AU" sz="2000" b="1" dirty="0"/>
              <a:t>Makes some observations</a:t>
            </a:r>
          </a:p>
        </p:txBody>
      </p:sp>
      <p:sp>
        <p:nvSpPr>
          <p:cNvPr id="18" name="Rectangle: Rounded Corners 17">
            <a:extLst>
              <a:ext uri="{FF2B5EF4-FFF2-40B4-BE49-F238E27FC236}">
                <a16:creationId xmlns:a16="http://schemas.microsoft.com/office/drawing/2014/main" id="{E0397635-0CB0-0361-F216-8EB5AD11CE6A}"/>
              </a:ext>
            </a:extLst>
          </p:cNvPr>
          <p:cNvSpPr/>
          <p:nvPr/>
        </p:nvSpPr>
        <p:spPr>
          <a:xfrm>
            <a:off x="1742379" y="3237746"/>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2788"/>
            <a:r>
              <a:rPr lang="en-AU" sz="2000" b="1" dirty="0"/>
              <a:t>Conduct the experiments</a:t>
            </a:r>
          </a:p>
        </p:txBody>
      </p:sp>
      <p:sp>
        <p:nvSpPr>
          <p:cNvPr id="8" name="Rectangle: Rounded Corners 7">
            <a:extLst>
              <a:ext uri="{FF2B5EF4-FFF2-40B4-BE49-F238E27FC236}">
                <a16:creationId xmlns:a16="http://schemas.microsoft.com/office/drawing/2014/main" id="{27754BB4-1EE3-0D4B-0B4E-A4750579F152}"/>
              </a:ext>
            </a:extLst>
          </p:cNvPr>
          <p:cNvSpPr/>
          <p:nvPr/>
        </p:nvSpPr>
        <p:spPr>
          <a:xfrm>
            <a:off x="5172398" y="3234776"/>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r>
              <a:rPr lang="en-AU" sz="2000" b="1" dirty="0"/>
              <a:t>Ask questions about observations</a:t>
            </a:r>
          </a:p>
        </p:txBody>
      </p:sp>
      <p:sp>
        <p:nvSpPr>
          <p:cNvPr id="9" name="Rectangle: Rounded Corners 8">
            <a:extLst>
              <a:ext uri="{FF2B5EF4-FFF2-40B4-BE49-F238E27FC236}">
                <a16:creationId xmlns:a16="http://schemas.microsoft.com/office/drawing/2014/main" id="{5AD7B27A-3F47-3C58-C1FB-22D4A71ACCA3}"/>
              </a:ext>
            </a:extLst>
          </p:cNvPr>
          <p:cNvSpPr/>
          <p:nvPr/>
        </p:nvSpPr>
        <p:spPr>
          <a:xfrm>
            <a:off x="8602417" y="3211547"/>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r>
              <a:rPr lang="en-AU" sz="2000" b="1" dirty="0"/>
              <a:t>Record the results of the experiment</a:t>
            </a:r>
          </a:p>
        </p:txBody>
      </p:sp>
      <p:sp>
        <p:nvSpPr>
          <p:cNvPr id="19" name="Rectangle: Rounded Corners 18">
            <a:extLst>
              <a:ext uri="{FF2B5EF4-FFF2-40B4-BE49-F238E27FC236}">
                <a16:creationId xmlns:a16="http://schemas.microsoft.com/office/drawing/2014/main" id="{22FD137B-18E8-C58B-6DC1-52A061E09302}"/>
              </a:ext>
            </a:extLst>
          </p:cNvPr>
          <p:cNvSpPr/>
          <p:nvPr/>
        </p:nvSpPr>
        <p:spPr>
          <a:xfrm>
            <a:off x="360000" y="5072563"/>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r>
              <a:rPr lang="en-AU" sz="2000" b="1" dirty="0"/>
              <a:t>Make a prediction based on scientific knowledge</a:t>
            </a:r>
          </a:p>
        </p:txBody>
      </p:sp>
      <p:sp>
        <p:nvSpPr>
          <p:cNvPr id="20" name="Rectangle: Rounded Corners 19">
            <a:extLst>
              <a:ext uri="{FF2B5EF4-FFF2-40B4-BE49-F238E27FC236}">
                <a16:creationId xmlns:a16="http://schemas.microsoft.com/office/drawing/2014/main" id="{56FD1C34-A721-A41A-71C9-AFDF72ABF5AC}"/>
              </a:ext>
            </a:extLst>
          </p:cNvPr>
          <p:cNvSpPr/>
          <p:nvPr/>
        </p:nvSpPr>
        <p:spPr>
          <a:xfrm>
            <a:off x="3790020" y="5066623"/>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r>
              <a:rPr lang="en-AU" sz="2000" b="1" dirty="0"/>
              <a:t>Let other scientists know what the experiments showed</a:t>
            </a:r>
          </a:p>
        </p:txBody>
      </p:sp>
      <p:sp>
        <p:nvSpPr>
          <p:cNvPr id="21" name="Rectangle: Rounded Corners 20">
            <a:extLst>
              <a:ext uri="{FF2B5EF4-FFF2-40B4-BE49-F238E27FC236}">
                <a16:creationId xmlns:a16="http://schemas.microsoft.com/office/drawing/2014/main" id="{BD0CD343-DAB4-8BCA-6294-A671CF6B6CC8}"/>
              </a:ext>
            </a:extLst>
          </p:cNvPr>
          <p:cNvSpPr/>
          <p:nvPr/>
        </p:nvSpPr>
        <p:spPr>
          <a:xfrm>
            <a:off x="7220040" y="5020165"/>
            <a:ext cx="3229583" cy="1597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b="1" dirty="0"/>
              <a:t>Find out what is already known (research)</a:t>
            </a:r>
          </a:p>
        </p:txBody>
      </p:sp>
      <p:sp>
        <p:nvSpPr>
          <p:cNvPr id="2" name="Slide Number Placeholder 1">
            <a:extLst>
              <a:ext uri="{FF2B5EF4-FFF2-40B4-BE49-F238E27FC236}">
                <a16:creationId xmlns:a16="http://schemas.microsoft.com/office/drawing/2014/main" id="{F58ECE87-8467-D3E4-8748-46502CD31A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40365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1.8 Science sleuth</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617950993"/>
              </p:ext>
            </p:extLst>
          </p:nvPr>
        </p:nvGraphicFramePr>
        <p:xfrm>
          <a:off x="359998" y="1916174"/>
          <a:ext cx="11126369" cy="217519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30886">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observations help scientists increase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distinguish between an observation and an inference</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communicate scientific concepts.</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write an evidence-based explanation.</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13945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AAB0-0F5B-7AA6-47A5-2E531B3723C4}"/>
              </a:ext>
            </a:extLst>
          </p:cNvPr>
          <p:cNvSpPr>
            <a:spLocks noGrp="1"/>
          </p:cNvSpPr>
          <p:nvPr>
            <p:ph type="title"/>
          </p:nvPr>
        </p:nvSpPr>
        <p:spPr/>
        <p:txBody>
          <a:bodyPr/>
          <a:lstStyle/>
          <a:p>
            <a:r>
              <a:rPr lang="en-AU" dirty="0">
                <a:latin typeface="+mj-lt"/>
              </a:rPr>
              <a:t>Claim-Evidence-Reasoning (C-E-R) – animal tracks</a:t>
            </a:r>
          </a:p>
        </p:txBody>
      </p:sp>
      <p:sp>
        <p:nvSpPr>
          <p:cNvPr id="4" name="Text Placeholder 3">
            <a:extLst>
              <a:ext uri="{FF2B5EF4-FFF2-40B4-BE49-F238E27FC236}">
                <a16:creationId xmlns:a16="http://schemas.microsoft.com/office/drawing/2014/main" id="{BDCC940C-06DA-0F55-517F-B9C542D7CF99}"/>
              </a:ext>
            </a:extLst>
          </p:cNvPr>
          <p:cNvSpPr>
            <a:spLocks noGrp="1"/>
          </p:cNvSpPr>
          <p:nvPr>
            <p:ph type="body" sz="quarter" idx="18"/>
          </p:nvPr>
        </p:nvSpPr>
        <p:spPr/>
        <p:txBody>
          <a:bodyPr/>
          <a:lstStyle/>
          <a:p>
            <a:r>
              <a:rPr lang="en-AU">
                <a:latin typeface="+mj-lt"/>
              </a:rPr>
              <a:t>Carefully study Tricky tracks 1. What do you think has happened?</a:t>
            </a:r>
          </a:p>
        </p:txBody>
      </p:sp>
      <p:sp>
        <p:nvSpPr>
          <p:cNvPr id="7" name="Rectangle: Rounded Corners 6">
            <a:extLst>
              <a:ext uri="{FF2B5EF4-FFF2-40B4-BE49-F238E27FC236}">
                <a16:creationId xmlns:a16="http://schemas.microsoft.com/office/drawing/2014/main" id="{C8764311-63D6-2BDA-FC91-13E948B2052F}"/>
              </a:ext>
            </a:extLst>
          </p:cNvPr>
          <p:cNvSpPr/>
          <p:nvPr/>
        </p:nvSpPr>
        <p:spPr>
          <a:xfrm>
            <a:off x="363218" y="1368000"/>
            <a:ext cx="3765948" cy="1596581"/>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Claim</a:t>
            </a:r>
          </a:p>
          <a:p>
            <a:pPr>
              <a:lnSpc>
                <a:spcPct val="114000"/>
              </a:lnSpc>
              <a:spcAft>
                <a:spcPts val="1200"/>
              </a:spcAft>
            </a:pPr>
            <a:r>
              <a:rPr lang="en-AU" sz="1600" dirty="0">
                <a:solidFill>
                  <a:schemeClr val="accent1"/>
                </a:solidFill>
              </a:rPr>
              <a:t>State an answer to the question or prompt.</a:t>
            </a:r>
          </a:p>
        </p:txBody>
      </p:sp>
      <p:sp>
        <p:nvSpPr>
          <p:cNvPr id="15" name="Rectangle: Rounded Corners 14">
            <a:extLst>
              <a:ext uri="{FF2B5EF4-FFF2-40B4-BE49-F238E27FC236}">
                <a16:creationId xmlns:a16="http://schemas.microsoft.com/office/drawing/2014/main" id="{59613EAA-C00E-D5D4-BFFC-F5B0DC1D84EF}"/>
              </a:ext>
            </a:extLst>
          </p:cNvPr>
          <p:cNvSpPr/>
          <p:nvPr/>
        </p:nvSpPr>
        <p:spPr>
          <a:xfrm>
            <a:off x="363218" y="3077830"/>
            <a:ext cx="3765948" cy="2083263"/>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Helpful hints</a:t>
            </a:r>
          </a:p>
          <a:p>
            <a:pPr>
              <a:lnSpc>
                <a:spcPct val="114000"/>
              </a:lnSpc>
              <a:spcAft>
                <a:spcPts val="1200"/>
              </a:spcAft>
            </a:pPr>
            <a:r>
              <a:rPr lang="en-AU" sz="1600" dirty="0">
                <a:solidFill>
                  <a:schemeClr val="accent1"/>
                </a:solidFill>
              </a:rPr>
              <a:t>Use key words and  ideas from the question as you write your claim.</a:t>
            </a:r>
          </a:p>
        </p:txBody>
      </p:sp>
      <p:sp>
        <p:nvSpPr>
          <p:cNvPr id="16" name="Rectangle: Rounded Corners 15">
            <a:extLst>
              <a:ext uri="{FF2B5EF4-FFF2-40B4-BE49-F238E27FC236}">
                <a16:creationId xmlns:a16="http://schemas.microsoft.com/office/drawing/2014/main" id="{375B888E-7D63-B068-5708-119BEECB1EDA}"/>
              </a:ext>
            </a:extLst>
          </p:cNvPr>
          <p:cNvSpPr/>
          <p:nvPr/>
        </p:nvSpPr>
        <p:spPr>
          <a:xfrm>
            <a:off x="363218" y="5274342"/>
            <a:ext cx="3765948" cy="1241658"/>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a:solidFill>
                  <a:schemeClr val="accent1"/>
                </a:solidFill>
                <a:latin typeface="+mj-lt"/>
              </a:rPr>
              <a:t>Your response:</a:t>
            </a:r>
            <a:endParaRPr lang="en-AU" sz="1600">
              <a:solidFill>
                <a:schemeClr val="accent1"/>
              </a:solidFill>
              <a:latin typeface="+mj-lt"/>
            </a:endParaRPr>
          </a:p>
        </p:txBody>
      </p:sp>
      <p:sp>
        <p:nvSpPr>
          <p:cNvPr id="9" name="Rectangle: Rounded Corners 8">
            <a:extLst>
              <a:ext uri="{FF2B5EF4-FFF2-40B4-BE49-F238E27FC236}">
                <a16:creationId xmlns:a16="http://schemas.microsoft.com/office/drawing/2014/main" id="{CECD7A08-93AB-CE44-78F1-E761D8542280}"/>
              </a:ext>
            </a:extLst>
          </p:cNvPr>
          <p:cNvSpPr/>
          <p:nvPr/>
        </p:nvSpPr>
        <p:spPr>
          <a:xfrm>
            <a:off x="4220634" y="1368000"/>
            <a:ext cx="3765948" cy="1596581"/>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Evidence</a:t>
            </a:r>
          </a:p>
          <a:p>
            <a:pPr>
              <a:lnSpc>
                <a:spcPct val="114000"/>
              </a:lnSpc>
              <a:spcAft>
                <a:spcPts val="1200"/>
              </a:spcAft>
            </a:pPr>
            <a:r>
              <a:rPr lang="en-AU" sz="1600" dirty="0">
                <a:solidFill>
                  <a:srgbClr val="00296C"/>
                </a:solidFill>
              </a:rPr>
              <a:t>Provide reliable information from experiments, facts or a reliable source that supports the claim.</a:t>
            </a:r>
          </a:p>
        </p:txBody>
      </p:sp>
      <p:sp>
        <p:nvSpPr>
          <p:cNvPr id="18" name="Rectangle: Rounded Corners 17">
            <a:extLst>
              <a:ext uri="{FF2B5EF4-FFF2-40B4-BE49-F238E27FC236}">
                <a16:creationId xmlns:a16="http://schemas.microsoft.com/office/drawing/2014/main" id="{CD267DFC-4C85-B338-E9F6-517F4AE6F25B}"/>
              </a:ext>
            </a:extLst>
          </p:cNvPr>
          <p:cNvSpPr/>
          <p:nvPr/>
        </p:nvSpPr>
        <p:spPr>
          <a:xfrm>
            <a:off x="4220634" y="3077830"/>
            <a:ext cx="3765948" cy="208326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1200"/>
              </a:spcAft>
            </a:pPr>
            <a:r>
              <a:rPr lang="en-AU" sz="1600" dirty="0">
                <a:solidFill>
                  <a:srgbClr val="00296C"/>
                </a:solidFill>
              </a:rPr>
              <a:t>In the experiment …</a:t>
            </a:r>
          </a:p>
          <a:p>
            <a:pPr>
              <a:lnSpc>
                <a:spcPct val="114000"/>
              </a:lnSpc>
              <a:spcAft>
                <a:spcPts val="1200"/>
              </a:spcAft>
            </a:pPr>
            <a:r>
              <a:rPr lang="en-AU" sz="1600" dirty="0">
                <a:solidFill>
                  <a:srgbClr val="00296C"/>
                </a:solidFill>
              </a:rPr>
              <a:t>The data shows …</a:t>
            </a:r>
          </a:p>
          <a:p>
            <a:pPr>
              <a:lnSpc>
                <a:spcPct val="114000"/>
              </a:lnSpc>
              <a:spcAft>
                <a:spcPts val="1200"/>
              </a:spcAft>
            </a:pPr>
            <a:r>
              <a:rPr lang="en-AU" sz="1600" dirty="0">
                <a:solidFill>
                  <a:srgbClr val="00296C"/>
                </a:solidFill>
              </a:rPr>
              <a:t>One piece of evidence is …</a:t>
            </a:r>
          </a:p>
        </p:txBody>
      </p:sp>
      <p:sp>
        <p:nvSpPr>
          <p:cNvPr id="19" name="Rectangle: Rounded Corners 18">
            <a:extLst>
              <a:ext uri="{FF2B5EF4-FFF2-40B4-BE49-F238E27FC236}">
                <a16:creationId xmlns:a16="http://schemas.microsoft.com/office/drawing/2014/main" id="{D9FB8DE0-CF3F-0986-A9D3-881D27BD826E}"/>
              </a:ext>
            </a:extLst>
          </p:cNvPr>
          <p:cNvSpPr/>
          <p:nvPr/>
        </p:nvSpPr>
        <p:spPr>
          <a:xfrm>
            <a:off x="4213026" y="5274342"/>
            <a:ext cx="3765948" cy="1241658"/>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a:solidFill>
                  <a:schemeClr val="accent1"/>
                </a:solidFill>
                <a:latin typeface="+mj-lt"/>
              </a:rPr>
              <a:t>Your response:</a:t>
            </a:r>
            <a:endParaRPr lang="en-AU" sz="1600">
              <a:solidFill>
                <a:schemeClr val="accent1"/>
              </a:solidFill>
              <a:latin typeface="+mj-lt"/>
            </a:endParaRPr>
          </a:p>
        </p:txBody>
      </p:sp>
      <p:sp>
        <p:nvSpPr>
          <p:cNvPr id="12" name="Rectangle: Rounded Corners 11">
            <a:extLst>
              <a:ext uri="{FF2B5EF4-FFF2-40B4-BE49-F238E27FC236}">
                <a16:creationId xmlns:a16="http://schemas.microsoft.com/office/drawing/2014/main" id="{08C71E54-2A43-7041-9FBF-6933F8133FF5}"/>
              </a:ext>
            </a:extLst>
          </p:cNvPr>
          <p:cNvSpPr/>
          <p:nvPr/>
        </p:nvSpPr>
        <p:spPr>
          <a:xfrm>
            <a:off x="8078050" y="1368000"/>
            <a:ext cx="3765950" cy="159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Reasoning</a:t>
            </a:r>
          </a:p>
          <a:p>
            <a:pPr>
              <a:lnSpc>
                <a:spcPct val="114000"/>
              </a:lnSpc>
              <a:spcAft>
                <a:spcPts val="1200"/>
              </a:spcAft>
            </a:pPr>
            <a:r>
              <a:rPr lang="en-AU" sz="1600" dirty="0">
                <a:solidFill>
                  <a:schemeClr val="accent1"/>
                </a:solidFill>
              </a:rPr>
              <a:t>Explain how the evidence supports the claim.</a:t>
            </a:r>
          </a:p>
        </p:txBody>
      </p:sp>
      <p:sp>
        <p:nvSpPr>
          <p:cNvPr id="20" name="Rectangle: Rounded Corners 19">
            <a:extLst>
              <a:ext uri="{FF2B5EF4-FFF2-40B4-BE49-F238E27FC236}">
                <a16:creationId xmlns:a16="http://schemas.microsoft.com/office/drawing/2014/main" id="{283A1482-3B0C-7489-D364-F65C9C6554FE}"/>
              </a:ext>
            </a:extLst>
          </p:cNvPr>
          <p:cNvSpPr/>
          <p:nvPr/>
        </p:nvSpPr>
        <p:spPr>
          <a:xfrm>
            <a:off x="8078050" y="3068830"/>
            <a:ext cx="3765950" cy="208326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1200"/>
              </a:spcAft>
            </a:pPr>
            <a:r>
              <a:rPr lang="en-AU" sz="1600" dirty="0">
                <a:solidFill>
                  <a:schemeClr val="accent1"/>
                </a:solidFill>
              </a:rPr>
              <a:t>The evidence supports the claim because …</a:t>
            </a:r>
          </a:p>
          <a:p>
            <a:pPr>
              <a:lnSpc>
                <a:spcPct val="114000"/>
              </a:lnSpc>
              <a:spcAft>
                <a:spcPts val="1200"/>
              </a:spcAft>
            </a:pPr>
            <a:r>
              <a:rPr lang="en-AU" sz="1600" dirty="0">
                <a:solidFill>
                  <a:schemeClr val="accent1"/>
                </a:solidFill>
              </a:rPr>
              <a:t>Based on this evidence, it can be concluded that …</a:t>
            </a:r>
          </a:p>
        </p:txBody>
      </p:sp>
      <p:sp>
        <p:nvSpPr>
          <p:cNvPr id="21" name="Rectangle: Rounded Corners 20">
            <a:extLst>
              <a:ext uri="{FF2B5EF4-FFF2-40B4-BE49-F238E27FC236}">
                <a16:creationId xmlns:a16="http://schemas.microsoft.com/office/drawing/2014/main" id="{5D56F3A3-A85A-79F4-72E0-4EA1980AE05D}"/>
              </a:ext>
            </a:extLst>
          </p:cNvPr>
          <p:cNvSpPr/>
          <p:nvPr/>
        </p:nvSpPr>
        <p:spPr>
          <a:xfrm>
            <a:off x="8078050" y="5256342"/>
            <a:ext cx="3765950" cy="124165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a:solidFill>
                  <a:schemeClr val="accent1"/>
                </a:solidFill>
                <a:latin typeface="+mj-lt"/>
              </a:rPr>
              <a:t>Your response:</a:t>
            </a:r>
            <a:endParaRPr lang="en-AU" sz="1600">
              <a:solidFill>
                <a:schemeClr val="accent1"/>
              </a:solidFill>
              <a:latin typeface="+mj-lt"/>
            </a:endParaRPr>
          </a:p>
        </p:txBody>
      </p:sp>
      <p:sp>
        <p:nvSpPr>
          <p:cNvPr id="5" name="Slide Number Placeholder 4">
            <a:extLst>
              <a:ext uri="{FF2B5EF4-FFF2-40B4-BE49-F238E27FC236}">
                <a16:creationId xmlns:a16="http://schemas.microsoft.com/office/drawing/2014/main" id="{F21DE8E5-704E-3ECD-3B3B-2A92635F25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69727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5D14-5567-9D30-7824-F72338689B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D76B3-2183-763E-B665-58260D898A29}"/>
              </a:ext>
            </a:extLst>
          </p:cNvPr>
          <p:cNvSpPr>
            <a:spLocks noGrp="1"/>
          </p:cNvSpPr>
          <p:nvPr>
            <p:ph type="title"/>
          </p:nvPr>
        </p:nvSpPr>
        <p:spPr/>
        <p:txBody>
          <a:bodyPr/>
          <a:lstStyle/>
          <a:p>
            <a:r>
              <a:rPr lang="en-AU" dirty="0">
                <a:latin typeface="+mj-lt"/>
              </a:rPr>
              <a:t>Sample response for activity 7 – animal tracks</a:t>
            </a:r>
          </a:p>
        </p:txBody>
      </p:sp>
      <p:sp>
        <p:nvSpPr>
          <p:cNvPr id="7" name="Rectangle: Rounded Corners 6">
            <a:extLst>
              <a:ext uri="{FF2B5EF4-FFF2-40B4-BE49-F238E27FC236}">
                <a16:creationId xmlns:a16="http://schemas.microsoft.com/office/drawing/2014/main" id="{77749D26-8C3B-9F30-4AED-C2DA6764B714}"/>
              </a:ext>
            </a:extLst>
          </p:cNvPr>
          <p:cNvSpPr/>
          <p:nvPr/>
        </p:nvSpPr>
        <p:spPr>
          <a:xfrm>
            <a:off x="363218" y="1059250"/>
            <a:ext cx="3765948" cy="1323577"/>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Claim</a:t>
            </a:r>
          </a:p>
          <a:p>
            <a:pPr>
              <a:lnSpc>
                <a:spcPct val="114000"/>
              </a:lnSpc>
              <a:spcAft>
                <a:spcPts val="1200"/>
              </a:spcAft>
            </a:pPr>
            <a:r>
              <a:rPr lang="en-AU" sz="1400" dirty="0">
                <a:solidFill>
                  <a:schemeClr val="accent1"/>
                </a:solidFill>
              </a:rPr>
              <a:t>State an answer to the question or prompt.</a:t>
            </a:r>
          </a:p>
        </p:txBody>
      </p:sp>
      <p:sp>
        <p:nvSpPr>
          <p:cNvPr id="15" name="Rectangle: Rounded Corners 14">
            <a:extLst>
              <a:ext uri="{FF2B5EF4-FFF2-40B4-BE49-F238E27FC236}">
                <a16:creationId xmlns:a16="http://schemas.microsoft.com/office/drawing/2014/main" id="{A6FFC0AF-9B55-9644-AE5A-83268B07E981}"/>
              </a:ext>
            </a:extLst>
          </p:cNvPr>
          <p:cNvSpPr/>
          <p:nvPr/>
        </p:nvSpPr>
        <p:spPr>
          <a:xfrm>
            <a:off x="363218" y="2536050"/>
            <a:ext cx="3765948" cy="1873957"/>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Helpful hints</a:t>
            </a:r>
          </a:p>
          <a:p>
            <a:pPr>
              <a:lnSpc>
                <a:spcPct val="114000"/>
              </a:lnSpc>
              <a:spcAft>
                <a:spcPts val="1200"/>
              </a:spcAft>
            </a:pPr>
            <a:r>
              <a:rPr lang="en-AU" sz="1400" dirty="0">
                <a:solidFill>
                  <a:schemeClr val="accent1"/>
                </a:solidFill>
              </a:rPr>
              <a:t>Use key words and  ideas from the question as you write your claim.</a:t>
            </a:r>
          </a:p>
        </p:txBody>
      </p:sp>
      <p:sp>
        <p:nvSpPr>
          <p:cNvPr id="16" name="Rectangle: Rounded Corners 15">
            <a:extLst>
              <a:ext uri="{FF2B5EF4-FFF2-40B4-BE49-F238E27FC236}">
                <a16:creationId xmlns:a16="http://schemas.microsoft.com/office/drawing/2014/main" id="{A9EA01F6-02EC-D26A-7A20-5AD322C545D3}"/>
              </a:ext>
            </a:extLst>
          </p:cNvPr>
          <p:cNvSpPr/>
          <p:nvPr/>
        </p:nvSpPr>
        <p:spPr>
          <a:xfrm>
            <a:off x="363218" y="4563230"/>
            <a:ext cx="3765948" cy="18240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Your response</a:t>
            </a:r>
          </a:p>
          <a:p>
            <a:pPr>
              <a:lnSpc>
                <a:spcPct val="114000"/>
              </a:lnSpc>
              <a:spcAft>
                <a:spcPts val="1200"/>
              </a:spcAft>
            </a:pPr>
            <a:r>
              <a:rPr lang="en-AU" sz="1400" dirty="0">
                <a:solidFill>
                  <a:schemeClr val="accent1"/>
                </a:solidFill>
              </a:rPr>
              <a:t>Two animals went looking for food. They met each other and did a mating dance.</a:t>
            </a:r>
          </a:p>
        </p:txBody>
      </p:sp>
      <p:sp>
        <p:nvSpPr>
          <p:cNvPr id="9" name="Rectangle: Rounded Corners 8">
            <a:extLst>
              <a:ext uri="{FF2B5EF4-FFF2-40B4-BE49-F238E27FC236}">
                <a16:creationId xmlns:a16="http://schemas.microsoft.com/office/drawing/2014/main" id="{766DE780-676B-040B-4A58-172A62AD7BD5}"/>
              </a:ext>
            </a:extLst>
          </p:cNvPr>
          <p:cNvSpPr/>
          <p:nvPr/>
        </p:nvSpPr>
        <p:spPr>
          <a:xfrm>
            <a:off x="4220634" y="1059250"/>
            <a:ext cx="3765948" cy="1323577"/>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rgbClr val="00296C"/>
                </a:solidFill>
                <a:latin typeface="+mj-lt"/>
              </a:rPr>
              <a:t>Evidence</a:t>
            </a:r>
          </a:p>
          <a:p>
            <a:pPr>
              <a:lnSpc>
                <a:spcPct val="114000"/>
              </a:lnSpc>
              <a:spcAft>
                <a:spcPts val="1200"/>
              </a:spcAft>
            </a:pPr>
            <a:r>
              <a:rPr lang="en-AU" sz="1400" dirty="0">
                <a:solidFill>
                  <a:srgbClr val="00296C"/>
                </a:solidFill>
              </a:rPr>
              <a:t>Provide reliable information from experiments, facts or a reliable source that supports the claim.</a:t>
            </a:r>
          </a:p>
        </p:txBody>
      </p:sp>
      <p:sp>
        <p:nvSpPr>
          <p:cNvPr id="18" name="Rectangle: Rounded Corners 17">
            <a:extLst>
              <a:ext uri="{FF2B5EF4-FFF2-40B4-BE49-F238E27FC236}">
                <a16:creationId xmlns:a16="http://schemas.microsoft.com/office/drawing/2014/main" id="{D698E275-ED97-85C0-EAE0-873F31AE77F1}"/>
              </a:ext>
            </a:extLst>
          </p:cNvPr>
          <p:cNvSpPr/>
          <p:nvPr/>
        </p:nvSpPr>
        <p:spPr>
          <a:xfrm>
            <a:off x="4220634" y="2536051"/>
            <a:ext cx="3765948" cy="1873956"/>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rgbClr val="00296C"/>
                </a:solidFill>
                <a:latin typeface="+mj-lt"/>
              </a:rPr>
              <a:t>Sentence starters</a:t>
            </a:r>
          </a:p>
          <a:p>
            <a:pPr>
              <a:lnSpc>
                <a:spcPct val="114000"/>
              </a:lnSpc>
              <a:spcAft>
                <a:spcPts val="1200"/>
              </a:spcAft>
            </a:pPr>
            <a:r>
              <a:rPr lang="en-AU" sz="1400" dirty="0">
                <a:solidFill>
                  <a:srgbClr val="00296C"/>
                </a:solidFill>
              </a:rPr>
              <a:t>In the experiment …</a:t>
            </a:r>
          </a:p>
          <a:p>
            <a:pPr>
              <a:lnSpc>
                <a:spcPct val="114000"/>
              </a:lnSpc>
              <a:spcAft>
                <a:spcPts val="1200"/>
              </a:spcAft>
            </a:pPr>
            <a:r>
              <a:rPr lang="en-AU" sz="1400" dirty="0">
                <a:solidFill>
                  <a:srgbClr val="00296C"/>
                </a:solidFill>
              </a:rPr>
              <a:t>The data shows …</a:t>
            </a:r>
          </a:p>
          <a:p>
            <a:pPr>
              <a:lnSpc>
                <a:spcPct val="114000"/>
              </a:lnSpc>
              <a:spcAft>
                <a:spcPts val="1200"/>
              </a:spcAft>
            </a:pPr>
            <a:r>
              <a:rPr lang="en-AU" sz="1400" dirty="0">
                <a:solidFill>
                  <a:srgbClr val="00296C"/>
                </a:solidFill>
              </a:rPr>
              <a:t>One piece of evidence is …</a:t>
            </a:r>
          </a:p>
        </p:txBody>
      </p:sp>
      <p:sp>
        <p:nvSpPr>
          <p:cNvPr id="19" name="Rectangle: Rounded Corners 18">
            <a:extLst>
              <a:ext uri="{FF2B5EF4-FFF2-40B4-BE49-F238E27FC236}">
                <a16:creationId xmlns:a16="http://schemas.microsoft.com/office/drawing/2014/main" id="{EAAB4A93-86AB-5FEB-112A-B2B76A3657EA}"/>
              </a:ext>
            </a:extLst>
          </p:cNvPr>
          <p:cNvSpPr/>
          <p:nvPr/>
        </p:nvSpPr>
        <p:spPr>
          <a:xfrm>
            <a:off x="4213026" y="4563229"/>
            <a:ext cx="3765948" cy="1824019"/>
          </a:xfrm>
          <a:prstGeom prst="roundRect">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Your response</a:t>
            </a:r>
          </a:p>
          <a:p>
            <a:pPr>
              <a:lnSpc>
                <a:spcPct val="114000"/>
              </a:lnSpc>
              <a:spcAft>
                <a:spcPts val="1200"/>
              </a:spcAft>
            </a:pPr>
            <a:r>
              <a:rPr lang="en-AU" sz="1400" dirty="0">
                <a:solidFill>
                  <a:schemeClr val="accent1"/>
                </a:solidFill>
              </a:rPr>
              <a:t>One piece of evidence is that there are 2 sets of footprints that are coming together. The second piece of evidence shows a lot of prints going around each other in one spot.</a:t>
            </a:r>
          </a:p>
        </p:txBody>
      </p:sp>
      <p:sp>
        <p:nvSpPr>
          <p:cNvPr id="12" name="Rectangle: Rounded Corners 11">
            <a:extLst>
              <a:ext uri="{FF2B5EF4-FFF2-40B4-BE49-F238E27FC236}">
                <a16:creationId xmlns:a16="http://schemas.microsoft.com/office/drawing/2014/main" id="{4731267E-8187-C695-CE5A-BF5FC9AE62E5}"/>
              </a:ext>
            </a:extLst>
          </p:cNvPr>
          <p:cNvSpPr/>
          <p:nvPr/>
        </p:nvSpPr>
        <p:spPr>
          <a:xfrm>
            <a:off x="8078050" y="1059250"/>
            <a:ext cx="3765950" cy="132357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Reasoning</a:t>
            </a:r>
          </a:p>
          <a:p>
            <a:pPr>
              <a:lnSpc>
                <a:spcPct val="114000"/>
              </a:lnSpc>
              <a:spcAft>
                <a:spcPts val="1200"/>
              </a:spcAft>
            </a:pPr>
            <a:r>
              <a:rPr lang="en-AU" sz="1400" dirty="0">
                <a:solidFill>
                  <a:schemeClr val="accent1"/>
                </a:solidFill>
              </a:rPr>
              <a:t>Explain how the evidence supports the claim.</a:t>
            </a:r>
          </a:p>
        </p:txBody>
      </p:sp>
      <p:sp>
        <p:nvSpPr>
          <p:cNvPr id="20" name="Rectangle: Rounded Corners 19">
            <a:extLst>
              <a:ext uri="{FF2B5EF4-FFF2-40B4-BE49-F238E27FC236}">
                <a16:creationId xmlns:a16="http://schemas.microsoft.com/office/drawing/2014/main" id="{65BB7CCE-9897-C370-BF45-A4ED78750C74}"/>
              </a:ext>
            </a:extLst>
          </p:cNvPr>
          <p:cNvSpPr/>
          <p:nvPr/>
        </p:nvSpPr>
        <p:spPr>
          <a:xfrm>
            <a:off x="8078050" y="2536051"/>
            <a:ext cx="3765950" cy="187395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rgbClr val="00296C"/>
                </a:solidFill>
                <a:latin typeface="+mj-lt"/>
              </a:rPr>
              <a:t>Sentence starters</a:t>
            </a:r>
          </a:p>
          <a:p>
            <a:pPr>
              <a:lnSpc>
                <a:spcPct val="114000"/>
              </a:lnSpc>
              <a:spcAft>
                <a:spcPts val="1200"/>
              </a:spcAft>
            </a:pPr>
            <a:r>
              <a:rPr lang="en-AU" sz="1400" dirty="0">
                <a:solidFill>
                  <a:schemeClr val="accent1"/>
                </a:solidFill>
              </a:rPr>
              <a:t>The evidence supports the claim because …</a:t>
            </a:r>
          </a:p>
          <a:p>
            <a:pPr>
              <a:lnSpc>
                <a:spcPct val="114000"/>
              </a:lnSpc>
              <a:spcAft>
                <a:spcPts val="1200"/>
              </a:spcAft>
            </a:pPr>
            <a:r>
              <a:rPr lang="en-AU" sz="1400" dirty="0">
                <a:solidFill>
                  <a:schemeClr val="accent1"/>
                </a:solidFill>
              </a:rPr>
              <a:t>Based on this evidence, it can be concluded that …</a:t>
            </a:r>
          </a:p>
        </p:txBody>
      </p:sp>
      <p:sp>
        <p:nvSpPr>
          <p:cNvPr id="21" name="Rectangle: Rounded Corners 20">
            <a:extLst>
              <a:ext uri="{FF2B5EF4-FFF2-40B4-BE49-F238E27FC236}">
                <a16:creationId xmlns:a16="http://schemas.microsoft.com/office/drawing/2014/main" id="{D212B6B9-E583-AA1F-C4A1-8BCBD1D827E6}"/>
              </a:ext>
            </a:extLst>
          </p:cNvPr>
          <p:cNvSpPr/>
          <p:nvPr/>
        </p:nvSpPr>
        <p:spPr>
          <a:xfrm>
            <a:off x="8078050" y="4563230"/>
            <a:ext cx="3765950" cy="1824018"/>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Your response</a:t>
            </a:r>
          </a:p>
          <a:p>
            <a:pPr>
              <a:lnSpc>
                <a:spcPct val="114000"/>
              </a:lnSpc>
              <a:spcAft>
                <a:spcPts val="1200"/>
              </a:spcAft>
            </a:pPr>
            <a:r>
              <a:rPr lang="en-AU" sz="1400" dirty="0">
                <a:solidFill>
                  <a:schemeClr val="accent1"/>
                </a:solidFill>
              </a:rPr>
              <a:t>Based on the evidence it can be concluded that the animals came towards each other and circled around each other, perhaps as a mating dance.</a:t>
            </a:r>
          </a:p>
        </p:txBody>
      </p:sp>
      <p:sp>
        <p:nvSpPr>
          <p:cNvPr id="5" name="Slide Number Placeholder 4">
            <a:extLst>
              <a:ext uri="{FF2B5EF4-FFF2-40B4-BE49-F238E27FC236}">
                <a16:creationId xmlns:a16="http://schemas.microsoft.com/office/drawing/2014/main" id="{FC547092-B18E-C06E-7B05-EEED44C1EB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42546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9" grpId="0" animBg="1"/>
      <p:bldP spid="18" grpId="0" animBg="1"/>
      <p:bldP spid="19" grpId="0" animBg="1"/>
      <p:bldP spid="12"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1F0EBE-878B-0E28-57FB-8930D318BE2E}"/>
              </a:ext>
              <a:ext uri="{C183D7F6-B498-43B3-948B-1728B52AA6E4}">
                <adec:decorative xmlns:adec="http://schemas.microsoft.com/office/drawing/2017/decorative" val="1"/>
              </a:ext>
            </a:extLst>
          </p:cNvPr>
          <p:cNvSpPr/>
          <p:nvPr/>
        </p:nvSpPr>
        <p:spPr>
          <a:xfrm>
            <a:off x="0" y="1567087"/>
            <a:ext cx="12192000" cy="529091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4">
            <a:extLst>
              <a:ext uri="{FF2B5EF4-FFF2-40B4-BE49-F238E27FC236}">
                <a16:creationId xmlns:a16="http://schemas.microsoft.com/office/drawing/2014/main" id="{BD0DC657-764E-437E-DE3D-90FC52DE68D3}"/>
              </a:ext>
            </a:extLst>
          </p:cNvPr>
          <p:cNvSpPr>
            <a:spLocks noGrp="1"/>
          </p:cNvSpPr>
          <p:nvPr>
            <p:ph type="title"/>
          </p:nvPr>
        </p:nvSpPr>
        <p:spPr/>
        <p:txBody>
          <a:bodyPr/>
          <a:lstStyle/>
          <a:p>
            <a:r>
              <a:rPr lang="en-AU" dirty="0">
                <a:latin typeface="+mj-lt"/>
              </a:rPr>
              <a:t>1.8 Science sleuth – checkpoint</a:t>
            </a:r>
          </a:p>
        </p:txBody>
      </p:sp>
      <p:sp>
        <p:nvSpPr>
          <p:cNvPr id="16" name="Text Placeholder 15">
            <a:extLst>
              <a:ext uri="{FF2B5EF4-FFF2-40B4-BE49-F238E27FC236}">
                <a16:creationId xmlns:a16="http://schemas.microsoft.com/office/drawing/2014/main" id="{4E044900-A217-5F2F-58C3-B0BD9B2A7427}"/>
              </a:ext>
            </a:extLst>
          </p:cNvPr>
          <p:cNvSpPr>
            <a:spLocks noGrp="1"/>
          </p:cNvSpPr>
          <p:nvPr>
            <p:ph type="body" sz="quarter" idx="18"/>
          </p:nvPr>
        </p:nvSpPr>
        <p:spPr>
          <a:xfrm>
            <a:off x="359998" y="991281"/>
            <a:ext cx="11483999" cy="342195"/>
          </a:xfrm>
        </p:spPr>
        <p:txBody>
          <a:bodyPr/>
          <a:lstStyle/>
          <a:p>
            <a:pPr>
              <a:lnSpc>
                <a:spcPct val="114000"/>
              </a:lnSpc>
            </a:pPr>
            <a:r>
              <a:rPr lang="en-AU" sz="1800" dirty="0">
                <a:latin typeface="+mj-lt"/>
              </a:rPr>
              <a:t>Using examples, how would you explain the difference between an observation and an inference to a friend? </a:t>
            </a:r>
          </a:p>
        </p:txBody>
      </p:sp>
      <p:sp>
        <p:nvSpPr>
          <p:cNvPr id="81" name="Rectangle: Rounded Corners 80">
            <a:extLst>
              <a:ext uri="{FF2B5EF4-FFF2-40B4-BE49-F238E27FC236}">
                <a16:creationId xmlns:a16="http://schemas.microsoft.com/office/drawing/2014/main" id="{578097DF-8157-3407-0673-D5D6CE7615B2}"/>
              </a:ext>
              <a:ext uri="{C183D7F6-B498-43B3-948B-1728B52AA6E4}">
                <adec:decorative xmlns:adec="http://schemas.microsoft.com/office/drawing/2017/decorative" val="1"/>
              </a:ext>
            </a:extLst>
          </p:cNvPr>
          <p:cNvSpPr/>
          <p:nvPr/>
        </p:nvSpPr>
        <p:spPr>
          <a:xfrm>
            <a:off x="359998" y="1854049"/>
            <a:ext cx="3595931" cy="431940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4" name="Group 83" descr="Think – Individual thinking time">
            <a:extLst>
              <a:ext uri="{FF2B5EF4-FFF2-40B4-BE49-F238E27FC236}">
                <a16:creationId xmlns:a16="http://schemas.microsoft.com/office/drawing/2014/main" id="{C6FD9BFC-56D9-23A6-853C-82FA4474CDE9}"/>
              </a:ext>
            </a:extLst>
          </p:cNvPr>
          <p:cNvGrpSpPr/>
          <p:nvPr/>
        </p:nvGrpSpPr>
        <p:grpSpPr>
          <a:xfrm>
            <a:off x="463617" y="1956185"/>
            <a:ext cx="3388693" cy="1140847"/>
            <a:chOff x="372700" y="1289427"/>
            <a:chExt cx="3594100" cy="1210000"/>
          </a:xfrm>
        </p:grpSpPr>
        <p:sp>
          <p:nvSpPr>
            <p:cNvPr id="85" name="Rectangle: Rounded Corners 84">
              <a:extLst>
                <a:ext uri="{FF2B5EF4-FFF2-40B4-BE49-F238E27FC236}">
                  <a16:creationId xmlns:a16="http://schemas.microsoft.com/office/drawing/2014/main" id="{8EF1A4E1-4CF0-3C80-87C4-1C6792D8CB7C}"/>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thinking time</a:t>
              </a:r>
            </a:p>
          </p:txBody>
        </p:sp>
        <p:pic>
          <p:nvPicPr>
            <p:cNvPr id="86" name="Graphic 85">
              <a:extLst>
                <a:ext uri="{FF2B5EF4-FFF2-40B4-BE49-F238E27FC236}">
                  <a16:creationId xmlns:a16="http://schemas.microsoft.com/office/drawing/2014/main" id="{61E3D30F-D7BC-43F6-CC46-95F4EDD88E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549" y="1599159"/>
              <a:ext cx="590535" cy="590535"/>
            </a:xfrm>
            <a:prstGeom prst="rect">
              <a:avLst/>
            </a:prstGeom>
          </p:spPr>
        </p:pic>
      </p:grpSp>
      <p:sp>
        <p:nvSpPr>
          <p:cNvPr id="82" name="Rectangle: Rounded Corners 81">
            <a:extLst>
              <a:ext uri="{FF2B5EF4-FFF2-40B4-BE49-F238E27FC236}">
                <a16:creationId xmlns:a16="http://schemas.microsoft.com/office/drawing/2014/main" id="{8F432C3D-52B0-7FFD-F811-944B11949687}"/>
              </a:ext>
              <a:ext uri="{C183D7F6-B498-43B3-948B-1728B52AA6E4}">
                <adec:decorative xmlns:adec="http://schemas.microsoft.com/office/drawing/2017/decorative" val="1"/>
              </a:ext>
            </a:extLst>
          </p:cNvPr>
          <p:cNvSpPr/>
          <p:nvPr/>
        </p:nvSpPr>
        <p:spPr>
          <a:xfrm>
            <a:off x="4302507" y="1854049"/>
            <a:ext cx="3595931" cy="431940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0" name="Group 89" descr="Pair – Share your thoughts with a partner">
            <a:extLst>
              <a:ext uri="{FF2B5EF4-FFF2-40B4-BE49-F238E27FC236}">
                <a16:creationId xmlns:a16="http://schemas.microsoft.com/office/drawing/2014/main" id="{42457059-F2D9-0AF0-E86C-4B7C735A6B40}"/>
              </a:ext>
            </a:extLst>
          </p:cNvPr>
          <p:cNvGrpSpPr/>
          <p:nvPr/>
        </p:nvGrpSpPr>
        <p:grpSpPr>
          <a:xfrm>
            <a:off x="4406126" y="1956185"/>
            <a:ext cx="3388693" cy="1140847"/>
            <a:chOff x="4311650" y="1289427"/>
            <a:chExt cx="3594100" cy="1210000"/>
          </a:xfrm>
        </p:grpSpPr>
        <p:sp>
          <p:nvSpPr>
            <p:cNvPr id="91" name="Rectangle: Rounded Corners 90">
              <a:extLst>
                <a:ext uri="{FF2B5EF4-FFF2-40B4-BE49-F238E27FC236}">
                  <a16:creationId xmlns:a16="http://schemas.microsoft.com/office/drawing/2014/main" id="{5B333A70-A079-DE8E-FB62-9250A4B1C237}"/>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92" name="Graphic 91">
              <a:extLst>
                <a:ext uri="{FF2B5EF4-FFF2-40B4-BE49-F238E27FC236}">
                  <a16:creationId xmlns:a16="http://schemas.microsoft.com/office/drawing/2014/main" id="{B8CBC20D-4547-CB7C-B2CD-480A04437C5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539" y="1413952"/>
              <a:ext cx="960948" cy="960948"/>
            </a:xfrm>
            <a:prstGeom prst="rect">
              <a:avLst/>
            </a:prstGeom>
          </p:spPr>
        </p:pic>
      </p:grpSp>
      <p:sp>
        <p:nvSpPr>
          <p:cNvPr id="83" name="Rectangle: Rounded Corners 82">
            <a:extLst>
              <a:ext uri="{FF2B5EF4-FFF2-40B4-BE49-F238E27FC236}">
                <a16:creationId xmlns:a16="http://schemas.microsoft.com/office/drawing/2014/main" id="{4030D4D8-F9F3-1BD4-DA03-72D16AA6072C}"/>
              </a:ext>
              <a:ext uri="{C183D7F6-B498-43B3-948B-1728B52AA6E4}">
                <adec:decorative xmlns:adec="http://schemas.microsoft.com/office/drawing/2017/decorative" val="1"/>
              </a:ext>
            </a:extLst>
          </p:cNvPr>
          <p:cNvSpPr/>
          <p:nvPr/>
        </p:nvSpPr>
        <p:spPr>
          <a:xfrm>
            <a:off x="8245017" y="1854049"/>
            <a:ext cx="3595931" cy="431940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7" name="Group 86" descr="Share – Share with a larger group or class">
            <a:extLst>
              <a:ext uri="{FF2B5EF4-FFF2-40B4-BE49-F238E27FC236}">
                <a16:creationId xmlns:a16="http://schemas.microsoft.com/office/drawing/2014/main" id="{B8BCF964-1DCE-1AF7-C3FA-93EE9F45883E}"/>
              </a:ext>
            </a:extLst>
          </p:cNvPr>
          <p:cNvGrpSpPr/>
          <p:nvPr/>
        </p:nvGrpSpPr>
        <p:grpSpPr>
          <a:xfrm>
            <a:off x="8348636" y="1956185"/>
            <a:ext cx="3388693" cy="1140847"/>
            <a:chOff x="8250600" y="1289427"/>
            <a:chExt cx="3594100" cy="1210000"/>
          </a:xfrm>
        </p:grpSpPr>
        <p:sp>
          <p:nvSpPr>
            <p:cNvPr id="88" name="Rectangle: Rounded Corners 87">
              <a:extLst>
                <a:ext uri="{FF2B5EF4-FFF2-40B4-BE49-F238E27FC236}">
                  <a16:creationId xmlns:a16="http://schemas.microsoft.com/office/drawing/2014/main" id="{161A66AE-7496-4411-D100-7815381BA5DF}"/>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89" name="Graphic 88">
              <a:extLst>
                <a:ext uri="{FF2B5EF4-FFF2-40B4-BE49-F238E27FC236}">
                  <a16:creationId xmlns:a16="http://schemas.microsoft.com/office/drawing/2014/main" id="{A37C7C3E-9342-E4D6-72E8-E03606A91FE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BC70B87F-80B4-3184-9EBF-5DC95312F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389137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3420-9F0A-CA80-10AC-8EFAA3A3EF8F}"/>
              </a:ext>
            </a:extLst>
          </p:cNvPr>
          <p:cNvSpPr>
            <a:spLocks noGrp="1"/>
          </p:cNvSpPr>
          <p:nvPr>
            <p:ph type="title"/>
          </p:nvPr>
        </p:nvSpPr>
        <p:spPr/>
        <p:txBody>
          <a:bodyPr/>
          <a:lstStyle/>
          <a:p>
            <a:r>
              <a:rPr lang="en-AU" dirty="0">
                <a:latin typeface="+mj-lt"/>
              </a:rPr>
              <a:t>Defining observations and inferences T-chart</a:t>
            </a:r>
          </a:p>
        </p:txBody>
      </p:sp>
      <p:graphicFrame>
        <p:nvGraphicFramePr>
          <p:cNvPr id="4" name="Table 3">
            <a:extLst>
              <a:ext uri="{FF2B5EF4-FFF2-40B4-BE49-F238E27FC236}">
                <a16:creationId xmlns:a16="http://schemas.microsoft.com/office/drawing/2014/main" id="{3BE90F02-EFA1-5191-8DB2-144E2354D21D}"/>
              </a:ext>
            </a:extLst>
          </p:cNvPr>
          <p:cNvGraphicFramePr>
            <a:graphicFrameLocks noGrp="1"/>
          </p:cNvGraphicFramePr>
          <p:nvPr>
            <p:extLst>
              <p:ext uri="{D42A27DB-BD31-4B8C-83A1-F6EECF244321}">
                <p14:modId xmlns:p14="http://schemas.microsoft.com/office/powerpoint/2010/main" val="2874890274"/>
              </p:ext>
            </p:extLst>
          </p:nvPr>
        </p:nvGraphicFramePr>
        <p:xfrm>
          <a:off x="658060" y="1240683"/>
          <a:ext cx="10568416" cy="4928780"/>
        </p:xfrm>
        <a:graphic>
          <a:graphicData uri="http://schemas.openxmlformats.org/drawingml/2006/table">
            <a:tbl>
              <a:tblPr firstRow="1" bandRow="1">
                <a:tableStyleId>{2D5ABB26-0587-4C30-8999-92F81FD0307C}</a:tableStyleId>
              </a:tblPr>
              <a:tblGrid>
                <a:gridCol w="5284208">
                  <a:extLst>
                    <a:ext uri="{9D8B030D-6E8A-4147-A177-3AD203B41FA5}">
                      <a16:colId xmlns:a16="http://schemas.microsoft.com/office/drawing/2014/main" val="3294143415"/>
                    </a:ext>
                  </a:extLst>
                </a:gridCol>
                <a:gridCol w="5284208">
                  <a:extLst>
                    <a:ext uri="{9D8B030D-6E8A-4147-A177-3AD203B41FA5}">
                      <a16:colId xmlns:a16="http://schemas.microsoft.com/office/drawing/2014/main" val="3062852365"/>
                    </a:ext>
                  </a:extLst>
                </a:gridCol>
              </a:tblGrid>
              <a:tr h="626287">
                <a:tc>
                  <a:txBody>
                    <a:bodyPr/>
                    <a:lstStyle/>
                    <a:p>
                      <a:pPr algn="ctr"/>
                      <a:r>
                        <a:rPr lang="en-AU" sz="2400" b="1" dirty="0"/>
                        <a:t>Observations</a:t>
                      </a:r>
                    </a:p>
                  </a:txBody>
                  <a:tcPr>
                    <a:lnR w="28575"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c>
                  <a:txBody>
                    <a:bodyPr/>
                    <a:lstStyle/>
                    <a:p>
                      <a:pPr algn="ctr"/>
                      <a:r>
                        <a:rPr lang="en-AU" sz="2400" b="1" dirty="0">
                          <a:latin typeface="+mj-lt"/>
                        </a:rPr>
                        <a:t>Inferences</a:t>
                      </a:r>
                    </a:p>
                  </a:txBody>
                  <a:tcPr>
                    <a:lnL w="28575"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62624272"/>
                  </a:ext>
                </a:extLst>
              </a:tr>
              <a:tr h="4302493">
                <a:tc>
                  <a:txBody>
                    <a:bodyPr/>
                    <a:lstStyle/>
                    <a:p>
                      <a:pPr marL="0" indent="0">
                        <a:buFont typeface="Arial" panose="020B0604020202020204" pitchFamily="34" charset="0"/>
                        <a:buNone/>
                      </a:pPr>
                      <a:r>
                        <a:rPr lang="en-AU" dirty="0"/>
                        <a:t>What can I sense?</a:t>
                      </a:r>
                    </a:p>
                  </a:txBody>
                  <a:tcPr>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r>
                        <a:rPr lang="en-AU" dirty="0"/>
                        <a:t>What do I think (based on what I sense)?</a:t>
                      </a:r>
                    </a:p>
                  </a:txBody>
                  <a:tcPr>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078212605"/>
                  </a:ext>
                </a:extLst>
              </a:tr>
            </a:tbl>
          </a:graphicData>
        </a:graphic>
      </p:graphicFrame>
      <p:sp>
        <p:nvSpPr>
          <p:cNvPr id="3" name="Slide Number Placeholder 2">
            <a:extLst>
              <a:ext uri="{FF2B5EF4-FFF2-40B4-BE49-F238E27FC236}">
                <a16:creationId xmlns:a16="http://schemas.microsoft.com/office/drawing/2014/main" id="{03E85B1E-2A64-4D79-DB96-6353B9E49A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325711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Arial"/>
                <a:cs typeface="Arial"/>
              </a:rPr>
              <a:t>Contents 2</a:t>
            </a:r>
            <a:endParaRPr lang="en-GB"/>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187709" y="1067581"/>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1</a:t>
            </a:r>
            <a:endParaRPr lang="en-AU" sz="1600" b="1">
              <a:solidFill>
                <a:schemeClr val="bg1"/>
              </a:solidFill>
              <a:latin typeface="Arial" panose="020B0604020202020204" pitchFamily="34" charset="0"/>
              <a:cs typeface="Arial" panose="020B0604020202020204" pitchFamily="34" charset="0"/>
            </a:endParaRPr>
          </a:p>
        </p:txBody>
      </p:sp>
      <p:grpSp>
        <p:nvGrpSpPr>
          <p:cNvPr id="10" name="Group 9" descr="1–11 Putting it all together">
            <a:extLst>
              <a:ext uri="{FF2B5EF4-FFF2-40B4-BE49-F238E27FC236}">
                <a16:creationId xmlns:a16="http://schemas.microsoft.com/office/drawing/2014/main" id="{5C6388FC-BC39-6BF1-2D8D-F09CA6134F1F}"/>
              </a:ext>
            </a:extLst>
          </p:cNvPr>
          <p:cNvGrpSpPr/>
          <p:nvPr/>
        </p:nvGrpSpPr>
        <p:grpSpPr>
          <a:xfrm>
            <a:off x="1107036" y="1029600"/>
            <a:ext cx="4728118" cy="950400"/>
            <a:chOff x="1107036" y="1294620"/>
            <a:chExt cx="4728118" cy="95040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3111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5" action="ppaction://hlinksldjump"/>
                </a:rPr>
                <a:t>Putting it all together</a:t>
              </a:r>
              <a:endParaRPr lang="en-GB" sz="1600" b="1" dirty="0">
                <a:cs typeface="Arial" panose="020B0604020202020204" pitchFamily="34" charset="0"/>
              </a:endParaRPr>
            </a:p>
          </p:txBody>
        </p:sp>
        <p:sp>
          <p:nvSpPr>
            <p:cNvPr id="5" name="Oval 4">
              <a:hlinkClick r:id="rId6" action="ppaction://hlinksldjump"/>
              <a:extLst>
                <a:ext uri="{FF2B5EF4-FFF2-40B4-BE49-F238E27FC236}">
                  <a16:creationId xmlns:a16="http://schemas.microsoft.com/office/drawing/2014/main" id="{56ACB92F-8289-CC4B-BE5A-A661A0C94E17}"/>
                </a:ext>
              </a:extLst>
            </p:cNvPr>
            <p:cNvSpPr/>
            <p:nvPr/>
          </p:nvSpPr>
          <p:spPr>
            <a:xfrm>
              <a:off x="1107036" y="129462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5" action="ppaction://hlinksldjump">
                    <a:extLst>
                      <a:ext uri="{A12FA001-AC4F-418D-AE19-62706E023703}">
                        <ahyp:hlinkClr xmlns:ahyp="http://schemas.microsoft.com/office/drawing/2018/hyperlinkcolor" val="tx"/>
                      </a:ext>
                    </a:extLst>
                  </a:hlinkClick>
                </a:rPr>
                <a:t>1.11</a:t>
              </a:r>
              <a:endParaRPr lang="en-AU" sz="1400" b="1" dirty="0">
                <a:solidFill>
                  <a:schemeClr val="bg1"/>
                </a:solidFill>
                <a:latin typeface="+mj-lt"/>
                <a:cs typeface="Arial"/>
              </a:endParaRPr>
            </a:p>
          </p:txBody>
        </p:sp>
      </p:grpSp>
      <p:grpSp>
        <p:nvGrpSpPr>
          <p:cNvPr id="11" name="Group 10" descr="1–12 Can plants sense gravity?">
            <a:extLst>
              <a:ext uri="{FF2B5EF4-FFF2-40B4-BE49-F238E27FC236}">
                <a16:creationId xmlns:a16="http://schemas.microsoft.com/office/drawing/2014/main" id="{47D0EC09-5B04-19C5-E3E9-DB47FDF680BC}"/>
              </a:ext>
            </a:extLst>
          </p:cNvPr>
          <p:cNvGrpSpPr/>
          <p:nvPr/>
        </p:nvGrpSpPr>
        <p:grpSpPr>
          <a:xfrm>
            <a:off x="1107036" y="2208600"/>
            <a:ext cx="4728118" cy="950400"/>
            <a:chOff x="1121423" y="2288304"/>
            <a:chExt cx="4728118" cy="950400"/>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3048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7" action="ppaction://hlinksldjump"/>
                </a:rPr>
                <a:t>Can plants sense gravity?</a:t>
              </a:r>
              <a:endParaRPr lang="en-GB" sz="1600" b="1" dirty="0">
                <a:cs typeface="Arial" panose="020B0604020202020204" pitchFamily="34" charset="0"/>
              </a:endParaRPr>
            </a:p>
          </p:txBody>
        </p:sp>
        <p:sp>
          <p:nvSpPr>
            <p:cNvPr id="21" name="Oval 20">
              <a:hlinkClick r:id="rId8" action="ppaction://hlinksldjump"/>
              <a:extLst>
                <a:ext uri="{FF2B5EF4-FFF2-40B4-BE49-F238E27FC236}">
                  <a16:creationId xmlns:a16="http://schemas.microsoft.com/office/drawing/2014/main" id="{D0A190BE-2B0B-2729-4549-D63712793CC2}"/>
                </a:ext>
              </a:extLst>
            </p:cNvPr>
            <p:cNvSpPr/>
            <p:nvPr/>
          </p:nvSpPr>
          <p:spPr>
            <a:xfrm>
              <a:off x="1121423" y="2288304"/>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7" action="ppaction://hlinksldjump">
                    <a:extLst>
                      <a:ext uri="{A12FA001-AC4F-418D-AE19-62706E023703}">
                        <ahyp:hlinkClr xmlns:ahyp="http://schemas.microsoft.com/office/drawing/2018/hyperlinkcolor" val="tx"/>
                      </a:ext>
                    </a:extLst>
                  </a:hlinkClick>
                </a:rPr>
                <a:t>1.12</a:t>
              </a:r>
              <a:endParaRPr lang="en-AU" sz="1400" b="1" dirty="0">
                <a:solidFill>
                  <a:schemeClr val="bg1"/>
                </a:solidFill>
                <a:latin typeface="+mj-lt"/>
                <a:cs typeface="Arial"/>
              </a:endParaRPr>
            </a:p>
          </p:txBody>
        </p:sp>
      </p:grpSp>
      <p:grpSp>
        <p:nvGrpSpPr>
          <p:cNvPr id="12" name="Group 11" descr="1–13 Applying the Working scientifically processes">
            <a:extLst>
              <a:ext uri="{FF2B5EF4-FFF2-40B4-BE49-F238E27FC236}">
                <a16:creationId xmlns:a16="http://schemas.microsoft.com/office/drawing/2014/main" id="{0AF384FB-337A-2490-CB17-0F9A16D125A7}"/>
              </a:ext>
            </a:extLst>
          </p:cNvPr>
          <p:cNvGrpSpPr/>
          <p:nvPr/>
        </p:nvGrpSpPr>
        <p:grpSpPr>
          <a:xfrm>
            <a:off x="1107036" y="3387600"/>
            <a:ext cx="4728118" cy="950400"/>
            <a:chOff x="1121423" y="3276406"/>
            <a:chExt cx="4728118" cy="950400"/>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29290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AU" sz="1600" b="1" dirty="0">
                  <a:cs typeface="Arial" panose="020B0604020202020204" pitchFamily="34" charset="0"/>
                  <a:hlinkClick r:id="rId9" action="ppaction://hlinksldjump"/>
                </a:rPr>
                <a:t>Applying the Working scientifically processes</a:t>
              </a:r>
              <a:endParaRPr lang="en-GB" sz="1600" b="1" dirty="0">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121423" y="327640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9" action="ppaction://hlinksldjump">
                    <a:extLst>
                      <a:ext uri="{A12FA001-AC4F-418D-AE19-62706E023703}">
                        <ahyp:hlinkClr xmlns:ahyp="http://schemas.microsoft.com/office/drawing/2018/hyperlinkcolor" val="tx"/>
                      </a:ext>
                    </a:extLst>
                  </a:hlinkClick>
                </a:rPr>
                <a:t>1.13</a:t>
              </a:r>
              <a:endParaRPr lang="en-AU" sz="1400" b="1" dirty="0">
                <a:solidFill>
                  <a:schemeClr val="bg1"/>
                </a:solidFill>
                <a:latin typeface="+mj-lt"/>
                <a:cs typeface="Arial"/>
              </a:endParaRPr>
            </a:p>
          </p:txBody>
        </p:sp>
      </p:grpSp>
      <p:grpSp>
        <p:nvGrpSpPr>
          <p:cNvPr id="13" name="Group 12" descr="1–14 Introducing secondary source investigations">
            <a:extLst>
              <a:ext uri="{FF2B5EF4-FFF2-40B4-BE49-F238E27FC236}">
                <a16:creationId xmlns:a16="http://schemas.microsoft.com/office/drawing/2014/main" id="{DBBAA08E-24B6-F0D9-10D9-E1C98825EFE6}"/>
              </a:ext>
            </a:extLst>
          </p:cNvPr>
          <p:cNvGrpSpPr/>
          <p:nvPr/>
        </p:nvGrpSpPr>
        <p:grpSpPr>
          <a:xfrm>
            <a:off x="1107036" y="4566600"/>
            <a:ext cx="4728118" cy="950400"/>
            <a:chOff x="1126760" y="4265076"/>
            <a:chExt cx="4728118" cy="950400"/>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57022" y="428157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10" action="ppaction://hlinksldjump"/>
                </a:rPr>
                <a:t>Introducing secondary source investigations</a:t>
              </a:r>
              <a:endParaRPr lang="en-GB" sz="1600" b="1" dirty="0">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126760" y="426507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0" action="ppaction://hlinksldjump">
                    <a:extLst>
                      <a:ext uri="{A12FA001-AC4F-418D-AE19-62706E023703}">
                        <ahyp:hlinkClr xmlns:ahyp="http://schemas.microsoft.com/office/drawing/2018/hyperlinkcolor" val="tx"/>
                      </a:ext>
                    </a:extLst>
                  </a:hlinkClick>
                </a:rPr>
                <a:t>1.14</a:t>
              </a:r>
              <a:endParaRPr lang="en-AU" sz="1400" b="1" dirty="0">
                <a:solidFill>
                  <a:schemeClr val="bg1"/>
                </a:solidFill>
                <a:latin typeface="+mj-lt"/>
                <a:cs typeface="Arial"/>
              </a:endParaRPr>
            </a:p>
          </p:txBody>
        </p:sp>
      </p:grpSp>
      <p:sp>
        <p:nvSpPr>
          <p:cNvPr id="9" name="Oval 8">
            <a:hlinkClick r:id="rId3" action="ppaction://hlinksldjump"/>
            <a:extLst>
              <a:ext uri="{FF2B5EF4-FFF2-40B4-BE49-F238E27FC236}">
                <a16:creationId xmlns:a16="http://schemas.microsoft.com/office/drawing/2014/main" id="{EADF65FC-F02E-2C42-975D-7D131C9CF0B4}"/>
              </a:ext>
            </a:extLst>
          </p:cNvPr>
          <p:cNvSpPr/>
          <p:nvPr/>
        </p:nvSpPr>
        <p:spPr>
          <a:xfrm>
            <a:off x="187709" y="578880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TRB</a:t>
            </a:r>
            <a:r>
              <a:rPr lang="en-AU" sz="1600" b="1">
                <a:solidFill>
                  <a:schemeClr val="bg1"/>
                </a:solidFill>
                <a:latin typeface="Arial"/>
                <a:cs typeface="Arial"/>
              </a:rPr>
              <a:t> 2</a:t>
            </a:r>
            <a:endParaRPr lang="en-AU" sz="1600" b="1">
              <a:solidFill>
                <a:schemeClr val="bg1"/>
              </a:solidFill>
              <a:latin typeface="Arial" panose="020B0604020202020204" pitchFamily="34" charset="0"/>
              <a:cs typeface="Arial" panose="020B0604020202020204" pitchFamily="34" charset="0"/>
            </a:endParaRPr>
          </a:p>
        </p:txBody>
      </p:sp>
      <p:grpSp>
        <p:nvGrpSpPr>
          <p:cNvPr id="14" name="Group 13" descr="2–1 Introducing space science – what do you know?">
            <a:extLst>
              <a:ext uri="{FF2B5EF4-FFF2-40B4-BE49-F238E27FC236}">
                <a16:creationId xmlns:a16="http://schemas.microsoft.com/office/drawing/2014/main" id="{A60E1FC6-7962-331C-2567-DFF9A6785376}"/>
              </a:ext>
            </a:extLst>
          </p:cNvPr>
          <p:cNvGrpSpPr/>
          <p:nvPr/>
        </p:nvGrpSpPr>
        <p:grpSpPr>
          <a:xfrm>
            <a:off x="1107036" y="5745600"/>
            <a:ext cx="4728118" cy="950400"/>
            <a:chOff x="1147228" y="5252115"/>
            <a:chExt cx="4728118" cy="950400"/>
          </a:xfrm>
        </p:grpSpPr>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777490" y="52686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AU" sz="1600" b="1" dirty="0">
                  <a:cs typeface="Arial" panose="020B0604020202020204" pitchFamily="34" charset="0"/>
                  <a:hlinkClick r:id="rId12" action="ppaction://hlinksldjump"/>
                </a:rPr>
                <a:t>Introducing space science – what do you know?</a:t>
              </a:r>
              <a:endParaRPr lang="en-GB" sz="1600" b="1" dirty="0">
                <a:cs typeface="Arial" panose="020B0604020202020204" pitchFamily="34" charset="0"/>
              </a:endParaRPr>
            </a:p>
          </p:txBody>
        </p:sp>
        <p:sp>
          <p:nvSpPr>
            <p:cNvPr id="30" name="Oval 29">
              <a:extLst>
                <a:ext uri="{FF2B5EF4-FFF2-40B4-BE49-F238E27FC236}">
                  <a16:creationId xmlns:a16="http://schemas.microsoft.com/office/drawing/2014/main" id="{B0E74290-D27C-AEF7-46E4-E1542A1B3C92}"/>
                </a:ext>
              </a:extLst>
            </p:cNvPr>
            <p:cNvSpPr/>
            <p:nvPr/>
          </p:nvSpPr>
          <p:spPr>
            <a:xfrm>
              <a:off x="1147228" y="5252115"/>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2" action="ppaction://hlinksldjump">
                    <a:extLst>
                      <a:ext uri="{A12FA001-AC4F-418D-AE19-62706E023703}">
                        <ahyp:hlinkClr xmlns:ahyp="http://schemas.microsoft.com/office/drawing/2018/hyperlinkcolor" val="tx"/>
                      </a:ext>
                    </a:extLst>
                  </a:hlinkClick>
                </a:rPr>
                <a:t>2.1</a:t>
              </a:r>
              <a:endParaRPr lang="en-AU" sz="1400" b="1" dirty="0">
                <a:solidFill>
                  <a:schemeClr val="bg1"/>
                </a:solidFill>
                <a:latin typeface="+mj-lt"/>
                <a:cs typeface="Arial"/>
              </a:endParaRPr>
            </a:p>
          </p:txBody>
        </p:sp>
      </p:grpSp>
      <p:grpSp>
        <p:nvGrpSpPr>
          <p:cNvPr id="15" name="Group 14" descr="2–2 Trace space back to you">
            <a:extLst>
              <a:ext uri="{FF2B5EF4-FFF2-40B4-BE49-F238E27FC236}">
                <a16:creationId xmlns:a16="http://schemas.microsoft.com/office/drawing/2014/main" id="{40241F5D-F2A7-62E2-9969-9C7EA1853A3E}"/>
              </a:ext>
            </a:extLst>
          </p:cNvPr>
          <p:cNvGrpSpPr/>
          <p:nvPr/>
        </p:nvGrpSpPr>
        <p:grpSpPr>
          <a:xfrm>
            <a:off x="6555600" y="1029600"/>
            <a:ext cx="4602858" cy="950400"/>
            <a:chOff x="7142704" y="1294620"/>
            <a:chExt cx="4602858" cy="950400"/>
          </a:xfrm>
        </p:grpSpPr>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647706" y="1310820"/>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3" action="ppaction://hlinksldjump"/>
                </a:rPr>
                <a:t>Trace space back to you</a:t>
              </a:r>
              <a:endParaRPr lang="en-GB" sz="1600" b="1" dirty="0">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7142704" y="129462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3" action="ppaction://hlinksldjump">
                    <a:extLst>
                      <a:ext uri="{A12FA001-AC4F-418D-AE19-62706E023703}">
                        <ahyp:hlinkClr xmlns:ahyp="http://schemas.microsoft.com/office/drawing/2018/hyperlinkcolor" val="tx"/>
                      </a:ext>
                    </a:extLst>
                  </a:hlinkClick>
                </a:rPr>
                <a:t>2.2</a:t>
              </a:r>
              <a:endParaRPr lang="en-AU" sz="1400" b="1" dirty="0">
                <a:solidFill>
                  <a:schemeClr val="bg1"/>
                </a:solidFill>
                <a:latin typeface="+mj-lt"/>
                <a:cs typeface="Arial" panose="020B0604020202020204" pitchFamily="34" charset="0"/>
              </a:endParaRPr>
            </a:p>
          </p:txBody>
        </p:sp>
      </p:grpSp>
      <p:grpSp>
        <p:nvGrpSpPr>
          <p:cNvPr id="16" name="Group 15" descr="2–3 Unlocking the Universe">
            <a:extLst>
              <a:ext uri="{FF2B5EF4-FFF2-40B4-BE49-F238E27FC236}">
                <a16:creationId xmlns:a16="http://schemas.microsoft.com/office/drawing/2014/main" id="{E04C261F-8FE4-A61A-0048-982E77FBB957}"/>
              </a:ext>
            </a:extLst>
          </p:cNvPr>
          <p:cNvGrpSpPr/>
          <p:nvPr/>
        </p:nvGrpSpPr>
        <p:grpSpPr>
          <a:xfrm>
            <a:off x="6555600" y="2208600"/>
            <a:ext cx="4602858" cy="950400"/>
            <a:chOff x="7142704" y="2269265"/>
            <a:chExt cx="4602858" cy="950400"/>
          </a:xfrm>
        </p:grpSpPr>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647706" y="228576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4" action="ppaction://hlinksldjump"/>
                </a:rPr>
                <a:t>Unlocking the Universe</a:t>
              </a:r>
              <a:endParaRPr lang="en-GB" sz="1600" b="1" dirty="0">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7142704" y="2269265"/>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4" action="ppaction://hlinksldjump">
                    <a:extLst>
                      <a:ext uri="{A12FA001-AC4F-418D-AE19-62706E023703}">
                        <ahyp:hlinkClr xmlns:ahyp="http://schemas.microsoft.com/office/drawing/2018/hyperlinkcolor" val="tx"/>
                      </a:ext>
                    </a:extLst>
                  </a:hlinkClick>
                </a:rPr>
                <a:t>2.3</a:t>
              </a:r>
              <a:endParaRPr lang="en-AU" sz="1400" b="1" dirty="0">
                <a:solidFill>
                  <a:schemeClr val="bg1"/>
                </a:solidFill>
                <a:latin typeface="+mj-lt"/>
                <a:cs typeface="Arial"/>
              </a:endParaRPr>
            </a:p>
          </p:txBody>
        </p:sp>
      </p:grpSp>
      <p:grpSp>
        <p:nvGrpSpPr>
          <p:cNvPr id="17" name="Group 16" descr="2–4 What is at the centre of our Solar System?">
            <a:extLst>
              <a:ext uri="{FF2B5EF4-FFF2-40B4-BE49-F238E27FC236}">
                <a16:creationId xmlns:a16="http://schemas.microsoft.com/office/drawing/2014/main" id="{17E98DF6-F4A3-72C0-9440-A3F9E41B7395}"/>
              </a:ext>
            </a:extLst>
          </p:cNvPr>
          <p:cNvGrpSpPr/>
          <p:nvPr/>
        </p:nvGrpSpPr>
        <p:grpSpPr>
          <a:xfrm>
            <a:off x="6555600" y="3387600"/>
            <a:ext cx="4602858" cy="950400"/>
            <a:chOff x="7142704" y="3269576"/>
            <a:chExt cx="4602858" cy="950400"/>
          </a:xfrm>
        </p:grpSpPr>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7647706" y="328607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5" action="ppaction://hlinksldjump"/>
                </a:rPr>
                <a:t>What is at the centre of our Solar System?</a:t>
              </a:r>
              <a:endParaRPr lang="en-GB" sz="1600" b="1" dirty="0">
                <a:cs typeface="Arial" panose="020B0604020202020204" pitchFamily="34" charset="0"/>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7142704" y="326957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5" action="ppaction://hlinksldjump">
                    <a:extLst>
                      <a:ext uri="{A12FA001-AC4F-418D-AE19-62706E023703}">
                        <ahyp:hlinkClr xmlns:ahyp="http://schemas.microsoft.com/office/drawing/2018/hyperlinkcolor" val="tx"/>
                      </a:ext>
                    </a:extLst>
                  </a:hlinkClick>
                </a:rPr>
                <a:t>2.4</a:t>
              </a:r>
              <a:endParaRPr lang="en-AU" sz="1400" b="1" dirty="0">
                <a:solidFill>
                  <a:schemeClr val="bg1"/>
                </a:solidFill>
                <a:latin typeface="+mj-lt"/>
                <a:cs typeface="Arial"/>
              </a:endParaRPr>
            </a:p>
          </p:txBody>
        </p:sp>
      </p:grpSp>
      <p:grpSp>
        <p:nvGrpSpPr>
          <p:cNvPr id="18" name="Group 17" descr="2–5 The scale of the Solar System">
            <a:extLst>
              <a:ext uri="{FF2B5EF4-FFF2-40B4-BE49-F238E27FC236}">
                <a16:creationId xmlns:a16="http://schemas.microsoft.com/office/drawing/2014/main" id="{24450E55-7360-2D11-FE69-80C6370873EE}"/>
              </a:ext>
            </a:extLst>
          </p:cNvPr>
          <p:cNvGrpSpPr/>
          <p:nvPr/>
        </p:nvGrpSpPr>
        <p:grpSpPr>
          <a:xfrm>
            <a:off x="6555600" y="4566600"/>
            <a:ext cx="4602858" cy="950400"/>
            <a:chOff x="7142704" y="4269887"/>
            <a:chExt cx="4602858" cy="950400"/>
          </a:xfrm>
        </p:grpSpPr>
        <p:sp>
          <p:nvSpPr>
            <p:cNvPr id="35" name="Rectangle: Rounded Corners 34">
              <a:extLst>
                <a:ext uri="{FF2B5EF4-FFF2-40B4-BE49-F238E27FC236}">
                  <a16:creationId xmlns:a16="http://schemas.microsoft.com/office/drawing/2014/main" id="{DE456139-3B79-F320-885E-F40308F718C2}"/>
                </a:ext>
                <a:ext uri="{C183D7F6-B498-43B3-948B-1728B52AA6E4}">
                  <adec:decorative xmlns:adec="http://schemas.microsoft.com/office/drawing/2017/decorative" val="1"/>
                </a:ext>
              </a:extLst>
            </p:cNvPr>
            <p:cNvSpPr/>
            <p:nvPr/>
          </p:nvSpPr>
          <p:spPr>
            <a:xfrm>
              <a:off x="7647706" y="428639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6" action="ppaction://hlinksldjump"/>
                </a:rPr>
                <a:t>The scale of the Solar System</a:t>
              </a:r>
              <a:endParaRPr lang="en-GB" sz="1600" b="1" dirty="0">
                <a:cs typeface="Arial" panose="020B0604020202020204" pitchFamily="34" charset="0"/>
              </a:endParaRPr>
            </a:p>
          </p:txBody>
        </p:sp>
        <p:sp>
          <p:nvSpPr>
            <p:cNvPr id="36" name="Oval 35">
              <a:hlinkClick r:id="rId3" action="ppaction://hlinksldjump"/>
              <a:extLst>
                <a:ext uri="{FF2B5EF4-FFF2-40B4-BE49-F238E27FC236}">
                  <a16:creationId xmlns:a16="http://schemas.microsoft.com/office/drawing/2014/main" id="{7B7A8171-E86E-EC91-896D-5884F254D27A}"/>
                </a:ext>
              </a:extLst>
            </p:cNvPr>
            <p:cNvSpPr/>
            <p:nvPr/>
          </p:nvSpPr>
          <p:spPr>
            <a:xfrm>
              <a:off x="7142704" y="4269887"/>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6" action="ppaction://hlinksldjump">
                    <a:extLst>
                      <a:ext uri="{A12FA001-AC4F-418D-AE19-62706E023703}">
                        <ahyp:hlinkClr xmlns:ahyp="http://schemas.microsoft.com/office/drawing/2018/hyperlinkcolor" val="tx"/>
                      </a:ext>
                    </a:extLst>
                  </a:hlinkClick>
                </a:rPr>
                <a:t>2.5</a:t>
              </a:r>
              <a:endParaRPr lang="en-AU" sz="1400" b="1" dirty="0">
                <a:solidFill>
                  <a:schemeClr val="bg1"/>
                </a:solidFill>
                <a:latin typeface="+mj-lt"/>
                <a:cs typeface="Arial"/>
              </a:endParaRPr>
            </a:p>
          </p:txBody>
        </p:sp>
      </p:grpSp>
      <p:grpSp>
        <p:nvGrpSpPr>
          <p:cNvPr id="19" name="Group 18" descr="2–6 Seasons">
            <a:extLst>
              <a:ext uri="{FF2B5EF4-FFF2-40B4-BE49-F238E27FC236}">
                <a16:creationId xmlns:a16="http://schemas.microsoft.com/office/drawing/2014/main" id="{2FFC0C6C-ED80-F9E5-7C50-B265658DA7EA}"/>
              </a:ext>
            </a:extLst>
          </p:cNvPr>
          <p:cNvGrpSpPr/>
          <p:nvPr/>
        </p:nvGrpSpPr>
        <p:grpSpPr>
          <a:xfrm>
            <a:off x="6555600" y="5745600"/>
            <a:ext cx="4602857" cy="950400"/>
            <a:chOff x="7142705" y="5273852"/>
            <a:chExt cx="4602857" cy="950400"/>
          </a:xfrm>
        </p:grpSpPr>
        <p:sp>
          <p:nvSpPr>
            <p:cNvPr id="32" name="Rectangle: Rounded Corners 31">
              <a:extLst>
                <a:ext uri="{FF2B5EF4-FFF2-40B4-BE49-F238E27FC236}">
                  <a16:creationId xmlns:a16="http://schemas.microsoft.com/office/drawing/2014/main" id="{549C53E4-8A1E-8124-098C-966B3266BCB6}"/>
                </a:ext>
                <a:ext uri="{C183D7F6-B498-43B3-948B-1728B52AA6E4}">
                  <adec:decorative xmlns:adec="http://schemas.microsoft.com/office/drawing/2017/decorative" val="1"/>
                </a:ext>
              </a:extLst>
            </p:cNvPr>
            <p:cNvSpPr/>
            <p:nvPr/>
          </p:nvSpPr>
          <p:spPr>
            <a:xfrm>
              <a:off x="7647706" y="5290355"/>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7" action="ppaction://hlinksldjump"/>
                </a:rPr>
                <a:t>Seasons</a:t>
              </a:r>
              <a:endParaRPr lang="en-GB" sz="1600" b="1" dirty="0">
                <a:cs typeface="Arial" panose="020B0604020202020204" pitchFamily="34" charset="0"/>
              </a:endParaRPr>
            </a:p>
          </p:txBody>
        </p:sp>
        <p:sp>
          <p:nvSpPr>
            <p:cNvPr id="33" name="Oval 32">
              <a:hlinkClick r:id="rId3" action="ppaction://hlinksldjump"/>
              <a:extLst>
                <a:ext uri="{FF2B5EF4-FFF2-40B4-BE49-F238E27FC236}">
                  <a16:creationId xmlns:a16="http://schemas.microsoft.com/office/drawing/2014/main" id="{68CBF182-BF09-4322-A10D-F549BD135027}"/>
                </a:ext>
              </a:extLst>
            </p:cNvPr>
            <p:cNvSpPr/>
            <p:nvPr/>
          </p:nvSpPr>
          <p:spPr>
            <a:xfrm>
              <a:off x="7142705" y="5273852"/>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7" action="ppaction://hlinksldjump">
                    <a:extLst>
                      <a:ext uri="{A12FA001-AC4F-418D-AE19-62706E023703}">
                        <ahyp:hlinkClr xmlns:ahyp="http://schemas.microsoft.com/office/drawing/2018/hyperlinkcolor" val="tx"/>
                      </a:ext>
                    </a:extLst>
                  </a:hlinkClick>
                </a:rPr>
                <a:t>2.6</a:t>
              </a:r>
              <a:endParaRPr lang="en-AU" sz="1400" b="1" dirty="0">
                <a:solidFill>
                  <a:schemeClr val="bg1"/>
                </a:solidFill>
                <a:latin typeface="+mj-lt"/>
                <a:cs typeface="Arial" panose="020B0604020202020204" pitchFamily="34" charset="0"/>
              </a:endParaRP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26409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BDA21F-10E5-4156-C5D1-D01D1BA6170B}"/>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dirty="0"/>
              <a:t>T-chart – observations</a:t>
            </a:r>
            <a:endParaRPr lang="en-AU" dirty="0"/>
          </a:p>
        </p:txBody>
      </p:sp>
      <p:pic>
        <p:nvPicPr>
          <p:cNvPr id="1025" name="Picture 10" descr="A broken window with grass in the background">
            <a:extLst>
              <a:ext uri="{FF2B5EF4-FFF2-40B4-BE49-F238E27FC236}">
                <a16:creationId xmlns:a16="http://schemas.microsoft.com/office/drawing/2014/main" id="{FEDE7F96-C475-8EBE-BC80-B5C09AC0D8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83579" y="162000"/>
            <a:ext cx="10726220" cy="6033499"/>
          </a:xfrm>
          <a:prstGeom prst="rect">
            <a:avLst/>
          </a:prstGeom>
          <a:solidFill>
            <a:srgbClr val="FFFFFF"/>
          </a:solidFill>
        </p:spPr>
      </p:pic>
      <p:sp>
        <p:nvSpPr>
          <p:cNvPr id="2" name="Slide Number Placeholder 1">
            <a:extLst>
              <a:ext uri="{FF2B5EF4-FFF2-40B4-BE49-F238E27FC236}">
                <a16:creationId xmlns:a16="http://schemas.microsoft.com/office/drawing/2014/main" id="{F49CD58E-507E-0AEA-F524-8DFE17754B9F}"/>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40</a:t>
            </a:fld>
            <a:endParaRPr lang="en-AU"/>
          </a:p>
        </p:txBody>
      </p:sp>
      <p:sp>
        <p:nvSpPr>
          <p:cNvPr id="5" name="TextBox 4">
            <a:extLst>
              <a:ext uri="{FF2B5EF4-FFF2-40B4-BE49-F238E27FC236}">
                <a16:creationId xmlns:a16="http://schemas.microsoft.com/office/drawing/2014/main" id="{4D59CA41-8CDD-43A6-D2A7-0BC758A88240}"/>
              </a:ext>
            </a:extLst>
          </p:cNvPr>
          <p:cNvSpPr txBox="1"/>
          <p:nvPr/>
        </p:nvSpPr>
        <p:spPr>
          <a:xfrm>
            <a:off x="883579" y="6107252"/>
            <a:ext cx="6902949" cy="496996"/>
          </a:xfrm>
          <a:prstGeom prst="rect">
            <a:avLst/>
          </a:prstGeom>
          <a:noFill/>
        </p:spPr>
        <p:txBody>
          <a:bodyPr wrap="square">
            <a:spAutoFit/>
          </a:bodyPr>
          <a:lstStyle/>
          <a:p>
            <a:pPr>
              <a:lnSpc>
                <a:spcPct val="150000"/>
              </a:lnSpc>
              <a:spcBef>
                <a:spcPts val="1200"/>
              </a:spcBef>
              <a:spcAft>
                <a:spcPts val="600"/>
              </a:spcAft>
            </a:pPr>
            <a:r>
              <a:rPr lang="en-AU" sz="2000" dirty="0">
                <a:effectLst/>
                <a:latin typeface="Arial" panose="020B0604020202020204" pitchFamily="34" charset="0"/>
                <a:ea typeface="Calibri" panose="020F0502020204030204" pitchFamily="34" charset="0"/>
              </a:rPr>
              <a:t>‘</a:t>
            </a:r>
            <a:r>
              <a:rPr lang="en-AU" sz="1400" u="sng" dirty="0">
                <a:solidFill>
                  <a:srgbClr val="001C4A"/>
                </a:solidFill>
                <a:effectLst/>
                <a:latin typeface="Arial" panose="020B0604020202020204" pitchFamily="34" charset="0"/>
                <a:ea typeface="Calibri" panose="020F0502020204030204" pitchFamily="34" charset="0"/>
                <a:hlinkClick r:id="rId4"/>
              </a:rPr>
              <a:t>Broken Window</a:t>
            </a:r>
            <a:r>
              <a:rPr lang="en-AU" sz="1400" u="sng" dirty="0">
                <a:solidFill>
                  <a:srgbClr val="001C4A"/>
                </a:solidFill>
                <a:effectLst/>
                <a:latin typeface="Arial" panose="020B0604020202020204" pitchFamily="34" charset="0"/>
                <a:ea typeface="Calibri" panose="020F0502020204030204" pitchFamily="34" charset="0"/>
              </a:rPr>
              <a:t>’</a:t>
            </a:r>
            <a:r>
              <a:rPr lang="en-AU" sz="1400" dirty="0">
                <a:effectLst/>
                <a:latin typeface="Arial" panose="020B0604020202020204" pitchFamily="34" charset="0"/>
                <a:ea typeface="Calibri" panose="020F0502020204030204" pitchFamily="34" charset="0"/>
              </a:rPr>
              <a:t> by Adi Setiawan is licensed under </a:t>
            </a:r>
            <a:r>
              <a:rPr lang="en-AU" sz="1400" u="sng" dirty="0">
                <a:solidFill>
                  <a:srgbClr val="001C4A"/>
                </a:solidFill>
                <a:effectLst/>
                <a:latin typeface="Arial" panose="020B0604020202020204" pitchFamily="34" charset="0"/>
                <a:ea typeface="Calibri" panose="020F0502020204030204" pitchFamily="34" charset="0"/>
                <a:hlinkClick r:id="rId5"/>
              </a:rPr>
              <a:t>CC BY-NC-SA 2.0</a:t>
            </a:r>
            <a:r>
              <a:rPr lang="en-AU" sz="1400" u="sng" dirty="0">
                <a:solidFill>
                  <a:srgbClr val="001C4A"/>
                </a:solidFill>
                <a:effectLst/>
                <a:latin typeface="Arial" panose="020B0604020202020204" pitchFamily="34" charset="0"/>
                <a:ea typeface="Calibri" panose="020F0502020204030204" pitchFamily="34" charset="0"/>
              </a:rPr>
              <a:t>.</a:t>
            </a:r>
            <a:endParaRPr lang="en-AU" sz="2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4618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1.9 From observations to questions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458197028"/>
              </p:ext>
            </p:extLst>
          </p:nvPr>
        </p:nvGraphicFramePr>
        <p:xfrm>
          <a:off x="359998" y="1916174"/>
          <a:ext cx="11126369" cy="233114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observations help scientists increase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develop testable questions based on my observations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carry out an investigation designed to answer questions. </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638580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A69A85-0D82-8501-F526-2C9CD02DE258}"/>
              </a:ext>
              <a:ext uri="{C183D7F6-B498-43B3-948B-1728B52AA6E4}">
                <adec:decorative xmlns:adec="http://schemas.microsoft.com/office/drawing/2017/decorative" val="1"/>
              </a:ext>
            </a:extLst>
          </p:cNvPr>
          <p:cNvSpPr/>
          <p:nvPr/>
        </p:nvSpPr>
        <p:spPr>
          <a:xfrm>
            <a:off x="0" y="1423851"/>
            <a:ext cx="12192000" cy="5434149"/>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5">
            <a:extLst>
              <a:ext uri="{FF2B5EF4-FFF2-40B4-BE49-F238E27FC236}">
                <a16:creationId xmlns:a16="http://schemas.microsoft.com/office/drawing/2014/main" id="{C226A2C3-9B37-1F4B-0C07-CEFF46A0BB4F}"/>
              </a:ext>
            </a:extLst>
          </p:cNvPr>
          <p:cNvSpPr>
            <a:spLocks noGrp="1"/>
          </p:cNvSpPr>
          <p:nvPr>
            <p:ph type="title"/>
          </p:nvPr>
        </p:nvSpPr>
        <p:spPr/>
        <p:txBody>
          <a:bodyPr/>
          <a:lstStyle/>
          <a:p>
            <a:r>
              <a:rPr lang="en-AU" dirty="0"/>
              <a:t>1.9 From observations to questions – checkpoint</a:t>
            </a:r>
          </a:p>
        </p:txBody>
      </p:sp>
      <p:sp>
        <p:nvSpPr>
          <p:cNvPr id="5" name="Picture Placeholder 4">
            <a:extLst>
              <a:ext uri="{FF2B5EF4-FFF2-40B4-BE49-F238E27FC236}">
                <a16:creationId xmlns:a16="http://schemas.microsoft.com/office/drawing/2014/main" id="{94382880-323B-ACFB-2BC1-E0633762A4B7}"/>
              </a:ext>
            </a:extLst>
          </p:cNvPr>
          <p:cNvSpPr>
            <a:spLocks noGrp="1"/>
          </p:cNvSpPr>
          <p:nvPr>
            <p:ph type="pic" sz="quarter" idx="13"/>
          </p:nvPr>
        </p:nvSpPr>
        <p:spPr>
          <a:xfrm>
            <a:off x="359998" y="1909282"/>
            <a:ext cx="11484002" cy="525160"/>
          </a:xfrm>
        </p:spPr>
        <p:txBody>
          <a:bodyPr/>
          <a:lstStyle/>
          <a:p>
            <a:pPr>
              <a:lnSpc>
                <a:spcPct val="150000"/>
              </a:lnSpc>
              <a:spcBef>
                <a:spcPts val="1200"/>
              </a:spcBef>
              <a:spcAft>
                <a:spcPts val="600"/>
              </a:spcAft>
            </a:pPr>
            <a:r>
              <a:rPr lang="en-AU" sz="2400" b="1" dirty="0">
                <a:solidFill>
                  <a:srgbClr val="000000"/>
                </a:solidFill>
                <a:effectLst/>
                <a:latin typeface="+mj-lt"/>
                <a:ea typeface="Calibri" panose="020F0502020204030204" pitchFamily="34" charset="0"/>
              </a:rPr>
              <a:t>State 3 criteria that make for a good scientific question</a:t>
            </a:r>
            <a:endParaRPr lang="en-AU" sz="2400" b="1" dirty="0">
              <a:effectLst/>
              <a:latin typeface="+mj-lt"/>
              <a:ea typeface="Calibri" panose="020F0502020204030204" pitchFamily="34" charset="0"/>
            </a:endParaRPr>
          </a:p>
        </p:txBody>
      </p:sp>
      <p:pic>
        <p:nvPicPr>
          <p:cNvPr id="4" name="Graphic 3">
            <a:extLst>
              <a:ext uri="{FF2B5EF4-FFF2-40B4-BE49-F238E27FC236}">
                <a16:creationId xmlns:a16="http://schemas.microsoft.com/office/drawing/2014/main" id="{719E2651-5EDB-8155-3DA1-6500792DFD0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6230" y="2434442"/>
            <a:ext cx="4479540" cy="4479540"/>
          </a:xfrm>
          <a:prstGeom prst="rect">
            <a:avLst/>
          </a:prstGeom>
        </p:spPr>
      </p:pic>
      <p:sp>
        <p:nvSpPr>
          <p:cNvPr id="3" name="Slide Number Placeholder 2">
            <a:extLst>
              <a:ext uri="{FF2B5EF4-FFF2-40B4-BE49-F238E27FC236}">
                <a16:creationId xmlns:a16="http://schemas.microsoft.com/office/drawing/2014/main" id="{5A86DD5F-FCA6-34CA-1E43-DA31F3C605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23231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1.10 Measure up</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084542627"/>
              </p:ext>
            </p:extLst>
          </p:nvPr>
        </p:nvGraphicFramePr>
        <p:xfrm>
          <a:off x="359998" y="1916174"/>
          <a:ext cx="11126369" cy="330650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to use scientific equipment to make observations.</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compare the range, sensitivity and accuracy of analog and digital instruments used to measure weight</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measuring instruments to measure aspects of the environment</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record measurements correctly using correct units.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3414895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E9A5-DBA3-20EF-E541-52B71EBDDCAB}"/>
              </a:ext>
            </a:extLst>
          </p:cNvPr>
          <p:cNvSpPr>
            <a:spLocks noGrp="1"/>
          </p:cNvSpPr>
          <p:nvPr>
            <p:ph type="title"/>
          </p:nvPr>
        </p:nvSpPr>
        <p:spPr/>
        <p:txBody>
          <a:bodyPr/>
          <a:lstStyle/>
          <a:p>
            <a:r>
              <a:rPr lang="en-AU">
                <a:latin typeface="+mj-lt"/>
              </a:rPr>
              <a:t>Analog and digital measuring devices </a:t>
            </a:r>
          </a:p>
        </p:txBody>
      </p:sp>
      <p:sp>
        <p:nvSpPr>
          <p:cNvPr id="6" name="TextBox 5">
            <a:extLst>
              <a:ext uri="{FF2B5EF4-FFF2-40B4-BE49-F238E27FC236}">
                <a16:creationId xmlns:a16="http://schemas.microsoft.com/office/drawing/2014/main" id="{D48AFBAE-3EE0-9DD0-F2A2-D6346A066133}"/>
              </a:ext>
            </a:extLst>
          </p:cNvPr>
          <p:cNvSpPr txBox="1"/>
          <p:nvPr/>
        </p:nvSpPr>
        <p:spPr>
          <a:xfrm>
            <a:off x="360000" y="1051515"/>
            <a:ext cx="10939371" cy="2534099"/>
          </a:xfrm>
          <a:prstGeom prst="rect">
            <a:avLst/>
          </a:prstGeom>
          <a:noFill/>
        </p:spPr>
        <p:txBody>
          <a:bodyPr wrap="square" lIns="0" tIns="0" rIns="0" bIns="0" rtlCol="0">
            <a:noAutofit/>
          </a:bodyPr>
          <a:lstStyle/>
          <a:p>
            <a:pPr algn="l">
              <a:lnSpc>
                <a:spcPct val="150000"/>
              </a:lnSpc>
              <a:spcAft>
                <a:spcPts val="600"/>
              </a:spcAft>
            </a:pPr>
            <a:r>
              <a:rPr lang="en-AU" sz="1800" dirty="0"/>
              <a:t>Investigate the analog and digital devices displayed. What do the analog devices have in common? What do the digital devices have in common? Consider the following questions: </a:t>
            </a:r>
          </a:p>
          <a:p>
            <a:pPr marL="285750" indent="-285750" algn="l">
              <a:lnSpc>
                <a:spcPct val="150000"/>
              </a:lnSpc>
              <a:spcAft>
                <a:spcPts val="600"/>
              </a:spcAft>
              <a:buFont typeface="Arial" panose="020B0604020202020204" pitchFamily="34" charset="0"/>
              <a:buChar char="•"/>
            </a:pPr>
            <a:r>
              <a:rPr lang="en-AU" sz="1800" dirty="0"/>
              <a:t>How is the reading displayed?</a:t>
            </a:r>
          </a:p>
          <a:p>
            <a:pPr marL="285750" indent="-285750" algn="l">
              <a:lnSpc>
                <a:spcPct val="150000"/>
              </a:lnSpc>
              <a:spcAft>
                <a:spcPts val="600"/>
              </a:spcAft>
              <a:buFont typeface="Arial" panose="020B0604020202020204" pitchFamily="34" charset="0"/>
              <a:buChar char="•"/>
            </a:pPr>
            <a:r>
              <a:rPr lang="en-AU" sz="1800" dirty="0"/>
              <a:t>Is the whole scale visible? </a:t>
            </a:r>
          </a:p>
          <a:p>
            <a:pPr marL="285750" indent="-285750" algn="l">
              <a:lnSpc>
                <a:spcPct val="150000"/>
              </a:lnSpc>
              <a:spcAft>
                <a:spcPts val="600"/>
              </a:spcAft>
              <a:buFont typeface="Arial" panose="020B0604020202020204" pitchFamily="34" charset="0"/>
              <a:buChar char="•"/>
            </a:pPr>
            <a:r>
              <a:rPr lang="en-AU" sz="1800" dirty="0"/>
              <a:t>Would it be possible to estimate a reading? </a:t>
            </a:r>
          </a:p>
          <a:p>
            <a:pPr algn="l">
              <a:lnSpc>
                <a:spcPct val="150000"/>
              </a:lnSpc>
              <a:spcAft>
                <a:spcPts val="600"/>
              </a:spcAft>
            </a:pPr>
            <a:r>
              <a:rPr lang="en-AU" sz="1800" dirty="0"/>
              <a:t>Present your information in a table</a:t>
            </a:r>
          </a:p>
        </p:txBody>
      </p:sp>
      <p:graphicFrame>
        <p:nvGraphicFramePr>
          <p:cNvPr id="5" name="Table 4">
            <a:extLst>
              <a:ext uri="{FF2B5EF4-FFF2-40B4-BE49-F238E27FC236}">
                <a16:creationId xmlns:a16="http://schemas.microsoft.com/office/drawing/2014/main" id="{65B77998-C30F-E084-D211-979178B07E84}"/>
              </a:ext>
            </a:extLst>
          </p:cNvPr>
          <p:cNvGraphicFramePr>
            <a:graphicFrameLocks noGrp="1"/>
          </p:cNvGraphicFramePr>
          <p:nvPr>
            <p:extLst>
              <p:ext uri="{D42A27DB-BD31-4B8C-83A1-F6EECF244321}">
                <p14:modId xmlns:p14="http://schemas.microsoft.com/office/powerpoint/2010/main" val="2675552770"/>
              </p:ext>
            </p:extLst>
          </p:nvPr>
        </p:nvGraphicFramePr>
        <p:xfrm>
          <a:off x="1396700" y="3926710"/>
          <a:ext cx="9398600" cy="2769290"/>
        </p:xfrm>
        <a:graphic>
          <a:graphicData uri="http://schemas.openxmlformats.org/drawingml/2006/table">
            <a:tbl>
              <a:tblPr firstRow="1" bandRow="1">
                <a:tableStyleId>{69012ECD-51FC-41F1-AA8D-1B2483CD663E}</a:tableStyleId>
              </a:tblPr>
              <a:tblGrid>
                <a:gridCol w="4699300">
                  <a:extLst>
                    <a:ext uri="{9D8B030D-6E8A-4147-A177-3AD203B41FA5}">
                      <a16:colId xmlns:a16="http://schemas.microsoft.com/office/drawing/2014/main" val="642401774"/>
                    </a:ext>
                  </a:extLst>
                </a:gridCol>
                <a:gridCol w="4699300">
                  <a:extLst>
                    <a:ext uri="{9D8B030D-6E8A-4147-A177-3AD203B41FA5}">
                      <a16:colId xmlns:a16="http://schemas.microsoft.com/office/drawing/2014/main" val="3367286913"/>
                    </a:ext>
                  </a:extLst>
                </a:gridCol>
              </a:tblGrid>
              <a:tr h="391898">
                <a:tc>
                  <a:txBody>
                    <a:bodyPr/>
                    <a:lstStyle/>
                    <a:p>
                      <a:r>
                        <a:rPr lang="en-AU" dirty="0"/>
                        <a:t>What </a:t>
                      </a:r>
                      <a:r>
                        <a:rPr lang="en-AU" dirty="0" err="1"/>
                        <a:t>analog</a:t>
                      </a:r>
                      <a:r>
                        <a:rPr lang="en-AU" dirty="0"/>
                        <a:t> devices have in common: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t>What digital devices have in common: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2342712"/>
                  </a:ext>
                </a:extLst>
              </a:tr>
              <a:tr h="808784">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6926740"/>
                  </a:ext>
                </a:extLst>
              </a:tr>
              <a:tr h="784304">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43941720"/>
                  </a:ext>
                </a:extLst>
              </a:tr>
              <a:tr h="784304">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3226345"/>
                  </a:ext>
                </a:extLst>
              </a:tr>
            </a:tbl>
          </a:graphicData>
        </a:graphic>
      </p:graphicFrame>
      <p:sp>
        <p:nvSpPr>
          <p:cNvPr id="3" name="Slide Number Placeholder 2">
            <a:extLst>
              <a:ext uri="{FF2B5EF4-FFF2-40B4-BE49-F238E27FC236}">
                <a16:creationId xmlns:a16="http://schemas.microsoft.com/office/drawing/2014/main" id="{54F6BBE5-8C6B-352D-8B50-F814EA8213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206529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1.11 Putting it all together</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64337481-4563-B6CF-62B6-9574D6EED59A}"/>
              </a:ext>
            </a:extLst>
          </p:cNvPr>
          <p:cNvGraphicFramePr>
            <a:graphicFrameLocks noGrp="1"/>
          </p:cNvGraphicFramePr>
          <p:nvPr>
            <p:extLst>
              <p:ext uri="{D42A27DB-BD31-4B8C-83A1-F6EECF244321}">
                <p14:modId xmlns:p14="http://schemas.microsoft.com/office/powerpoint/2010/main" val="1759976108"/>
              </p:ext>
            </p:extLst>
          </p:nvPr>
        </p:nvGraphicFramePr>
        <p:xfrm>
          <a:off x="359998" y="1642670"/>
          <a:ext cx="11126369" cy="505333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18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802800">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to plan and conduct safe and valid investigations </a:t>
                      </a:r>
                      <a:endParaRPr lang="en-AU" sz="1800"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safely follow a planned procedure to heat water and measure the temperature accurately </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the variable that is being measured</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the variable that is being changed</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76325">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use scientific equipment to make accurate observations</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measure temperature accurately </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597917"/>
                  </a:ext>
                </a:extLst>
              </a:tr>
              <a:tr h="1000125">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record measurements in a table and plot data accurately on a graph</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1695153"/>
                  </a:ext>
                </a:extLst>
              </a:tr>
              <a:tr h="533400">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look for patterns in data.</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accurately interpret data in a line graph.</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24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1375525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A98A2C-A140-C8FC-D64B-17AFB011B11B}"/>
              </a:ext>
            </a:extLst>
          </p:cNvPr>
          <p:cNvSpPr>
            <a:spLocks noGrp="1"/>
          </p:cNvSpPr>
          <p:nvPr>
            <p:ph type="title"/>
          </p:nvPr>
        </p:nvSpPr>
        <p:spPr/>
        <p:txBody>
          <a:bodyPr/>
          <a:lstStyle/>
          <a:p>
            <a:r>
              <a:rPr lang="en-AU" dirty="0"/>
              <a:t>1.11 Equipment diagrams</a:t>
            </a:r>
          </a:p>
        </p:txBody>
      </p:sp>
      <p:sp>
        <p:nvSpPr>
          <p:cNvPr id="4" name="Content Placeholder 3">
            <a:extLst>
              <a:ext uri="{FF2B5EF4-FFF2-40B4-BE49-F238E27FC236}">
                <a16:creationId xmlns:a16="http://schemas.microsoft.com/office/drawing/2014/main" id="{E65A3D3A-3518-8887-91E2-83FF12FF72B4}"/>
              </a:ext>
            </a:extLst>
          </p:cNvPr>
          <p:cNvSpPr>
            <a:spLocks noGrp="1"/>
          </p:cNvSpPr>
          <p:nvPr>
            <p:ph sz="quarter" idx="19"/>
          </p:nvPr>
        </p:nvSpPr>
        <p:spPr>
          <a:xfrm>
            <a:off x="360000" y="1243036"/>
            <a:ext cx="5612925" cy="4814518"/>
          </a:xfrm>
        </p:spPr>
        <p:txBody>
          <a:bodyPr/>
          <a:lstStyle/>
          <a:p>
            <a:pPr>
              <a:lnSpc>
                <a:spcPct val="114000"/>
              </a:lnSpc>
            </a:pPr>
            <a:r>
              <a:rPr lang="en-AU" sz="1800" b="1" dirty="0">
                <a:latin typeface="+mj-lt"/>
              </a:rPr>
              <a:t>A good line diagram</a:t>
            </a:r>
          </a:p>
          <a:p>
            <a:pPr marL="285750" indent="-285750">
              <a:lnSpc>
                <a:spcPct val="114000"/>
              </a:lnSpc>
              <a:buFont typeface="Arial" panose="020B0604020202020204" pitchFamily="34" charset="0"/>
              <a:buChar char="•"/>
            </a:pPr>
            <a:r>
              <a:rPr lang="en-AU" sz="1600" dirty="0"/>
              <a:t>is drawn in pencil</a:t>
            </a:r>
          </a:p>
          <a:p>
            <a:pPr marL="285750" indent="-285750">
              <a:lnSpc>
                <a:spcPct val="114000"/>
              </a:lnSpc>
              <a:buFont typeface="Arial" panose="020B0604020202020204" pitchFamily="34" charset="0"/>
              <a:buChar char="•"/>
            </a:pPr>
            <a:r>
              <a:rPr lang="en-AU" sz="1600" dirty="0"/>
              <a:t>has crisp, sharp lines without shading</a:t>
            </a:r>
          </a:p>
          <a:p>
            <a:pPr marL="285750" indent="-285750">
              <a:lnSpc>
                <a:spcPct val="114000"/>
              </a:lnSpc>
              <a:buFont typeface="Arial" panose="020B0604020202020204" pitchFamily="34" charset="0"/>
              <a:buChar char="•"/>
            </a:pPr>
            <a:r>
              <a:rPr lang="en-AU" sz="1600" dirty="0"/>
              <a:t>has any straight lines drawn with a ruler</a:t>
            </a:r>
          </a:p>
          <a:p>
            <a:pPr marL="285750" indent="-285750">
              <a:lnSpc>
                <a:spcPct val="114000"/>
              </a:lnSpc>
              <a:buFont typeface="Arial" panose="020B0604020202020204" pitchFamily="34" charset="0"/>
              <a:buChar char="•"/>
            </a:pPr>
            <a:r>
              <a:rPr lang="en-AU" sz="1600" dirty="0"/>
              <a:t>is drawn in 2 dimensions</a:t>
            </a:r>
          </a:p>
          <a:p>
            <a:pPr marL="285750" indent="-285750">
              <a:lnSpc>
                <a:spcPct val="114000"/>
              </a:lnSpc>
              <a:buFont typeface="Arial" panose="020B0604020202020204" pitchFamily="34" charset="0"/>
              <a:buChar char="•"/>
            </a:pPr>
            <a:r>
              <a:rPr lang="en-AU" sz="1600" dirty="0"/>
              <a:t>has the openings of containers not closed off with a line</a:t>
            </a:r>
          </a:p>
          <a:p>
            <a:pPr marL="285750" indent="-285750">
              <a:lnSpc>
                <a:spcPct val="114000"/>
              </a:lnSpc>
              <a:buFont typeface="Arial" panose="020B0604020202020204" pitchFamily="34" charset="0"/>
              <a:buChar char="•"/>
            </a:pPr>
            <a:r>
              <a:rPr lang="en-AU" sz="1600" dirty="0"/>
              <a:t>is large enough to show the important details</a:t>
            </a:r>
          </a:p>
          <a:p>
            <a:pPr marL="285750" indent="-285750">
              <a:lnSpc>
                <a:spcPct val="114000"/>
              </a:lnSpc>
              <a:buFont typeface="Arial" panose="020B0604020202020204" pitchFamily="34" charset="0"/>
              <a:buChar char="•"/>
            </a:pPr>
            <a:r>
              <a:rPr lang="en-AU" sz="1600" dirty="0"/>
              <a:t>has each component labelled with a rule line without arrowheads</a:t>
            </a:r>
          </a:p>
          <a:p>
            <a:pPr marL="285750" indent="-285750">
              <a:lnSpc>
                <a:spcPct val="114000"/>
              </a:lnSpc>
              <a:buFont typeface="Arial" panose="020B0604020202020204" pitchFamily="34" charset="0"/>
              <a:buChar char="•"/>
            </a:pPr>
            <a:r>
              <a:rPr lang="en-AU" sz="1600" dirty="0"/>
              <a:t>has label lines that do not cross over.</a:t>
            </a:r>
          </a:p>
          <a:p>
            <a:pPr>
              <a:lnSpc>
                <a:spcPct val="114000"/>
              </a:lnSpc>
            </a:pPr>
            <a:r>
              <a:rPr lang="en-AU" sz="1600" b="1" dirty="0"/>
              <a:t>Note:</a:t>
            </a:r>
            <a:r>
              <a:rPr lang="en-AU" sz="1600" dirty="0"/>
              <a:t> arrowheads are only used to denote movement or process.</a:t>
            </a:r>
          </a:p>
        </p:txBody>
      </p:sp>
      <p:pic>
        <p:nvPicPr>
          <p:cNvPr id="10" name="Picture 9" descr="a scientific diagram of a retort stand with a boss head and clamp holding a temperature probe in a beaker of water. ">
            <a:extLst>
              <a:ext uri="{FF2B5EF4-FFF2-40B4-BE49-F238E27FC236}">
                <a16:creationId xmlns:a16="http://schemas.microsoft.com/office/drawing/2014/main" id="{B8F68A0A-FFB7-A067-3D18-C2E875B11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9985" y="1243036"/>
            <a:ext cx="5748000" cy="4490301"/>
          </a:xfrm>
          <a:prstGeom prst="rect">
            <a:avLst/>
          </a:prstGeom>
        </p:spPr>
      </p:pic>
      <p:sp>
        <p:nvSpPr>
          <p:cNvPr id="2" name="Slide Number Placeholder 1">
            <a:extLst>
              <a:ext uri="{FF2B5EF4-FFF2-40B4-BE49-F238E27FC236}">
                <a16:creationId xmlns:a16="http://schemas.microsoft.com/office/drawing/2014/main" id="{948791FC-4ABA-E1F4-56AD-2172BF988D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
        <p:nvSpPr>
          <p:cNvPr id="6" name="TextBox 5">
            <a:extLst>
              <a:ext uri="{FF2B5EF4-FFF2-40B4-BE49-F238E27FC236}">
                <a16:creationId xmlns:a16="http://schemas.microsoft.com/office/drawing/2014/main" id="{DA36EF91-527D-3949-195A-D474983489DF}"/>
              </a:ext>
            </a:extLst>
          </p:cNvPr>
          <p:cNvSpPr txBox="1"/>
          <p:nvPr/>
        </p:nvSpPr>
        <p:spPr>
          <a:xfrm>
            <a:off x="6400800" y="5733337"/>
            <a:ext cx="5882748" cy="461665"/>
          </a:xfrm>
          <a:prstGeom prst="rect">
            <a:avLst/>
          </a:prstGeom>
          <a:noFill/>
        </p:spPr>
        <p:txBody>
          <a:bodyPr wrap="square">
            <a:spAutoFit/>
          </a:bodyPr>
          <a:lstStyle/>
          <a:p>
            <a:r>
              <a:rPr lang="en-AU" sz="1200" dirty="0"/>
              <a:t>This work has been generated using </a:t>
            </a:r>
            <a:r>
              <a:rPr lang="en-AU" sz="1200" dirty="0">
                <a:hlinkClick r:id="rId4"/>
              </a:rPr>
              <a:t>Chemix.org</a:t>
            </a:r>
            <a:r>
              <a:rPr lang="en-AU" sz="1200" dirty="0"/>
              <a:t>. Any copyright subsisting in this work is owned by © State of New South Wales (Department of Education) 2024. </a:t>
            </a:r>
          </a:p>
        </p:txBody>
      </p:sp>
    </p:spTree>
    <p:extLst>
      <p:ext uri="{BB962C8B-B14F-4D97-AF65-F5344CB8AC3E}">
        <p14:creationId xmlns:p14="http://schemas.microsoft.com/office/powerpoint/2010/main" val="263737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E190E-7D63-13FC-364C-2D94E6D1C38F}"/>
              </a:ext>
            </a:extLst>
          </p:cNvPr>
          <p:cNvSpPr>
            <a:spLocks noGrp="1"/>
          </p:cNvSpPr>
          <p:nvPr>
            <p:ph type="title"/>
          </p:nvPr>
        </p:nvSpPr>
        <p:spPr/>
        <p:txBody>
          <a:bodyPr/>
          <a:lstStyle/>
          <a:p>
            <a:r>
              <a:rPr lang="en-AU"/>
              <a:t>Measuring volume</a:t>
            </a:r>
          </a:p>
        </p:txBody>
      </p:sp>
      <p:sp>
        <p:nvSpPr>
          <p:cNvPr id="5" name="Text Placeholder 4">
            <a:extLst>
              <a:ext uri="{FF2B5EF4-FFF2-40B4-BE49-F238E27FC236}">
                <a16:creationId xmlns:a16="http://schemas.microsoft.com/office/drawing/2014/main" id="{B8ABD557-7EF1-58F1-D558-B3074FE7DE59}"/>
              </a:ext>
            </a:extLst>
          </p:cNvPr>
          <p:cNvSpPr>
            <a:spLocks noGrp="1"/>
          </p:cNvSpPr>
          <p:nvPr>
            <p:ph type="body" sz="quarter" idx="18"/>
          </p:nvPr>
        </p:nvSpPr>
        <p:spPr/>
        <p:txBody>
          <a:bodyPr/>
          <a:lstStyle/>
          <a:p>
            <a:r>
              <a:rPr lang="en-AU" dirty="0"/>
              <a:t>How to read a measuring cylinder</a:t>
            </a:r>
          </a:p>
        </p:txBody>
      </p:sp>
      <p:pic>
        <p:nvPicPr>
          <p:cNvPr id="7" name="Picture 6" descr="Image showing how to use the meniscus to read the volume in a measuring cylinder.">
            <a:extLst>
              <a:ext uri="{FF2B5EF4-FFF2-40B4-BE49-F238E27FC236}">
                <a16:creationId xmlns:a16="http://schemas.microsoft.com/office/drawing/2014/main" id="{6C1C6832-7671-171B-421F-ED0AF9F867AE}"/>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954584" y="1526988"/>
            <a:ext cx="8282832" cy="4563464"/>
          </a:xfrm>
          <a:prstGeom prst="rect">
            <a:avLst/>
          </a:prstGeom>
        </p:spPr>
      </p:pic>
      <p:sp>
        <p:nvSpPr>
          <p:cNvPr id="9" name="Text Placeholder 4">
            <a:extLst>
              <a:ext uri="{FF2B5EF4-FFF2-40B4-BE49-F238E27FC236}">
                <a16:creationId xmlns:a16="http://schemas.microsoft.com/office/drawing/2014/main" id="{FCDFAFD7-FA87-A4F3-CC9E-47738776D78A}"/>
              </a:ext>
            </a:extLst>
          </p:cNvPr>
          <p:cNvSpPr txBox="1">
            <a:spLocks/>
          </p:cNvSpPr>
          <p:nvPr/>
        </p:nvSpPr>
        <p:spPr>
          <a:xfrm>
            <a:off x="5090845" y="6266279"/>
            <a:ext cx="5429892" cy="31001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ea typeface="Calibri" panose="020F0502020204030204" pitchFamily="34" charset="0"/>
                <a:hlinkClick r:id="rId4">
                  <a:extLst>
                    <a:ext uri="{A12FA001-AC4F-418D-AE19-62706E023703}">
                      <ahyp:hlinkClr xmlns:ahyp="http://schemas.microsoft.com/office/drawing/2018/hyperlinkcolor" val="tx"/>
                    </a:ext>
                  </a:extLst>
                </a:hlinkClick>
              </a:rPr>
              <a:t>‘</a:t>
            </a:r>
            <a:r>
              <a:rPr lang="en-AU" sz="1200" u="sng" dirty="0">
                <a:solidFill>
                  <a:srgbClr val="146CFD"/>
                </a:solidFill>
                <a:ea typeface="Calibri" panose="020F0502020204030204" pitchFamily="34" charset="0"/>
                <a:hlinkClick r:id="rId4">
                  <a:extLst>
                    <a:ext uri="{A12FA001-AC4F-418D-AE19-62706E023703}">
                      <ahyp:hlinkClr xmlns:ahyp="http://schemas.microsoft.com/office/drawing/2018/hyperlinkcolor" val="tx"/>
                    </a:ext>
                  </a:extLst>
                </a:hlinkClick>
              </a:rPr>
              <a:t>Measuring volume</a:t>
            </a:r>
            <a:r>
              <a:rPr lang="en-AU" sz="1200" u="sng" dirty="0">
                <a:solidFill>
                  <a:srgbClr val="001C4A"/>
                </a:solidFill>
                <a:ea typeface="Calibri" panose="020F0502020204030204" pitchFamily="34" charset="0"/>
              </a:rPr>
              <a:t>’</a:t>
            </a:r>
            <a:r>
              <a:rPr lang="en-AU" sz="1200" dirty="0">
                <a:ea typeface="Calibri" panose="020F0502020204030204" pitchFamily="34" charset="0"/>
              </a:rPr>
              <a:t> by Unknown Author is licensed under </a:t>
            </a:r>
            <a:r>
              <a:rPr lang="en-AU" sz="1200" u="sng" dirty="0">
                <a:solidFill>
                  <a:srgbClr val="001C4A"/>
                </a:solidFill>
                <a:ea typeface="Calibri" panose="020F0502020204030204" pitchFamily="34" charset="0"/>
                <a:hlinkClick r:id="rId5"/>
              </a:rPr>
              <a:t>CC BY-SA-NC 4.0</a:t>
            </a:r>
            <a:endParaRPr lang="en-AU" sz="1200" dirty="0">
              <a:ea typeface="Calibri" panose="020F0502020204030204" pitchFamily="34" charset="0"/>
            </a:endParaRPr>
          </a:p>
          <a:p>
            <a:endParaRPr lang="en-AU" dirty="0"/>
          </a:p>
        </p:txBody>
      </p:sp>
      <p:sp>
        <p:nvSpPr>
          <p:cNvPr id="2" name="Slide Number Placeholder 1">
            <a:extLst>
              <a:ext uri="{FF2B5EF4-FFF2-40B4-BE49-F238E27FC236}">
                <a16:creationId xmlns:a16="http://schemas.microsoft.com/office/drawing/2014/main" id="{8826FBF9-5171-9382-708A-18311478BB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7215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17DA64-5712-168F-EC68-D29057967163}"/>
              </a:ext>
              <a:ext uri="{C183D7F6-B498-43B3-948B-1728B52AA6E4}">
                <adec:decorative xmlns:adec="http://schemas.microsoft.com/office/drawing/2017/decorative" val="1"/>
              </a:ext>
            </a:extLst>
          </p:cNvPr>
          <p:cNvSpPr/>
          <p:nvPr/>
        </p:nvSpPr>
        <p:spPr>
          <a:xfrm>
            <a:off x="0" y="1580606"/>
            <a:ext cx="12192000" cy="527739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0256BABE-FC43-5038-3519-7D11F38E9F6D}"/>
              </a:ext>
            </a:extLst>
          </p:cNvPr>
          <p:cNvSpPr>
            <a:spLocks noGrp="1"/>
          </p:cNvSpPr>
          <p:nvPr>
            <p:ph type="title"/>
          </p:nvPr>
        </p:nvSpPr>
        <p:spPr/>
        <p:txBody>
          <a:bodyPr anchor="t">
            <a:normAutofit/>
          </a:bodyPr>
          <a:lstStyle/>
          <a:p>
            <a:r>
              <a:rPr lang="en-AU" dirty="0"/>
              <a:t>1.11 Putting it all together – checkpoint</a:t>
            </a:r>
          </a:p>
        </p:txBody>
      </p:sp>
      <p:grpSp>
        <p:nvGrpSpPr>
          <p:cNvPr id="6" name="Group 5">
            <a:extLst>
              <a:ext uri="{FF2B5EF4-FFF2-40B4-BE49-F238E27FC236}">
                <a16:creationId xmlns:a16="http://schemas.microsoft.com/office/drawing/2014/main" id="{8DCB67F9-A66C-2BB7-FA88-F5AA8EEDC712}"/>
              </a:ext>
              <a:ext uri="{C183D7F6-B498-43B3-948B-1728B52AA6E4}">
                <adec:decorative xmlns:adec="http://schemas.microsoft.com/office/drawing/2017/decorative" val="1"/>
              </a:ext>
            </a:extLst>
          </p:cNvPr>
          <p:cNvGrpSpPr/>
          <p:nvPr/>
        </p:nvGrpSpPr>
        <p:grpSpPr>
          <a:xfrm>
            <a:off x="570016" y="1853884"/>
            <a:ext cx="4385732" cy="4842116"/>
            <a:chOff x="570016" y="1977289"/>
            <a:chExt cx="4385732" cy="4842116"/>
          </a:xfrm>
        </p:grpSpPr>
        <p:pic>
          <p:nvPicPr>
            <p:cNvPr id="4" name="Picture 3">
              <a:extLst>
                <a:ext uri="{FF2B5EF4-FFF2-40B4-BE49-F238E27FC236}">
                  <a16:creationId xmlns:a16="http://schemas.microsoft.com/office/drawing/2014/main" id="{0ABBA5DC-6DAD-78BB-F0C4-80252BCDA9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0016" y="1977289"/>
              <a:ext cx="4385732" cy="4503074"/>
            </a:xfrm>
            <a:prstGeom prst="rect">
              <a:avLst/>
            </a:prstGeom>
            <a:noFill/>
          </p:spPr>
        </p:pic>
        <p:sp>
          <p:nvSpPr>
            <p:cNvPr id="8" name="TextBox 7">
              <a:extLst>
                <a:ext uri="{FF2B5EF4-FFF2-40B4-BE49-F238E27FC236}">
                  <a16:creationId xmlns:a16="http://schemas.microsoft.com/office/drawing/2014/main" id="{E59BCAD6-E398-C4BF-BC00-92CE340CDED6}"/>
                </a:ext>
              </a:extLst>
            </p:cNvPr>
            <p:cNvSpPr txBox="1"/>
            <p:nvPr/>
          </p:nvSpPr>
          <p:spPr>
            <a:xfrm>
              <a:off x="570016" y="6560873"/>
              <a:ext cx="1662545" cy="258532"/>
            </a:xfrm>
            <a:prstGeom prst="rect">
              <a:avLst/>
            </a:prstGeom>
            <a:noFill/>
          </p:spPr>
          <p:txBody>
            <a:bodyPr wrap="square">
              <a:spAutoFit/>
            </a:bodyPr>
            <a:lstStyle/>
            <a:p>
              <a:pPr>
                <a:lnSpc>
                  <a:spcPct val="90000"/>
                </a:lnSpc>
                <a:spcAft>
                  <a:spcPts val="600"/>
                </a:spcAft>
              </a:pPr>
              <a:r>
                <a:rPr lang="en-AU" sz="1200" dirty="0"/>
                <a:t>education.nsw.gov.au</a:t>
              </a:r>
            </a:p>
          </p:txBody>
        </p:sp>
      </p:grpSp>
      <p:sp>
        <p:nvSpPr>
          <p:cNvPr id="7" name="Picture Placeholder 6">
            <a:extLst>
              <a:ext uri="{FF2B5EF4-FFF2-40B4-BE49-F238E27FC236}">
                <a16:creationId xmlns:a16="http://schemas.microsoft.com/office/drawing/2014/main" id="{CD8A1CE3-7A1A-59BF-1520-275F3579C588}"/>
              </a:ext>
            </a:extLst>
          </p:cNvPr>
          <p:cNvSpPr>
            <a:spLocks noGrp="1"/>
          </p:cNvSpPr>
          <p:nvPr>
            <p:ph type="pic" sz="quarter" idx="13"/>
          </p:nvPr>
        </p:nvSpPr>
        <p:spPr>
          <a:xfrm>
            <a:off x="5902036" y="1853884"/>
            <a:ext cx="5941964" cy="4210718"/>
          </a:xfrm>
        </p:spPr>
        <p:txBody>
          <a:bodyPr/>
          <a:lstStyle/>
          <a:p>
            <a:r>
              <a:rPr lang="en-AU" dirty="0">
                <a:latin typeface="+mn-lt"/>
              </a:rPr>
              <a:t>You are walking past a group of students using a Bunsen burner to heat a substance in a beaker. </a:t>
            </a:r>
          </a:p>
          <a:p>
            <a:r>
              <a:rPr lang="en-AU" dirty="0">
                <a:latin typeface="+mn-lt"/>
              </a:rPr>
              <a:t>Describe how you can tell if the students are using the correct flame. Give reasons for your answer.</a:t>
            </a:r>
          </a:p>
        </p:txBody>
      </p:sp>
      <p:sp>
        <p:nvSpPr>
          <p:cNvPr id="2" name="Slide Number Placeholder 1">
            <a:extLst>
              <a:ext uri="{FF2B5EF4-FFF2-40B4-BE49-F238E27FC236}">
                <a16:creationId xmlns:a16="http://schemas.microsoft.com/office/drawing/2014/main" id="{BF5FF8C3-3B9D-3EE4-A672-FC2CAD656E8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r>
              <a:rPr lang="en-AU" sz="1100" dirty="0"/>
              <a:t>48</a:t>
            </a:r>
          </a:p>
        </p:txBody>
      </p:sp>
    </p:spTree>
    <p:extLst>
      <p:ext uri="{BB962C8B-B14F-4D97-AF65-F5344CB8AC3E}">
        <p14:creationId xmlns:p14="http://schemas.microsoft.com/office/powerpoint/2010/main" val="280135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1.12 Can plants sense gravity?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942107534"/>
              </p:ext>
            </p:extLst>
          </p:nvPr>
        </p:nvGraphicFramePr>
        <p:xfrm>
          <a:off x="359998" y="1916174"/>
          <a:ext cx="11126369" cy="386739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38796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design valid experiments</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follow a planned procedure to make a series of observations and measurements over a period of time</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an independent and dependent variable and some controlled variables.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50000"/>
                        </a:lnSpc>
                        <a:spcAft>
                          <a:spcPts val="1200"/>
                        </a:spcAft>
                        <a:buFont typeface="Arial" panose="020B0604020202020204" pitchFamily="34" charset="0"/>
                        <a:buChar char="•"/>
                      </a:pPr>
                      <a:r>
                        <a:rPr lang="en-AU" dirty="0"/>
                        <a:t>to communicate scientific concepts.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dirty="0"/>
                        <a:t>draw annotated diagrams</a:t>
                      </a:r>
                    </a:p>
                    <a:p>
                      <a:pPr marL="285750" indent="-285750">
                        <a:lnSpc>
                          <a:spcPct val="150000"/>
                        </a:lnSpc>
                        <a:spcAft>
                          <a:spcPts val="1200"/>
                        </a:spcAft>
                        <a:buFont typeface="Arial" panose="020B0604020202020204" pitchFamily="34" charset="0"/>
                        <a:buChar char="•"/>
                      </a:pPr>
                      <a:r>
                        <a:rPr lang="en-AU" dirty="0"/>
                        <a:t>make an evidence-based claim.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87840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281363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Arial"/>
                <a:cs typeface="Arial"/>
              </a:rPr>
              <a:t>Contents 3</a:t>
            </a:r>
            <a:endParaRPr lang="en-GB" dirty="0"/>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215240" y="1048593"/>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2</a:t>
            </a:r>
            <a:endParaRPr lang="en-AU" sz="1600" b="1" dirty="0">
              <a:solidFill>
                <a:schemeClr val="bg1"/>
              </a:solidFill>
              <a:latin typeface="Arial" panose="020B0604020202020204" pitchFamily="34" charset="0"/>
              <a:cs typeface="Arial" panose="020B0604020202020204" pitchFamily="34" charset="0"/>
            </a:endParaRPr>
          </a:p>
        </p:txBody>
      </p:sp>
      <p:grpSp>
        <p:nvGrpSpPr>
          <p:cNvPr id="14" name="Group 13" descr="2–7 Exploring the phase of the Moon">
            <a:extLst>
              <a:ext uri="{FF2B5EF4-FFF2-40B4-BE49-F238E27FC236}">
                <a16:creationId xmlns:a16="http://schemas.microsoft.com/office/drawing/2014/main" id="{215D7554-BE2E-EA13-E442-98E89102FDFF}"/>
              </a:ext>
            </a:extLst>
          </p:cNvPr>
          <p:cNvGrpSpPr/>
          <p:nvPr/>
        </p:nvGrpSpPr>
        <p:grpSpPr>
          <a:xfrm>
            <a:off x="1105045" y="905601"/>
            <a:ext cx="5253202" cy="1149984"/>
            <a:chOff x="1099708" y="969719"/>
            <a:chExt cx="4775638" cy="104544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77490" y="103374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marR="0" lvl="0" algn="l" defTabSz="609585" rtl="0" eaLnBrk="1" fontAlgn="auto"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5" action="ppaction://hlinksldjump"/>
                </a:rPr>
                <a:t>Exploring the phase of the Moon</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5" name="Oval 4">
              <a:hlinkClick r:id="rId6" action="ppaction://hlinksldjump"/>
              <a:extLst>
                <a:ext uri="{FF2B5EF4-FFF2-40B4-BE49-F238E27FC236}">
                  <a16:creationId xmlns:a16="http://schemas.microsoft.com/office/drawing/2014/main" id="{56ACB92F-8289-CC4B-BE5A-A661A0C94E17}"/>
                </a:ext>
              </a:extLst>
            </p:cNvPr>
            <p:cNvSpPr/>
            <p:nvPr/>
          </p:nvSpPr>
          <p:spPr>
            <a:xfrm>
              <a:off x="1099708" y="96971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5" action="ppaction://hlinksldjump">
                    <a:extLst>
                      <a:ext uri="{A12FA001-AC4F-418D-AE19-62706E023703}">
                        <ahyp:hlinkClr xmlns:ahyp="http://schemas.microsoft.com/office/drawing/2018/hyperlinkcolor" val="tx"/>
                      </a:ext>
                    </a:extLst>
                  </a:hlinkClick>
                </a:rPr>
                <a:t>2.7</a:t>
              </a:r>
              <a:endParaRPr lang="en-AU" sz="1400" b="1" dirty="0">
                <a:solidFill>
                  <a:schemeClr val="bg1"/>
                </a:solidFill>
                <a:latin typeface="+mj-lt"/>
                <a:cs typeface="Arial"/>
              </a:endParaRPr>
            </a:p>
          </p:txBody>
        </p:sp>
      </p:grpSp>
      <p:grpSp>
        <p:nvGrpSpPr>
          <p:cNvPr id="13" name="Group 12" descr="2–8 Eclipses">
            <a:extLst>
              <a:ext uri="{FF2B5EF4-FFF2-40B4-BE49-F238E27FC236}">
                <a16:creationId xmlns:a16="http://schemas.microsoft.com/office/drawing/2014/main" id="{4380604A-CD01-BE16-11E3-1F2C737F1B18}"/>
              </a:ext>
            </a:extLst>
          </p:cNvPr>
          <p:cNvGrpSpPr/>
          <p:nvPr/>
        </p:nvGrpSpPr>
        <p:grpSpPr>
          <a:xfrm>
            <a:off x="1079240" y="2075811"/>
            <a:ext cx="5253202" cy="1149984"/>
            <a:chOff x="1073903" y="2260643"/>
            <a:chExt cx="4775638" cy="1045440"/>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32466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marR="0" lvl="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7" action="ppaction://hlinksldjump"/>
                </a:rPr>
                <a:t>Eclipses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21" name="Oval 20">
              <a:hlinkClick r:id="rId8" action="ppaction://hlinksldjump"/>
              <a:extLst>
                <a:ext uri="{FF2B5EF4-FFF2-40B4-BE49-F238E27FC236}">
                  <a16:creationId xmlns:a16="http://schemas.microsoft.com/office/drawing/2014/main" id="{D0A190BE-2B0B-2729-4549-D63712793CC2}"/>
                </a:ext>
              </a:extLst>
            </p:cNvPr>
            <p:cNvSpPr/>
            <p:nvPr/>
          </p:nvSpPr>
          <p:spPr>
            <a:xfrm>
              <a:off x="1073903" y="226064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7" action="ppaction://hlinksldjump">
                    <a:extLst>
                      <a:ext uri="{A12FA001-AC4F-418D-AE19-62706E023703}">
                        <ahyp:hlinkClr xmlns:ahyp="http://schemas.microsoft.com/office/drawing/2018/hyperlinkcolor" val="tx"/>
                      </a:ext>
                    </a:extLst>
                  </a:hlinkClick>
                </a:rPr>
                <a:t>2.8</a:t>
              </a:r>
              <a:endParaRPr lang="en-AU" sz="1400" b="1" dirty="0">
                <a:solidFill>
                  <a:schemeClr val="bg1"/>
                </a:solidFill>
                <a:latin typeface="+mj-lt"/>
                <a:cs typeface="Arial"/>
              </a:endParaRPr>
            </a:p>
          </p:txBody>
        </p:sp>
      </p:grpSp>
      <p:grpSp>
        <p:nvGrpSpPr>
          <p:cNvPr id="12" name="Group 11" descr="2–8 Tides">
            <a:extLst>
              <a:ext uri="{FF2B5EF4-FFF2-40B4-BE49-F238E27FC236}">
                <a16:creationId xmlns:a16="http://schemas.microsoft.com/office/drawing/2014/main" id="{60A19A78-09EC-0219-D29B-1252F86D35F6}"/>
              </a:ext>
            </a:extLst>
          </p:cNvPr>
          <p:cNvGrpSpPr/>
          <p:nvPr/>
        </p:nvGrpSpPr>
        <p:grpSpPr>
          <a:xfrm>
            <a:off x="1079240" y="3246021"/>
            <a:ext cx="5253202" cy="1149984"/>
            <a:chOff x="1073903" y="3248745"/>
            <a:chExt cx="4775638" cy="1045440"/>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31276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marR="0" lvl="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9" action="ppaction://hlinksldjump"/>
                </a:rPr>
                <a:t>Tides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073903" y="324874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9" action="ppaction://hlinksldjump">
                    <a:extLst>
                      <a:ext uri="{A12FA001-AC4F-418D-AE19-62706E023703}">
                        <ahyp:hlinkClr xmlns:ahyp="http://schemas.microsoft.com/office/drawing/2018/hyperlinkcolor" val="tx"/>
                      </a:ext>
                    </a:extLst>
                  </a:hlinkClick>
                </a:rPr>
                <a:t>2.9</a:t>
              </a:r>
              <a:endParaRPr lang="en-AU" sz="1400" b="1" dirty="0">
                <a:solidFill>
                  <a:schemeClr val="bg1"/>
                </a:solidFill>
                <a:latin typeface="+mj-lt"/>
                <a:cs typeface="Arial"/>
              </a:endParaRPr>
            </a:p>
          </p:txBody>
        </p:sp>
      </p:grpSp>
      <p:grpSp>
        <p:nvGrpSpPr>
          <p:cNvPr id="11" name="Group 10" descr="2–10 Aboriginal and Torres Strait Islander Peoples' knowledge of the Moon and tides">
            <a:extLst>
              <a:ext uri="{FF2B5EF4-FFF2-40B4-BE49-F238E27FC236}">
                <a16:creationId xmlns:a16="http://schemas.microsoft.com/office/drawing/2014/main" id="{5B8E4E00-CD55-92F2-DBE8-8866BCB47195}"/>
              </a:ext>
            </a:extLst>
          </p:cNvPr>
          <p:cNvGrpSpPr/>
          <p:nvPr/>
        </p:nvGrpSpPr>
        <p:grpSpPr>
          <a:xfrm>
            <a:off x="1084577" y="4416231"/>
            <a:ext cx="5253202" cy="1149984"/>
            <a:chOff x="1079240" y="4237415"/>
            <a:chExt cx="4775638" cy="1045440"/>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57022" y="430143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marR="0" lvl="0" algn="l" defTabSz="609585" rtl="0" eaLnBrk="1" fontAlgn="auto" latinLnBrk="0" hangingPunct="1">
                <a:lnSpc>
                  <a:spcPct val="15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0" action="ppaction://hlinksldjump"/>
                </a:rPr>
                <a:t>Aboriginal and Torres Strait Islander Peoples’ knowledge of the Moon and tides</a:t>
              </a:r>
              <a:endParaRPr kumimoji="0" lang="en-GB" sz="14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079240" y="42374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0" action="ppaction://hlinksldjump">
                    <a:extLst>
                      <a:ext uri="{A12FA001-AC4F-418D-AE19-62706E023703}">
                        <ahyp:hlinkClr xmlns:ahyp="http://schemas.microsoft.com/office/drawing/2018/hyperlinkcolor" val="tx"/>
                      </a:ext>
                    </a:extLst>
                  </a:hlinkClick>
                </a:rPr>
                <a:t>2.10</a:t>
              </a:r>
              <a:endParaRPr lang="en-AU" sz="1400" b="1" dirty="0">
                <a:solidFill>
                  <a:schemeClr val="bg1"/>
                </a:solidFill>
                <a:latin typeface="+mj-lt"/>
                <a:cs typeface="Arial"/>
              </a:endParaRPr>
            </a:p>
          </p:txBody>
        </p:sp>
      </p:grpSp>
      <p:grpSp>
        <p:nvGrpSpPr>
          <p:cNvPr id="10" name="Group 9" descr="2–11 How Aboriginal and Torres Strait Islander Peoples use stars to predict weather">
            <a:extLst>
              <a:ext uri="{FF2B5EF4-FFF2-40B4-BE49-F238E27FC236}">
                <a16:creationId xmlns:a16="http://schemas.microsoft.com/office/drawing/2014/main" id="{9F77D1BB-DDF7-9026-3E75-D8C767F23717}"/>
              </a:ext>
            </a:extLst>
          </p:cNvPr>
          <p:cNvGrpSpPr/>
          <p:nvPr/>
        </p:nvGrpSpPr>
        <p:grpSpPr>
          <a:xfrm>
            <a:off x="1105045" y="5586442"/>
            <a:ext cx="5253202" cy="1149984"/>
            <a:chOff x="1099708" y="5224454"/>
            <a:chExt cx="4775638" cy="1045440"/>
          </a:xfrm>
        </p:grpSpPr>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777490" y="528847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marR="0" lvl="0" algn="l" defTabSz="609585" rtl="0" eaLnBrk="1" fontAlgn="auto" latinLnBrk="0" hangingPunct="1">
                <a:lnSpc>
                  <a:spcPct val="15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1" action="ppaction://hlinksldjump"/>
                </a:rPr>
                <a:t>How Aboriginal and Torres Strait Islander Peoples use stars to predict weather</a:t>
              </a:r>
              <a:endParaRPr kumimoji="0" lang="en-GB" sz="14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B0E74290-D27C-AEF7-46E4-E1542A1B3C92}"/>
                </a:ext>
              </a:extLst>
            </p:cNvPr>
            <p:cNvSpPr/>
            <p:nvPr/>
          </p:nvSpPr>
          <p:spPr>
            <a:xfrm>
              <a:off x="1099708" y="5224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1" action="ppaction://hlinksldjump">
                    <a:extLst>
                      <a:ext uri="{A12FA001-AC4F-418D-AE19-62706E023703}">
                        <ahyp:hlinkClr xmlns:ahyp="http://schemas.microsoft.com/office/drawing/2018/hyperlinkcolor" val="tx"/>
                      </a:ext>
                    </a:extLst>
                  </a:hlinkClick>
                </a:rPr>
                <a:t>2.11</a:t>
              </a:r>
              <a:endParaRPr lang="en-AU" sz="1400" b="1" dirty="0">
                <a:solidFill>
                  <a:schemeClr val="bg1"/>
                </a:solidFill>
                <a:latin typeface="+mj-lt"/>
                <a:cs typeface="Arial"/>
              </a:endParaRPr>
            </a:p>
          </p:txBody>
        </p:sp>
      </p:grpSp>
      <p:grpSp>
        <p:nvGrpSpPr>
          <p:cNvPr id="9" name="Group 8" descr="2–12 Aboriginal and Torres Strait Peoples' sky stories">
            <a:extLst>
              <a:ext uri="{FF2B5EF4-FFF2-40B4-BE49-F238E27FC236}">
                <a16:creationId xmlns:a16="http://schemas.microsoft.com/office/drawing/2014/main" id="{027C9386-0D45-8EE9-A8A1-9FA1AB331C8A}"/>
              </a:ext>
            </a:extLst>
          </p:cNvPr>
          <p:cNvGrpSpPr/>
          <p:nvPr/>
        </p:nvGrpSpPr>
        <p:grpSpPr>
          <a:xfrm>
            <a:off x="6716584" y="905601"/>
            <a:ext cx="5115416" cy="1149984"/>
            <a:chOff x="7095184" y="1266959"/>
            <a:chExt cx="4650378" cy="1045440"/>
          </a:xfrm>
        </p:grpSpPr>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647706" y="1330679"/>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50850" marR="0" lvl="0" algn="l" defTabSz="609585" rtl="0" eaLnBrk="1" fontAlgn="auto"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2" action="ppaction://hlinksldjump"/>
                </a:rPr>
                <a:t>Aboriginal and Torres Strait Peoples’ sky stories </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7095184"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400" b="1" dirty="0">
                  <a:solidFill>
                    <a:schemeClr val="bg1"/>
                  </a:solidFill>
                  <a:latin typeface="+mj-lt"/>
                  <a:cs typeface="Arial"/>
                  <a:hlinkClick r:id="rId13" action="ppaction://hlinksldjump">
                    <a:extLst>
                      <a:ext uri="{A12FA001-AC4F-418D-AE19-62706E023703}">
                        <ahyp:hlinkClr xmlns:ahyp="http://schemas.microsoft.com/office/drawing/2018/hyperlinkcolor" val="tx"/>
                      </a:ext>
                    </a:extLst>
                  </a:hlinkClick>
                </a:rPr>
                <a:t>2.12</a:t>
              </a:r>
              <a:endParaRPr lang="en-AU" sz="1400" b="1" dirty="0">
                <a:solidFill>
                  <a:schemeClr val="bg1"/>
                </a:solidFill>
                <a:latin typeface="+mj-lt"/>
                <a:cs typeface="Arial" panose="020B0604020202020204" pitchFamily="34" charset="0"/>
              </a:endParaRPr>
            </a:p>
          </p:txBody>
        </p:sp>
      </p:grpSp>
      <p:grpSp>
        <p:nvGrpSpPr>
          <p:cNvPr id="8" name="Group 7" descr="Templates and scaffolds">
            <a:extLst>
              <a:ext uri="{FF2B5EF4-FFF2-40B4-BE49-F238E27FC236}">
                <a16:creationId xmlns:a16="http://schemas.microsoft.com/office/drawing/2014/main" id="{2FC4E481-009D-97F9-2BDF-A08573974D2C}"/>
              </a:ext>
            </a:extLst>
          </p:cNvPr>
          <p:cNvGrpSpPr/>
          <p:nvPr/>
        </p:nvGrpSpPr>
        <p:grpSpPr>
          <a:xfrm>
            <a:off x="6716584" y="2075811"/>
            <a:ext cx="5115416" cy="1149984"/>
            <a:chOff x="7095184" y="2241604"/>
            <a:chExt cx="4650378" cy="1045440"/>
          </a:xfrm>
        </p:grpSpPr>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647706" y="230562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50850" marR="0" lvl="0" algn="l" defTabSz="609585"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4" action="ppaction://hlinksldjump"/>
                </a:rPr>
                <a:t>Templates and scaffolds</a:t>
              </a:r>
              <a:endParaRPr kumimoji="0" lang="en-GB" sz="1600" b="1"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193FCBC3-0E7A-2B7F-C738-F5F9ECEE27FE}"/>
                </a:ext>
                <a:ext uri="{C183D7F6-B498-43B3-948B-1728B52AA6E4}">
                  <adec:decorative xmlns:adec="http://schemas.microsoft.com/office/drawing/2017/decorative" val="1"/>
                </a:ext>
              </a:extLst>
            </p:cNvPr>
            <p:cNvSpPr/>
            <p:nvPr/>
          </p:nvSpPr>
          <p:spPr>
            <a:xfrm>
              <a:off x="7095184" y="224160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400" b="1">
                <a:solidFill>
                  <a:schemeClr val="bg1"/>
                </a:solidFill>
                <a:latin typeface="+mj-lt"/>
                <a:cs typeface="Arial"/>
              </a:endParaRP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7751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36FE-D6E4-5B2C-DB51-5EB054EAF398}"/>
              </a:ext>
            </a:extLst>
          </p:cNvPr>
          <p:cNvSpPr>
            <a:spLocks noGrp="1"/>
          </p:cNvSpPr>
          <p:nvPr>
            <p:ph type="title"/>
          </p:nvPr>
        </p:nvSpPr>
        <p:spPr/>
        <p:txBody>
          <a:bodyPr anchor="t">
            <a:normAutofit/>
          </a:bodyPr>
          <a:lstStyle/>
          <a:p>
            <a:r>
              <a:rPr lang="en-AU"/>
              <a:t>Annotating a picture or diagram</a:t>
            </a:r>
          </a:p>
        </p:txBody>
      </p:sp>
      <p:pic>
        <p:nvPicPr>
          <p:cNvPr id="10" name="Picture 2">
            <a:extLst>
              <a:ext uri="{FF2B5EF4-FFF2-40B4-BE49-F238E27FC236}">
                <a16:creationId xmlns:a16="http://schemas.microsoft.com/office/drawing/2014/main" id="{26D51A7D-79E0-616B-7487-427BAC7CF4F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00" y="1369454"/>
            <a:ext cx="6219706" cy="4664780"/>
          </a:xfrm>
          <a:prstGeom prst="roundRect">
            <a:avLst>
              <a:gd name="adj" fmla="val 7757"/>
            </a:avLst>
          </a:prstGeom>
          <a:noFill/>
          <a:extLst>
            <a:ext uri="{909E8E84-426E-40DD-AFC4-6F175D3DCCD1}">
              <a14:hiddenFill xmlns:a14="http://schemas.microsoft.com/office/drawing/2010/main">
                <a:solidFill>
                  <a:srgbClr val="FFFFFF"/>
                </a:solidFill>
              </a14:hiddenFill>
            </a:ext>
          </a:extLst>
        </p:spPr>
      </p:pic>
      <p:sp>
        <p:nvSpPr>
          <p:cNvPr id="15" name="Freeform: Shape 14">
            <a:extLst>
              <a:ext uri="{FF2B5EF4-FFF2-40B4-BE49-F238E27FC236}">
                <a16:creationId xmlns:a16="http://schemas.microsoft.com/office/drawing/2014/main" id="{C6F8767E-3CB2-20AA-67D1-05B65ADC91B1}"/>
              </a:ext>
              <a:ext uri="{C183D7F6-B498-43B3-948B-1728B52AA6E4}">
                <adec:decorative xmlns:adec="http://schemas.microsoft.com/office/drawing/2017/decorative" val="1"/>
              </a:ext>
            </a:extLst>
          </p:cNvPr>
          <p:cNvSpPr/>
          <p:nvPr/>
        </p:nvSpPr>
        <p:spPr>
          <a:xfrm rot="5400000">
            <a:off x="3596768" y="73232"/>
            <a:ext cx="1521371" cy="5793577"/>
          </a:xfrm>
          <a:custGeom>
            <a:avLst/>
            <a:gdLst>
              <a:gd name="connsiteX0" fmla="*/ 0 w 1521371"/>
              <a:gd name="connsiteY0" fmla="*/ 5732520 h 5793577"/>
              <a:gd name="connsiteX1" fmla="*/ 30529 w 1521371"/>
              <a:gd name="connsiteY1" fmla="*/ 5732520 h 5793577"/>
              <a:gd name="connsiteX2" fmla="*/ 30529 w 1521371"/>
              <a:gd name="connsiteY2" fmla="*/ 83780 h 5793577"/>
              <a:gd name="connsiteX3" fmla="*/ 46481 w 1521371"/>
              <a:gd name="connsiteY3" fmla="*/ 83780 h 5793577"/>
              <a:gd name="connsiteX4" fmla="*/ 23674 w 1521371"/>
              <a:gd name="connsiteY4" fmla="*/ 23889 h 5793577"/>
              <a:gd name="connsiteX5" fmla="*/ 86406 w 1521371"/>
              <a:gd name="connsiteY5" fmla="*/ 0 h 5793577"/>
              <a:gd name="connsiteX6" fmla="*/ 1490005 w 1521371"/>
              <a:gd name="connsiteY6" fmla="*/ 3685822 h 5793577"/>
              <a:gd name="connsiteX7" fmla="*/ 1521371 w 1521371"/>
              <a:gd name="connsiteY7" fmla="*/ 3673878 h 5793577"/>
              <a:gd name="connsiteX8" fmla="*/ 1482527 w 1521371"/>
              <a:gd name="connsiteY8" fmla="*/ 3760499 h 5793577"/>
              <a:gd name="connsiteX9" fmla="*/ 1395906 w 1521371"/>
              <a:gd name="connsiteY9" fmla="*/ 3721656 h 5793577"/>
              <a:gd name="connsiteX10" fmla="*/ 1427273 w 1521371"/>
              <a:gd name="connsiteY10" fmla="*/ 3709711 h 5793577"/>
              <a:gd name="connsiteX11" fmla="*/ 91586 w 1521371"/>
              <a:gd name="connsiteY11" fmla="*/ 202226 h 5793577"/>
              <a:gd name="connsiteX12" fmla="*/ 91586 w 1521371"/>
              <a:gd name="connsiteY12" fmla="*/ 5732520 h 5793577"/>
              <a:gd name="connsiteX13" fmla="*/ 122115 w 1521371"/>
              <a:gd name="connsiteY13" fmla="*/ 5732520 h 5793577"/>
              <a:gd name="connsiteX14" fmla="*/ 61058 w 1521371"/>
              <a:gd name="connsiteY14" fmla="*/ 5793577 h 57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371" h="5793577">
                <a:moveTo>
                  <a:pt x="0" y="5732520"/>
                </a:moveTo>
                <a:lnTo>
                  <a:pt x="30529" y="5732520"/>
                </a:lnTo>
                <a:lnTo>
                  <a:pt x="30529" y="83780"/>
                </a:lnTo>
                <a:lnTo>
                  <a:pt x="46481" y="83780"/>
                </a:lnTo>
                <a:lnTo>
                  <a:pt x="23674" y="23889"/>
                </a:lnTo>
                <a:lnTo>
                  <a:pt x="86406" y="0"/>
                </a:lnTo>
                <a:lnTo>
                  <a:pt x="1490005" y="3685822"/>
                </a:lnTo>
                <a:lnTo>
                  <a:pt x="1521371" y="3673878"/>
                </a:lnTo>
                <a:lnTo>
                  <a:pt x="1482527" y="3760499"/>
                </a:lnTo>
                <a:lnTo>
                  <a:pt x="1395906" y="3721656"/>
                </a:lnTo>
                <a:lnTo>
                  <a:pt x="1427273" y="3709711"/>
                </a:lnTo>
                <a:lnTo>
                  <a:pt x="91586" y="202226"/>
                </a:lnTo>
                <a:lnTo>
                  <a:pt x="91586" y="5732520"/>
                </a:lnTo>
                <a:lnTo>
                  <a:pt x="122115" y="5732520"/>
                </a:lnTo>
                <a:lnTo>
                  <a:pt x="61058" y="5793577"/>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3" name="Arrow: Down 12">
            <a:extLst>
              <a:ext uri="{FF2B5EF4-FFF2-40B4-BE49-F238E27FC236}">
                <a16:creationId xmlns:a16="http://schemas.microsoft.com/office/drawing/2014/main" id="{FFC9109F-15D4-2953-8664-45C76EF23E9A}"/>
              </a:ext>
              <a:ext uri="{C183D7F6-B498-43B3-948B-1728B52AA6E4}">
                <adec:decorative xmlns:adec="http://schemas.microsoft.com/office/drawing/2017/decorative" val="1"/>
              </a:ext>
            </a:extLst>
          </p:cNvPr>
          <p:cNvSpPr/>
          <p:nvPr/>
        </p:nvSpPr>
        <p:spPr>
          <a:xfrm rot="5400000">
            <a:off x="6242391" y="3441330"/>
            <a:ext cx="149423" cy="189816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602E9289-942B-98CE-F1BA-6363ECDDC53A}"/>
              </a:ext>
            </a:extLst>
          </p:cNvPr>
          <p:cNvSpPr txBox="1"/>
          <p:nvPr/>
        </p:nvSpPr>
        <p:spPr>
          <a:xfrm>
            <a:off x="363872" y="6187016"/>
            <a:ext cx="3951691" cy="418984"/>
          </a:xfrm>
          <a:prstGeom prst="rect">
            <a:avLst/>
          </a:prstGeom>
          <a:noFill/>
        </p:spPr>
        <p:txBody>
          <a:bodyPr wrap="square" lIns="0" tIns="0" rIns="0" bIns="0" rtlCol="0">
            <a:noAutofit/>
          </a:bodyPr>
          <a:lstStyle/>
          <a:p>
            <a:pPr algn="l"/>
            <a:r>
              <a:rPr lang="en-AU" sz="1100" dirty="0">
                <a:hlinkClick r:id="rId4"/>
              </a:rPr>
              <a:t>‘Phototropism</a:t>
            </a:r>
            <a:r>
              <a:rPr lang="en-AU" sz="1100" dirty="0"/>
              <a:t>’ by </a:t>
            </a:r>
            <a:r>
              <a:rPr lang="en-AU" sz="1100" dirty="0" err="1"/>
              <a:t>Tangopaso</a:t>
            </a:r>
            <a:r>
              <a:rPr lang="en-AU" sz="1100" dirty="0"/>
              <a:t> is licensed under </a:t>
            </a:r>
            <a:r>
              <a:rPr lang="en-AU" sz="1100" dirty="0">
                <a:hlinkClick r:id="rId5"/>
              </a:rPr>
              <a:t>CC BY-SA 3.0</a:t>
            </a:r>
            <a:endParaRPr lang="en-AU" sz="1100" dirty="0"/>
          </a:p>
        </p:txBody>
      </p:sp>
      <p:sp>
        <p:nvSpPr>
          <p:cNvPr id="5" name="Rectangle: Rounded Corners 4">
            <a:extLst>
              <a:ext uri="{FF2B5EF4-FFF2-40B4-BE49-F238E27FC236}">
                <a16:creationId xmlns:a16="http://schemas.microsoft.com/office/drawing/2014/main" id="{27ECA592-F4F1-BCE2-4DA8-82664E3F1E23}"/>
              </a:ext>
            </a:extLst>
          </p:cNvPr>
          <p:cNvSpPr/>
          <p:nvPr/>
        </p:nvSpPr>
        <p:spPr>
          <a:xfrm>
            <a:off x="7158586" y="1361010"/>
            <a:ext cx="4050082" cy="211481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50000"/>
              </a:lnSpc>
              <a:spcAft>
                <a:spcPts val="1200"/>
              </a:spcAft>
            </a:pPr>
            <a:r>
              <a:rPr lang="en-AU" sz="1800" dirty="0">
                <a:solidFill>
                  <a:schemeClr val="accent1"/>
                </a:solidFill>
              </a:rPr>
              <a:t>The flowers and leaves are leaning toward the window. This is because they are growing toward the light.</a:t>
            </a:r>
          </a:p>
        </p:txBody>
      </p:sp>
      <p:sp>
        <p:nvSpPr>
          <p:cNvPr id="6" name="Rectangle: Rounded Corners 5">
            <a:extLst>
              <a:ext uri="{FF2B5EF4-FFF2-40B4-BE49-F238E27FC236}">
                <a16:creationId xmlns:a16="http://schemas.microsoft.com/office/drawing/2014/main" id="{7B067315-711C-90EF-4E1F-C1C004EB7040}"/>
              </a:ext>
            </a:extLst>
          </p:cNvPr>
          <p:cNvSpPr/>
          <p:nvPr/>
        </p:nvSpPr>
        <p:spPr>
          <a:xfrm>
            <a:off x="7158586" y="3751298"/>
            <a:ext cx="4050082" cy="2282936"/>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50000"/>
              </a:lnSpc>
              <a:spcAft>
                <a:spcPts val="1200"/>
              </a:spcAft>
            </a:pPr>
            <a:r>
              <a:rPr lang="en-AU" sz="1800" dirty="0">
                <a:solidFill>
                  <a:schemeClr val="accent1"/>
                </a:solidFill>
              </a:rPr>
              <a:t>The roots are growing towards the inside of the room, which is darker. </a:t>
            </a:r>
          </a:p>
        </p:txBody>
      </p:sp>
      <p:sp>
        <p:nvSpPr>
          <p:cNvPr id="3" name="Slide Number Placeholder 2">
            <a:extLst>
              <a:ext uri="{FF2B5EF4-FFF2-40B4-BE49-F238E27FC236}">
                <a16:creationId xmlns:a16="http://schemas.microsoft.com/office/drawing/2014/main" id="{2E38D49D-D36D-ED12-9A79-A2C245CB1751}"/>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50</a:t>
            </a:fld>
            <a:endParaRPr lang="en-AU"/>
          </a:p>
        </p:txBody>
      </p:sp>
    </p:spTree>
    <p:extLst>
      <p:ext uri="{BB962C8B-B14F-4D97-AF65-F5344CB8AC3E}">
        <p14:creationId xmlns:p14="http://schemas.microsoft.com/office/powerpoint/2010/main" val="1618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0DC657-764E-437E-DE3D-90FC52DE68D3}"/>
              </a:ext>
            </a:extLst>
          </p:cNvPr>
          <p:cNvSpPr>
            <a:spLocks noGrp="1"/>
          </p:cNvSpPr>
          <p:nvPr>
            <p:ph type="title"/>
          </p:nvPr>
        </p:nvSpPr>
        <p:spPr/>
        <p:txBody>
          <a:bodyPr/>
          <a:lstStyle/>
          <a:p>
            <a:r>
              <a:rPr lang="en-AU" dirty="0">
                <a:latin typeface="+mj-lt"/>
              </a:rPr>
              <a:t>1.12 Can plants sense gravity? – checkpoint</a:t>
            </a:r>
          </a:p>
        </p:txBody>
      </p:sp>
      <p:sp>
        <p:nvSpPr>
          <p:cNvPr id="8" name="Rectangle 7">
            <a:extLst>
              <a:ext uri="{FF2B5EF4-FFF2-40B4-BE49-F238E27FC236}">
                <a16:creationId xmlns:a16="http://schemas.microsoft.com/office/drawing/2014/main" id="{DD1F0EBE-878B-0E28-57FB-8930D318BE2E}"/>
              </a:ext>
              <a:ext uri="{C183D7F6-B498-43B3-948B-1728B52AA6E4}">
                <adec:decorative xmlns:adec="http://schemas.microsoft.com/office/drawing/2017/decorative" val="1"/>
              </a:ext>
            </a:extLst>
          </p:cNvPr>
          <p:cNvSpPr/>
          <p:nvPr/>
        </p:nvSpPr>
        <p:spPr>
          <a:xfrm>
            <a:off x="0" y="1567086"/>
            <a:ext cx="12192000" cy="529091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3">
            <a:extLst>
              <a:ext uri="{FF2B5EF4-FFF2-40B4-BE49-F238E27FC236}">
                <a16:creationId xmlns:a16="http://schemas.microsoft.com/office/drawing/2014/main" id="{BCF8B94B-3542-E0F5-3A73-A7B19F23599C}"/>
              </a:ext>
            </a:extLst>
          </p:cNvPr>
          <p:cNvSpPr>
            <a:spLocks noGrp="1"/>
          </p:cNvSpPr>
          <p:nvPr>
            <p:ph type="pic" sz="quarter" idx="13"/>
          </p:nvPr>
        </p:nvSpPr>
        <p:spPr/>
        <p:txBody>
          <a:bodyPr/>
          <a:lstStyle/>
          <a:p>
            <a:r>
              <a:rPr lang="en-AU" dirty="0">
                <a:latin typeface="+mn-lt"/>
              </a:rPr>
              <a:t>An agricultural scientist is planning an experiment to determine if a new fertiliser works better than a soluble fertiliser or pellets.</a:t>
            </a:r>
          </a:p>
        </p:txBody>
      </p:sp>
      <p:sp>
        <p:nvSpPr>
          <p:cNvPr id="2" name="Slide Number Placeholder 1">
            <a:extLst>
              <a:ext uri="{FF2B5EF4-FFF2-40B4-BE49-F238E27FC236}">
                <a16:creationId xmlns:a16="http://schemas.microsoft.com/office/drawing/2014/main" id="{BC70B87F-80B4-3184-9EBF-5DC95312F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346616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1.13 Applying the Working scientifically processes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478082382"/>
              </p:ext>
            </p:extLst>
          </p:nvPr>
        </p:nvGraphicFramePr>
        <p:xfrm>
          <a:off x="359998" y="1687149"/>
          <a:ext cx="11126369" cy="4918851"/>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2252">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049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to use scientific equipment to make accurate observations</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dirty="0"/>
                        <a:t>make accurate measurements of length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160136">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plan valid investigations</a:t>
                      </a:r>
                      <a:endParaRPr lang="en-AU" sz="1800"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identify the variables the independent, dependent and controlled variables in an investigation</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9326064"/>
                  </a:ext>
                </a:extLst>
              </a:tr>
              <a:tr h="767349">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plot data accurately on a graph</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8808669"/>
                  </a:ext>
                </a:extLst>
              </a:tr>
              <a:tr h="814802">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analyse data and information</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interpret graphs to identify patterns and trends</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628678"/>
                  </a:ext>
                </a:extLst>
              </a:tr>
              <a:tr h="679381">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communicate scientific concepts.</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construct an evidence-based claim.</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8804099"/>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1557080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9DDA-3AC0-8DA4-23DA-6537ABC31680}"/>
              </a:ext>
            </a:extLst>
          </p:cNvPr>
          <p:cNvSpPr>
            <a:spLocks noGrp="1"/>
          </p:cNvSpPr>
          <p:nvPr>
            <p:ph type="title"/>
          </p:nvPr>
        </p:nvSpPr>
        <p:spPr/>
        <p:txBody>
          <a:bodyPr/>
          <a:lstStyle/>
          <a:p>
            <a:r>
              <a:rPr lang="en-AU" dirty="0">
                <a:latin typeface="+mj-lt"/>
              </a:rPr>
              <a:t>The Working scientifically processes (1)</a:t>
            </a:r>
          </a:p>
        </p:txBody>
      </p:sp>
      <p:grpSp>
        <p:nvGrpSpPr>
          <p:cNvPr id="3" name="Group 2" descr="Make observations">
            <a:extLst>
              <a:ext uri="{FF2B5EF4-FFF2-40B4-BE49-F238E27FC236}">
                <a16:creationId xmlns:a16="http://schemas.microsoft.com/office/drawing/2014/main" id="{F534E705-2274-9866-F117-2FA26B1BC9BF}"/>
              </a:ext>
            </a:extLst>
          </p:cNvPr>
          <p:cNvGrpSpPr/>
          <p:nvPr/>
        </p:nvGrpSpPr>
        <p:grpSpPr>
          <a:xfrm>
            <a:off x="3912163" y="1267509"/>
            <a:ext cx="4367674" cy="1551891"/>
            <a:chOff x="3912163" y="1267509"/>
            <a:chExt cx="4367674" cy="1551891"/>
          </a:xfrm>
        </p:grpSpPr>
        <p:sp>
          <p:nvSpPr>
            <p:cNvPr id="50" name="Flowchart: Merge 49">
              <a:extLst>
                <a:ext uri="{FF2B5EF4-FFF2-40B4-BE49-F238E27FC236}">
                  <a16:creationId xmlns:a16="http://schemas.microsoft.com/office/drawing/2014/main" id="{E7E8441D-7883-3243-6467-464F4D6E7A42}"/>
                </a:ext>
              </a:extLst>
            </p:cNvPr>
            <p:cNvSpPr/>
            <p:nvPr/>
          </p:nvSpPr>
          <p:spPr>
            <a:xfrm>
              <a:off x="4152900" y="2192316"/>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806D2BEB-89E3-1E92-7EE5-EA6DF36AAA16}"/>
                </a:ext>
              </a:extLst>
            </p:cNvPr>
            <p:cNvSpPr/>
            <p:nvPr/>
          </p:nvSpPr>
          <p:spPr>
            <a:xfrm>
              <a:off x="3912163" y="1267509"/>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Make some observations</a:t>
              </a:r>
              <a:endParaRPr lang="en-AU" sz="2000" dirty="0">
                <a:solidFill>
                  <a:schemeClr val="accent1"/>
                </a:solidFill>
              </a:endParaRPr>
            </a:p>
          </p:txBody>
        </p:sp>
      </p:grpSp>
      <p:grpSp>
        <p:nvGrpSpPr>
          <p:cNvPr id="5" name="Group 4" descr="Ask questions about the observations">
            <a:extLst>
              <a:ext uri="{FF2B5EF4-FFF2-40B4-BE49-F238E27FC236}">
                <a16:creationId xmlns:a16="http://schemas.microsoft.com/office/drawing/2014/main" id="{9AF73823-1CFB-7883-931E-C16CC8E67434}"/>
              </a:ext>
            </a:extLst>
          </p:cNvPr>
          <p:cNvGrpSpPr/>
          <p:nvPr/>
        </p:nvGrpSpPr>
        <p:grpSpPr>
          <a:xfrm>
            <a:off x="2834914" y="2910482"/>
            <a:ext cx="6522172" cy="1557626"/>
            <a:chOff x="2834914" y="2910482"/>
            <a:chExt cx="6522172" cy="1557626"/>
          </a:xfrm>
        </p:grpSpPr>
        <p:sp>
          <p:nvSpPr>
            <p:cNvPr id="51" name="Flowchart: Merge 50">
              <a:extLst>
                <a:ext uri="{FF2B5EF4-FFF2-40B4-BE49-F238E27FC236}">
                  <a16:creationId xmlns:a16="http://schemas.microsoft.com/office/drawing/2014/main" id="{7F090FDF-DBDD-6B66-A12F-721CCF991EC9}"/>
                </a:ext>
              </a:extLst>
            </p:cNvPr>
            <p:cNvSpPr/>
            <p:nvPr/>
          </p:nvSpPr>
          <p:spPr>
            <a:xfrm>
              <a:off x="2971801" y="3841024"/>
              <a:ext cx="6248398"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FDE0515C-9A65-16FB-62CF-B5447D8B7312}"/>
                </a:ext>
              </a:extLst>
            </p:cNvPr>
            <p:cNvSpPr/>
            <p:nvPr/>
          </p:nvSpPr>
          <p:spPr>
            <a:xfrm>
              <a:off x="2834914" y="2910482"/>
              <a:ext cx="6522172"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Ask questions about the observations</a:t>
              </a:r>
              <a:endParaRPr lang="en-AU" sz="2000" dirty="0">
                <a:solidFill>
                  <a:schemeClr val="accent1"/>
                </a:solidFill>
              </a:endParaRPr>
            </a:p>
          </p:txBody>
        </p:sp>
      </p:grpSp>
      <p:grpSp>
        <p:nvGrpSpPr>
          <p:cNvPr id="6" name="Group 5" descr="Find out what is already known">
            <a:extLst>
              <a:ext uri="{FF2B5EF4-FFF2-40B4-BE49-F238E27FC236}">
                <a16:creationId xmlns:a16="http://schemas.microsoft.com/office/drawing/2014/main" id="{73C19DB1-29B9-E045-DC5C-A6503F811951}"/>
              </a:ext>
            </a:extLst>
          </p:cNvPr>
          <p:cNvGrpSpPr/>
          <p:nvPr/>
        </p:nvGrpSpPr>
        <p:grpSpPr>
          <a:xfrm>
            <a:off x="3912163" y="4612701"/>
            <a:ext cx="4367674" cy="1546746"/>
            <a:chOff x="3912163" y="4612701"/>
            <a:chExt cx="4367674" cy="1546746"/>
          </a:xfrm>
        </p:grpSpPr>
        <p:sp>
          <p:nvSpPr>
            <p:cNvPr id="52" name="Flowchart: Merge 51">
              <a:extLst>
                <a:ext uri="{FF2B5EF4-FFF2-40B4-BE49-F238E27FC236}">
                  <a16:creationId xmlns:a16="http://schemas.microsoft.com/office/drawing/2014/main" id="{905AFDB0-5E53-4780-D6F0-BB6CFBF8DCAE}"/>
                </a:ext>
              </a:extLst>
            </p:cNvPr>
            <p:cNvSpPr/>
            <p:nvPr/>
          </p:nvSpPr>
          <p:spPr>
            <a:xfrm>
              <a:off x="4152900" y="5532363"/>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45">
              <a:extLst>
                <a:ext uri="{FF2B5EF4-FFF2-40B4-BE49-F238E27FC236}">
                  <a16:creationId xmlns:a16="http://schemas.microsoft.com/office/drawing/2014/main" id="{B74D719F-E3EE-21A8-268F-220D8F3960BD}"/>
                </a:ext>
              </a:extLst>
            </p:cNvPr>
            <p:cNvSpPr/>
            <p:nvPr/>
          </p:nvSpPr>
          <p:spPr>
            <a:xfrm>
              <a:off x="3912163" y="4612701"/>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Find out what is already known</a:t>
              </a:r>
              <a:endParaRPr lang="en-AU" sz="2000" dirty="0">
                <a:solidFill>
                  <a:schemeClr val="accent1"/>
                </a:solidFill>
              </a:endParaRPr>
            </a:p>
          </p:txBody>
        </p:sp>
      </p:grpSp>
      <p:sp>
        <p:nvSpPr>
          <p:cNvPr id="4" name="Slide Number Placeholder 3">
            <a:extLst>
              <a:ext uri="{FF2B5EF4-FFF2-40B4-BE49-F238E27FC236}">
                <a16:creationId xmlns:a16="http://schemas.microsoft.com/office/drawing/2014/main" id="{C675AE18-3D55-652D-8F38-B395470D1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345086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D4CECB-225A-F014-EDAA-2779FC0D7083}"/>
              </a:ext>
            </a:extLst>
          </p:cNvPr>
          <p:cNvSpPr>
            <a:spLocks noGrp="1"/>
          </p:cNvSpPr>
          <p:nvPr>
            <p:ph type="title"/>
          </p:nvPr>
        </p:nvSpPr>
        <p:spPr>
          <a:xfrm>
            <a:off x="360000" y="-620584"/>
            <a:ext cx="11484000" cy="545601"/>
          </a:xfrm>
        </p:spPr>
        <p:txBody>
          <a:bodyPr/>
          <a:lstStyle/>
          <a:p>
            <a:r>
              <a:rPr lang="en-AU" dirty="0">
                <a:latin typeface="+mj-lt"/>
              </a:rPr>
              <a:t>The working scientifically processes (2)</a:t>
            </a:r>
          </a:p>
        </p:txBody>
      </p:sp>
      <p:grpSp>
        <p:nvGrpSpPr>
          <p:cNvPr id="6" name="Group 5" descr="Make a predictions based on scientific knowledge.">
            <a:extLst>
              <a:ext uri="{FF2B5EF4-FFF2-40B4-BE49-F238E27FC236}">
                <a16:creationId xmlns:a16="http://schemas.microsoft.com/office/drawing/2014/main" id="{E0EA9655-9181-0908-BF60-8DB8C52D6EED}"/>
              </a:ext>
            </a:extLst>
          </p:cNvPr>
          <p:cNvGrpSpPr/>
          <p:nvPr/>
        </p:nvGrpSpPr>
        <p:grpSpPr>
          <a:xfrm>
            <a:off x="2667989" y="134792"/>
            <a:ext cx="6856020" cy="1551891"/>
            <a:chOff x="3912163" y="1267509"/>
            <a:chExt cx="4367674" cy="1551891"/>
          </a:xfrm>
        </p:grpSpPr>
        <p:sp>
          <p:nvSpPr>
            <p:cNvPr id="50" name="Flowchart: Merge 49">
              <a:extLst>
                <a:ext uri="{FF2B5EF4-FFF2-40B4-BE49-F238E27FC236}">
                  <a16:creationId xmlns:a16="http://schemas.microsoft.com/office/drawing/2014/main" id="{E7E8441D-7883-3243-6467-464F4D6E7A42}"/>
                </a:ext>
              </a:extLst>
            </p:cNvPr>
            <p:cNvSpPr/>
            <p:nvPr/>
          </p:nvSpPr>
          <p:spPr>
            <a:xfrm>
              <a:off x="4152900" y="2192316"/>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806D2BEB-89E3-1E92-7EE5-EA6DF36AAA16}"/>
                </a:ext>
              </a:extLst>
            </p:cNvPr>
            <p:cNvSpPr/>
            <p:nvPr/>
          </p:nvSpPr>
          <p:spPr>
            <a:xfrm>
              <a:off x="3912163" y="1267509"/>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dirty="0">
                  <a:solidFill>
                    <a:schemeClr val="accent1"/>
                  </a:solidFill>
                </a:rPr>
                <a:t>Make a prediction based on scientific knowledge</a:t>
              </a:r>
            </a:p>
          </p:txBody>
        </p:sp>
      </p:grpSp>
      <p:grpSp>
        <p:nvGrpSpPr>
          <p:cNvPr id="7" name="Group 6" descr="Plan an experiment">
            <a:extLst>
              <a:ext uri="{FF2B5EF4-FFF2-40B4-BE49-F238E27FC236}">
                <a16:creationId xmlns:a16="http://schemas.microsoft.com/office/drawing/2014/main" id="{C59B142D-B468-3F9B-D27B-9F388B8CAA3B}"/>
              </a:ext>
            </a:extLst>
          </p:cNvPr>
          <p:cNvGrpSpPr/>
          <p:nvPr/>
        </p:nvGrpSpPr>
        <p:grpSpPr>
          <a:xfrm>
            <a:off x="2834913" y="1820710"/>
            <a:ext cx="6522172" cy="1557626"/>
            <a:chOff x="2834914" y="2910482"/>
            <a:chExt cx="6522172" cy="1557626"/>
          </a:xfrm>
        </p:grpSpPr>
        <p:sp>
          <p:nvSpPr>
            <p:cNvPr id="51" name="Flowchart: Merge 50">
              <a:extLst>
                <a:ext uri="{FF2B5EF4-FFF2-40B4-BE49-F238E27FC236}">
                  <a16:creationId xmlns:a16="http://schemas.microsoft.com/office/drawing/2014/main" id="{7F090FDF-DBDD-6B66-A12F-721CCF991EC9}"/>
                </a:ext>
              </a:extLst>
            </p:cNvPr>
            <p:cNvSpPr/>
            <p:nvPr/>
          </p:nvSpPr>
          <p:spPr>
            <a:xfrm>
              <a:off x="2971801" y="3841024"/>
              <a:ext cx="6248398"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FDE0515C-9A65-16FB-62CF-B5447D8B7312}"/>
                </a:ext>
              </a:extLst>
            </p:cNvPr>
            <p:cNvSpPr/>
            <p:nvPr/>
          </p:nvSpPr>
          <p:spPr>
            <a:xfrm>
              <a:off x="2834914" y="2910482"/>
              <a:ext cx="6522172"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Plan an experiment</a:t>
              </a:r>
            </a:p>
          </p:txBody>
        </p:sp>
      </p:grpSp>
      <p:grpSp>
        <p:nvGrpSpPr>
          <p:cNvPr id="8" name="Group 7" descr="Conduct the experiment">
            <a:extLst>
              <a:ext uri="{FF2B5EF4-FFF2-40B4-BE49-F238E27FC236}">
                <a16:creationId xmlns:a16="http://schemas.microsoft.com/office/drawing/2014/main" id="{5E8C6CB2-7DF7-49C9-99C2-FD2EDF009903}"/>
              </a:ext>
            </a:extLst>
          </p:cNvPr>
          <p:cNvGrpSpPr/>
          <p:nvPr/>
        </p:nvGrpSpPr>
        <p:grpSpPr>
          <a:xfrm>
            <a:off x="3912162" y="3512363"/>
            <a:ext cx="4367674" cy="1546746"/>
            <a:chOff x="3912163" y="4612701"/>
            <a:chExt cx="4367674" cy="1546746"/>
          </a:xfrm>
        </p:grpSpPr>
        <p:sp>
          <p:nvSpPr>
            <p:cNvPr id="52" name="Flowchart: Merge 51">
              <a:extLst>
                <a:ext uri="{FF2B5EF4-FFF2-40B4-BE49-F238E27FC236}">
                  <a16:creationId xmlns:a16="http://schemas.microsoft.com/office/drawing/2014/main" id="{905AFDB0-5E53-4780-D6F0-BB6CFBF8DCAE}"/>
                </a:ext>
              </a:extLst>
            </p:cNvPr>
            <p:cNvSpPr/>
            <p:nvPr/>
          </p:nvSpPr>
          <p:spPr>
            <a:xfrm>
              <a:off x="4152900" y="5532363"/>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45">
              <a:extLst>
                <a:ext uri="{FF2B5EF4-FFF2-40B4-BE49-F238E27FC236}">
                  <a16:creationId xmlns:a16="http://schemas.microsoft.com/office/drawing/2014/main" id="{B74D719F-E3EE-21A8-268F-220D8F3960BD}"/>
                </a:ext>
              </a:extLst>
            </p:cNvPr>
            <p:cNvSpPr/>
            <p:nvPr/>
          </p:nvSpPr>
          <p:spPr>
            <a:xfrm>
              <a:off x="3912163" y="4612701"/>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Conduct the experiment </a:t>
              </a:r>
            </a:p>
          </p:txBody>
        </p:sp>
      </p:grpSp>
      <p:grpSp>
        <p:nvGrpSpPr>
          <p:cNvPr id="9" name="Group 8" descr="Record the results">
            <a:extLst>
              <a:ext uri="{FF2B5EF4-FFF2-40B4-BE49-F238E27FC236}">
                <a16:creationId xmlns:a16="http://schemas.microsoft.com/office/drawing/2014/main" id="{E289C6AA-4522-28D8-664F-055DB1E998DA}"/>
              </a:ext>
            </a:extLst>
          </p:cNvPr>
          <p:cNvGrpSpPr/>
          <p:nvPr/>
        </p:nvGrpSpPr>
        <p:grpSpPr>
          <a:xfrm>
            <a:off x="3912162" y="5193136"/>
            <a:ext cx="4367674" cy="1546746"/>
            <a:chOff x="3912163" y="4612701"/>
            <a:chExt cx="4367674" cy="1546746"/>
          </a:xfrm>
        </p:grpSpPr>
        <p:sp>
          <p:nvSpPr>
            <p:cNvPr id="10" name="Flowchart: Merge 9">
              <a:extLst>
                <a:ext uri="{FF2B5EF4-FFF2-40B4-BE49-F238E27FC236}">
                  <a16:creationId xmlns:a16="http://schemas.microsoft.com/office/drawing/2014/main" id="{30D5E822-D85D-3EAA-D817-40E114E29178}"/>
                </a:ext>
              </a:extLst>
            </p:cNvPr>
            <p:cNvSpPr/>
            <p:nvPr/>
          </p:nvSpPr>
          <p:spPr>
            <a:xfrm>
              <a:off x="4152900" y="5532363"/>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FB8A1D77-CBD1-E90F-5181-629A8217AEB9}"/>
                </a:ext>
              </a:extLst>
            </p:cNvPr>
            <p:cNvSpPr/>
            <p:nvPr/>
          </p:nvSpPr>
          <p:spPr>
            <a:xfrm>
              <a:off x="3912163" y="4612701"/>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Record the results</a:t>
              </a:r>
            </a:p>
          </p:txBody>
        </p:sp>
      </p:grpSp>
      <p:sp>
        <p:nvSpPr>
          <p:cNvPr id="4" name="Slide Number Placeholder 3">
            <a:extLst>
              <a:ext uri="{FF2B5EF4-FFF2-40B4-BE49-F238E27FC236}">
                <a16:creationId xmlns:a16="http://schemas.microsoft.com/office/drawing/2014/main" id="{C675AE18-3D55-652D-8F38-B395470D1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336274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C62A98-278B-D4F3-F292-9F99BFC837F7}"/>
              </a:ext>
            </a:extLst>
          </p:cNvPr>
          <p:cNvSpPr>
            <a:spLocks noGrp="1"/>
          </p:cNvSpPr>
          <p:nvPr>
            <p:ph type="title"/>
          </p:nvPr>
        </p:nvSpPr>
        <p:spPr>
          <a:xfrm>
            <a:off x="360000" y="-545601"/>
            <a:ext cx="11484000" cy="545601"/>
          </a:xfrm>
        </p:spPr>
        <p:txBody>
          <a:bodyPr/>
          <a:lstStyle/>
          <a:p>
            <a:r>
              <a:rPr lang="en-AU" dirty="0">
                <a:latin typeface="+mj-lt"/>
              </a:rPr>
              <a:t>The working scientifically processes (3)</a:t>
            </a:r>
          </a:p>
        </p:txBody>
      </p:sp>
      <p:grpSp>
        <p:nvGrpSpPr>
          <p:cNvPr id="5" name="Group 4" descr="Analyse the results">
            <a:extLst>
              <a:ext uri="{FF2B5EF4-FFF2-40B4-BE49-F238E27FC236}">
                <a16:creationId xmlns:a16="http://schemas.microsoft.com/office/drawing/2014/main" id="{6A989761-5481-8191-4DDD-57EE71E09591}"/>
              </a:ext>
            </a:extLst>
          </p:cNvPr>
          <p:cNvGrpSpPr/>
          <p:nvPr/>
        </p:nvGrpSpPr>
        <p:grpSpPr>
          <a:xfrm>
            <a:off x="3912163" y="1267509"/>
            <a:ext cx="4367674" cy="1551891"/>
            <a:chOff x="3912163" y="1267509"/>
            <a:chExt cx="4367674" cy="1551891"/>
          </a:xfrm>
        </p:grpSpPr>
        <p:sp>
          <p:nvSpPr>
            <p:cNvPr id="50" name="Flowchart: Merge 49">
              <a:extLst>
                <a:ext uri="{FF2B5EF4-FFF2-40B4-BE49-F238E27FC236}">
                  <a16:creationId xmlns:a16="http://schemas.microsoft.com/office/drawing/2014/main" id="{E7E8441D-7883-3243-6467-464F4D6E7A42}"/>
                </a:ext>
              </a:extLst>
            </p:cNvPr>
            <p:cNvSpPr/>
            <p:nvPr/>
          </p:nvSpPr>
          <p:spPr>
            <a:xfrm>
              <a:off x="4152900" y="2192316"/>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806D2BEB-89E3-1E92-7EE5-EA6DF36AAA16}"/>
                </a:ext>
              </a:extLst>
            </p:cNvPr>
            <p:cNvSpPr/>
            <p:nvPr/>
          </p:nvSpPr>
          <p:spPr>
            <a:xfrm>
              <a:off x="3912163" y="1267509"/>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err="1">
                  <a:solidFill>
                    <a:schemeClr val="accent1"/>
                  </a:solidFill>
                </a:rPr>
                <a:t>Analyse</a:t>
              </a:r>
              <a:r>
                <a:rPr lang="en-US" sz="2000" dirty="0">
                  <a:solidFill>
                    <a:schemeClr val="accent1"/>
                  </a:solidFill>
                </a:rPr>
                <a:t> the results </a:t>
              </a:r>
            </a:p>
          </p:txBody>
        </p:sp>
      </p:grpSp>
      <p:grpSp>
        <p:nvGrpSpPr>
          <p:cNvPr id="3" name="Group 2" descr="Make a conclusion related to the prediction.">
            <a:extLst>
              <a:ext uri="{FF2B5EF4-FFF2-40B4-BE49-F238E27FC236}">
                <a16:creationId xmlns:a16="http://schemas.microsoft.com/office/drawing/2014/main" id="{358F96EE-4B67-9834-54B9-C7EB83268ACA}"/>
              </a:ext>
            </a:extLst>
          </p:cNvPr>
          <p:cNvGrpSpPr/>
          <p:nvPr/>
        </p:nvGrpSpPr>
        <p:grpSpPr>
          <a:xfrm>
            <a:off x="2834914" y="2910482"/>
            <a:ext cx="6522172" cy="1557626"/>
            <a:chOff x="2834914" y="2910482"/>
            <a:chExt cx="6522172" cy="1557626"/>
          </a:xfrm>
        </p:grpSpPr>
        <p:sp>
          <p:nvSpPr>
            <p:cNvPr id="51" name="Flowchart: Merge 50">
              <a:extLst>
                <a:ext uri="{FF2B5EF4-FFF2-40B4-BE49-F238E27FC236}">
                  <a16:creationId xmlns:a16="http://schemas.microsoft.com/office/drawing/2014/main" id="{7F090FDF-DBDD-6B66-A12F-721CCF991EC9}"/>
                </a:ext>
              </a:extLst>
            </p:cNvPr>
            <p:cNvSpPr/>
            <p:nvPr/>
          </p:nvSpPr>
          <p:spPr>
            <a:xfrm>
              <a:off x="2971801" y="3841024"/>
              <a:ext cx="6248398"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FDE0515C-9A65-16FB-62CF-B5447D8B7312}"/>
                </a:ext>
              </a:extLst>
            </p:cNvPr>
            <p:cNvSpPr/>
            <p:nvPr/>
          </p:nvSpPr>
          <p:spPr>
            <a:xfrm>
              <a:off x="2834914" y="2910482"/>
              <a:ext cx="6522172"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dirty="0">
                  <a:solidFill>
                    <a:schemeClr val="accent1"/>
                  </a:solidFill>
                </a:rPr>
                <a:t>Make a conclusion related to the prediction</a:t>
              </a:r>
            </a:p>
          </p:txBody>
        </p:sp>
      </p:grpSp>
      <p:sp>
        <p:nvSpPr>
          <p:cNvPr id="46" name="Rectangle: Rounded Corners 45">
            <a:extLst>
              <a:ext uri="{FF2B5EF4-FFF2-40B4-BE49-F238E27FC236}">
                <a16:creationId xmlns:a16="http://schemas.microsoft.com/office/drawing/2014/main" id="{B74D719F-E3EE-21A8-268F-220D8F3960BD}"/>
              </a:ext>
            </a:extLst>
          </p:cNvPr>
          <p:cNvSpPr/>
          <p:nvPr/>
        </p:nvSpPr>
        <p:spPr>
          <a:xfrm>
            <a:off x="2050473" y="4612701"/>
            <a:ext cx="809105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dirty="0">
                <a:solidFill>
                  <a:schemeClr val="accent1"/>
                </a:solidFill>
              </a:rPr>
              <a:t>Let other scientists know what the experiments showed</a:t>
            </a:r>
          </a:p>
        </p:txBody>
      </p:sp>
      <p:sp>
        <p:nvSpPr>
          <p:cNvPr id="4" name="Slide Number Placeholder 3">
            <a:extLst>
              <a:ext uri="{FF2B5EF4-FFF2-40B4-BE49-F238E27FC236}">
                <a16:creationId xmlns:a16="http://schemas.microsoft.com/office/drawing/2014/main" id="{C675AE18-3D55-652D-8F38-B395470D1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309950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26A2C3-9B37-1F4B-0C07-CEFF46A0BB4F}"/>
              </a:ext>
            </a:extLst>
          </p:cNvPr>
          <p:cNvSpPr>
            <a:spLocks noGrp="1"/>
          </p:cNvSpPr>
          <p:nvPr>
            <p:ph type="title"/>
          </p:nvPr>
        </p:nvSpPr>
        <p:spPr/>
        <p:txBody>
          <a:bodyPr/>
          <a:lstStyle/>
          <a:p>
            <a:r>
              <a:rPr lang="en-AU" dirty="0">
                <a:latin typeface="+mj-lt"/>
              </a:rPr>
              <a:t>1.13 Applying the Working scientifically processes – checkpoint </a:t>
            </a:r>
          </a:p>
        </p:txBody>
      </p:sp>
      <p:sp>
        <p:nvSpPr>
          <p:cNvPr id="9" name="Rectangle 8">
            <a:extLst>
              <a:ext uri="{FF2B5EF4-FFF2-40B4-BE49-F238E27FC236}">
                <a16:creationId xmlns:a16="http://schemas.microsoft.com/office/drawing/2014/main" id="{6FA69A85-0D82-8501-F526-2C9CD02DE258}"/>
              </a:ext>
              <a:ext uri="{C183D7F6-B498-43B3-948B-1728B52AA6E4}">
                <adec:decorative xmlns:adec="http://schemas.microsoft.com/office/drawing/2017/decorative" val="1"/>
              </a:ext>
            </a:extLst>
          </p:cNvPr>
          <p:cNvSpPr/>
          <p:nvPr/>
        </p:nvSpPr>
        <p:spPr>
          <a:xfrm>
            <a:off x="0" y="1423851"/>
            <a:ext cx="12192000" cy="5434149"/>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3">
            <a:extLst>
              <a:ext uri="{FF2B5EF4-FFF2-40B4-BE49-F238E27FC236}">
                <a16:creationId xmlns:a16="http://schemas.microsoft.com/office/drawing/2014/main" id="{608C95FC-D139-3E04-DE6D-258568A6A768}"/>
              </a:ext>
            </a:extLst>
          </p:cNvPr>
          <p:cNvSpPr>
            <a:spLocks noGrp="1"/>
          </p:cNvSpPr>
          <p:nvPr>
            <p:ph type="pic" sz="quarter" idx="13"/>
          </p:nvPr>
        </p:nvSpPr>
        <p:spPr/>
        <p:txBody>
          <a:bodyPr/>
          <a:lstStyle/>
          <a:p>
            <a:r>
              <a:rPr lang="en-AU" sz="2400" b="1" dirty="0">
                <a:latin typeface="+mj-lt"/>
              </a:rPr>
              <a:t>Finish this sentence </a:t>
            </a:r>
          </a:p>
          <a:p>
            <a:pPr>
              <a:spcAft>
                <a:spcPts val="2400"/>
              </a:spcAft>
            </a:pPr>
            <a:r>
              <a:rPr lang="en-AU" sz="2400" dirty="0">
                <a:latin typeface="+mn-lt"/>
              </a:rPr>
              <a:t>Identifying and controlling variables in an experiment is important because … </a:t>
            </a:r>
          </a:p>
          <a:p>
            <a:pPr>
              <a:spcAft>
                <a:spcPts val="2400"/>
              </a:spcAft>
            </a:pPr>
            <a:r>
              <a:rPr lang="en-AU" sz="2400" dirty="0">
                <a:latin typeface="+mn-lt"/>
              </a:rPr>
              <a:t>Give 2 examples of how we do this in the basketball experiment. </a:t>
            </a:r>
          </a:p>
        </p:txBody>
      </p:sp>
      <p:sp>
        <p:nvSpPr>
          <p:cNvPr id="3" name="Slide Number Placeholder 2">
            <a:extLst>
              <a:ext uri="{FF2B5EF4-FFF2-40B4-BE49-F238E27FC236}">
                <a16:creationId xmlns:a16="http://schemas.microsoft.com/office/drawing/2014/main" id="{5A86DD5F-FCA6-34CA-1E43-DA31F3C605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415394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1.14 Introducing secondary source investigations – investigating global warming</a:t>
            </a:r>
            <a:r>
              <a:rPr lang="en-AU" sz="1800" dirty="0">
                <a:effectLst/>
                <a:latin typeface="Arial" panose="020B0604020202020204" pitchFamily="34" charset="0"/>
                <a:ea typeface="Calibri" panose="020F0502020204030204" pitchFamily="34" charset="0"/>
              </a:rPr>
              <a:t> </a:t>
            </a:r>
            <a:r>
              <a:rPr lang="en-AU" dirty="0"/>
              <a:t>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63956" y="1761166"/>
            <a:ext cx="10080000" cy="310015"/>
          </a:xfrm>
        </p:spPr>
        <p:txBody>
          <a:bodyPr/>
          <a:lstStyle/>
          <a:p>
            <a:r>
              <a:rPr lang="en-AU" dirty="0">
                <a:solidFill>
                  <a:schemeClr val="tx1"/>
                </a:solidFill>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910559298"/>
              </p:ext>
            </p:extLst>
          </p:nvPr>
        </p:nvGraphicFramePr>
        <p:xfrm>
          <a:off x="357631" y="2272435"/>
          <a:ext cx="11126369" cy="335871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783336">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secondary sources can be used for an investigation</a:t>
                      </a:r>
                      <a:endParaRPr lang="en-AU" dirty="0">
                        <a:latin typeface="+mn-l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dirty="0">
                          <a:latin typeface="+mn-lt"/>
                        </a:rPr>
                        <a:t>identify the type of data sourced from other scientists when they were investigating the causes of global warming</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use data to identify trends, patterns and relationships.</a:t>
                      </a:r>
                      <a:endParaRPr lang="en-AU">
                        <a:latin typeface="+mn-l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Bef>
                          <a:spcPts val="1200"/>
                        </a:spcBef>
                        <a:spcAft>
                          <a:spcPts val="1200"/>
                        </a:spcAft>
                        <a:buFont typeface="Arial" panose="020B0604020202020204" pitchFamily="34" charset="0"/>
                        <a:buChar char="•"/>
                      </a:pPr>
                      <a:r>
                        <a:rPr lang="en-AU" sz="1800" dirty="0">
                          <a:effectLst/>
                          <a:latin typeface="+mn-lt"/>
                          <a:ea typeface="Calibri" panose="020F0502020204030204" pitchFamily="34" charset="0"/>
                          <a:cs typeface="Arial" panose="020B0604020202020204" pitchFamily="34" charset="0"/>
                        </a:rPr>
                        <a:t>identify trends in historical climate data.</a:t>
                      </a:r>
                      <a:endParaRPr lang="en-AU" sz="1800" dirty="0">
                        <a:effectLst/>
                        <a:highlight>
                          <a:srgbClr val="002664"/>
                        </a:highligh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821896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3427747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dirty="0">
                <a:latin typeface="+mj-lt"/>
              </a:rPr>
              <a:t>1980s – scientists were </a:t>
            </a:r>
            <a:r>
              <a:rPr lang="en-AU" b="1" dirty="0">
                <a:latin typeface="+mj-lt"/>
              </a:rPr>
              <a:t>observing</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p:txBody>
          <a:bodyPr/>
          <a:lstStyle/>
          <a:p>
            <a:r>
              <a:rPr lang="en-AU" dirty="0">
                <a:latin typeface="+mj-lt"/>
              </a:rPr>
              <a:t>Increasing numbers of severe storms</a:t>
            </a:r>
          </a:p>
        </p:txBody>
      </p:sp>
      <p:pic>
        <p:nvPicPr>
          <p:cNvPr id="8" name="Content Placeholder 7" descr="Image of Hurricane Katrina">
            <a:extLst>
              <a:ext uri="{FF2B5EF4-FFF2-40B4-BE49-F238E27FC236}">
                <a16:creationId xmlns:a16="http://schemas.microsoft.com/office/drawing/2014/main" id="{EC064430-EDED-88C7-DAEC-6765A99A9DAA}"/>
              </a:ext>
            </a:extLst>
          </p:cNvPr>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360362" y="1662117"/>
            <a:ext cx="5735638" cy="3584575"/>
          </a:xfrm>
          <a:prstGeom prst="rect">
            <a:avLst/>
          </a:prstGeom>
        </p:spPr>
      </p:pic>
      <p:sp>
        <p:nvSpPr>
          <p:cNvPr id="12" name="TextBox 11">
            <a:extLst>
              <a:ext uri="{FF2B5EF4-FFF2-40B4-BE49-F238E27FC236}">
                <a16:creationId xmlns:a16="http://schemas.microsoft.com/office/drawing/2014/main" id="{4CFAF70A-6515-8CDF-560E-4FB266A201F5}"/>
              </a:ext>
            </a:extLst>
          </p:cNvPr>
          <p:cNvSpPr txBox="1"/>
          <p:nvPr/>
        </p:nvSpPr>
        <p:spPr>
          <a:xfrm>
            <a:off x="360000" y="5269688"/>
            <a:ext cx="5507038" cy="40011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000" dirty="0">
                <a:solidFill>
                  <a:srgbClr val="22272B"/>
                </a:solidFill>
              </a:rPr>
              <a:t>‘</a:t>
            </a:r>
            <a:r>
              <a:rPr lang="en-AU" sz="1000" dirty="0">
                <a:solidFill>
                  <a:srgbClr val="22272B"/>
                </a:solidFill>
                <a:hlinkClick r:id="rId4"/>
              </a:rPr>
              <a:t>Hurricane Katrina shortly after landfall</a:t>
            </a:r>
            <a:r>
              <a:rPr lang="en-AU" sz="1000" dirty="0">
                <a:solidFill>
                  <a:srgbClr val="22272B"/>
                </a:solidFill>
              </a:rPr>
              <a:t>’ by NASA Goddard Space Flight </a:t>
            </a:r>
            <a:r>
              <a:rPr lang="en-AU" sz="1000" dirty="0" err="1">
                <a:solidFill>
                  <a:srgbClr val="22272B"/>
                </a:solidFill>
              </a:rPr>
              <a:t>Center</a:t>
            </a:r>
            <a:r>
              <a:rPr lang="en-AU" sz="1000" dirty="0">
                <a:solidFill>
                  <a:srgbClr val="22272B"/>
                </a:solidFill>
              </a:rPr>
              <a:t> </a:t>
            </a:r>
            <a:r>
              <a:rPr lang="en-AU" sz="1000" dirty="0"/>
              <a:t>is licensed under </a:t>
            </a:r>
            <a:r>
              <a:rPr lang="en-AU" sz="1000" dirty="0">
                <a:hlinkClick r:id="rId5"/>
              </a:rPr>
              <a:t>CC BY 2.0</a:t>
            </a:r>
            <a:r>
              <a:rPr lang="en-AU" sz="1000" dirty="0"/>
              <a:t>.</a:t>
            </a:r>
            <a:endParaRPr kumimoji="0" lang="en-AU" sz="1000" b="0" i="0" u="none" strike="noStrike" kern="1200" cap="none" spc="0" normalizeH="0" baseline="0" noProof="0" dirty="0">
              <a:ln>
                <a:noFill/>
              </a:ln>
              <a:effectLst/>
              <a:uLnTx/>
              <a:uFillTx/>
              <a:ea typeface="+mn-ea"/>
              <a:cs typeface="+mn-cs"/>
            </a:endParaRPr>
          </a:p>
        </p:txBody>
      </p:sp>
      <p:pic>
        <p:nvPicPr>
          <p:cNvPr id="10" name="Picture Placeholder 9" descr="The image shows buildings that have been destroyed after Hurricane Andrew.">
            <a:extLst>
              <a:ext uri="{FF2B5EF4-FFF2-40B4-BE49-F238E27FC236}">
                <a16:creationId xmlns:a16="http://schemas.microsoft.com/office/drawing/2014/main" id="{F3309735-40F8-ABC8-D722-DF32D6DE829D}"/>
              </a:ext>
            </a:extLst>
          </p:cNvPr>
          <p:cNvPicPr>
            <a:picLocks noGrp="1" noChangeAspect="1"/>
          </p:cNvPicPr>
          <p:nvPr>
            <p:ph type="pic" sz="quarter" idx="4294967295"/>
          </p:nvPr>
        </p:nvPicPr>
        <p:blipFill>
          <a:blip r:embed="rId6" cstate="screen">
            <a:extLst>
              <a:ext uri="{28A0092B-C50C-407E-A947-70E740481C1C}">
                <a14:useLocalDpi xmlns:a14="http://schemas.microsoft.com/office/drawing/2010/main"/>
              </a:ext>
            </a:extLst>
          </a:blip>
          <a:srcRect/>
          <a:stretch>
            <a:fillRect/>
          </a:stretch>
        </p:blipFill>
        <p:spPr>
          <a:xfrm>
            <a:off x="6619030" y="1662117"/>
            <a:ext cx="4811034" cy="4263222"/>
          </a:xfrm>
          <a:prstGeom prst="rect">
            <a:avLst/>
          </a:prstGeom>
        </p:spPr>
      </p:pic>
      <p:sp>
        <p:nvSpPr>
          <p:cNvPr id="13" name="TextBox 12">
            <a:extLst>
              <a:ext uri="{FF2B5EF4-FFF2-40B4-BE49-F238E27FC236}">
                <a16:creationId xmlns:a16="http://schemas.microsoft.com/office/drawing/2014/main" id="{F222E373-106D-4DF0-6AF3-ED57F257A695}"/>
              </a:ext>
            </a:extLst>
          </p:cNvPr>
          <p:cNvSpPr txBox="1"/>
          <p:nvPr/>
        </p:nvSpPr>
        <p:spPr>
          <a:xfrm>
            <a:off x="6619030" y="6067447"/>
            <a:ext cx="4811034" cy="538553"/>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dirty="0">
                <a:ln>
                  <a:noFill/>
                </a:ln>
                <a:solidFill>
                  <a:srgbClr val="22272B"/>
                </a:solidFill>
                <a:effectLst/>
                <a:uLnTx/>
                <a:uFillTx/>
              </a:rPr>
              <a:t> </a:t>
            </a:r>
            <a:r>
              <a:rPr kumimoji="0" lang="en-AU" sz="1000" b="0" i="0" u="none" strike="noStrike" kern="0" cap="none" spc="0" normalizeH="0" baseline="0" noProof="0" dirty="0">
                <a:ln>
                  <a:noFill/>
                </a:ln>
                <a:solidFill>
                  <a:srgbClr val="22272B"/>
                </a:solidFill>
                <a:effectLst/>
                <a:uLnTx/>
                <a:uFillTx/>
                <a:hlinkClick r:id="rId7"/>
              </a:rPr>
              <a:t>‘A view of destroyed buildings in the aftermath of Hurricane Andrew</a:t>
            </a:r>
            <a:r>
              <a:rPr kumimoji="0" lang="en-AU" sz="1000" b="0" i="0" u="none" strike="noStrike" kern="0" cap="none" spc="0" normalizeH="0" baseline="0" noProof="0" dirty="0">
                <a:ln>
                  <a:noFill/>
                </a:ln>
                <a:solidFill>
                  <a:srgbClr val="22272B"/>
                </a:solidFill>
                <a:effectLst/>
                <a:uLnTx/>
                <a:uFillTx/>
              </a:rPr>
              <a:t>’ by Tucker D is licensed under </a:t>
            </a:r>
            <a:r>
              <a:rPr kumimoji="0" lang="en-AU" sz="1000" b="0" i="0" u="none" strike="noStrike" kern="0" cap="none" spc="0" normalizeH="0" baseline="0" noProof="0" dirty="0">
                <a:ln>
                  <a:noFill/>
                </a:ln>
                <a:solidFill>
                  <a:srgbClr val="22272B"/>
                </a:solidFill>
                <a:effectLst/>
                <a:uLnTx/>
                <a:uFillTx/>
                <a:hlinkClick r:id="rId8"/>
              </a:rPr>
              <a:t>PDM 1.0</a:t>
            </a:r>
            <a:r>
              <a:rPr kumimoji="0" lang="en-AU" sz="1000" b="0" i="0" u="none" strike="noStrike" kern="0" cap="none" spc="0" normalizeH="0" baseline="0" noProof="0" dirty="0">
                <a:ln>
                  <a:noFill/>
                </a:ln>
                <a:solidFill>
                  <a:srgbClr val="22272B"/>
                </a:solidFill>
                <a:effectLst/>
                <a:uLnTx/>
                <a:uFillTx/>
              </a:rPr>
              <a:t>.</a:t>
            </a: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382700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617F9F-ED36-4642-A83E-1908E61C3E41}"/>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R="0" lvl="0" algn="l" defTabSz="914377" rtl="0" eaLnBrk="1" fontAlgn="auto" latinLnBrk="0" hangingPunct="1">
              <a:lnSpc>
                <a:spcPct val="150000"/>
              </a:lnSpc>
              <a:spcBef>
                <a:spcPts val="0"/>
              </a:spcBef>
              <a:spcAft>
                <a:spcPts val="1200"/>
              </a:spcAft>
              <a:buClrTx/>
              <a:buSzTx/>
              <a:tabLst/>
              <a:defRPr/>
            </a:pPr>
            <a:r>
              <a:rPr lang="en-AU">
                <a:solidFill>
                  <a:schemeClr val="accent1"/>
                </a:solidFill>
                <a:latin typeface="+mj-lt"/>
              </a:rPr>
              <a:t>Lakes drying up </a:t>
            </a:r>
          </a:p>
        </p:txBody>
      </p:sp>
      <p:pic>
        <p:nvPicPr>
          <p:cNvPr id="5" name="Picture 4" descr="The image shows the remains of a lake that has dried up and the cracked earth surrounding it.">
            <a:extLst>
              <a:ext uri="{FF2B5EF4-FFF2-40B4-BE49-F238E27FC236}">
                <a16:creationId xmlns:a16="http://schemas.microsoft.com/office/drawing/2014/main" id="{1F0D34DF-5D73-74D8-564A-027233C976A1}"/>
              </a:ext>
            </a:extLst>
          </p:cNvPr>
          <p:cNvPicPr>
            <a:picLocks noChangeAspect="1"/>
          </p:cNvPicPr>
          <p:nvPr/>
        </p:nvPicPr>
        <p:blipFill>
          <a:blip r:embed="rId3"/>
          <a:stretch>
            <a:fillRect/>
          </a:stretch>
        </p:blipFill>
        <p:spPr>
          <a:xfrm>
            <a:off x="2561112" y="1309644"/>
            <a:ext cx="7069776" cy="4724782"/>
          </a:xfrm>
          <a:prstGeom prst="rect">
            <a:avLst/>
          </a:prstGeom>
        </p:spPr>
      </p:pic>
      <p:sp>
        <p:nvSpPr>
          <p:cNvPr id="7" name="TextBox 6">
            <a:extLst>
              <a:ext uri="{FF2B5EF4-FFF2-40B4-BE49-F238E27FC236}">
                <a16:creationId xmlns:a16="http://schemas.microsoft.com/office/drawing/2014/main" id="{75EC1C46-BAEE-C01F-94A7-93C6A5E9B02D}"/>
              </a:ext>
            </a:extLst>
          </p:cNvPr>
          <p:cNvSpPr txBox="1"/>
          <p:nvPr/>
        </p:nvSpPr>
        <p:spPr>
          <a:xfrm>
            <a:off x="2561112" y="6034426"/>
            <a:ext cx="6097836" cy="246221"/>
          </a:xfrm>
          <a:prstGeom prst="rect">
            <a:avLst/>
          </a:prstGeom>
          <a:noFill/>
        </p:spPr>
        <p:txBody>
          <a:bodyPr wrap="square">
            <a:spAutoFit/>
          </a:bodyPr>
          <a:lstStyle/>
          <a:p>
            <a:r>
              <a:rPr lang="en-AU" sz="1000" dirty="0">
                <a:hlinkClick r:id="rId4"/>
              </a:rPr>
              <a:t>‘The end of La Nina</a:t>
            </a:r>
            <a:r>
              <a:rPr lang="en-AU" sz="1000" dirty="0"/>
              <a:t>‘ by </a:t>
            </a:r>
            <a:r>
              <a:rPr lang="en-AU" sz="1000" dirty="0" err="1"/>
              <a:t>Shread</a:t>
            </a:r>
            <a:r>
              <a:rPr lang="en-AU" sz="1000" dirty="0"/>
              <a:t>-Hewitt B is licensed under CC BY 4.0.</a:t>
            </a:r>
          </a:p>
        </p:txBody>
      </p:sp>
      <p:sp>
        <p:nvSpPr>
          <p:cNvPr id="2" name="Slide Number Placeholder 1">
            <a:extLst>
              <a:ext uri="{FF2B5EF4-FFF2-40B4-BE49-F238E27FC236}">
                <a16:creationId xmlns:a16="http://schemas.microsoft.com/office/drawing/2014/main" id="{030A3D90-9C3A-AAE4-9277-04B08B40C32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27228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mj-lt"/>
                <a:cs typeface="Arial"/>
              </a:rPr>
              <a:t>How do observation and investigation guide scientific endeavours?</a:t>
            </a:r>
            <a:br>
              <a:rPr lang="en-AU">
                <a:latin typeface="+mj-lt"/>
                <a:cs typeface="Arial"/>
              </a:rPr>
            </a:br>
            <a:endParaRPr lang="en-AU" sz="2800">
              <a:latin typeface="+mj-lt"/>
            </a:endParaRP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E94DF0-B99F-C0AE-5F35-78B07F710FD3}"/>
              </a:ext>
            </a:extLst>
          </p:cNvPr>
          <p:cNvSpPr>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R="0" lvl="0" algn="l" defTabSz="914377" rtl="0" eaLnBrk="1" fontAlgn="auto" latinLnBrk="0" hangingPunct="1">
              <a:lnSpc>
                <a:spcPct val="150000"/>
              </a:lnSpc>
              <a:spcBef>
                <a:spcPts val="0"/>
              </a:spcBef>
              <a:spcAft>
                <a:spcPts val="1200"/>
              </a:spcAft>
              <a:buClrTx/>
              <a:buSzTx/>
              <a:tabLst/>
              <a:defRPr/>
            </a:pPr>
            <a:r>
              <a:rPr lang="en-AU">
                <a:solidFill>
                  <a:schemeClr val="accent1"/>
                </a:solidFill>
                <a:latin typeface="+mj-lt"/>
              </a:rPr>
              <a:t>Glaciers and polar ice caps melting</a:t>
            </a:r>
          </a:p>
        </p:txBody>
      </p:sp>
      <p:pic>
        <p:nvPicPr>
          <p:cNvPr id="5" name="Picture 4" descr="The image shows the changes to the glacier at Svalbard from 1900 to 2015.">
            <a:extLst>
              <a:ext uri="{FF2B5EF4-FFF2-40B4-BE49-F238E27FC236}">
                <a16:creationId xmlns:a16="http://schemas.microsoft.com/office/drawing/2014/main" id="{A6537BDB-E368-B451-56C2-48C217F752F8}"/>
              </a:ext>
            </a:extLst>
          </p:cNvPr>
          <p:cNvPicPr>
            <a:picLocks noChangeAspect="1"/>
          </p:cNvPicPr>
          <p:nvPr/>
        </p:nvPicPr>
        <p:blipFill>
          <a:blip r:embed="rId3"/>
          <a:stretch>
            <a:fillRect/>
          </a:stretch>
        </p:blipFill>
        <p:spPr>
          <a:xfrm>
            <a:off x="360000" y="1249976"/>
            <a:ext cx="4651651" cy="3932261"/>
          </a:xfrm>
          <a:prstGeom prst="rect">
            <a:avLst/>
          </a:prstGeom>
        </p:spPr>
      </p:pic>
      <p:sp>
        <p:nvSpPr>
          <p:cNvPr id="7" name="TextBox 6">
            <a:extLst>
              <a:ext uri="{FF2B5EF4-FFF2-40B4-BE49-F238E27FC236}">
                <a16:creationId xmlns:a16="http://schemas.microsoft.com/office/drawing/2014/main" id="{69239FA3-004E-8949-EF6D-8A440C1C6303}"/>
              </a:ext>
            </a:extLst>
          </p:cNvPr>
          <p:cNvSpPr txBox="1"/>
          <p:nvPr/>
        </p:nvSpPr>
        <p:spPr>
          <a:xfrm>
            <a:off x="360000" y="5242173"/>
            <a:ext cx="4648057" cy="126679"/>
          </a:xfrm>
          <a:prstGeom prst="rect">
            <a:avLst/>
          </a:prstGeom>
          <a:noFill/>
        </p:spPr>
        <p:txBody>
          <a:bodyPr wrap="none" lIns="0" tIns="0" rIns="0" bIns="0" rtlCol="0">
            <a:noAutofit/>
          </a:bodyPr>
          <a:lstStyle/>
          <a:p>
            <a:pPr algn="l"/>
            <a:r>
              <a:rPr lang="en-AU" sz="1000" dirty="0">
                <a:hlinkClick r:id="rId4"/>
              </a:rPr>
              <a:t>‘Glacier decrease on Svalbard 1900-1960-2015</a:t>
            </a:r>
            <a:r>
              <a:rPr lang="en-AU" sz="1000" dirty="0"/>
              <a:t>’ by </a:t>
            </a:r>
            <a:r>
              <a:rPr lang="en-AU" sz="1000" dirty="0" err="1"/>
              <a:t>Weith</a:t>
            </a:r>
            <a:r>
              <a:rPr lang="en-AU" sz="1000" dirty="0"/>
              <a:t> A is licensed under</a:t>
            </a:r>
            <a:br>
              <a:rPr lang="en-AU" sz="1000" dirty="0"/>
            </a:br>
            <a:r>
              <a:rPr lang="en-AU" sz="1000" dirty="0"/>
              <a:t> </a:t>
            </a:r>
            <a:r>
              <a:rPr lang="en-AU" sz="1000" dirty="0">
                <a:hlinkClick r:id="rId5"/>
              </a:rPr>
              <a:t>CC BY-SA 4.0</a:t>
            </a:r>
            <a:r>
              <a:rPr lang="en-AU" sz="1000" dirty="0"/>
              <a:t>.</a:t>
            </a:r>
          </a:p>
        </p:txBody>
      </p:sp>
      <p:pic>
        <p:nvPicPr>
          <p:cNvPr id="6" name="Picture 5" descr="The image is a graph showing how the area of sea ice has changed fromm 600 to 2000 AD.">
            <a:extLst>
              <a:ext uri="{FF2B5EF4-FFF2-40B4-BE49-F238E27FC236}">
                <a16:creationId xmlns:a16="http://schemas.microsoft.com/office/drawing/2014/main" id="{C17D1CA4-FBC3-9729-F705-3B2244F0E3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4407" y="1249976"/>
            <a:ext cx="6547728" cy="3932261"/>
          </a:xfrm>
          <a:prstGeom prst="rect">
            <a:avLst/>
          </a:prstGeom>
        </p:spPr>
      </p:pic>
      <p:sp>
        <p:nvSpPr>
          <p:cNvPr id="8" name="TextBox 7">
            <a:extLst>
              <a:ext uri="{FF2B5EF4-FFF2-40B4-BE49-F238E27FC236}">
                <a16:creationId xmlns:a16="http://schemas.microsoft.com/office/drawing/2014/main" id="{3731262F-447C-0F35-B81C-AB2BCCCE8E31}"/>
              </a:ext>
            </a:extLst>
          </p:cNvPr>
          <p:cNvSpPr txBox="1"/>
          <p:nvPr/>
        </p:nvSpPr>
        <p:spPr>
          <a:xfrm>
            <a:off x="5384407" y="5242173"/>
            <a:ext cx="6547728" cy="180000"/>
          </a:xfrm>
          <a:prstGeom prst="rect">
            <a:avLst/>
          </a:prstGeom>
          <a:noFill/>
        </p:spPr>
        <p:txBody>
          <a:bodyPr wrap="none" lIns="0" tIns="0" rIns="0" bIns="0" rtlCol="0">
            <a:noAutofit/>
          </a:bodyPr>
          <a:lstStyle/>
          <a:p>
            <a:pPr algn="l"/>
            <a:r>
              <a:rPr lang="en-AU" sz="1000" dirty="0">
                <a:hlinkClick r:id="rId7"/>
              </a:rPr>
              <a:t>‘Reconstructed changes in Arctic sea ice over  the past 1450 years</a:t>
            </a:r>
            <a:r>
              <a:rPr lang="en-AU" sz="1000" dirty="0"/>
              <a:t>’ by </a:t>
            </a:r>
            <a:r>
              <a:rPr lang="en-AU" sz="1000" dirty="0" err="1"/>
              <a:t>DeWikiMan</a:t>
            </a:r>
            <a:r>
              <a:rPr lang="en-AU" sz="1000" dirty="0"/>
              <a:t> is licensed under </a:t>
            </a:r>
            <a:br>
              <a:rPr lang="en-AU" sz="1000" dirty="0"/>
            </a:br>
            <a:r>
              <a:rPr lang="en-AU" sz="1000" dirty="0">
                <a:hlinkClick r:id="rId8"/>
              </a:rPr>
              <a:t>CC BY-SA 3.0</a:t>
            </a:r>
            <a:r>
              <a:rPr lang="en-AU" sz="1000" dirty="0"/>
              <a:t>.</a:t>
            </a:r>
          </a:p>
        </p:txBody>
      </p:sp>
      <p:sp>
        <p:nvSpPr>
          <p:cNvPr id="9" name="TextBox 8">
            <a:extLst>
              <a:ext uri="{FF2B5EF4-FFF2-40B4-BE49-F238E27FC236}">
                <a16:creationId xmlns:a16="http://schemas.microsoft.com/office/drawing/2014/main" id="{12A03F56-307E-115D-265A-FEFCCD8877A9}"/>
              </a:ext>
            </a:extLst>
          </p:cNvPr>
          <p:cNvSpPr txBox="1"/>
          <p:nvPr/>
        </p:nvSpPr>
        <p:spPr>
          <a:xfrm>
            <a:off x="360000" y="5815533"/>
            <a:ext cx="11115675" cy="307107"/>
          </a:xfrm>
          <a:prstGeom prst="rect">
            <a:avLst/>
          </a:prstGeom>
          <a:noFill/>
        </p:spPr>
        <p:txBody>
          <a:bodyPr wrap="none" lIns="0" tIns="0" rIns="0" bIns="0" rtlCol="0">
            <a:noAutofit/>
          </a:bodyPr>
          <a:lstStyle/>
          <a:p>
            <a:pPr algn="l"/>
            <a:r>
              <a:rPr lang="en-AU" dirty="0"/>
              <a:t>What is the difference between the 2 types of observations shown here? </a:t>
            </a:r>
          </a:p>
        </p:txBody>
      </p:sp>
      <p:sp>
        <p:nvSpPr>
          <p:cNvPr id="2" name="Slide Number Placeholder 1">
            <a:extLst>
              <a:ext uri="{FF2B5EF4-FFF2-40B4-BE49-F238E27FC236}">
                <a16:creationId xmlns:a16="http://schemas.microsoft.com/office/drawing/2014/main" id="{29488B4B-FB68-E441-F07C-CD047582D3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111789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ADED6-E9CF-878F-6526-DDF51C070A7A}"/>
              </a:ext>
            </a:extLst>
          </p:cNvPr>
          <p:cNvSpPr txBox="1">
            <a:spLocks noGrp="1"/>
          </p:cNvSpPr>
          <p:nvPr>
            <p:ph type="title" idx="4294967295"/>
          </p:nvPr>
        </p:nvSpPr>
        <p:spPr>
          <a:xfrm>
            <a:off x="1182688" y="1310482"/>
            <a:ext cx="9826625" cy="4237037"/>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273050" marR="0" lvl="0" algn="ctr" defTabSz="609585"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is happening </a:t>
            </a:r>
          </a:p>
          <a:p>
            <a:pPr marL="273050" marR="0" lvl="0" algn="ctr" defTabSz="609585"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the climate to </a:t>
            </a:r>
          </a:p>
          <a:p>
            <a:pPr marL="273050" marR="0" lvl="0" algn="ctr" defTabSz="609585"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cause these changes? </a:t>
            </a:r>
          </a:p>
        </p:txBody>
      </p:sp>
      <p:sp>
        <p:nvSpPr>
          <p:cNvPr id="2" name="Slide Number Placeholder 1">
            <a:extLst>
              <a:ext uri="{FF2B5EF4-FFF2-40B4-BE49-F238E27FC236}">
                <a16:creationId xmlns:a16="http://schemas.microsoft.com/office/drawing/2014/main" id="{3AF02CE4-1028-081C-3459-4E937A6EE7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174363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FD829F-9AAD-2033-0584-5FC1C0782BCC}"/>
              </a:ext>
            </a:extLst>
          </p:cNvPr>
          <p:cNvSpPr txBox="1">
            <a:spLocks noGrp="1"/>
          </p:cNvSpPr>
          <p:nvPr>
            <p:ph type="title"/>
          </p:nvPr>
        </p:nvSpPr>
        <p:spPr>
          <a:xfrm>
            <a:off x="360000" y="360000"/>
            <a:ext cx="11484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2800">
                <a:solidFill>
                  <a:schemeClr val="accent1"/>
                </a:solidFill>
                <a:latin typeface="+mj-lt"/>
              </a:rPr>
              <a:t>The scientists carried out some research about  global temperatures</a:t>
            </a:r>
          </a:p>
        </p:txBody>
      </p:sp>
      <p:pic>
        <p:nvPicPr>
          <p:cNvPr id="5" name="Picture 4" descr="The image is a graph showing the increase in average temperature from 1860 - 2000.">
            <a:extLst>
              <a:ext uri="{FF2B5EF4-FFF2-40B4-BE49-F238E27FC236}">
                <a16:creationId xmlns:a16="http://schemas.microsoft.com/office/drawing/2014/main" id="{E75CB70D-EF02-3682-3133-3A42EDC2AE0A}"/>
              </a:ext>
            </a:extLst>
          </p:cNvPr>
          <p:cNvPicPr>
            <a:picLocks noChangeAspect="1"/>
          </p:cNvPicPr>
          <p:nvPr/>
        </p:nvPicPr>
        <p:blipFill>
          <a:blip r:embed="rId3"/>
          <a:stretch>
            <a:fillRect/>
          </a:stretch>
        </p:blipFill>
        <p:spPr>
          <a:xfrm>
            <a:off x="2695828" y="1073988"/>
            <a:ext cx="6800344" cy="5015745"/>
          </a:xfrm>
          <a:prstGeom prst="rect">
            <a:avLst/>
          </a:prstGeom>
        </p:spPr>
      </p:pic>
      <p:sp>
        <p:nvSpPr>
          <p:cNvPr id="7" name="TextBox 6">
            <a:extLst>
              <a:ext uri="{FF2B5EF4-FFF2-40B4-BE49-F238E27FC236}">
                <a16:creationId xmlns:a16="http://schemas.microsoft.com/office/drawing/2014/main" id="{CD74EF32-84D6-1826-9C4D-7F4E0863DC80}"/>
              </a:ext>
            </a:extLst>
          </p:cNvPr>
          <p:cNvSpPr txBox="1"/>
          <p:nvPr/>
        </p:nvSpPr>
        <p:spPr>
          <a:xfrm>
            <a:off x="2695828" y="6190502"/>
            <a:ext cx="6097836" cy="246221"/>
          </a:xfrm>
          <a:prstGeom prst="rect">
            <a:avLst/>
          </a:prstGeom>
          <a:noFill/>
        </p:spPr>
        <p:txBody>
          <a:bodyPr wrap="square">
            <a:spAutoFit/>
          </a:bodyPr>
          <a:lstStyle/>
          <a:p>
            <a:pPr lvl="0">
              <a:defRPr/>
            </a:pPr>
            <a:r>
              <a:rPr kumimoji="0" lang="en-AU" sz="1000" b="0" i="0" u="none" strike="noStrike" kern="1200" cap="none" spc="0" normalizeH="0" baseline="0" noProof="0" dirty="0">
                <a:ln>
                  <a:noFill/>
                </a:ln>
                <a:solidFill>
                  <a:srgbClr val="22272B"/>
                </a:solidFill>
                <a:effectLst/>
                <a:uLnTx/>
                <a:uFillTx/>
                <a:hlinkClick r:id="rId4"/>
              </a:rPr>
              <a:t>‘Instrumental temperature record’</a:t>
            </a:r>
            <a:r>
              <a:rPr kumimoji="0" lang="en-AU" sz="1000" b="0" i="0" u="none" strike="noStrike" kern="1200" cap="none" spc="0" normalizeH="0" baseline="0" noProof="0" dirty="0">
                <a:ln>
                  <a:noFill/>
                </a:ln>
                <a:solidFill>
                  <a:srgbClr val="22272B"/>
                </a:solidFill>
                <a:effectLst/>
                <a:uLnTx/>
                <a:uFillTx/>
              </a:rPr>
              <a:t> by </a:t>
            </a:r>
            <a:r>
              <a:rPr lang="en-AU" sz="1000" dirty="0">
                <a:solidFill>
                  <a:srgbClr val="22272B"/>
                </a:solidFill>
              </a:rPr>
              <a:t>McInnes L and </a:t>
            </a:r>
            <a:r>
              <a:rPr kumimoji="0" lang="en-AU" sz="1000" b="0" i="0" u="none" strike="noStrike" kern="1200" cap="none" spc="0" normalizeH="0" baseline="0" noProof="0" dirty="0">
                <a:ln>
                  <a:noFill/>
                </a:ln>
                <a:solidFill>
                  <a:srgbClr val="22272B"/>
                </a:solidFill>
                <a:effectLst/>
                <a:uLnTx/>
                <a:uFillTx/>
              </a:rPr>
              <a:t>Rhode R is licensed under </a:t>
            </a:r>
            <a:r>
              <a:rPr kumimoji="0" lang="en-AU" sz="1000" b="0" i="0" u="none" strike="noStrike" kern="1200" cap="none" spc="0" normalizeH="0" baseline="0" noProof="0" dirty="0">
                <a:ln>
                  <a:noFill/>
                </a:ln>
                <a:solidFill>
                  <a:srgbClr val="22272B"/>
                </a:solidFill>
                <a:effectLst/>
                <a:uLnTx/>
                <a:uFillTx/>
                <a:hlinkClick r:id="rId5"/>
              </a:rPr>
              <a:t>CC BY-SA 3.0</a:t>
            </a:r>
            <a:r>
              <a:rPr kumimoji="0" lang="en-AU" sz="1000" b="0" i="0" u="none" strike="noStrike" kern="1200" cap="none" spc="0" normalizeH="0" baseline="0" noProof="0" dirty="0">
                <a:ln>
                  <a:noFill/>
                </a:ln>
                <a:solidFill>
                  <a:srgbClr val="22272B"/>
                </a:solidFill>
                <a:effectLst/>
                <a:uLnTx/>
                <a:uFillTx/>
              </a:rPr>
              <a:t>.</a:t>
            </a:r>
          </a:p>
        </p:txBody>
      </p:sp>
      <p:sp>
        <p:nvSpPr>
          <p:cNvPr id="2" name="Slide Number Placeholder 1">
            <a:extLst>
              <a:ext uri="{FF2B5EF4-FFF2-40B4-BE49-F238E27FC236}">
                <a16:creationId xmlns:a16="http://schemas.microsoft.com/office/drawing/2014/main" id="{E7E6E8D7-DA19-CABD-788C-A08AABD07B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183829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alpha val="52000"/>
          </a:schemeClr>
        </a:solid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23E89F90-754E-81C3-FEC0-2C5FD855263F}"/>
              </a:ext>
            </a:extLst>
          </p:cNvPr>
          <p:cNvSpPr txBox="1">
            <a:spLocks noGrp="1"/>
          </p:cNvSpPr>
          <p:nvPr>
            <p:ph type="title"/>
          </p:nvPr>
        </p:nvSpPr>
        <p:spPr>
          <a:xfrm>
            <a:off x="360000" y="360000"/>
            <a:ext cx="11484000" cy="981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US" sz="3200">
                <a:solidFill>
                  <a:schemeClr val="accent1"/>
                </a:solidFill>
                <a:latin typeface="+mj-lt"/>
              </a:rPr>
              <a:t>The scientists studied all these observations and tried to make a logical explanation about why the changes are happening.</a:t>
            </a:r>
          </a:p>
        </p:txBody>
      </p:sp>
      <p:grpSp>
        <p:nvGrpSpPr>
          <p:cNvPr id="18" name="Group 17" descr="A Frayer diagram with 4 possible consequences of increasing global temperatures. These include: increasing incidence and severity of storms, lakes drying up, retreating glaciers, and polar ice caps melting.">
            <a:extLst>
              <a:ext uri="{FF2B5EF4-FFF2-40B4-BE49-F238E27FC236}">
                <a16:creationId xmlns:a16="http://schemas.microsoft.com/office/drawing/2014/main" id="{68FDFBD3-05B5-7924-7A65-521B40F39240}"/>
              </a:ext>
            </a:extLst>
          </p:cNvPr>
          <p:cNvGrpSpPr/>
          <p:nvPr/>
        </p:nvGrpSpPr>
        <p:grpSpPr>
          <a:xfrm>
            <a:off x="1820268" y="1600200"/>
            <a:ext cx="8551464" cy="4896032"/>
            <a:chOff x="2387599" y="1925018"/>
            <a:chExt cx="7416802" cy="4246396"/>
          </a:xfrm>
        </p:grpSpPr>
        <p:sp>
          <p:nvSpPr>
            <p:cNvPr id="6" name="Google Shape;78;p15">
              <a:extLst>
                <a:ext uri="{FF2B5EF4-FFF2-40B4-BE49-F238E27FC236}">
                  <a16:creationId xmlns:a16="http://schemas.microsoft.com/office/drawing/2014/main" id="{42F7E25C-1938-48E7-1EB5-1DE07B8DF511}"/>
                </a:ext>
                <a:ext uri="{C183D7F6-B498-43B3-948B-1728B52AA6E4}">
                  <adec:decorative xmlns:adec="http://schemas.microsoft.com/office/drawing/2017/decorative" val="1"/>
                </a:ext>
              </a:extLst>
            </p:cNvPr>
            <p:cNvSpPr/>
            <p:nvPr/>
          </p:nvSpPr>
          <p:spPr>
            <a:xfrm rot="5400000">
              <a:off x="6931790" y="3303029"/>
              <a:ext cx="2119190" cy="3614759"/>
            </a:xfrm>
            <a:prstGeom prst="round1Rect">
              <a:avLst>
                <a:gd name="adj" fmla="val 16667"/>
              </a:avLst>
            </a:prstGeom>
            <a:solidFill>
              <a:schemeClr val="accent1"/>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solidFill>
                  <a:schemeClr val="bg1"/>
                </a:solidFill>
                <a:latin typeface="Arial" panose="020B0604020202020204" pitchFamily="34" charset="0"/>
                <a:cs typeface="Arial" panose="020B0604020202020204" pitchFamily="34" charset="0"/>
              </a:endParaRPr>
            </a:p>
          </p:txBody>
        </p:sp>
        <p:sp>
          <p:nvSpPr>
            <p:cNvPr id="7" name="Google Shape;72;p15">
              <a:extLst>
                <a:ext uri="{FF2B5EF4-FFF2-40B4-BE49-F238E27FC236}">
                  <a16:creationId xmlns:a16="http://schemas.microsoft.com/office/drawing/2014/main" id="{9FB8016E-E206-9388-26B6-888EA86677CB}"/>
                </a:ext>
                <a:ext uri="{C183D7F6-B498-43B3-948B-1728B52AA6E4}">
                  <adec:decorative xmlns:adec="http://schemas.microsoft.com/office/drawing/2017/decorative" val="1"/>
                </a:ext>
              </a:extLst>
            </p:cNvPr>
            <p:cNvSpPr/>
            <p:nvPr/>
          </p:nvSpPr>
          <p:spPr>
            <a:xfrm rot="16200000">
              <a:off x="3204461" y="1120343"/>
              <a:ext cx="2036317" cy="3669514"/>
            </a:xfrm>
            <a:prstGeom prst="round1Rect">
              <a:avLst>
                <a:gd name="adj" fmla="val 16667"/>
              </a:avLst>
            </a:prstGeom>
            <a:solidFill>
              <a:schemeClr val="accent1"/>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solidFill>
                  <a:schemeClr val="bg1"/>
                </a:solidFill>
                <a:latin typeface="Arial" panose="020B0604020202020204" pitchFamily="34" charset="0"/>
                <a:cs typeface="Arial" panose="020B0604020202020204" pitchFamily="34" charset="0"/>
              </a:endParaRPr>
            </a:p>
          </p:txBody>
        </p:sp>
        <p:sp>
          <p:nvSpPr>
            <p:cNvPr id="8" name="Google Shape;74;p15">
              <a:extLst>
                <a:ext uri="{FF2B5EF4-FFF2-40B4-BE49-F238E27FC236}">
                  <a16:creationId xmlns:a16="http://schemas.microsoft.com/office/drawing/2014/main" id="{627DFE75-2433-8ABB-DD07-0C99606FFE12}"/>
                </a:ext>
                <a:ext uri="{C183D7F6-B498-43B3-948B-1728B52AA6E4}">
                  <adec:decorative xmlns:adec="http://schemas.microsoft.com/office/drawing/2017/decorative" val="1"/>
                </a:ext>
              </a:extLst>
            </p:cNvPr>
            <p:cNvSpPr/>
            <p:nvPr/>
          </p:nvSpPr>
          <p:spPr>
            <a:xfrm>
              <a:off x="6178396" y="1925018"/>
              <a:ext cx="3626005" cy="2038093"/>
            </a:xfrm>
            <a:prstGeom prst="round1Rect">
              <a:avLst>
                <a:gd name="adj" fmla="val 16667"/>
              </a:avLst>
            </a:prstGeom>
            <a:solidFill>
              <a:schemeClr val="accent2"/>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02691262-B802-6BAA-2536-A9A74DDB706B}"/>
                </a:ext>
                <a:ext uri="{C183D7F6-B498-43B3-948B-1728B52AA6E4}">
                  <adec:decorative xmlns:adec="http://schemas.microsoft.com/office/drawing/2017/decorative" val="1"/>
                </a:ext>
              </a:extLst>
            </p:cNvPr>
            <p:cNvSpPr/>
            <p:nvPr/>
          </p:nvSpPr>
          <p:spPr>
            <a:xfrm rot="10800000">
              <a:off x="2387599" y="4049264"/>
              <a:ext cx="3669514" cy="2122150"/>
            </a:xfrm>
            <a:prstGeom prst="round1Rect">
              <a:avLst>
                <a:gd name="adj" fmla="val 16667"/>
              </a:avLst>
            </a:prstGeom>
            <a:solidFill>
              <a:schemeClr val="accent2"/>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81;p15">
              <a:extLst>
                <a:ext uri="{FF2B5EF4-FFF2-40B4-BE49-F238E27FC236}">
                  <a16:creationId xmlns:a16="http://schemas.microsoft.com/office/drawing/2014/main" id="{E4A701D8-6601-BA55-9357-574A45029817}"/>
                </a:ext>
              </a:extLst>
            </p:cNvPr>
            <p:cNvSpPr txBox="1"/>
            <p:nvPr/>
          </p:nvSpPr>
          <p:spPr>
            <a:xfrm>
              <a:off x="4857906" y="3582405"/>
              <a:ext cx="2476188" cy="931622"/>
            </a:xfrm>
            <a:prstGeom prst="rect">
              <a:avLst/>
            </a:prstGeom>
            <a:solidFill>
              <a:schemeClr val="tx2"/>
            </a:solidFill>
            <a:ln w="76200">
              <a:solidFill>
                <a:schemeClr val="bg1"/>
              </a:solidFill>
            </a:ln>
          </p:spPr>
          <p:txBody>
            <a:bodyPr spcFirstLastPara="1" wrap="square" lIns="101600" tIns="101600" rIns="101600" bIns="101600" anchor="ctr" anchorCtr="0">
              <a:noAutofit/>
            </a:bodyPr>
            <a:lstStyle/>
            <a:p>
              <a:pPr algn="ctr">
                <a:buClr>
                  <a:srgbClr val="1E4E79"/>
                </a:buClr>
                <a:buSzPts val="2000"/>
              </a:pPr>
              <a:r>
                <a:rPr lang="en" sz="2000" b="1" dirty="0">
                  <a:solidFill>
                    <a:schemeClr val="bg1"/>
                  </a:solidFill>
                  <a:latin typeface="+mj-lt"/>
                  <a:ea typeface="Calibri"/>
                  <a:cs typeface="Arial" panose="020B0604020202020204" pitchFamily="34" charset="0"/>
                  <a:sym typeface="Calibri"/>
                </a:rPr>
                <a:t>Increasing global temperatures</a:t>
              </a:r>
              <a:endParaRPr sz="2000" dirty="0">
                <a:solidFill>
                  <a:schemeClr val="bg1"/>
                </a:solidFill>
                <a:latin typeface="+mj-lt"/>
                <a:cs typeface="Arial" panose="020B0604020202020204" pitchFamily="34" charset="0"/>
              </a:endParaRPr>
            </a:p>
          </p:txBody>
        </p:sp>
        <p:sp>
          <p:nvSpPr>
            <p:cNvPr id="12" name="Google Shape;73;p15">
              <a:extLst>
                <a:ext uri="{FF2B5EF4-FFF2-40B4-BE49-F238E27FC236}">
                  <a16:creationId xmlns:a16="http://schemas.microsoft.com/office/drawing/2014/main" id="{88FF23AD-15F6-3EC4-4FC9-86590825F0A3}"/>
                </a:ext>
              </a:extLst>
            </p:cNvPr>
            <p:cNvSpPr txBox="1"/>
            <p:nvPr/>
          </p:nvSpPr>
          <p:spPr>
            <a:xfrm>
              <a:off x="2387863" y="2196545"/>
              <a:ext cx="3669514" cy="1371607"/>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US" sz="2000" dirty="0">
                  <a:solidFill>
                    <a:schemeClr val="bg1"/>
                  </a:solidFill>
                  <a:latin typeface="+mj-lt"/>
                  <a:cs typeface="Arial" panose="020B0604020202020204" pitchFamily="34" charset="0"/>
                </a:rPr>
                <a:t>Increasing incidence and severity of storms</a:t>
              </a:r>
              <a:endParaRPr sz="2000" dirty="0">
                <a:solidFill>
                  <a:schemeClr val="bg1"/>
                </a:solidFill>
                <a:latin typeface="+mj-lt"/>
                <a:cs typeface="Arial" panose="020B0604020202020204" pitchFamily="34" charset="0"/>
              </a:endParaRPr>
            </a:p>
          </p:txBody>
        </p:sp>
        <p:sp>
          <p:nvSpPr>
            <p:cNvPr id="13" name="Google Shape;75;p15">
              <a:extLst>
                <a:ext uri="{FF2B5EF4-FFF2-40B4-BE49-F238E27FC236}">
                  <a16:creationId xmlns:a16="http://schemas.microsoft.com/office/drawing/2014/main" id="{BFC383B1-B7FC-9BEF-045A-D61FBCDCB408}"/>
                </a:ext>
              </a:extLst>
            </p:cNvPr>
            <p:cNvSpPr txBox="1"/>
            <p:nvPr/>
          </p:nvSpPr>
          <p:spPr>
            <a:xfrm>
              <a:off x="6178396" y="2168208"/>
              <a:ext cx="3626005" cy="1285823"/>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US" sz="2000" dirty="0">
                  <a:solidFill>
                    <a:schemeClr val="bg1"/>
                  </a:solidFill>
                  <a:latin typeface="+mj-lt"/>
                  <a:ea typeface="Calibri"/>
                  <a:cs typeface="Arial" panose="020B0604020202020204" pitchFamily="34" charset="0"/>
                  <a:sym typeface="Calibri"/>
                </a:rPr>
                <a:t>Lakes drying up</a:t>
              </a:r>
              <a:endParaRPr sz="2000" dirty="0">
                <a:solidFill>
                  <a:schemeClr val="bg1"/>
                </a:solidFill>
                <a:latin typeface="+mj-lt"/>
                <a:ea typeface="Calibri"/>
                <a:cs typeface="Arial" panose="020B0604020202020204" pitchFamily="34" charset="0"/>
                <a:sym typeface="Calibri"/>
              </a:endParaRPr>
            </a:p>
          </p:txBody>
        </p:sp>
        <p:sp>
          <p:nvSpPr>
            <p:cNvPr id="14" name="Google Shape;77;p15">
              <a:extLst>
                <a:ext uri="{FF2B5EF4-FFF2-40B4-BE49-F238E27FC236}">
                  <a16:creationId xmlns:a16="http://schemas.microsoft.com/office/drawing/2014/main" id="{06BE8D7E-9048-BD2A-F1E6-EC5438A1A093}"/>
                </a:ext>
              </a:extLst>
            </p:cNvPr>
            <p:cNvSpPr txBox="1"/>
            <p:nvPr/>
          </p:nvSpPr>
          <p:spPr>
            <a:xfrm>
              <a:off x="2387863" y="4839008"/>
              <a:ext cx="3669514" cy="1293981"/>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dirty="0">
                  <a:solidFill>
                    <a:schemeClr val="bg1"/>
                  </a:solidFill>
                  <a:latin typeface="+mj-lt"/>
                  <a:ea typeface="Calibri"/>
                  <a:cs typeface="Arial" panose="020B0604020202020204" pitchFamily="34" charset="0"/>
                  <a:sym typeface="Calibri"/>
                </a:rPr>
                <a:t>Polar ice caps melting</a:t>
              </a:r>
              <a:endParaRPr sz="2000" dirty="0">
                <a:solidFill>
                  <a:schemeClr val="bg1"/>
                </a:solidFill>
                <a:latin typeface="+mj-lt"/>
                <a:ea typeface="Calibri"/>
                <a:cs typeface="Arial" panose="020B0604020202020204" pitchFamily="34" charset="0"/>
                <a:sym typeface="Calibri"/>
              </a:endParaRPr>
            </a:p>
          </p:txBody>
        </p:sp>
        <p:sp>
          <p:nvSpPr>
            <p:cNvPr id="15" name="Google Shape;79;p15">
              <a:extLst>
                <a:ext uri="{FF2B5EF4-FFF2-40B4-BE49-F238E27FC236}">
                  <a16:creationId xmlns:a16="http://schemas.microsoft.com/office/drawing/2014/main" id="{9F253E99-7A1F-8802-57AD-A9A73FF46AC4}"/>
                </a:ext>
              </a:extLst>
            </p:cNvPr>
            <p:cNvSpPr txBox="1"/>
            <p:nvPr/>
          </p:nvSpPr>
          <p:spPr>
            <a:xfrm>
              <a:off x="6183935" y="4877109"/>
              <a:ext cx="3614759" cy="1292605"/>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dirty="0">
                  <a:solidFill>
                    <a:schemeClr val="bg1"/>
                  </a:solidFill>
                  <a:latin typeface="+mj-lt"/>
                  <a:ea typeface="Calibri"/>
                  <a:cs typeface="Arial" panose="020B0604020202020204" pitchFamily="34" charset="0"/>
                  <a:sym typeface="Calibri"/>
                </a:rPr>
                <a:t>Retreating glaciers</a:t>
              </a:r>
              <a:endParaRPr sz="2000" dirty="0">
                <a:solidFill>
                  <a:schemeClr val="bg1"/>
                </a:solidFill>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00865E02-5349-6AA5-B80E-6607FC8E50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17979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6FDA61-67A5-7B93-C8B5-70404AF5CDAE}"/>
              </a:ext>
            </a:extLst>
          </p:cNvPr>
          <p:cNvSpPr txBox="1">
            <a:spLocks noGrp="1"/>
          </p:cNvSpPr>
          <p:nvPr>
            <p:ph type="title"/>
          </p:nvPr>
        </p:nvSpPr>
        <p:spPr>
          <a:xfrm>
            <a:off x="360000" y="360000"/>
            <a:ext cx="1148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a:solidFill>
                  <a:schemeClr val="accent1"/>
                </a:solidFill>
                <a:latin typeface="+mj-lt"/>
              </a:rPr>
              <a:t>Ice core sampling </a:t>
            </a:r>
          </a:p>
        </p:txBody>
      </p:sp>
      <p:pic>
        <p:nvPicPr>
          <p:cNvPr id="6" name="Picture 5" descr="The image shows a core sample from Antarctica.">
            <a:extLst>
              <a:ext uri="{FF2B5EF4-FFF2-40B4-BE49-F238E27FC236}">
                <a16:creationId xmlns:a16="http://schemas.microsoft.com/office/drawing/2014/main" id="{97F52575-1E7F-664F-6DCF-2F6813613249}"/>
              </a:ext>
            </a:extLst>
          </p:cNvPr>
          <p:cNvPicPr>
            <a:picLocks noChangeAspect="1"/>
          </p:cNvPicPr>
          <p:nvPr/>
        </p:nvPicPr>
        <p:blipFill>
          <a:blip r:embed="rId3"/>
          <a:stretch>
            <a:fillRect/>
          </a:stretch>
        </p:blipFill>
        <p:spPr>
          <a:xfrm>
            <a:off x="2494972" y="1359405"/>
            <a:ext cx="7202057" cy="4803521"/>
          </a:xfrm>
          <a:prstGeom prst="rect">
            <a:avLst/>
          </a:prstGeom>
        </p:spPr>
      </p:pic>
      <p:sp>
        <p:nvSpPr>
          <p:cNvPr id="8" name="TextBox 7">
            <a:extLst>
              <a:ext uri="{FF2B5EF4-FFF2-40B4-BE49-F238E27FC236}">
                <a16:creationId xmlns:a16="http://schemas.microsoft.com/office/drawing/2014/main" id="{BB92633A-FC4F-7E89-D96C-89C6A38F5685}"/>
              </a:ext>
            </a:extLst>
          </p:cNvPr>
          <p:cNvSpPr txBox="1"/>
          <p:nvPr/>
        </p:nvSpPr>
        <p:spPr>
          <a:xfrm>
            <a:off x="2494972" y="6269779"/>
            <a:ext cx="6097836" cy="24622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2272B"/>
                </a:solidFill>
                <a:effectLst/>
                <a:uLnTx/>
                <a:uFillTx/>
                <a:latin typeface="Public Sans Light"/>
                <a:ea typeface="+mn-ea"/>
                <a:cs typeface="+mn-cs"/>
                <a:hlinkClick r:id="rId4"/>
              </a:rPr>
              <a:t>‘Antarctica WAIS Divide Field Camp 10</a:t>
            </a:r>
            <a:r>
              <a:rPr lang="en-AU" sz="1000" dirty="0">
                <a:solidFill>
                  <a:srgbClr val="22272B"/>
                </a:solidFill>
                <a:latin typeface="Public Sans Light"/>
              </a:rPr>
              <a:t>’ by Duke E is licensed under</a:t>
            </a:r>
            <a:r>
              <a:rPr kumimoji="0" lang="en-AU" sz="1000" b="0" i="0" u="none" strike="noStrike" kern="1200" cap="none" spc="0" normalizeH="0" baseline="0" noProof="0" dirty="0">
                <a:ln>
                  <a:noFill/>
                </a:ln>
                <a:solidFill>
                  <a:srgbClr val="22272B"/>
                </a:solidFill>
                <a:effectLst/>
                <a:uLnTx/>
                <a:uFillTx/>
                <a:latin typeface="Public Sans Light"/>
                <a:ea typeface="+mn-ea"/>
                <a:cs typeface="+mn-cs"/>
              </a:rPr>
              <a:t> </a:t>
            </a:r>
            <a:r>
              <a:rPr kumimoji="0" lang="en-AU" sz="1000" b="0" i="0" u="none" strike="noStrike" kern="1200" cap="none" spc="0" normalizeH="0" baseline="0" noProof="0" dirty="0">
                <a:ln>
                  <a:noFill/>
                </a:ln>
                <a:solidFill>
                  <a:srgbClr val="22272B"/>
                </a:solidFill>
                <a:effectLst/>
                <a:uLnTx/>
                <a:uFillTx/>
                <a:latin typeface="Public Sans Light"/>
                <a:ea typeface="+mn-ea"/>
                <a:cs typeface="+mn-cs"/>
                <a:hlinkClick r:id="rId5"/>
              </a:rPr>
              <a:t>CC BY-SA-2.0</a:t>
            </a:r>
            <a:r>
              <a:rPr kumimoji="0" lang="en-AU" sz="1000" b="0" i="0" u="none" strike="noStrike" kern="1200" cap="none" spc="0" normalizeH="0" baseline="0" noProof="0" dirty="0">
                <a:ln>
                  <a:noFill/>
                </a:ln>
                <a:solidFill>
                  <a:srgbClr val="22272B"/>
                </a:solidFill>
                <a:effectLst/>
                <a:uLnTx/>
                <a:uFillTx/>
                <a:latin typeface="Public Sans Light"/>
                <a:ea typeface="+mn-ea"/>
                <a:cs typeface="+mn-cs"/>
              </a:rPr>
              <a:t>.</a:t>
            </a:r>
          </a:p>
        </p:txBody>
      </p:sp>
      <p:sp>
        <p:nvSpPr>
          <p:cNvPr id="2" name="Slide Number Placeholder 1">
            <a:extLst>
              <a:ext uri="{FF2B5EF4-FFF2-40B4-BE49-F238E27FC236}">
                <a16:creationId xmlns:a16="http://schemas.microsoft.com/office/drawing/2014/main" id="{A001D29C-48DE-7AB4-F5F5-B33922CD29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251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B1F2DA-2C76-4B19-839C-8E96E0FF745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dirty="0">
                <a:solidFill>
                  <a:schemeClr val="accent1"/>
                </a:solidFill>
              </a:rPr>
              <a:t>Atmospheric carbon dioxide concentration 803179 BCE to 2018</a:t>
            </a:r>
          </a:p>
        </p:txBody>
      </p:sp>
      <p:pic>
        <p:nvPicPr>
          <p:cNvPr id="6" name="Picture 5" descr="The image is a graph showing the pattern of variation in carbon dioxide concentration from 803 179 BC to 2018. There is a large, recent  jump in carbon dioxide concentration .">
            <a:extLst>
              <a:ext uri="{FF2B5EF4-FFF2-40B4-BE49-F238E27FC236}">
                <a16:creationId xmlns:a16="http://schemas.microsoft.com/office/drawing/2014/main" id="{40C4761C-41B0-0993-B511-DCC7C2C83EEE}"/>
              </a:ext>
            </a:extLst>
          </p:cNvPr>
          <p:cNvPicPr>
            <a:picLocks noChangeAspect="1"/>
          </p:cNvPicPr>
          <p:nvPr/>
        </p:nvPicPr>
        <p:blipFill>
          <a:blip r:embed="rId3"/>
          <a:stretch>
            <a:fillRect/>
          </a:stretch>
        </p:blipFill>
        <p:spPr>
          <a:xfrm>
            <a:off x="2276574" y="1303870"/>
            <a:ext cx="7638852" cy="5392130"/>
          </a:xfrm>
          <a:prstGeom prst="rect">
            <a:avLst/>
          </a:prstGeom>
        </p:spPr>
      </p:pic>
      <p:sp>
        <p:nvSpPr>
          <p:cNvPr id="2" name="Slide Number Placeholder 1">
            <a:extLst>
              <a:ext uri="{FF2B5EF4-FFF2-40B4-BE49-F238E27FC236}">
                <a16:creationId xmlns:a16="http://schemas.microsoft.com/office/drawing/2014/main" id="{2790091C-1660-CDCD-717B-C66690C9A9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244449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2C07C8-DF50-863C-9409-34169671AD5C}"/>
              </a:ext>
            </a:extLst>
          </p:cNvPr>
          <p:cNvSpPr txBox="1">
            <a:spLocks noGrp="1"/>
          </p:cNvSpPr>
          <p:nvPr>
            <p:ph type="title"/>
          </p:nvPr>
        </p:nvSpPr>
        <p:spPr>
          <a:xfrm>
            <a:off x="360000" y="360000"/>
            <a:ext cx="1148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dirty="0">
                <a:solidFill>
                  <a:schemeClr val="accent1"/>
                </a:solidFill>
                <a:latin typeface="+mj-lt"/>
              </a:rPr>
              <a:t>Carbon dioxide and Antarctic temperature </a:t>
            </a:r>
          </a:p>
        </p:txBody>
      </p:sp>
      <p:pic>
        <p:nvPicPr>
          <p:cNvPr id="5" name="Picture 4" descr="The image has 2 graphs. The top graph shows the variation in carbon dioxide concentration from 800 000 BC to present. The lower graph shows the variation in Antarctic temperature over the same period. The graphs follow similar trends.">
            <a:extLst>
              <a:ext uri="{FF2B5EF4-FFF2-40B4-BE49-F238E27FC236}">
                <a16:creationId xmlns:a16="http://schemas.microsoft.com/office/drawing/2014/main" id="{1A58432D-77B8-6FFB-4B03-48C27203A806}"/>
              </a:ext>
            </a:extLst>
          </p:cNvPr>
          <p:cNvPicPr>
            <a:picLocks noChangeAspect="1"/>
          </p:cNvPicPr>
          <p:nvPr/>
        </p:nvPicPr>
        <p:blipFill>
          <a:blip r:embed="rId4"/>
          <a:stretch>
            <a:fillRect/>
          </a:stretch>
        </p:blipFill>
        <p:spPr>
          <a:xfrm>
            <a:off x="121912" y="1621791"/>
            <a:ext cx="11809355" cy="3934131"/>
          </a:xfrm>
          <a:prstGeom prst="rect">
            <a:avLst/>
          </a:prstGeom>
        </p:spPr>
      </p:pic>
      <p:sp>
        <p:nvSpPr>
          <p:cNvPr id="6" name="TextBox 5">
            <a:extLst>
              <a:ext uri="{FF2B5EF4-FFF2-40B4-BE49-F238E27FC236}">
                <a16:creationId xmlns:a16="http://schemas.microsoft.com/office/drawing/2014/main" id="{1564D4BF-30DA-220B-E3BD-613AB86B9F25}"/>
              </a:ext>
            </a:extLst>
          </p:cNvPr>
          <p:cNvSpPr txBox="1"/>
          <p:nvPr/>
        </p:nvSpPr>
        <p:spPr>
          <a:xfrm>
            <a:off x="360000" y="5683915"/>
            <a:ext cx="4697730" cy="352045"/>
          </a:xfrm>
          <a:prstGeom prst="rect">
            <a:avLst/>
          </a:prstGeom>
          <a:noFill/>
        </p:spPr>
        <p:txBody>
          <a:bodyPr wrap="none" lIns="0" tIns="0" rIns="0" bIns="0" rtlCol="0">
            <a:noAutofit/>
          </a:bodyPr>
          <a:lstStyle/>
          <a:p>
            <a:pPr algn="l"/>
            <a:r>
              <a:rPr lang="en-AU" sz="1000" dirty="0">
                <a:solidFill>
                  <a:srgbClr val="22272B"/>
                </a:solidFill>
                <a:hlinkClick r:id="rId5">
                  <a:extLst>
                    <a:ext uri="{A12FA001-AC4F-418D-AE19-62706E023703}">
                      <ahyp:hlinkClr xmlns:ahyp="http://schemas.microsoft.com/office/drawing/2018/hyperlinkcolor" val="tx"/>
                    </a:ext>
                  </a:extLst>
                </a:hlinkClick>
              </a:rPr>
              <a:t>‘</a:t>
            </a:r>
            <a:r>
              <a:rPr lang="en-AU" sz="1000" dirty="0" err="1">
                <a:solidFill>
                  <a:srgbClr val="22272B"/>
                </a:solidFill>
                <a:hlinkClick r:id="rId5">
                  <a:extLst>
                    <a:ext uri="{A12FA001-AC4F-418D-AE19-62706E023703}">
                      <ahyp:hlinkClr xmlns:ahyp="http://schemas.microsoft.com/office/drawing/2018/hyperlinkcolor" val="tx"/>
                    </a:ext>
                  </a:extLst>
                </a:hlinkClick>
              </a:rPr>
              <a:t>Epica</a:t>
            </a:r>
            <a:r>
              <a:rPr lang="en-AU" sz="1000" dirty="0">
                <a:solidFill>
                  <a:schemeClr val="accent2"/>
                </a:solidFill>
                <a:hlinkClick r:id="rId5">
                  <a:extLst>
                    <a:ext uri="{A12FA001-AC4F-418D-AE19-62706E023703}">
                      <ahyp:hlinkClr xmlns:ahyp="http://schemas.microsoft.com/office/drawing/2018/hyperlinkcolor" val="tx"/>
                    </a:ext>
                  </a:extLst>
                </a:hlinkClick>
              </a:rPr>
              <a:t> CO2 temperature</a:t>
            </a:r>
            <a:r>
              <a:rPr lang="en-AU" sz="1000" dirty="0"/>
              <a:t>’ by </a:t>
            </a:r>
            <a:r>
              <a:rPr lang="en-AU" sz="1000" dirty="0" err="1"/>
              <a:t>Bveleski</a:t>
            </a:r>
            <a:r>
              <a:rPr lang="en-AU" sz="1000" dirty="0"/>
              <a:t> is licensed under </a:t>
            </a:r>
            <a:r>
              <a:rPr lang="en-AU" sz="1000" dirty="0">
                <a:solidFill>
                  <a:schemeClr val="accent2"/>
                </a:solidFill>
                <a:hlinkClick r:id="rId6">
                  <a:extLst>
                    <a:ext uri="{A12FA001-AC4F-418D-AE19-62706E023703}">
                      <ahyp:hlinkClr xmlns:ahyp="http://schemas.microsoft.com/office/drawing/2018/hyperlinkcolor" val="tx"/>
                    </a:ext>
                  </a:extLst>
                </a:hlinkClick>
              </a:rPr>
              <a:t>CC BY-SA 4.0</a:t>
            </a:r>
            <a:r>
              <a:rPr lang="en-AU" sz="1000" dirty="0">
                <a:solidFill>
                  <a:schemeClr val="accent2"/>
                </a:solidFill>
              </a:rPr>
              <a:t>.</a:t>
            </a:r>
            <a:r>
              <a:rPr lang="en-AU" sz="1000" dirty="0"/>
              <a:t> </a:t>
            </a:r>
          </a:p>
        </p:txBody>
      </p:sp>
      <p:sp>
        <p:nvSpPr>
          <p:cNvPr id="2" name="Slide Number Placeholder 1">
            <a:extLst>
              <a:ext uri="{FF2B5EF4-FFF2-40B4-BE49-F238E27FC236}">
                <a16:creationId xmlns:a16="http://schemas.microsoft.com/office/drawing/2014/main" id="{799A7D4A-8DC5-0CC3-87B5-3EC2560835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2862137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336B94-0E46-80AB-FC3A-ED430F67B69A}"/>
              </a:ext>
            </a:extLst>
          </p:cNvPr>
          <p:cNvSpPr txBox="1">
            <a:spLocks noGrp="1"/>
          </p:cNvSpPr>
          <p:nvPr>
            <p:ph type="title"/>
          </p:nvPr>
        </p:nvSpPr>
        <p:spPr>
          <a:xfrm>
            <a:off x="360000" y="360000"/>
            <a:ext cx="1148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a:solidFill>
                  <a:schemeClr val="accent1"/>
                </a:solidFill>
                <a:latin typeface="+mj-lt"/>
              </a:rPr>
              <a:t>Carbon dioxide and temperature over last 1000 years </a:t>
            </a:r>
          </a:p>
        </p:txBody>
      </p:sp>
      <p:pic>
        <p:nvPicPr>
          <p:cNvPr id="3" name="Picture 2" descr="The graph show 2 sets of data plotted on the same axes: average global temperature and carbon dioxide levels. It shows the fairly consistent levels from 1000 - 1900 and a spike after 1900.">
            <a:extLst>
              <a:ext uri="{FF2B5EF4-FFF2-40B4-BE49-F238E27FC236}">
                <a16:creationId xmlns:a16="http://schemas.microsoft.com/office/drawing/2014/main" id="{33044403-7591-5A4F-1B85-E395479D5655}"/>
              </a:ext>
            </a:extLst>
          </p:cNvPr>
          <p:cNvPicPr>
            <a:picLocks noChangeAspect="1"/>
          </p:cNvPicPr>
          <p:nvPr/>
        </p:nvPicPr>
        <p:blipFill>
          <a:blip r:embed="rId3"/>
          <a:stretch>
            <a:fillRect/>
          </a:stretch>
        </p:blipFill>
        <p:spPr>
          <a:xfrm>
            <a:off x="1155366" y="1793938"/>
            <a:ext cx="7620660" cy="4084674"/>
          </a:xfrm>
          <a:prstGeom prst="rect">
            <a:avLst/>
          </a:prstGeom>
        </p:spPr>
      </p:pic>
      <p:grpSp>
        <p:nvGrpSpPr>
          <p:cNvPr id="4" name="Group 3" descr="A legend. The blue line on the graph represents C02 levels, and the red line represents temperature.">
            <a:extLst>
              <a:ext uri="{FF2B5EF4-FFF2-40B4-BE49-F238E27FC236}">
                <a16:creationId xmlns:a16="http://schemas.microsoft.com/office/drawing/2014/main" id="{3D311DB4-662F-7B52-2D09-E34F78173C86}"/>
              </a:ext>
            </a:extLst>
          </p:cNvPr>
          <p:cNvGrpSpPr/>
          <p:nvPr/>
        </p:nvGrpSpPr>
        <p:grpSpPr>
          <a:xfrm>
            <a:off x="9102987" y="2679184"/>
            <a:ext cx="2761584" cy="1119148"/>
            <a:chOff x="9102987" y="2679184"/>
            <a:chExt cx="2761584" cy="1119148"/>
          </a:xfrm>
        </p:grpSpPr>
        <p:grpSp>
          <p:nvGrpSpPr>
            <p:cNvPr id="6" name="Group 5">
              <a:extLst>
                <a:ext uri="{FF2B5EF4-FFF2-40B4-BE49-F238E27FC236}">
                  <a16:creationId xmlns:a16="http://schemas.microsoft.com/office/drawing/2014/main" id="{7E0004BA-5698-6976-63CF-2E43B77B0814}"/>
                </a:ext>
              </a:extLst>
            </p:cNvPr>
            <p:cNvGrpSpPr/>
            <p:nvPr/>
          </p:nvGrpSpPr>
          <p:grpSpPr>
            <a:xfrm>
              <a:off x="9102987" y="2679184"/>
              <a:ext cx="2761584" cy="278774"/>
              <a:chOff x="9390832" y="2371061"/>
              <a:chExt cx="2761584" cy="278774"/>
            </a:xfrm>
          </p:grpSpPr>
          <p:cxnSp>
            <p:nvCxnSpPr>
              <p:cNvPr id="10" name="Straight Connector 9" descr="Blue line">
                <a:extLst>
                  <a:ext uri="{FF2B5EF4-FFF2-40B4-BE49-F238E27FC236}">
                    <a16:creationId xmlns:a16="http://schemas.microsoft.com/office/drawing/2014/main" id="{AC0CA164-23C3-4EA3-14FA-3DB260A5E410}"/>
                  </a:ext>
                  <a:ext uri="{C183D7F6-B498-43B3-948B-1728B52AA6E4}">
                    <adec:decorative xmlns:adec="http://schemas.microsoft.com/office/drawing/2017/decorative" val="0"/>
                  </a:ext>
                </a:extLst>
              </p:cNvPr>
              <p:cNvCxnSpPr>
                <a:cxnSpLocks/>
              </p:cNvCxnSpPr>
              <p:nvPr/>
            </p:nvCxnSpPr>
            <p:spPr>
              <a:xfrm>
                <a:off x="9390832" y="2510448"/>
                <a:ext cx="1103503"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D8769A-CC72-67E5-A057-827A0C3F7811}"/>
                  </a:ext>
                </a:extLst>
              </p:cNvPr>
              <p:cNvSpPr txBox="1"/>
              <p:nvPr/>
            </p:nvSpPr>
            <p:spPr>
              <a:xfrm>
                <a:off x="10698015" y="2371061"/>
                <a:ext cx="1454401" cy="278774"/>
              </a:xfrm>
              <a:prstGeom prst="rect">
                <a:avLst/>
              </a:prstGeom>
              <a:noFill/>
            </p:spPr>
            <p:txBody>
              <a:bodyPr wrap="square" lIns="0" tIns="0" rIns="0" bIns="0" rtlCol="0">
                <a:noAutofit/>
              </a:bodyPr>
              <a:lstStyle/>
              <a:p>
                <a:pPr algn="l"/>
                <a:r>
                  <a:rPr lang="en-AU" sz="1800" dirty="0"/>
                  <a:t>CO</a:t>
                </a:r>
                <a:r>
                  <a:rPr lang="en-AU" sz="900" dirty="0"/>
                  <a:t>2 </a:t>
                </a:r>
                <a:r>
                  <a:rPr lang="en-AU" sz="1800" dirty="0"/>
                  <a:t> levels  </a:t>
                </a:r>
              </a:p>
            </p:txBody>
          </p:sp>
        </p:grpSp>
        <p:grpSp>
          <p:nvGrpSpPr>
            <p:cNvPr id="7" name="Group 6">
              <a:extLst>
                <a:ext uri="{FF2B5EF4-FFF2-40B4-BE49-F238E27FC236}">
                  <a16:creationId xmlns:a16="http://schemas.microsoft.com/office/drawing/2014/main" id="{B8C5F041-2D23-55FD-94A2-050A94603677}"/>
                </a:ext>
              </a:extLst>
            </p:cNvPr>
            <p:cNvGrpSpPr/>
            <p:nvPr/>
          </p:nvGrpSpPr>
          <p:grpSpPr>
            <a:xfrm>
              <a:off x="9123596" y="3429000"/>
              <a:ext cx="2740975" cy="369332"/>
              <a:chOff x="9411441" y="3120877"/>
              <a:chExt cx="2740975" cy="369332"/>
            </a:xfrm>
          </p:grpSpPr>
          <p:cxnSp>
            <p:nvCxnSpPr>
              <p:cNvPr id="13" name="Straight Connector 12" descr="Red line">
                <a:extLst>
                  <a:ext uri="{FF2B5EF4-FFF2-40B4-BE49-F238E27FC236}">
                    <a16:creationId xmlns:a16="http://schemas.microsoft.com/office/drawing/2014/main" id="{61321C1F-0300-196E-9C77-A366E3708528}"/>
                  </a:ext>
                  <a:ext uri="{C183D7F6-B498-43B3-948B-1728B52AA6E4}">
                    <adec:decorative xmlns:adec="http://schemas.microsoft.com/office/drawing/2017/decorative" val="0"/>
                  </a:ext>
                </a:extLst>
              </p:cNvPr>
              <p:cNvCxnSpPr>
                <a:cxnSpLocks/>
              </p:cNvCxnSpPr>
              <p:nvPr/>
            </p:nvCxnSpPr>
            <p:spPr>
              <a:xfrm>
                <a:off x="9411441" y="3305543"/>
                <a:ext cx="1082894" cy="0"/>
              </a:xfrm>
              <a:prstGeom prst="line">
                <a:avLst/>
              </a:prstGeom>
              <a:ln w="412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BAE2BE1-1509-B219-F9D9-F13DF57E5FB0}"/>
                  </a:ext>
                </a:extLst>
              </p:cNvPr>
              <p:cNvSpPr txBox="1"/>
              <p:nvPr/>
            </p:nvSpPr>
            <p:spPr>
              <a:xfrm>
                <a:off x="10580463" y="3120877"/>
                <a:ext cx="1571953" cy="369332"/>
              </a:xfrm>
              <a:prstGeom prst="rect">
                <a:avLst/>
              </a:prstGeom>
              <a:noFill/>
            </p:spPr>
            <p:txBody>
              <a:bodyPr wrap="square">
                <a:spAutoFit/>
              </a:bodyPr>
              <a:lstStyle/>
              <a:p>
                <a:r>
                  <a:rPr lang="en-AU" sz="1800"/>
                  <a:t>temperature</a:t>
                </a:r>
              </a:p>
            </p:txBody>
          </p:sp>
        </p:grpSp>
      </p:grpSp>
      <p:sp>
        <p:nvSpPr>
          <p:cNvPr id="8" name="TextBox 7">
            <a:extLst>
              <a:ext uri="{FF2B5EF4-FFF2-40B4-BE49-F238E27FC236}">
                <a16:creationId xmlns:a16="http://schemas.microsoft.com/office/drawing/2014/main" id="{7EF9C703-EAC8-83F9-02D4-3773921A3869}"/>
              </a:ext>
              <a:ext uri="{C183D7F6-B498-43B3-948B-1728B52AA6E4}">
                <adec:decorative xmlns:adec="http://schemas.microsoft.com/office/drawing/2017/decorative" val="0"/>
              </a:ext>
            </a:extLst>
          </p:cNvPr>
          <p:cNvSpPr txBox="1"/>
          <p:nvPr/>
        </p:nvSpPr>
        <p:spPr>
          <a:xfrm>
            <a:off x="2028515" y="5808528"/>
            <a:ext cx="5586761" cy="476341"/>
          </a:xfrm>
          <a:prstGeom prst="rect">
            <a:avLst/>
          </a:prstGeom>
          <a:noFill/>
        </p:spPr>
        <p:txBody>
          <a:bodyPr wrap="square" lIns="0" tIns="0" rIns="0" bIns="0" rtlCol="0">
            <a:noAutofit/>
          </a:bodyPr>
          <a:lstStyle/>
          <a:p>
            <a:r>
              <a:rPr lang="en-AU" sz="1000" i="0" dirty="0">
                <a:effectLst/>
                <a:latin typeface="+mj-lt"/>
                <a:hlinkClick r:id="rId4"/>
              </a:rPr>
              <a:t>‘CO2-Temp.png</a:t>
            </a:r>
            <a:r>
              <a:rPr lang="en-AU" sz="1000" i="0" dirty="0">
                <a:effectLst/>
                <a:latin typeface="+mj-lt"/>
              </a:rPr>
              <a:t>’ by Hanno is licensed under </a:t>
            </a:r>
            <a:r>
              <a:rPr lang="en-AU" sz="1000" i="0" dirty="0">
                <a:solidFill>
                  <a:srgbClr val="000000"/>
                </a:solidFill>
                <a:effectLst/>
                <a:latin typeface="+mj-lt"/>
                <a:hlinkClick r:id="rId5"/>
              </a:rPr>
              <a:t>CC BY-SA 2.5</a:t>
            </a:r>
            <a:r>
              <a:rPr lang="en-AU" sz="1800" i="0" dirty="0">
                <a:solidFill>
                  <a:srgbClr val="000000"/>
                </a:solidFill>
                <a:effectLst/>
                <a:latin typeface="+mj-lt"/>
              </a:rPr>
              <a:t>.</a:t>
            </a:r>
            <a:endParaRPr lang="en-AU" sz="1000" i="0" dirty="0">
              <a:effectLst/>
              <a:latin typeface="+mj-lt"/>
            </a:endParaRPr>
          </a:p>
        </p:txBody>
      </p:sp>
      <p:sp>
        <p:nvSpPr>
          <p:cNvPr id="2" name="Slide Number Placeholder 1">
            <a:extLst>
              <a:ext uri="{FF2B5EF4-FFF2-40B4-BE49-F238E27FC236}">
                <a16:creationId xmlns:a16="http://schemas.microsoft.com/office/drawing/2014/main" id="{56CE7873-7CB1-657B-0BE4-A9E4034E22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352441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96401-F52F-CDB6-D885-FDCB113EF872}"/>
              </a:ext>
            </a:extLst>
          </p:cNvPr>
          <p:cNvSpPr>
            <a:spLocks noGrp="1"/>
          </p:cNvSpPr>
          <p:nvPr>
            <p:ph type="title"/>
          </p:nvPr>
        </p:nvSpPr>
        <p:spPr/>
        <p:txBody>
          <a:bodyPr/>
          <a:lstStyle/>
          <a:p>
            <a:r>
              <a:rPr lang="en-AU" dirty="0">
                <a:latin typeface="+mj-lt"/>
              </a:rPr>
              <a:t>So now the scientists know </a:t>
            </a:r>
            <a:r>
              <a:rPr lang="en-AU" b="1" dirty="0">
                <a:latin typeface="+mj-lt"/>
              </a:rPr>
              <a:t>what</a:t>
            </a:r>
            <a:r>
              <a:rPr lang="en-AU" dirty="0">
                <a:latin typeface="+mj-lt"/>
              </a:rPr>
              <a:t> has happened…..</a:t>
            </a:r>
          </a:p>
        </p:txBody>
      </p:sp>
      <p:sp>
        <p:nvSpPr>
          <p:cNvPr id="5" name="Content Placeholder 4">
            <a:extLst>
              <a:ext uri="{FF2B5EF4-FFF2-40B4-BE49-F238E27FC236}">
                <a16:creationId xmlns:a16="http://schemas.microsoft.com/office/drawing/2014/main" id="{975EF320-E994-35D1-9141-FD22736E1CA3}"/>
              </a:ext>
            </a:extLst>
          </p:cNvPr>
          <p:cNvSpPr>
            <a:spLocks noGrp="1"/>
          </p:cNvSpPr>
          <p:nvPr>
            <p:ph sz="quarter" idx="19"/>
          </p:nvPr>
        </p:nvSpPr>
        <p:spPr>
          <a:xfrm>
            <a:off x="360364" y="1254886"/>
            <a:ext cx="5173538" cy="4814518"/>
          </a:xfrm>
          <a:noFill/>
        </p:spPr>
        <p:txBody>
          <a:bodyPr/>
          <a:lstStyle/>
          <a:p>
            <a:r>
              <a:rPr lang="en-AU" sz="2400" dirty="0">
                <a:latin typeface="+mn-lt"/>
              </a:rPr>
              <a:t>The Earth is getting warmer, and the carbon dioxide levels are increasing. </a:t>
            </a:r>
          </a:p>
          <a:p>
            <a:pPr algn="ctr"/>
            <a:r>
              <a:rPr lang="en-AU" sz="2400" b="1" dirty="0">
                <a:latin typeface="+mn-lt"/>
              </a:rPr>
              <a:t>Why?</a:t>
            </a:r>
          </a:p>
          <a:p>
            <a:r>
              <a:rPr lang="en-AU" sz="2400" dirty="0">
                <a:latin typeface="+mn-lt"/>
              </a:rPr>
              <a:t>Power stations and the internal combustion engine in cars and trucks burn fossil fuels. </a:t>
            </a:r>
          </a:p>
          <a:p>
            <a:r>
              <a:rPr lang="en-AU" sz="2400" dirty="0">
                <a:latin typeface="+mn-lt"/>
              </a:rPr>
              <a:t>This releases carbon dioxide into the atmosphere.</a:t>
            </a:r>
          </a:p>
        </p:txBody>
      </p:sp>
      <p:pic>
        <p:nvPicPr>
          <p:cNvPr id="8" name="Picture Placeholder 7" descr="Image of a power station">
            <a:extLst>
              <a:ext uri="{FF2B5EF4-FFF2-40B4-BE49-F238E27FC236}">
                <a16:creationId xmlns:a16="http://schemas.microsoft.com/office/drawing/2014/main" id="{2C0BCC38-B2CE-A846-1465-99EB0CA4B1ED}"/>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324599" y="1254886"/>
            <a:ext cx="5507038" cy="4814518"/>
          </a:xfrm>
          <a:prstGeom prst="rect">
            <a:avLst/>
          </a:prstGeom>
        </p:spPr>
      </p:pic>
      <p:sp>
        <p:nvSpPr>
          <p:cNvPr id="11" name="TextBox 10">
            <a:extLst>
              <a:ext uri="{FF2B5EF4-FFF2-40B4-BE49-F238E27FC236}">
                <a16:creationId xmlns:a16="http://schemas.microsoft.com/office/drawing/2014/main" id="{A91478E7-4202-9841-6134-E7766505BAE1}"/>
              </a:ext>
            </a:extLst>
          </p:cNvPr>
          <p:cNvSpPr txBox="1"/>
          <p:nvPr/>
        </p:nvSpPr>
        <p:spPr>
          <a:xfrm>
            <a:off x="6312236" y="6100502"/>
            <a:ext cx="5519401" cy="400110"/>
          </a:xfrm>
          <a:prstGeom prst="rect">
            <a:avLst/>
          </a:prstGeom>
          <a:noFill/>
        </p:spPr>
        <p:txBody>
          <a:bodyPr wrap="square">
            <a:spAutoFit/>
          </a:bodyPr>
          <a:lstStyle/>
          <a:p>
            <a:r>
              <a:rPr lang="en-AU" sz="1000" dirty="0">
                <a:hlinkClick r:id="rId4"/>
              </a:rPr>
              <a:t>‘U.S. Department of Agriculture disaster response efforts, and evidence of storm damage, in Texas, on September 19,2017</a:t>
            </a:r>
            <a:r>
              <a:rPr lang="en-AU" sz="1000" dirty="0"/>
              <a:t>’ by Cheung L is licensed under </a:t>
            </a:r>
            <a:r>
              <a:rPr lang="en-AU" sz="1000" dirty="0">
                <a:hlinkClick r:id="rId5"/>
              </a:rPr>
              <a:t>CC0 1.0</a:t>
            </a:r>
            <a:r>
              <a:rPr lang="en-AU" sz="1000" dirty="0"/>
              <a:t>.</a:t>
            </a:r>
          </a:p>
        </p:txBody>
      </p:sp>
      <p:sp>
        <p:nvSpPr>
          <p:cNvPr id="6" name="Rectangle 5">
            <a:extLst>
              <a:ext uri="{FF2B5EF4-FFF2-40B4-BE49-F238E27FC236}">
                <a16:creationId xmlns:a16="http://schemas.microsoft.com/office/drawing/2014/main" id="{C48D33AC-8083-D545-7033-FD38E3A33F31}"/>
              </a:ext>
              <a:ext uri="{C183D7F6-B498-43B3-948B-1728B52AA6E4}">
                <adec:decorative xmlns:adec="http://schemas.microsoft.com/office/drawing/2017/decorative" val="1"/>
              </a:ext>
            </a:extLst>
          </p:cNvPr>
          <p:cNvSpPr/>
          <p:nvPr/>
        </p:nvSpPr>
        <p:spPr>
          <a:xfrm>
            <a:off x="2220686" y="2459366"/>
            <a:ext cx="1401288" cy="662049"/>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482BD0B3-CBB0-F607-903A-765657F6B9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333054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Arial"/>
                <a:cs typeface="Arial"/>
              </a:rPr>
              <a:t>Space science – from ancient ideas to modern understanding </a:t>
            </a:r>
            <a:endParaRPr lang="en-AU" sz="2800"/>
          </a:p>
        </p:txBody>
      </p:sp>
    </p:spTree>
    <p:extLst>
      <p:ext uri="{BB962C8B-B14F-4D97-AF65-F5344CB8AC3E}">
        <p14:creationId xmlns:p14="http://schemas.microsoft.com/office/powerpoint/2010/main" val="105699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 Getting to know you</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60000" y="1029404"/>
            <a:ext cx="10080000" cy="310015"/>
          </a:xfrm>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963807595"/>
              </p:ext>
            </p:extLst>
          </p:nvPr>
        </p:nvGraphicFramePr>
        <p:xfrm>
          <a:off x="359998" y="1916174"/>
          <a:ext cx="11126369" cy="21076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reviewing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2000"/>
                        <a:t>what we know about science.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make simple predictions and test them</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recall scientific terminology</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make connections between scientific terms.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648967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0909685" cy="522000"/>
          </a:xfrm>
        </p:spPr>
        <p:txBody>
          <a:bodyPr/>
          <a:lstStyle/>
          <a:p>
            <a:r>
              <a:rPr lang="en-AU" dirty="0">
                <a:latin typeface="+mj-lt"/>
              </a:rPr>
              <a:t>2.1 Introducing Space science – What do you know?</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20947139"/>
              </p:ext>
            </p:extLst>
          </p:nvPr>
        </p:nvGraphicFramePr>
        <p:xfrm>
          <a:off x="359998" y="1916174"/>
          <a:ext cx="11126369" cy="263594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reviewing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a:t>our understanding of the Universe.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dirty="0"/>
                        <a:t>describe the cause of day and night</a:t>
                      </a:r>
                    </a:p>
                    <a:p>
                      <a:pPr marL="285750" indent="-285750">
                        <a:lnSpc>
                          <a:spcPct val="150000"/>
                        </a:lnSpc>
                        <a:spcAft>
                          <a:spcPts val="1200"/>
                        </a:spcAft>
                        <a:buFont typeface="Arial" panose="020B0604020202020204" pitchFamily="34" charset="0"/>
                        <a:buChar char="•"/>
                      </a:pPr>
                      <a:r>
                        <a:rPr lang="en-AU" dirty="0"/>
                        <a:t>explain seasons on Earth</a:t>
                      </a:r>
                    </a:p>
                    <a:p>
                      <a:pPr marL="285750" indent="-285750">
                        <a:lnSpc>
                          <a:spcPct val="150000"/>
                        </a:lnSpc>
                        <a:spcAft>
                          <a:spcPts val="1200"/>
                        </a:spcAft>
                        <a:buFont typeface="Arial" panose="020B0604020202020204" pitchFamily="34" charset="0"/>
                        <a:buChar char="•"/>
                      </a:pPr>
                      <a:r>
                        <a:rPr lang="en-AU" dirty="0"/>
                        <a:t>identify the planets in our Solar System</a:t>
                      </a:r>
                    </a:p>
                    <a:p>
                      <a:pPr marL="285750" indent="-285750">
                        <a:lnSpc>
                          <a:spcPct val="150000"/>
                        </a:lnSpc>
                        <a:spcAft>
                          <a:spcPts val="1200"/>
                        </a:spcAft>
                        <a:buFont typeface="Arial" panose="020B0604020202020204" pitchFamily="34" charset="0"/>
                        <a:buChar char="•"/>
                      </a:pPr>
                      <a:r>
                        <a:rPr lang="en-AU" dirty="0"/>
                        <a:t>describe eclipses and phases of the Moon.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3691751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175427-CB02-1DD5-92B0-5BEAFBD53502}"/>
              </a:ext>
            </a:extLst>
          </p:cNvPr>
          <p:cNvSpPr>
            <a:spLocks noGrp="1"/>
          </p:cNvSpPr>
          <p:nvPr>
            <p:ph type="title"/>
          </p:nvPr>
        </p:nvSpPr>
        <p:spPr/>
        <p:txBody>
          <a:bodyPr/>
          <a:lstStyle/>
          <a:p>
            <a:r>
              <a:rPr lang="en-AU">
                <a:latin typeface="+mj-lt"/>
              </a:rPr>
              <a:t>Cosmic Cliffs in Carina Nebula</a:t>
            </a:r>
          </a:p>
        </p:txBody>
      </p:sp>
      <p:pic>
        <p:nvPicPr>
          <p:cNvPr id="2050" name="Picture 2" descr="What looks much like craggy mountains on a moonlit evening is actually the edge of a nearby, young, star-forming region NGC 3324 in the Carina Nebula. Captured in infrared light by the Near-Infrared Camera (NIRCam) on NASA’s James Webb Space Telescope, this image reveals previously obscured areas of star birth.&#10;Called the Cosmic Cliffs, the region is actually the edge of a gigantic, gaseous cavity within NGC 3324, roughly 7,600 light-years away. The cavernous area has been carved from the nebula by the intense ultraviolet radiation and stellar winds from extremely massive, hot, young stars located in the center of the bubble, above the area shown in this image. The high-energy radiation from these stars is sculpting the nebula’s wall by slowly eroding it away.  &#10;NIRCam – with its crisp resolution and unparalleled sensitivity – unveils hundreds of previously hidden stars, and even numerous background galaxies. Several prominent features in this image are described below.&#10;• The “steam” that appears to rise from the celestial “mountains” is actually hot, ionized gas and hot dust streaming away from the nebula due to intense, ultraviolet radiation. &#10;• Dramatic pillars rise above the glowing wall of gas, resisting the blistering ultraviolet radiation from the young stars.&#10;• Bubbles and cavities are being blown by the intense radiation and stellar winds of newborn stars.&#10;• Protostellar jets and outflows, which appear in gold, shoot from dust-enshrouded, nascent stars.&#10;• A “blow-out” erupts at the top-center of the ridge, spewing gas and dust into the interstellar medium. &#10;• An unusual “arch” appears, looking like a bent-over cylinder.&#10;This period of very early star formation is difficult to capture because, for an individual star, it lasts only about 50,000 to 100,000 years – but Webb’s extreme sensitivity and exquisite spatial resolution have chronicled this rare event.&#10;Located roughly 7,600 light-years away, NGC 3324 was first catalogued by James Dunlop in 1826. Visible from the Southern Hemisphere, it is located at the northwest corner of the Carina Nebula (NGC 3372), which resides in the constellation Carina. The Carina Nebula is home to the Keyhole Nebula and the active, unstable supergiant star called Eta Carinae. &#10;NIRCam was built by a team at the University of Arizona and Lockheed Martin’s Advanced Technology Center.">
            <a:extLst>
              <a:ext uri="{FF2B5EF4-FFF2-40B4-BE49-F238E27FC236}">
                <a16:creationId xmlns:a16="http://schemas.microsoft.com/office/drawing/2014/main" id="{E66D6DE5-46C4-DEDB-DEBE-CD9194406B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8266" y="1076716"/>
            <a:ext cx="10575468" cy="52871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AFE008-3CFD-9A9E-B0E1-5C7C1CDA372A}"/>
              </a:ext>
            </a:extLst>
          </p:cNvPr>
          <p:cNvSpPr txBox="1"/>
          <p:nvPr/>
        </p:nvSpPr>
        <p:spPr>
          <a:xfrm>
            <a:off x="808266" y="6534939"/>
            <a:ext cx="5496281" cy="161061"/>
          </a:xfrm>
          <a:prstGeom prst="rect">
            <a:avLst/>
          </a:prstGeom>
          <a:noFill/>
        </p:spPr>
        <p:txBody>
          <a:bodyPr wrap="none" lIns="0" tIns="0" rIns="0" bIns="0" rtlCol="0">
            <a:noAutofit/>
          </a:bodyPr>
          <a:lstStyle/>
          <a:p>
            <a:r>
              <a:rPr lang="it-IT" sz="1000" dirty="0">
                <a:hlinkClick r:id="rId4"/>
              </a:rPr>
              <a:t>‘Cosmic Cliffs in Carina Nebula</a:t>
            </a:r>
            <a:r>
              <a:rPr lang="it-IT" sz="1000" dirty="0"/>
              <a:t>’ </a:t>
            </a:r>
            <a:r>
              <a:rPr lang="en-AU" sz="1000" dirty="0"/>
              <a:t>by NASA is licensed under </a:t>
            </a:r>
            <a:r>
              <a:rPr lang="en-AU" sz="1000" dirty="0">
                <a:hlinkClick r:id="rId5"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437E50B9-237B-9033-DCAB-77B4126286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12595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a:latin typeface="+mj-lt"/>
              </a:rPr>
              <a:t>Cat’s Paw</a:t>
            </a:r>
          </a:p>
        </p:txBody>
      </p:sp>
      <p:pic>
        <p:nvPicPr>
          <p:cNvPr id="3074" name="Picture 2" descr="The Cat's Paw Nebula, imaged here by NASA's Spitzer Space Telescope, is a star-forming region that lies inside the Milky Way Galaxy.">
            <a:extLst>
              <a:ext uri="{FF2B5EF4-FFF2-40B4-BE49-F238E27FC236}">
                <a16:creationId xmlns:a16="http://schemas.microsoft.com/office/drawing/2014/main" id="{84A35EA4-5691-B8BE-4B20-3FC7025068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0000" y="1516307"/>
            <a:ext cx="11472000" cy="4505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Lst>
          </p:cNvPr>
          <p:cNvSpPr txBox="1"/>
          <p:nvPr/>
        </p:nvSpPr>
        <p:spPr>
          <a:xfrm>
            <a:off x="360000" y="6184016"/>
            <a:ext cx="4528259" cy="313983"/>
          </a:xfrm>
          <a:prstGeom prst="rect">
            <a:avLst/>
          </a:prstGeom>
          <a:noFill/>
        </p:spPr>
        <p:txBody>
          <a:bodyPr wrap="none" lIns="0" tIns="0" rIns="0" bIns="0" rtlCol="0">
            <a:noAutofit/>
          </a:bodyPr>
          <a:lstStyle/>
          <a:p>
            <a:r>
              <a:rPr lang="en-AU" sz="1000" dirty="0">
                <a:hlinkClick r:id="rId3"/>
              </a:rPr>
              <a:t>‘Cat’s Paw</a:t>
            </a:r>
            <a:r>
              <a:rPr lang="en-AU" sz="1000" dirty="0"/>
              <a:t>’ by NASA is licensed under </a:t>
            </a:r>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302253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a:latin typeface="+mj-lt"/>
              </a:rPr>
              <a:t>Horsehead nebula</a:t>
            </a:r>
          </a:p>
        </p:txBody>
      </p:sp>
      <p:pic>
        <p:nvPicPr>
          <p:cNvPr id="4098" name="Picture 2" descr="The image shows the Horsehead nebula">
            <a:extLst>
              <a:ext uri="{FF2B5EF4-FFF2-40B4-BE49-F238E27FC236}">
                <a16:creationId xmlns:a16="http://schemas.microsoft.com/office/drawing/2014/main" id="{EB39837D-2CE0-B4E0-5790-7AC3A7CEC1A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22133" y="905601"/>
            <a:ext cx="5347733" cy="5592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 uri="{C183D7F6-B498-43B3-948B-1728B52AA6E4}">
                <adec:decorative xmlns:adec="http://schemas.microsoft.com/office/drawing/2017/decorative" val="0"/>
              </a:ext>
            </a:extLst>
          </p:cNvPr>
          <p:cNvSpPr txBox="1"/>
          <p:nvPr/>
        </p:nvSpPr>
        <p:spPr>
          <a:xfrm>
            <a:off x="3422133" y="6580228"/>
            <a:ext cx="4869344" cy="277772"/>
          </a:xfrm>
          <a:prstGeom prst="rect">
            <a:avLst/>
          </a:prstGeom>
          <a:noFill/>
        </p:spPr>
        <p:txBody>
          <a:bodyPr wrap="none" lIns="0" tIns="0" rIns="0" bIns="0" rtlCol="0">
            <a:noAutofit/>
          </a:bodyPr>
          <a:lstStyle/>
          <a:p>
            <a:r>
              <a:rPr lang="en-AU" sz="1000" dirty="0">
                <a:hlinkClick r:id="rId3"/>
              </a:rPr>
              <a:t>‘Horsehead Nebula</a:t>
            </a:r>
            <a:r>
              <a:rPr lang="en-AU" sz="1000" dirty="0"/>
              <a:t>’ by NASA is licensed under </a:t>
            </a:r>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275867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sz="3200" dirty="0">
                <a:latin typeface="+mj-lt"/>
              </a:rPr>
              <a:t>Dying Star Creates Fantasy-like Sculpture of Gas and Dust</a:t>
            </a:r>
          </a:p>
        </p:txBody>
      </p:sp>
      <p:pic>
        <p:nvPicPr>
          <p:cNvPr id="5122" name="Picture 2" descr="This detailed view of NGC 6543, the Cat Eye Nebula, from NASA Hubble Space Telescope includes intricate structures, including concentric gas shells, jets of high-speed gas, and unusual shock-induced knots of gas.">
            <a:extLst>
              <a:ext uri="{FF2B5EF4-FFF2-40B4-BE49-F238E27FC236}">
                <a16:creationId xmlns:a16="http://schemas.microsoft.com/office/drawing/2014/main" id="{E07628CE-9401-463D-CF7C-01389FEEA8D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4834" y="964123"/>
            <a:ext cx="5302332" cy="5302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Lst>
          </p:cNvPr>
          <p:cNvSpPr txBox="1"/>
          <p:nvPr/>
        </p:nvSpPr>
        <p:spPr>
          <a:xfrm>
            <a:off x="3444834" y="6382228"/>
            <a:ext cx="5302332" cy="313772"/>
          </a:xfrm>
          <a:prstGeom prst="rect">
            <a:avLst/>
          </a:prstGeom>
          <a:noFill/>
        </p:spPr>
        <p:txBody>
          <a:bodyPr wrap="none" lIns="0" tIns="0" rIns="0" bIns="0" rtlCol="0">
            <a:noAutofit/>
          </a:bodyPr>
          <a:lstStyle/>
          <a:p>
            <a:r>
              <a:rPr lang="en-AU" sz="1000" dirty="0">
                <a:hlinkClick r:id="rId3"/>
              </a:rPr>
              <a:t>‘Dying Star Creates Fantasy-like Sculpture of Gas and Dust</a:t>
            </a:r>
            <a:r>
              <a:rPr lang="en-AU" sz="1000" dirty="0"/>
              <a:t>’ by NASA is licensed under </a:t>
            </a:r>
          </a:p>
          <a:p>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71507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a:latin typeface="+mj-lt"/>
              </a:rPr>
              <a:t>Spiral galaxy M83</a:t>
            </a:r>
          </a:p>
        </p:txBody>
      </p:sp>
      <p:pic>
        <p:nvPicPr>
          <p:cNvPr id="6146" name="Picture 2" descr="The image is of Spiral galaxy M83.">
            <a:extLst>
              <a:ext uri="{FF2B5EF4-FFF2-40B4-BE49-F238E27FC236}">
                <a16:creationId xmlns:a16="http://schemas.microsoft.com/office/drawing/2014/main" id="{4164AC58-E255-BCBB-BD03-C017F08DFB6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17928" y="982519"/>
            <a:ext cx="5356145" cy="5356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 uri="{C183D7F6-B498-43B3-948B-1728B52AA6E4}">
                <adec:decorative xmlns:adec="http://schemas.microsoft.com/office/drawing/2017/decorative" val="0"/>
              </a:ext>
            </a:extLst>
          </p:cNvPr>
          <p:cNvSpPr txBox="1"/>
          <p:nvPr/>
        </p:nvSpPr>
        <p:spPr>
          <a:xfrm>
            <a:off x="3417928" y="6446455"/>
            <a:ext cx="4731317" cy="249545"/>
          </a:xfrm>
          <a:prstGeom prst="rect">
            <a:avLst/>
          </a:prstGeom>
          <a:noFill/>
        </p:spPr>
        <p:txBody>
          <a:bodyPr wrap="none" lIns="0" tIns="0" rIns="0" bIns="0" rtlCol="0">
            <a:noAutofit/>
          </a:bodyPr>
          <a:lstStyle/>
          <a:p>
            <a:r>
              <a:rPr lang="en-AU" sz="1000" dirty="0">
                <a:hlinkClick r:id="rId3"/>
              </a:rPr>
              <a:t>‘Spiral galaxy M83</a:t>
            </a:r>
            <a:r>
              <a:rPr lang="en-AU" sz="1000" dirty="0"/>
              <a:t>’ by NASA is licensed under </a:t>
            </a:r>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263315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dirty="0">
                <a:latin typeface="+mj-lt"/>
              </a:rPr>
              <a:t>Hubble Views Two Galaxies Merging</a:t>
            </a:r>
          </a:p>
        </p:txBody>
      </p:sp>
      <p:pic>
        <p:nvPicPr>
          <p:cNvPr id="7170" name="Picture 2" descr="This image, taken with the Wide Field Planetary Camera 2 on board the NASA/ESA Hubble Space Telescope, shows the galaxy NGC 6052, located around 230 million light-years away in the constellation of Hercules.&#10;&#10;It would be reasonable to think of this as a single abnormal galaxy, and it was originally classified as such. However, it is in fact a “new” galaxy in the process of forming. Two separate galaxies have been gradually drawn together, attracted by gravity, and have collided. We now see them merging into a single structure.&#10;&#10;As the merging process continues, individual stars are thrown out of their original orbits and placed onto entirely new paths, some very distant from the region of the collision itself. Since the stars produce the light we see, the “galaxy” now appears to have a highly chaotic shape. Eventually, this new galaxy will settle down into a stable shape, which may not resemble either of the two original galaxies.&#10;&#10;Image credit: ESA/Hubble &amp;amp; NASA, Acknowledgement: Judy Schmidt ">
            <a:extLst>
              <a:ext uri="{FF2B5EF4-FFF2-40B4-BE49-F238E27FC236}">
                <a16:creationId xmlns:a16="http://schemas.microsoft.com/office/drawing/2014/main" id="{97AFFB44-3F48-A5C0-7C0E-6182F543D6C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9910" y="978382"/>
            <a:ext cx="5032181" cy="5390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Lst>
          </p:cNvPr>
          <p:cNvSpPr txBox="1"/>
          <p:nvPr/>
        </p:nvSpPr>
        <p:spPr>
          <a:xfrm>
            <a:off x="3648681" y="6437455"/>
            <a:ext cx="4894638" cy="337089"/>
          </a:xfrm>
          <a:prstGeom prst="rect">
            <a:avLst/>
          </a:prstGeom>
          <a:noFill/>
        </p:spPr>
        <p:txBody>
          <a:bodyPr wrap="none" lIns="0" tIns="0" rIns="0" bIns="0" rtlCol="0">
            <a:noAutofit/>
          </a:bodyPr>
          <a:lstStyle/>
          <a:p>
            <a:r>
              <a:rPr lang="en-AU" sz="1000" dirty="0">
                <a:hlinkClick r:id="rId3"/>
              </a:rPr>
              <a:t>‘Hubble Views Two Galaxies Merging</a:t>
            </a:r>
            <a:r>
              <a:rPr lang="en-AU" sz="1000" dirty="0"/>
              <a:t>’ by NASA is licensed under </a:t>
            </a:r>
            <a:r>
              <a:rPr lang="en-AU" sz="1000" dirty="0">
                <a:hlinkClick r:id="rId4" tooltip="https://www.nasa.gov/nasa-brand-center/images-and-media/"/>
              </a:rPr>
              <a:t>NASA's Images </a:t>
            </a:r>
          </a:p>
          <a:p>
            <a:r>
              <a:rPr lang="en-AU" sz="1000" dirty="0">
                <a:hlinkClick r:id="rId4" tooltip="https://www.nasa.gov/nasa-brand-center/images-and-media/"/>
              </a:rPr>
              <a:t>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292938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2.2 Trace space back to you</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914397620"/>
              </p:ext>
            </p:extLst>
          </p:nvPr>
        </p:nvGraphicFramePr>
        <p:xfrm>
          <a:off x="359998" y="1916174"/>
          <a:ext cx="11126369" cy="418701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611632">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the benefits of research into space and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a range of items that have been developed or improved because of research into space exploration.</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make connections between advances in technology and their impact on my quality of life</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process and represent information.</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dirty="0"/>
                        <a:t>find relevant information in multimedia resource.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47389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19127404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DEAC-251D-3156-B5C6-454EE1769B36}"/>
              </a:ext>
            </a:extLst>
          </p:cNvPr>
          <p:cNvSpPr>
            <a:spLocks noGrp="1"/>
          </p:cNvSpPr>
          <p:nvPr>
            <p:ph type="title"/>
          </p:nvPr>
        </p:nvSpPr>
        <p:spPr>
          <a:xfrm>
            <a:off x="360000" y="360000"/>
            <a:ext cx="11484000" cy="545601"/>
          </a:xfrm>
        </p:spPr>
        <p:txBody>
          <a:bodyPr/>
          <a:lstStyle/>
          <a:p>
            <a:r>
              <a:rPr lang="en-AU" dirty="0">
                <a:latin typeface="+mj-lt"/>
              </a:rPr>
              <a:t>Images of the Moon</a:t>
            </a:r>
          </a:p>
        </p:txBody>
      </p:sp>
      <p:pic>
        <p:nvPicPr>
          <p:cNvPr id="1028" name="Picture 4" descr="Galileo's Map of the Moon (Illustration) - World History Encyclopedia">
            <a:extLst>
              <a:ext uri="{FF2B5EF4-FFF2-40B4-BE49-F238E27FC236}">
                <a16:creationId xmlns:a16="http://schemas.microsoft.com/office/drawing/2014/main" id="{3FCB0FA4-DE14-DA9A-EDD8-5AD10F02EE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00" y="1027502"/>
            <a:ext cx="4800464" cy="51973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D2E90-AE04-67EC-7C8C-6E1FED1FD985}"/>
              </a:ext>
            </a:extLst>
          </p:cNvPr>
          <p:cNvSpPr txBox="1"/>
          <p:nvPr/>
        </p:nvSpPr>
        <p:spPr>
          <a:xfrm>
            <a:off x="360000" y="6244084"/>
            <a:ext cx="4800464" cy="415498"/>
          </a:xfrm>
          <a:prstGeom prst="rect">
            <a:avLst/>
          </a:prstGeom>
          <a:noFill/>
        </p:spPr>
        <p:txBody>
          <a:bodyPr wrap="square">
            <a:spAutoFit/>
          </a:bodyPr>
          <a:lstStyle/>
          <a:p>
            <a:r>
              <a:rPr lang="en-AU" sz="1050" dirty="0"/>
              <a:t>‘Galileo’s Map of the Moon’ by Welcome Images is licensed under </a:t>
            </a:r>
            <a:r>
              <a:rPr lang="en-AU" sz="1050" dirty="0">
                <a:hlinkClick r:id="rId4"/>
              </a:rPr>
              <a:t>CC-BY- 4.0</a:t>
            </a:r>
            <a:r>
              <a:rPr lang="en-AU" sz="1050" dirty="0"/>
              <a:t>.</a:t>
            </a:r>
          </a:p>
        </p:txBody>
      </p:sp>
      <p:pic>
        <p:nvPicPr>
          <p:cNvPr id="1026" name="Picture 2" descr="Royalty-Free photo: Moon surface | PickPik">
            <a:extLst>
              <a:ext uri="{FF2B5EF4-FFF2-40B4-BE49-F238E27FC236}">
                <a16:creationId xmlns:a16="http://schemas.microsoft.com/office/drawing/2014/main" id="{635DDF38-E2B6-BE51-4DA2-24758BBF385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19169" y="1027502"/>
            <a:ext cx="5197383" cy="51973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A863691-8959-7E73-8E30-443614A895D9}"/>
              </a:ext>
            </a:extLst>
          </p:cNvPr>
          <p:cNvSpPr txBox="1"/>
          <p:nvPr/>
        </p:nvSpPr>
        <p:spPr>
          <a:xfrm>
            <a:off x="5919169" y="6244084"/>
            <a:ext cx="4018071" cy="415498"/>
          </a:xfrm>
          <a:prstGeom prst="rect">
            <a:avLst/>
          </a:prstGeom>
          <a:noFill/>
        </p:spPr>
        <p:txBody>
          <a:bodyPr wrap="none" lIns="0" tIns="0" rIns="0" bIns="0" rtlCol="0">
            <a:noAutofit/>
          </a:bodyPr>
          <a:lstStyle/>
          <a:p>
            <a:pPr algn="l"/>
            <a:r>
              <a:rPr lang="en-AU" sz="1050" dirty="0">
                <a:hlinkClick r:id="rId6"/>
              </a:rPr>
              <a:t>‘Moon surface</a:t>
            </a:r>
            <a:r>
              <a:rPr lang="en-AU" sz="1050" dirty="0"/>
              <a:t>’ by Unknown Author is in the </a:t>
            </a:r>
            <a:r>
              <a:rPr lang="en-AU" sz="1050" dirty="0">
                <a:hlinkClick r:id="rId7"/>
              </a:rPr>
              <a:t>Public domain</a:t>
            </a:r>
            <a:r>
              <a:rPr lang="en-AU" sz="1050" dirty="0"/>
              <a:t>.</a:t>
            </a:r>
          </a:p>
        </p:txBody>
      </p:sp>
      <p:sp>
        <p:nvSpPr>
          <p:cNvPr id="4" name="Slide Number Placeholder 3">
            <a:extLst>
              <a:ext uri="{FF2B5EF4-FFF2-40B4-BE49-F238E27FC236}">
                <a16:creationId xmlns:a16="http://schemas.microsoft.com/office/drawing/2014/main" id="{C42C4FD3-A55D-0184-5E5D-26433FDAE3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63622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2.3 Unlocking the Universe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773752947"/>
              </p:ext>
            </p:extLst>
          </p:nvPr>
        </p:nvGraphicFramePr>
        <p:xfrm>
          <a:off x="359998" y="1916174"/>
          <a:ext cx="11126369" cy="41506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231011">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recent advances in scientific tools used for observation have increased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explain how the JWST and SKAO has helped us learn about the Universe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skim a scientific text to get the general idea of the text </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scan a text to identify key points.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576204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127313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D7D3-65CF-20CE-5FCA-3A615F0471D2}"/>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dirty="0"/>
              <a:t>Welcome to Year 7 science</a:t>
            </a:r>
            <a:endParaRPr lang="en-AU" dirty="0"/>
          </a:p>
        </p:txBody>
      </p:sp>
      <p:pic>
        <p:nvPicPr>
          <p:cNvPr id="9" name="Picture 8" descr="Screenshot of the Desmos activity conducted in this lesson. ">
            <a:hlinkClick r:id="rId3"/>
            <a:extLst>
              <a:ext uri="{FF2B5EF4-FFF2-40B4-BE49-F238E27FC236}">
                <a16:creationId xmlns:a16="http://schemas.microsoft.com/office/drawing/2014/main" id="{645DC42E-05A8-E8C9-17F2-CC6CB9E97381}"/>
              </a:ext>
            </a:extLst>
          </p:cNvPr>
          <p:cNvPicPr>
            <a:picLocks noChangeAspect="1"/>
          </p:cNvPicPr>
          <p:nvPr/>
        </p:nvPicPr>
        <p:blipFill>
          <a:blip r:embed="rId4"/>
          <a:stretch>
            <a:fillRect/>
          </a:stretch>
        </p:blipFill>
        <p:spPr>
          <a:xfrm>
            <a:off x="301490" y="177722"/>
            <a:ext cx="11280910" cy="6469732"/>
          </a:xfrm>
          <a:prstGeom prst="rect">
            <a:avLst/>
          </a:prstGeom>
        </p:spPr>
      </p:pic>
      <p:sp>
        <p:nvSpPr>
          <p:cNvPr id="3" name="Slide Number Placeholder 2">
            <a:extLst>
              <a:ext uri="{FF2B5EF4-FFF2-40B4-BE49-F238E27FC236}">
                <a16:creationId xmlns:a16="http://schemas.microsoft.com/office/drawing/2014/main" id="{4C140773-54D9-CC57-A718-176E274F56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293171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7BAD-23DA-97D4-B6F4-AF2C3F5D08B5}"/>
              </a:ext>
            </a:extLst>
          </p:cNvPr>
          <p:cNvSpPr>
            <a:spLocks noGrp="1"/>
          </p:cNvSpPr>
          <p:nvPr>
            <p:ph type="title"/>
          </p:nvPr>
        </p:nvSpPr>
        <p:spPr/>
        <p:txBody>
          <a:bodyPr/>
          <a:lstStyle/>
          <a:p>
            <a:r>
              <a:rPr lang="en-AU">
                <a:latin typeface="+mj-lt"/>
              </a:rPr>
              <a:t>James Webb Space Telescope (JWST) </a:t>
            </a:r>
          </a:p>
        </p:txBody>
      </p:sp>
      <p:sp>
        <p:nvSpPr>
          <p:cNvPr id="3" name="Content Placeholder 2">
            <a:extLst>
              <a:ext uri="{FF2B5EF4-FFF2-40B4-BE49-F238E27FC236}">
                <a16:creationId xmlns:a16="http://schemas.microsoft.com/office/drawing/2014/main" id="{CF942C9E-039F-81BA-C3BD-A673A45249EC}"/>
              </a:ext>
            </a:extLst>
          </p:cNvPr>
          <p:cNvSpPr>
            <a:spLocks noGrp="1"/>
          </p:cNvSpPr>
          <p:nvPr>
            <p:ph sz="quarter" idx="19"/>
          </p:nvPr>
        </p:nvSpPr>
        <p:spPr>
          <a:xfrm>
            <a:off x="360363" y="1893382"/>
            <a:ext cx="5735637" cy="4021770"/>
          </a:xfrm>
        </p:spPr>
        <p:txBody>
          <a:bodyPr/>
          <a:lstStyle/>
          <a:p>
            <a:pPr>
              <a:lnSpc>
                <a:spcPct val="150000"/>
              </a:lnSpc>
            </a:pPr>
            <a:r>
              <a:rPr lang="en-AU" sz="1800" dirty="0">
                <a:effectLst/>
                <a:latin typeface="+mn-lt"/>
                <a:ea typeface="Calibri" panose="020F0502020204030204" pitchFamily="34" charset="0"/>
              </a:rPr>
              <a:t>Open the NASA web page ‘</a:t>
            </a:r>
            <a:r>
              <a:rPr lang="en-AU" sz="1800" u="sng" dirty="0">
                <a:solidFill>
                  <a:srgbClr val="001C4A"/>
                </a:solidFill>
                <a:effectLst/>
                <a:latin typeface="+mn-lt"/>
                <a:ea typeface="Calibri" panose="020F0502020204030204" pitchFamily="34" charset="0"/>
                <a:hlinkClick r:id="rId3"/>
              </a:rPr>
              <a:t>What is the James Webb Space Telescope?</a:t>
            </a:r>
            <a:r>
              <a:rPr lang="en-AU" sz="1800" dirty="0">
                <a:effectLst/>
                <a:latin typeface="+mn-lt"/>
                <a:ea typeface="Calibri" panose="020F0502020204030204" pitchFamily="34" charset="0"/>
              </a:rPr>
              <a:t>’ and answer the questions below. </a:t>
            </a:r>
          </a:p>
          <a:p>
            <a:pPr marL="342900" lvl="0" indent="-342900">
              <a:lnSpc>
                <a:spcPct val="150000"/>
              </a:lnSpc>
              <a:buFont typeface="+mj-lt"/>
              <a:buAutoNum type="arabicPeriod"/>
            </a:pPr>
            <a:r>
              <a:rPr lang="en-AU" sz="1800" dirty="0">
                <a:effectLst/>
                <a:latin typeface="+mn-lt"/>
                <a:ea typeface="Calibri" panose="020F0502020204030204" pitchFamily="34" charset="0"/>
              </a:rPr>
              <a:t>What is the James Webb Space Telescope? </a:t>
            </a:r>
          </a:p>
          <a:p>
            <a:pPr marL="342900" lvl="0" indent="-342900">
              <a:lnSpc>
                <a:spcPct val="150000"/>
              </a:lnSpc>
              <a:buFont typeface="+mj-lt"/>
              <a:buAutoNum type="arabicPeriod"/>
            </a:pPr>
            <a:r>
              <a:rPr lang="en-AU" sz="1800" dirty="0">
                <a:effectLst/>
                <a:latin typeface="+mn-lt"/>
                <a:ea typeface="Calibri" panose="020F0502020204030204" pitchFamily="34" charset="0"/>
              </a:rPr>
              <a:t>List 4 tasks the JWST will be able to do. </a:t>
            </a:r>
          </a:p>
          <a:p>
            <a:pPr marL="342900" lvl="0" indent="-342900">
              <a:lnSpc>
                <a:spcPct val="150000"/>
              </a:lnSpc>
              <a:buFont typeface="+mj-lt"/>
              <a:buAutoNum type="arabicPeriod"/>
            </a:pPr>
            <a:r>
              <a:rPr lang="en-AU" sz="1800" dirty="0">
                <a:effectLst/>
                <a:latin typeface="+mn-lt"/>
                <a:ea typeface="Calibri" panose="020F0502020204030204" pitchFamily="34" charset="0"/>
              </a:rPr>
              <a:t>What type of radiation does the JWST detect? </a:t>
            </a:r>
          </a:p>
          <a:p>
            <a:pPr marL="342900" lvl="0" indent="-342900">
              <a:lnSpc>
                <a:spcPct val="150000"/>
              </a:lnSpc>
              <a:buFont typeface="+mj-lt"/>
              <a:buAutoNum type="arabicPeriod"/>
            </a:pPr>
            <a:r>
              <a:rPr lang="en-AU" sz="1800" dirty="0">
                <a:effectLst/>
                <a:latin typeface="+mn-lt"/>
                <a:ea typeface="Calibri" panose="020F0502020204030204" pitchFamily="34" charset="0"/>
              </a:rPr>
              <a:t>What is an exoplanet and why would we want to study the atmospheres of them? </a:t>
            </a:r>
          </a:p>
        </p:txBody>
      </p:sp>
      <p:pic>
        <p:nvPicPr>
          <p:cNvPr id="6" name="Picture 5" descr="The image is of the mirror in the James Webb Telescope when the telescope was under construction.">
            <a:extLst>
              <a:ext uri="{FF2B5EF4-FFF2-40B4-BE49-F238E27FC236}">
                <a16:creationId xmlns:a16="http://schemas.microsoft.com/office/drawing/2014/main" id="{5866516C-5A6B-A315-65D6-E10BADE7CC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3983" y="1893382"/>
            <a:ext cx="5350015" cy="3500498"/>
          </a:xfrm>
          <a:prstGeom prst="rect">
            <a:avLst/>
          </a:prstGeom>
        </p:spPr>
      </p:pic>
      <p:sp>
        <p:nvSpPr>
          <p:cNvPr id="9" name="TextBox 8">
            <a:extLst>
              <a:ext uri="{FF2B5EF4-FFF2-40B4-BE49-F238E27FC236}">
                <a16:creationId xmlns:a16="http://schemas.microsoft.com/office/drawing/2014/main" id="{F35C4386-CBAD-82CF-D247-A5C418282857}"/>
              </a:ext>
            </a:extLst>
          </p:cNvPr>
          <p:cNvSpPr txBox="1"/>
          <p:nvPr/>
        </p:nvSpPr>
        <p:spPr>
          <a:xfrm>
            <a:off x="6493983" y="5484265"/>
            <a:ext cx="5350015" cy="430887"/>
          </a:xfrm>
          <a:prstGeom prst="rect">
            <a:avLst/>
          </a:prstGeom>
          <a:noFill/>
        </p:spPr>
        <p:txBody>
          <a:bodyPr wrap="square">
            <a:spAutoFit/>
          </a:bodyPr>
          <a:lstStyle/>
          <a:p>
            <a:r>
              <a:rPr lang="en-AU" sz="1050" dirty="0">
                <a:hlinkClick r:id="rId5"/>
              </a:rPr>
              <a:t>‘James Webb Space Telescope mirror seen in full bloom</a:t>
            </a:r>
            <a:r>
              <a:rPr lang="en-AU" sz="1050" dirty="0"/>
              <a:t>’ by NASA and Stover D is licensed under </a:t>
            </a:r>
            <a:r>
              <a:rPr lang="en-AU" sz="1050" dirty="0">
                <a:hlinkClick r:id="rId6"/>
              </a:rPr>
              <a:t>CC BY 2.0</a:t>
            </a:r>
            <a:r>
              <a:rPr lang="en-AU" sz="1050" dirty="0"/>
              <a:t>.</a:t>
            </a:r>
          </a:p>
        </p:txBody>
      </p:sp>
      <p:sp>
        <p:nvSpPr>
          <p:cNvPr id="5" name="Slide Number Placeholder 4">
            <a:extLst>
              <a:ext uri="{FF2B5EF4-FFF2-40B4-BE49-F238E27FC236}">
                <a16:creationId xmlns:a16="http://schemas.microsoft.com/office/drawing/2014/main" id="{0B7800F7-117B-4DEB-5132-FEA97286D8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151136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2.4 What is at the centre of our Solar System?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112624680"/>
              </p:ext>
            </p:extLst>
          </p:nvPr>
        </p:nvGraphicFramePr>
        <p:xfrm>
          <a:off x="359998" y="1916174"/>
          <a:ext cx="11126369" cy="4389703"/>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137171">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use scientific models to increase our understanding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models are used in science to describe the Universe</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describe historical and current models of our solar system</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and why models of the solar system have changed</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summarise information from a variety of sources.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83951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33071902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1BB8-C0A4-B15F-ED39-BC13E0F54CA4}"/>
              </a:ext>
            </a:extLst>
          </p:cNvPr>
          <p:cNvSpPr>
            <a:spLocks noGrp="1"/>
          </p:cNvSpPr>
          <p:nvPr>
            <p:ph type="title"/>
          </p:nvPr>
        </p:nvSpPr>
        <p:spPr/>
        <p:txBody>
          <a:bodyPr/>
          <a:lstStyle/>
          <a:p>
            <a:r>
              <a:rPr lang="en-AU">
                <a:latin typeface="+mj-lt"/>
              </a:rPr>
              <a:t>What can you say about the Sun? </a:t>
            </a:r>
          </a:p>
        </p:txBody>
      </p:sp>
      <p:sp>
        <p:nvSpPr>
          <p:cNvPr id="3" name="Content Placeholder 2">
            <a:extLst>
              <a:ext uri="{FF2B5EF4-FFF2-40B4-BE49-F238E27FC236}">
                <a16:creationId xmlns:a16="http://schemas.microsoft.com/office/drawing/2014/main" id="{9F9B8202-CF72-E1AE-B098-DBCE15B99E91}"/>
              </a:ext>
            </a:extLst>
          </p:cNvPr>
          <p:cNvSpPr>
            <a:spLocks noGrp="1"/>
          </p:cNvSpPr>
          <p:nvPr>
            <p:ph type="body" sz="quarter" idx="17"/>
          </p:nvPr>
        </p:nvSpPr>
        <p:spPr>
          <a:xfrm>
            <a:off x="360000" y="1222702"/>
            <a:ext cx="11484000" cy="1152363"/>
          </a:xfrm>
        </p:spPr>
        <p:txBody>
          <a:bodyPr/>
          <a:lstStyle/>
          <a:p>
            <a:r>
              <a:rPr lang="en-AU" dirty="0"/>
              <a:t>Which of these statements are correct? </a:t>
            </a:r>
          </a:p>
          <a:p>
            <a:r>
              <a:rPr lang="en-AU" dirty="0"/>
              <a:t>For each statement put an X in one column to show what you think. </a:t>
            </a:r>
          </a:p>
        </p:txBody>
      </p:sp>
      <p:graphicFrame>
        <p:nvGraphicFramePr>
          <p:cNvPr id="5" name="Table 4">
            <a:extLst>
              <a:ext uri="{FF2B5EF4-FFF2-40B4-BE49-F238E27FC236}">
                <a16:creationId xmlns:a16="http://schemas.microsoft.com/office/drawing/2014/main" id="{DD2199CA-1382-2D50-A126-C46A5E236F40}"/>
              </a:ext>
            </a:extLst>
          </p:cNvPr>
          <p:cNvGraphicFramePr>
            <a:graphicFrameLocks noGrp="1"/>
          </p:cNvGraphicFramePr>
          <p:nvPr>
            <p:extLst>
              <p:ext uri="{D42A27DB-BD31-4B8C-83A1-F6EECF244321}">
                <p14:modId xmlns:p14="http://schemas.microsoft.com/office/powerpoint/2010/main" val="3083319059"/>
              </p:ext>
            </p:extLst>
          </p:nvPr>
        </p:nvGraphicFramePr>
        <p:xfrm>
          <a:off x="360000" y="2519015"/>
          <a:ext cx="11483999" cy="3834283"/>
        </p:xfrm>
        <a:graphic>
          <a:graphicData uri="http://schemas.openxmlformats.org/drawingml/2006/table">
            <a:tbl>
              <a:tblPr firstRow="1" bandRow="1">
                <a:tableStyleId>{69012ECD-51FC-41F1-AA8D-1B2483CD663E}</a:tableStyleId>
              </a:tblPr>
              <a:tblGrid>
                <a:gridCol w="3095690">
                  <a:extLst>
                    <a:ext uri="{9D8B030D-6E8A-4147-A177-3AD203B41FA5}">
                      <a16:colId xmlns:a16="http://schemas.microsoft.com/office/drawing/2014/main" val="2571223223"/>
                    </a:ext>
                  </a:extLst>
                </a:gridCol>
                <a:gridCol w="2074200">
                  <a:extLst>
                    <a:ext uri="{9D8B030D-6E8A-4147-A177-3AD203B41FA5}">
                      <a16:colId xmlns:a16="http://schemas.microsoft.com/office/drawing/2014/main" val="2283795455"/>
                    </a:ext>
                  </a:extLst>
                </a:gridCol>
                <a:gridCol w="2074200">
                  <a:extLst>
                    <a:ext uri="{9D8B030D-6E8A-4147-A177-3AD203B41FA5}">
                      <a16:colId xmlns:a16="http://schemas.microsoft.com/office/drawing/2014/main" val="3363421521"/>
                    </a:ext>
                  </a:extLst>
                </a:gridCol>
                <a:gridCol w="2104703">
                  <a:extLst>
                    <a:ext uri="{9D8B030D-6E8A-4147-A177-3AD203B41FA5}">
                      <a16:colId xmlns:a16="http://schemas.microsoft.com/office/drawing/2014/main" val="4070444563"/>
                    </a:ext>
                  </a:extLst>
                </a:gridCol>
                <a:gridCol w="2135206">
                  <a:extLst>
                    <a:ext uri="{9D8B030D-6E8A-4147-A177-3AD203B41FA5}">
                      <a16:colId xmlns:a16="http://schemas.microsoft.com/office/drawing/2014/main" val="3497659449"/>
                    </a:ext>
                  </a:extLst>
                </a:gridCol>
              </a:tblGrid>
              <a:tr h="787556">
                <a:tc>
                  <a:txBody>
                    <a:bodyPr/>
                    <a:lstStyle/>
                    <a:p>
                      <a:endParaRPr lang="en-AU">
                        <a:latin typeface="+mj-l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a:latin typeface="+mj-lt"/>
                        </a:rPr>
                        <a:t>I am sure this correct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a:latin typeface="+mj-lt"/>
                        </a:rPr>
                        <a:t>I think this is correct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a:latin typeface="+mj-lt"/>
                        </a:rPr>
                        <a:t>I think this is wrong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dirty="0">
                          <a:latin typeface="+mj-lt"/>
                        </a:rPr>
                        <a:t>I am sure this is wrong</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436332"/>
                  </a:ext>
                </a:extLst>
              </a:tr>
              <a:tr h="902042">
                <a:tc>
                  <a:txBody>
                    <a:bodyPr/>
                    <a:lstStyle/>
                    <a:p>
                      <a:r>
                        <a:rPr lang="en-AU"/>
                        <a:t>1. The Sun is a planet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557061"/>
                  </a:ext>
                </a:extLst>
              </a:tr>
              <a:tr h="1019604">
                <a:tc>
                  <a:txBody>
                    <a:bodyPr/>
                    <a:lstStyle/>
                    <a:p>
                      <a:r>
                        <a:rPr lang="en-AU"/>
                        <a:t>2. The Sun is a star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1433237"/>
                  </a:ext>
                </a:extLst>
              </a:tr>
              <a:tr h="1125081">
                <a:tc>
                  <a:txBody>
                    <a:bodyPr/>
                    <a:lstStyle/>
                    <a:p>
                      <a:r>
                        <a:rPr lang="en-AU" dirty="0"/>
                        <a:t>3. The Sun is a huge ball of gas, and the gas is burning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87257699"/>
                  </a:ext>
                </a:extLst>
              </a:tr>
            </a:tbl>
          </a:graphicData>
        </a:graphic>
      </p:graphicFrame>
      <p:sp>
        <p:nvSpPr>
          <p:cNvPr id="4" name="Slide Number Placeholder 3">
            <a:extLst>
              <a:ext uri="{FF2B5EF4-FFF2-40B4-BE49-F238E27FC236}">
                <a16:creationId xmlns:a16="http://schemas.microsoft.com/office/drawing/2014/main" id="{1A9FB264-A07A-A72B-C732-92DA12A078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224234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39B5-5E07-3D61-862A-9A43F42B4B3C}"/>
              </a:ext>
            </a:extLst>
          </p:cNvPr>
          <p:cNvSpPr>
            <a:spLocks noGrp="1"/>
          </p:cNvSpPr>
          <p:nvPr>
            <p:ph type="title"/>
          </p:nvPr>
        </p:nvSpPr>
        <p:spPr/>
        <p:txBody>
          <a:bodyPr/>
          <a:lstStyle/>
          <a:p>
            <a:r>
              <a:rPr lang="en-AU" dirty="0">
                <a:latin typeface="+mj-lt"/>
              </a:rPr>
              <a:t>Changing Sun question 1</a:t>
            </a:r>
          </a:p>
        </p:txBody>
      </p:sp>
      <p:sp>
        <p:nvSpPr>
          <p:cNvPr id="3" name="Content Placeholder 2">
            <a:extLst>
              <a:ext uri="{FF2B5EF4-FFF2-40B4-BE49-F238E27FC236}">
                <a16:creationId xmlns:a16="http://schemas.microsoft.com/office/drawing/2014/main" id="{CF9EFCA0-5156-7DA4-4F00-E5972546ED0B}"/>
              </a:ext>
            </a:extLst>
          </p:cNvPr>
          <p:cNvSpPr>
            <a:spLocks noGrp="1"/>
          </p:cNvSpPr>
          <p:nvPr>
            <p:ph type="body" sz="quarter" idx="18"/>
          </p:nvPr>
        </p:nvSpPr>
        <p:spPr/>
        <p:txBody>
          <a:bodyPr numCol="1"/>
          <a:lstStyle/>
          <a:p>
            <a:r>
              <a:rPr lang="en-AU" dirty="0">
                <a:latin typeface="+mj-lt"/>
              </a:rPr>
              <a:t>How does the Sun appear to change though a day? </a:t>
            </a:r>
          </a:p>
        </p:txBody>
      </p:sp>
      <p:pic>
        <p:nvPicPr>
          <p:cNvPr id="5" name="Picture 4" descr="The image shows 4 possible responses for the multiple choice question.">
            <a:extLst>
              <a:ext uri="{FF2B5EF4-FFF2-40B4-BE49-F238E27FC236}">
                <a16:creationId xmlns:a16="http://schemas.microsoft.com/office/drawing/2014/main" id="{0EE941DE-86A6-5A80-44E9-4DC00BAD9B37}"/>
              </a:ext>
            </a:extLst>
          </p:cNvPr>
          <p:cNvPicPr/>
          <p:nvPr/>
        </p:nvPicPr>
        <p:blipFill>
          <a:blip r:embed="rId3"/>
          <a:stretch>
            <a:fillRect/>
          </a:stretch>
        </p:blipFill>
        <p:spPr>
          <a:xfrm>
            <a:off x="1941693" y="1489228"/>
            <a:ext cx="8308614" cy="4830078"/>
          </a:xfrm>
          <a:prstGeom prst="rect">
            <a:avLst/>
          </a:prstGeom>
        </p:spPr>
      </p:pic>
      <p:sp>
        <p:nvSpPr>
          <p:cNvPr id="4" name="Slide Number Placeholder 3">
            <a:extLst>
              <a:ext uri="{FF2B5EF4-FFF2-40B4-BE49-F238E27FC236}">
                <a16:creationId xmlns:a16="http://schemas.microsoft.com/office/drawing/2014/main" id="{C6363801-B8A9-509E-2116-CA44B24ABA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83</a:t>
            </a:fld>
            <a:endParaRPr lang="en-AU"/>
          </a:p>
        </p:txBody>
      </p:sp>
      <p:sp>
        <p:nvSpPr>
          <p:cNvPr id="6" name="TextBox 5">
            <a:extLst>
              <a:ext uri="{FF2B5EF4-FFF2-40B4-BE49-F238E27FC236}">
                <a16:creationId xmlns:a16="http://schemas.microsoft.com/office/drawing/2014/main" id="{E2AF51D6-C700-C2CC-5CD0-8FB4D71442E3}"/>
              </a:ext>
              <a:ext uri="{C183D7F6-B498-43B3-948B-1728B52AA6E4}">
                <adec:decorative xmlns:adec="http://schemas.microsoft.com/office/drawing/2017/decorative" val="0"/>
              </a:ext>
            </a:extLst>
          </p:cNvPr>
          <p:cNvSpPr txBox="1"/>
          <p:nvPr/>
        </p:nvSpPr>
        <p:spPr>
          <a:xfrm>
            <a:off x="2537114" y="6526972"/>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Tree>
    <p:extLst>
      <p:ext uri="{BB962C8B-B14F-4D97-AF65-F5344CB8AC3E}">
        <p14:creationId xmlns:p14="http://schemas.microsoft.com/office/powerpoint/2010/main" val="356349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9ABD-9A6F-41EA-71D1-3A389943322E}"/>
              </a:ext>
            </a:extLst>
          </p:cNvPr>
          <p:cNvSpPr>
            <a:spLocks noGrp="1"/>
          </p:cNvSpPr>
          <p:nvPr>
            <p:ph type="title"/>
          </p:nvPr>
        </p:nvSpPr>
        <p:spPr/>
        <p:txBody>
          <a:bodyPr/>
          <a:lstStyle/>
          <a:p>
            <a:r>
              <a:rPr lang="en-AU" dirty="0">
                <a:latin typeface="+mj-lt"/>
              </a:rPr>
              <a:t>Changing Sun question 2</a:t>
            </a:r>
          </a:p>
        </p:txBody>
      </p:sp>
      <p:sp>
        <p:nvSpPr>
          <p:cNvPr id="9" name="Text Placeholder 8">
            <a:extLst>
              <a:ext uri="{FF2B5EF4-FFF2-40B4-BE49-F238E27FC236}">
                <a16:creationId xmlns:a16="http://schemas.microsoft.com/office/drawing/2014/main" id="{C22CC756-A51D-5A1B-2592-3B29A9693FDE}"/>
              </a:ext>
            </a:extLst>
          </p:cNvPr>
          <p:cNvSpPr>
            <a:spLocks noGrp="1"/>
          </p:cNvSpPr>
          <p:nvPr>
            <p:ph type="body" sz="quarter" idx="18"/>
          </p:nvPr>
        </p:nvSpPr>
        <p:spPr/>
        <p:txBody>
          <a:bodyPr/>
          <a:lstStyle/>
          <a:p>
            <a:r>
              <a:rPr lang="en-AU" dirty="0">
                <a:latin typeface="+mj-lt"/>
              </a:rPr>
              <a:t>What is the best reason for your answer? </a:t>
            </a:r>
          </a:p>
        </p:txBody>
      </p:sp>
      <p:pic>
        <p:nvPicPr>
          <p:cNvPr id="5" name="Picture 4" descr="The image shows 4 possible responses for the multiple choice question.&#10;A Sun's light is blocked when it is behind the Moon. &#10;B Sun orbits the Earth once a day. &#10;C Earth spins on its axis once a day. &#10;D Earth orbits the Sun once a day.">
            <a:extLst>
              <a:ext uri="{FF2B5EF4-FFF2-40B4-BE49-F238E27FC236}">
                <a16:creationId xmlns:a16="http://schemas.microsoft.com/office/drawing/2014/main" id="{6B810643-1FFB-1CFA-953D-9F6B192B525E}"/>
              </a:ext>
            </a:extLst>
          </p:cNvPr>
          <p:cNvPicPr>
            <a:picLocks noChangeAspect="1"/>
          </p:cNvPicPr>
          <p:nvPr/>
        </p:nvPicPr>
        <p:blipFill>
          <a:blip r:embed="rId3"/>
          <a:stretch>
            <a:fillRect/>
          </a:stretch>
        </p:blipFill>
        <p:spPr>
          <a:xfrm>
            <a:off x="2286000" y="1524706"/>
            <a:ext cx="7620000" cy="5012422"/>
          </a:xfrm>
          <a:prstGeom prst="rect">
            <a:avLst/>
          </a:prstGeom>
        </p:spPr>
      </p:pic>
      <p:sp>
        <p:nvSpPr>
          <p:cNvPr id="3" name="Slide Number Placeholder 2">
            <a:extLst>
              <a:ext uri="{FF2B5EF4-FFF2-40B4-BE49-F238E27FC236}">
                <a16:creationId xmlns:a16="http://schemas.microsoft.com/office/drawing/2014/main" id="{899D150E-9689-C06B-71DD-18C82FE76B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
        <p:nvSpPr>
          <p:cNvPr id="4" name="TextBox 3">
            <a:extLst>
              <a:ext uri="{FF2B5EF4-FFF2-40B4-BE49-F238E27FC236}">
                <a16:creationId xmlns:a16="http://schemas.microsoft.com/office/drawing/2014/main" id="{71DD2966-A8D9-1113-D4C0-8BA4F5FEFD11}"/>
              </a:ext>
              <a:ext uri="{C183D7F6-B498-43B3-948B-1728B52AA6E4}">
                <adec:decorative xmlns:adec="http://schemas.microsoft.com/office/drawing/2017/decorative" val="0"/>
              </a:ext>
            </a:extLst>
          </p:cNvPr>
          <p:cNvSpPr txBox="1"/>
          <p:nvPr/>
        </p:nvSpPr>
        <p:spPr>
          <a:xfrm>
            <a:off x="2537114" y="6526972"/>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Tree>
    <p:extLst>
      <p:ext uri="{BB962C8B-B14F-4D97-AF65-F5344CB8AC3E}">
        <p14:creationId xmlns:p14="http://schemas.microsoft.com/office/powerpoint/2010/main" val="62205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5C7BA-88B1-F511-5A24-0235591726A8}"/>
              </a:ext>
            </a:extLst>
          </p:cNvPr>
          <p:cNvSpPr>
            <a:spLocks noGrp="1"/>
          </p:cNvSpPr>
          <p:nvPr>
            <p:ph type="title"/>
          </p:nvPr>
        </p:nvSpPr>
        <p:spPr/>
        <p:txBody>
          <a:bodyPr anchor="t">
            <a:normAutofit/>
          </a:bodyPr>
          <a:lstStyle/>
          <a:p>
            <a:r>
              <a:rPr lang="en-AU" dirty="0">
                <a:latin typeface="+mj-lt"/>
              </a:rPr>
              <a:t>Night and day</a:t>
            </a:r>
          </a:p>
        </p:txBody>
      </p:sp>
      <p:sp>
        <p:nvSpPr>
          <p:cNvPr id="4" name="Text Placeholder 3">
            <a:extLst>
              <a:ext uri="{FF2B5EF4-FFF2-40B4-BE49-F238E27FC236}">
                <a16:creationId xmlns:a16="http://schemas.microsoft.com/office/drawing/2014/main" id="{576DE9C9-CAC2-3E4C-A8CF-65064CCB75A8}"/>
              </a:ext>
            </a:extLst>
          </p:cNvPr>
          <p:cNvSpPr>
            <a:spLocks noGrp="1"/>
          </p:cNvSpPr>
          <p:nvPr>
            <p:ph type="body" sz="quarter" idx="18"/>
          </p:nvPr>
        </p:nvSpPr>
        <p:spPr/>
        <p:txBody>
          <a:bodyPr anchor="b">
            <a:noAutofit/>
          </a:bodyPr>
          <a:lstStyle/>
          <a:p>
            <a:pPr>
              <a:lnSpc>
                <a:spcPct val="140000"/>
              </a:lnSpc>
            </a:pPr>
            <a:r>
              <a:rPr lang="en-AU" dirty="0">
                <a:latin typeface="+mj-lt"/>
              </a:rPr>
              <a:t>Why do you think it gets dark at night? </a:t>
            </a:r>
          </a:p>
        </p:txBody>
      </p:sp>
      <p:pic>
        <p:nvPicPr>
          <p:cNvPr id="5" name="Picture 4" descr="The image shows 4 possible responses for the multiple choice question.">
            <a:extLst>
              <a:ext uri="{FF2B5EF4-FFF2-40B4-BE49-F238E27FC236}">
                <a16:creationId xmlns:a16="http://schemas.microsoft.com/office/drawing/2014/main" id="{287ED1E6-FA7F-DFBD-0B4E-25C8D789BC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4654" y="1369453"/>
            <a:ext cx="8202692" cy="5080325"/>
          </a:xfrm>
          <a:prstGeom prst="rect">
            <a:avLst/>
          </a:prstGeom>
          <a:noFill/>
        </p:spPr>
      </p:pic>
      <p:sp>
        <p:nvSpPr>
          <p:cNvPr id="2" name="Slide Number Placeholder 1">
            <a:extLst>
              <a:ext uri="{FF2B5EF4-FFF2-40B4-BE49-F238E27FC236}">
                <a16:creationId xmlns:a16="http://schemas.microsoft.com/office/drawing/2014/main" id="{02FC5874-4AF5-7DFE-8498-9C9813593FDD}"/>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85</a:t>
            </a:fld>
            <a:endParaRPr lang="en-AU"/>
          </a:p>
        </p:txBody>
      </p:sp>
      <p:sp>
        <p:nvSpPr>
          <p:cNvPr id="6" name="TextBox 5">
            <a:extLst>
              <a:ext uri="{FF2B5EF4-FFF2-40B4-BE49-F238E27FC236}">
                <a16:creationId xmlns:a16="http://schemas.microsoft.com/office/drawing/2014/main" id="{C04349B3-F5CE-AFC5-95F6-97AD6BD702CF}"/>
              </a:ext>
              <a:ext uri="{C183D7F6-B498-43B3-948B-1728B52AA6E4}">
                <adec:decorative xmlns:adec="http://schemas.microsoft.com/office/drawing/2017/decorative" val="0"/>
              </a:ext>
            </a:extLst>
          </p:cNvPr>
          <p:cNvSpPr txBox="1"/>
          <p:nvPr/>
        </p:nvSpPr>
        <p:spPr>
          <a:xfrm>
            <a:off x="2537114" y="6526972"/>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Tree>
    <p:extLst>
      <p:ext uri="{BB962C8B-B14F-4D97-AF65-F5344CB8AC3E}">
        <p14:creationId xmlns:p14="http://schemas.microsoft.com/office/powerpoint/2010/main" val="282426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D639F8-1527-4B01-7E5F-7CD9A04715A3}"/>
              </a:ext>
              <a:ext uri="{C183D7F6-B498-43B3-948B-1728B52AA6E4}">
                <adec:decorative xmlns:adec="http://schemas.microsoft.com/office/drawing/2017/decorative" val="1"/>
              </a:ext>
            </a:extLst>
          </p:cNvPr>
          <p:cNvSpPr/>
          <p:nvPr/>
        </p:nvSpPr>
        <p:spPr>
          <a:xfrm>
            <a:off x="7137070" y="0"/>
            <a:ext cx="5054930" cy="6858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069" name="Title 3">
            <a:extLst>
              <a:ext uri="{FF2B5EF4-FFF2-40B4-BE49-F238E27FC236}">
                <a16:creationId xmlns:a16="http://schemas.microsoft.com/office/drawing/2014/main" id="{0F62ABC7-1B5F-CEBF-E06E-A9DD010A4429}"/>
              </a:ext>
            </a:extLst>
          </p:cNvPr>
          <p:cNvSpPr>
            <a:spLocks noGrp="1"/>
          </p:cNvSpPr>
          <p:nvPr>
            <p:ph type="title"/>
          </p:nvPr>
        </p:nvSpPr>
        <p:spPr>
          <a:xfrm>
            <a:off x="359999" y="360000"/>
            <a:ext cx="11484000" cy="545601"/>
          </a:xfrm>
        </p:spPr>
        <p:txBody>
          <a:bodyPr/>
          <a:lstStyle/>
          <a:p>
            <a:r>
              <a:rPr lang="en-US">
                <a:latin typeface="+mj-lt"/>
              </a:rPr>
              <a:t>What do we think we know?</a:t>
            </a:r>
          </a:p>
        </p:txBody>
      </p:sp>
      <p:pic>
        <p:nvPicPr>
          <p:cNvPr id="2050" name="Picture 2" descr="Solar System Images | Free Photos, PNG Stickers, Wallpapers &amp; Backgrounds -  rawpixel">
            <a:extLst>
              <a:ext uri="{FF2B5EF4-FFF2-40B4-BE49-F238E27FC236}">
                <a16:creationId xmlns:a16="http://schemas.microsoft.com/office/drawing/2014/main" id="{DE02DB25-88F1-7F52-93FD-E01CC1F6EF42}"/>
              </a:ext>
            </a:extLst>
          </p:cNvPr>
          <p:cNvPicPr>
            <a:picLocks noGrp="1" noChangeAspect="1" noChangeArrowheads="1"/>
          </p:cNvPicPr>
          <p:nvPr>
            <p:ph sz="quarter" idx="19"/>
          </p:nvPr>
        </p:nvPicPr>
        <p:blipFill>
          <a:blip r:embed="rId3">
            <a:extLst>
              <a:ext uri="{28A0092B-C50C-407E-A947-70E740481C1C}">
                <a14:useLocalDpi xmlns:a14="http://schemas.microsoft.com/office/drawing/2010/main"/>
              </a:ext>
            </a:extLst>
          </a:blip>
          <a:stretch>
            <a:fillRect/>
          </a:stretch>
        </p:blipFill>
        <p:spPr bwMode="auto">
          <a:xfrm>
            <a:off x="359999" y="1726602"/>
            <a:ext cx="5609626" cy="4221244"/>
          </a:xfrm>
          <a:prstGeom prst="rect">
            <a:avLst/>
          </a:prstGeom>
          <a:solidFill>
            <a:srgbClr val="FFFFFF"/>
          </a:solidFill>
        </p:spPr>
      </p:pic>
      <p:sp>
        <p:nvSpPr>
          <p:cNvPr id="3" name="TextBox 2">
            <a:extLst>
              <a:ext uri="{FF2B5EF4-FFF2-40B4-BE49-F238E27FC236}">
                <a16:creationId xmlns:a16="http://schemas.microsoft.com/office/drawing/2014/main" id="{73886A16-F9A8-3092-6BD0-7FA13BEF81F2}"/>
              </a:ext>
              <a:ext uri="{C183D7F6-B498-43B3-948B-1728B52AA6E4}">
                <adec:decorative xmlns:adec="http://schemas.microsoft.com/office/drawing/2017/decorative" val="0"/>
              </a:ext>
            </a:extLst>
          </p:cNvPr>
          <p:cNvSpPr txBox="1"/>
          <p:nvPr/>
        </p:nvSpPr>
        <p:spPr>
          <a:xfrm>
            <a:off x="359999" y="6097890"/>
            <a:ext cx="6096000" cy="400110"/>
          </a:xfrm>
          <a:prstGeom prst="rect">
            <a:avLst/>
          </a:prstGeom>
          <a:noFill/>
        </p:spPr>
        <p:txBody>
          <a:bodyPr wrap="square">
            <a:spAutoFit/>
          </a:bodyPr>
          <a:lstStyle/>
          <a:p>
            <a:r>
              <a:rPr lang="en-AU" sz="1000" dirty="0">
                <a:hlinkClick r:id="rId4"/>
              </a:rPr>
              <a:t>‘Planets</a:t>
            </a:r>
            <a:r>
              <a:rPr lang="en-AU" sz="1000" dirty="0"/>
              <a:t>’ by NASA is licensed under </a:t>
            </a:r>
            <a:r>
              <a:rPr lang="en-AU" sz="1000" dirty="0">
                <a:hlinkClick r:id="rId5" tooltip="https://www.nasa.gov/nasa-brand-center/images-and-media/"/>
              </a:rPr>
              <a:t>NASA's Images and Media policy</a:t>
            </a:r>
            <a:r>
              <a:rPr lang="en-AU" sz="1000" dirty="0"/>
              <a:t>.</a:t>
            </a:r>
          </a:p>
          <a:p>
            <a:r>
              <a:rPr lang="en-AU" sz="1000" dirty="0"/>
              <a:t>  </a:t>
            </a:r>
          </a:p>
        </p:txBody>
      </p:sp>
      <p:sp>
        <p:nvSpPr>
          <p:cNvPr id="2" name="Picture Placeholder 1">
            <a:extLst>
              <a:ext uri="{FF2B5EF4-FFF2-40B4-BE49-F238E27FC236}">
                <a16:creationId xmlns:a16="http://schemas.microsoft.com/office/drawing/2014/main" id="{3862622F-24E9-D0B0-A876-44650ED4373B}"/>
              </a:ext>
            </a:extLst>
          </p:cNvPr>
          <p:cNvSpPr>
            <a:spLocks noGrp="1"/>
          </p:cNvSpPr>
          <p:nvPr>
            <p:ph type="pic" sz="quarter" idx="20"/>
          </p:nvPr>
        </p:nvSpPr>
        <p:spPr>
          <a:xfrm>
            <a:off x="7477325" y="1751316"/>
            <a:ext cx="4374419" cy="3169034"/>
          </a:xfrm>
        </p:spPr>
        <p:txBody>
          <a:bodyPr/>
          <a:lstStyle/>
          <a:p>
            <a:pPr>
              <a:spcBef>
                <a:spcPts val="1200"/>
              </a:spcBef>
            </a:pPr>
            <a:r>
              <a:rPr lang="en-AU" sz="2000" dirty="0">
                <a:effectLst/>
                <a:latin typeface="+mn-lt"/>
              </a:rPr>
              <a:t>‘1500 years ago, everybody knew the Earth was the centre of the Universe. 500 years ago, everybody knew the Earth was flat… Imagine what you’ll know tomorrow.’</a:t>
            </a:r>
            <a:endParaRPr lang="en-AU" i="1" dirty="0">
              <a:effectLst/>
              <a:latin typeface="+mn-lt"/>
            </a:endParaRPr>
          </a:p>
          <a:p>
            <a:pPr>
              <a:spcBef>
                <a:spcPts val="1200"/>
              </a:spcBef>
            </a:pPr>
            <a:r>
              <a:rPr lang="en-AU" sz="1600" dirty="0">
                <a:effectLst/>
                <a:latin typeface="+mn-lt"/>
              </a:rPr>
              <a:t>(Sonnenfeld 1997)</a:t>
            </a:r>
          </a:p>
        </p:txBody>
      </p:sp>
      <p:sp>
        <p:nvSpPr>
          <p:cNvPr id="2068" name="Slide Number Placeholder 1">
            <a:extLst>
              <a:ext uri="{FF2B5EF4-FFF2-40B4-BE49-F238E27FC236}">
                <a16:creationId xmlns:a16="http://schemas.microsoft.com/office/drawing/2014/main" id="{ACF3C7C6-8139-BA3A-256E-CF1A7511FC30}"/>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86</a:t>
            </a:fld>
            <a:endParaRPr lang="en-AU"/>
          </a:p>
        </p:txBody>
      </p:sp>
    </p:spTree>
    <p:extLst>
      <p:ext uri="{BB962C8B-B14F-4D97-AF65-F5344CB8AC3E}">
        <p14:creationId xmlns:p14="http://schemas.microsoft.com/office/powerpoint/2010/main" val="236677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2.5 The scale of the Solar System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603536245"/>
              </p:ext>
            </p:extLst>
          </p:nvPr>
        </p:nvGraphicFramePr>
        <p:xfrm>
          <a:off x="359998" y="1916174"/>
          <a:ext cx="11126369" cy="25902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how scientists use scientific models to increase our understanding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use a model to describe objects in space</a:t>
                      </a:r>
                    </a:p>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explain some difficulties in describing the size and distance of objects in space</a:t>
                      </a:r>
                    </a:p>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explain what scale means when describing the size of Solar system models.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87</a:t>
            </a:fld>
            <a:endParaRPr lang="en-AU"/>
          </a:p>
        </p:txBody>
      </p:sp>
    </p:spTree>
    <p:extLst>
      <p:ext uri="{BB962C8B-B14F-4D97-AF65-F5344CB8AC3E}">
        <p14:creationId xmlns:p14="http://schemas.microsoft.com/office/powerpoint/2010/main" val="3674766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D15AD1-25C6-F66D-2EE1-6D9955725607}"/>
              </a:ext>
            </a:extLst>
          </p:cNvPr>
          <p:cNvSpPr>
            <a:spLocks noGrp="1"/>
          </p:cNvSpPr>
          <p:nvPr>
            <p:ph type="title"/>
          </p:nvPr>
        </p:nvSpPr>
        <p:spPr>
          <a:xfrm>
            <a:off x="360000" y="360000"/>
            <a:ext cx="11484000" cy="545601"/>
          </a:xfrm>
        </p:spPr>
        <p:txBody>
          <a:bodyPr/>
          <a:lstStyle/>
          <a:p>
            <a:r>
              <a:rPr lang="en-AU" dirty="0">
                <a:latin typeface="+mj-lt"/>
              </a:rPr>
              <a:t>The size of space</a:t>
            </a:r>
          </a:p>
        </p:txBody>
      </p:sp>
      <p:sp>
        <p:nvSpPr>
          <p:cNvPr id="2" name="Text Placeholder 1">
            <a:extLst>
              <a:ext uri="{FF2B5EF4-FFF2-40B4-BE49-F238E27FC236}">
                <a16:creationId xmlns:a16="http://schemas.microsoft.com/office/drawing/2014/main" id="{9CC00569-9D4C-5721-1620-F67F6BF179D9}"/>
              </a:ext>
            </a:extLst>
          </p:cNvPr>
          <p:cNvSpPr>
            <a:spLocks noGrp="1"/>
          </p:cNvSpPr>
          <p:nvPr>
            <p:ph type="body" sz="quarter" idx="18"/>
          </p:nvPr>
        </p:nvSpPr>
        <p:spPr>
          <a:xfrm>
            <a:off x="360000" y="982520"/>
            <a:ext cx="11484000" cy="310015"/>
          </a:xfrm>
        </p:spPr>
        <p:txBody>
          <a:bodyPr/>
          <a:lstStyle/>
          <a:p>
            <a:r>
              <a:rPr lang="en-AU">
                <a:latin typeface="+mj-lt"/>
              </a:rPr>
              <a:t>How big is the Moon compared to the Earth?</a:t>
            </a:r>
          </a:p>
        </p:txBody>
      </p:sp>
      <p:grpSp>
        <p:nvGrpSpPr>
          <p:cNvPr id="13" name="Group 12" descr="4 possible responses labelled a, b, c and d for the multiple choice question.">
            <a:extLst>
              <a:ext uri="{FF2B5EF4-FFF2-40B4-BE49-F238E27FC236}">
                <a16:creationId xmlns:a16="http://schemas.microsoft.com/office/drawing/2014/main" id="{0C5017C3-4258-1224-0532-34EDC02F1985}"/>
              </a:ext>
            </a:extLst>
          </p:cNvPr>
          <p:cNvGrpSpPr/>
          <p:nvPr/>
        </p:nvGrpSpPr>
        <p:grpSpPr>
          <a:xfrm>
            <a:off x="554181" y="1865951"/>
            <a:ext cx="11083638" cy="4381376"/>
            <a:chOff x="554181" y="1901577"/>
            <a:chExt cx="11083638" cy="4381376"/>
          </a:xfrm>
        </p:grpSpPr>
        <p:pic>
          <p:nvPicPr>
            <p:cNvPr id="9" name="Picture 8" descr="4 possible responses labelled a, b, c and d for the multiple choice question.">
              <a:extLst>
                <a:ext uri="{FF2B5EF4-FFF2-40B4-BE49-F238E27FC236}">
                  <a16:creationId xmlns:a16="http://schemas.microsoft.com/office/drawing/2014/main" id="{21757A49-B1E2-3E78-3199-4F99F76ED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181" y="1901577"/>
              <a:ext cx="11083638" cy="4381376"/>
            </a:xfrm>
            <a:prstGeom prst="rect">
              <a:avLst/>
            </a:prstGeom>
          </p:spPr>
        </p:pic>
        <p:pic>
          <p:nvPicPr>
            <p:cNvPr id="10" name="Picture 9" descr="The image shows option C for the multiple choice question.">
              <a:extLst>
                <a:ext uri="{FF2B5EF4-FFF2-40B4-BE49-F238E27FC236}">
                  <a16:creationId xmlns:a16="http://schemas.microsoft.com/office/drawing/2014/main" id="{09F0D6CF-7412-647D-BFE3-835BA9790F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9413" y="2049786"/>
              <a:ext cx="758534" cy="758532"/>
            </a:xfrm>
            <a:prstGeom prst="rect">
              <a:avLst/>
            </a:prstGeom>
          </p:spPr>
        </p:pic>
        <p:sp>
          <p:nvSpPr>
            <p:cNvPr id="5" name="Oval 4">
              <a:extLst>
                <a:ext uri="{FF2B5EF4-FFF2-40B4-BE49-F238E27FC236}">
                  <a16:creationId xmlns:a16="http://schemas.microsoft.com/office/drawing/2014/main" id="{6E6B7651-CDD3-D6F3-BBB9-7231E26EB142}"/>
                </a:ext>
              </a:extLst>
            </p:cNvPr>
            <p:cNvSpPr/>
            <p:nvPr/>
          </p:nvSpPr>
          <p:spPr>
            <a:xfrm>
              <a:off x="554181" y="1901577"/>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a</a:t>
              </a:r>
              <a:endParaRPr lang="en-AU" b="1" dirty="0">
                <a:latin typeface="Arial Black" panose="020B0A04020102020204" pitchFamily="34" charset="0"/>
              </a:endParaRPr>
            </a:p>
          </p:txBody>
        </p:sp>
        <p:sp>
          <p:nvSpPr>
            <p:cNvPr id="7" name="Oval 6">
              <a:extLst>
                <a:ext uri="{FF2B5EF4-FFF2-40B4-BE49-F238E27FC236}">
                  <a16:creationId xmlns:a16="http://schemas.microsoft.com/office/drawing/2014/main" id="{BD1F40FD-AF04-C47F-DC18-EE55FCF25B31}"/>
                </a:ext>
              </a:extLst>
            </p:cNvPr>
            <p:cNvSpPr/>
            <p:nvPr/>
          </p:nvSpPr>
          <p:spPr>
            <a:xfrm>
              <a:off x="4381797" y="1901577"/>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b</a:t>
              </a:r>
              <a:endParaRPr lang="en-AU" b="1" dirty="0">
                <a:latin typeface="Arial Black" panose="020B0A04020102020204" pitchFamily="34" charset="0"/>
              </a:endParaRPr>
            </a:p>
          </p:txBody>
        </p:sp>
        <p:sp>
          <p:nvSpPr>
            <p:cNvPr id="8" name="Oval 7">
              <a:extLst>
                <a:ext uri="{FF2B5EF4-FFF2-40B4-BE49-F238E27FC236}">
                  <a16:creationId xmlns:a16="http://schemas.microsoft.com/office/drawing/2014/main" id="{88E1A4CE-41F0-B8C1-6607-19795BFD846D}"/>
                </a:ext>
              </a:extLst>
            </p:cNvPr>
            <p:cNvSpPr/>
            <p:nvPr/>
          </p:nvSpPr>
          <p:spPr>
            <a:xfrm>
              <a:off x="7655229" y="1901577"/>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c</a:t>
              </a:r>
              <a:endParaRPr lang="en-AU" b="1" dirty="0">
                <a:latin typeface="Arial Black" panose="020B0A04020102020204" pitchFamily="34" charset="0"/>
              </a:endParaRPr>
            </a:p>
          </p:txBody>
        </p:sp>
        <p:sp>
          <p:nvSpPr>
            <p:cNvPr id="11" name="Oval 10">
              <a:extLst>
                <a:ext uri="{FF2B5EF4-FFF2-40B4-BE49-F238E27FC236}">
                  <a16:creationId xmlns:a16="http://schemas.microsoft.com/office/drawing/2014/main" id="{8C3AC5B5-FBDF-D08D-2579-5E1CDE98980E}"/>
                </a:ext>
              </a:extLst>
            </p:cNvPr>
            <p:cNvSpPr/>
            <p:nvPr/>
          </p:nvSpPr>
          <p:spPr>
            <a:xfrm>
              <a:off x="10846908" y="2963149"/>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d</a:t>
              </a:r>
              <a:endParaRPr lang="en-AU" b="1" dirty="0">
                <a:latin typeface="Arial Black" panose="020B0A04020102020204" pitchFamily="34" charset="0"/>
              </a:endParaRPr>
            </a:p>
          </p:txBody>
        </p:sp>
      </p:grpSp>
      <p:sp>
        <p:nvSpPr>
          <p:cNvPr id="3" name="Slide Number Placeholder 2">
            <a:extLst>
              <a:ext uri="{FF2B5EF4-FFF2-40B4-BE49-F238E27FC236}">
                <a16:creationId xmlns:a16="http://schemas.microsoft.com/office/drawing/2014/main" id="{B27C1567-CDBD-0674-9871-03949F7FA6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a:p>
        </p:txBody>
      </p:sp>
      <p:sp>
        <p:nvSpPr>
          <p:cNvPr id="12" name="TextBox 11">
            <a:extLst>
              <a:ext uri="{FF2B5EF4-FFF2-40B4-BE49-F238E27FC236}">
                <a16:creationId xmlns:a16="http://schemas.microsoft.com/office/drawing/2014/main" id="{B14C28BB-4ADD-3AA5-7744-C5418A8B1786}"/>
              </a:ext>
              <a:ext uri="{C183D7F6-B498-43B3-948B-1728B52AA6E4}">
                <adec:decorative xmlns:adec="http://schemas.microsoft.com/office/drawing/2017/decorative" val="0"/>
              </a:ext>
            </a:extLst>
          </p:cNvPr>
          <p:cNvSpPr txBox="1"/>
          <p:nvPr/>
        </p:nvSpPr>
        <p:spPr>
          <a:xfrm>
            <a:off x="831273" y="6497596"/>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5"/>
              </a:rPr>
              <a:t>Big Idea: Earth in space</a:t>
            </a:r>
            <a:r>
              <a:rPr lang="en-AU" sz="1000" dirty="0"/>
              <a:t>’ by University of York Science Education Group and is licensed under </a:t>
            </a:r>
            <a:r>
              <a:rPr lang="en-AU" sz="1000" dirty="0">
                <a:hlinkClick r:id="rId6"/>
              </a:rPr>
              <a:t>CC BY-NC</a:t>
            </a:r>
            <a:r>
              <a:rPr lang="en-AU" sz="1000" dirty="0"/>
              <a:t>. </a:t>
            </a:r>
          </a:p>
        </p:txBody>
      </p:sp>
    </p:spTree>
    <p:extLst>
      <p:ext uri="{BB962C8B-B14F-4D97-AF65-F5344CB8AC3E}">
        <p14:creationId xmlns:p14="http://schemas.microsoft.com/office/powerpoint/2010/main" val="253415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2.6 Seasons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670319980"/>
              </p:ext>
            </p:extLst>
          </p:nvPr>
        </p:nvGraphicFramePr>
        <p:xfrm>
          <a:off x="359998" y="1916174"/>
          <a:ext cx="11126369" cy="45817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86700">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use scientific models to increase our understanding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models to make predictions and observations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the relationship between the seasons and the positions of the Sun and the Earth</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process and represent information.</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plot data accurately on a graph</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analyse data from various sources to identify patterns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a computer simulation to make accurate observations.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068468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89</a:t>
            </a:fld>
            <a:endParaRPr lang="en-AU"/>
          </a:p>
        </p:txBody>
      </p:sp>
    </p:spTree>
    <p:extLst>
      <p:ext uri="{BB962C8B-B14F-4D97-AF65-F5344CB8AC3E}">
        <p14:creationId xmlns:p14="http://schemas.microsoft.com/office/powerpoint/2010/main" val="1455241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1.2 How do scientists work?</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278657928"/>
              </p:ext>
            </p:extLst>
          </p:nvPr>
        </p:nvGraphicFramePr>
        <p:xfrm>
          <a:off x="359998" y="1916174"/>
          <a:ext cx="11126369" cy="18592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342900" indent="-342900">
                        <a:lnSpc>
                          <a:spcPct val="150000"/>
                        </a:lnSpc>
                        <a:spcAft>
                          <a:spcPts val="1200"/>
                        </a:spcAft>
                        <a:buFont typeface="Arial" panose="020B0604020202020204" pitchFamily="34" charset="0"/>
                        <a:buChar char="•"/>
                      </a:pPr>
                      <a:r>
                        <a:rPr lang="en-AU" sz="2000" dirty="0"/>
                        <a:t>how observations help us increase our knowledge of the Universe.</a:t>
                      </a:r>
                    </a:p>
                    <a:p>
                      <a:pPr>
                        <a:spcAft>
                          <a:spcPts val="1200"/>
                        </a:spcAft>
                      </a:pPr>
                      <a:endParaRPr lang="en-AU" sz="2000" dirty="0">
                        <a:solidFill>
                          <a:schemeClr val="accent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identify that </a:t>
                      </a:r>
                      <a:r>
                        <a:rPr lang="en-AU" sz="2000" kern="1200" dirty="0">
                          <a:solidFill>
                            <a:schemeClr val="dk1"/>
                          </a:solidFill>
                          <a:effectLst/>
                          <a:latin typeface="+mn-lt"/>
                          <a:ea typeface="+mn-ea"/>
                          <a:cs typeface="+mn-cs"/>
                        </a:rPr>
                        <a:t>science uses observations and </a:t>
                      </a:r>
                      <a:r>
                        <a:rPr lang="en-AU" sz="2000" kern="1200" dirty="0">
                          <a:solidFill>
                            <a:schemeClr val="dk1"/>
                          </a:solidFill>
                          <a:latin typeface="+mn-lt"/>
                          <a:ea typeface="+mn-ea"/>
                          <a:cs typeface="+mn-cs"/>
                        </a:rPr>
                        <a:t>builds new </a:t>
                      </a:r>
                      <a:r>
                        <a:rPr lang="en-AU" sz="2000" kern="1200" dirty="0">
                          <a:solidFill>
                            <a:schemeClr val="dk1"/>
                          </a:solidFill>
                          <a:effectLst/>
                          <a:latin typeface="+mn-lt"/>
                          <a:ea typeface="+mn-ea"/>
                          <a:cs typeface="+mn-cs"/>
                        </a:rPr>
                        <a:t>knowledge through investigations.</a:t>
                      </a:r>
                      <a:endParaRPr lang="en-AU" sz="2000" dirty="0"/>
                    </a:p>
                    <a:p>
                      <a:pPr>
                        <a:spcAft>
                          <a:spcPts val="1200"/>
                        </a:spcAft>
                      </a:pPr>
                      <a:endParaRPr lang="en-AU" sz="2000" dirty="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20838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8517575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420E-3E8E-E060-3E3E-2DEC65BFBD76}"/>
              </a:ext>
            </a:extLst>
          </p:cNvPr>
          <p:cNvSpPr>
            <a:spLocks noGrp="1"/>
          </p:cNvSpPr>
          <p:nvPr>
            <p:ph type="title"/>
          </p:nvPr>
        </p:nvSpPr>
        <p:spPr/>
        <p:txBody>
          <a:bodyPr/>
          <a:lstStyle/>
          <a:p>
            <a:r>
              <a:rPr lang="en-AU">
                <a:latin typeface="+mj-lt"/>
              </a:rPr>
              <a:t>Changing seasons</a:t>
            </a:r>
          </a:p>
        </p:txBody>
      </p:sp>
      <p:pic>
        <p:nvPicPr>
          <p:cNvPr id="5" name="Content Placeholder 4" descr="The image is of a globe of the Earth showing the tilt of the Earths axis">
            <a:extLst>
              <a:ext uri="{FF2B5EF4-FFF2-40B4-BE49-F238E27FC236}">
                <a16:creationId xmlns:a16="http://schemas.microsoft.com/office/drawing/2014/main" id="{50B9DEB4-0EDA-C1E5-351D-33E2AACF2500}"/>
              </a:ext>
            </a:extLst>
          </p:cNvPr>
          <p:cNvPicPr>
            <a:picLocks noGrp="1" noChangeAspect="1"/>
          </p:cNvPicPr>
          <p:nvPr>
            <p:ph sz="quarter" idx="4294967295"/>
          </p:nvPr>
        </p:nvPicPr>
        <p:blipFill rotWithShape="1">
          <a:blip r:embed="rId3"/>
          <a:stretch/>
        </p:blipFill>
        <p:spPr>
          <a:xfrm>
            <a:off x="360000" y="1654774"/>
            <a:ext cx="4052888" cy="2700338"/>
          </a:xfrm>
          <a:prstGeom prst="rect">
            <a:avLst/>
          </a:prstGeom>
        </p:spPr>
      </p:pic>
      <p:sp>
        <p:nvSpPr>
          <p:cNvPr id="6" name="TextBox 5">
            <a:extLst>
              <a:ext uri="{FF2B5EF4-FFF2-40B4-BE49-F238E27FC236}">
                <a16:creationId xmlns:a16="http://schemas.microsoft.com/office/drawing/2014/main" id="{AEA08B31-78D1-386C-806F-9E3852AA7AEA}"/>
              </a:ext>
              <a:ext uri="{C183D7F6-B498-43B3-948B-1728B52AA6E4}">
                <adec:decorative xmlns:adec="http://schemas.microsoft.com/office/drawing/2017/decorative" val="0"/>
              </a:ext>
            </a:extLst>
          </p:cNvPr>
          <p:cNvSpPr txBox="1"/>
          <p:nvPr/>
        </p:nvSpPr>
        <p:spPr>
          <a:xfrm>
            <a:off x="365047" y="4400509"/>
            <a:ext cx="4162361" cy="400110"/>
          </a:xfrm>
          <a:prstGeom prst="rect">
            <a:avLst/>
          </a:prstGeom>
          <a:noFill/>
        </p:spPr>
        <p:txBody>
          <a:bodyPr wrap="square">
            <a:sp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graphicFrame>
        <p:nvGraphicFramePr>
          <p:cNvPr id="3" name="Table 2">
            <a:extLst>
              <a:ext uri="{FF2B5EF4-FFF2-40B4-BE49-F238E27FC236}">
                <a16:creationId xmlns:a16="http://schemas.microsoft.com/office/drawing/2014/main" id="{F27F1A99-0EEA-5DE2-AF0F-E6BBD8071360}"/>
              </a:ext>
            </a:extLst>
          </p:cNvPr>
          <p:cNvGraphicFramePr>
            <a:graphicFrameLocks noGrp="1"/>
          </p:cNvGraphicFramePr>
          <p:nvPr>
            <p:extLst>
              <p:ext uri="{D42A27DB-BD31-4B8C-83A1-F6EECF244321}">
                <p14:modId xmlns:p14="http://schemas.microsoft.com/office/powerpoint/2010/main" val="487266885"/>
              </p:ext>
            </p:extLst>
          </p:nvPr>
        </p:nvGraphicFramePr>
        <p:xfrm>
          <a:off x="4631376" y="1654774"/>
          <a:ext cx="7200623" cy="4220538"/>
        </p:xfrm>
        <a:graphic>
          <a:graphicData uri="http://schemas.openxmlformats.org/drawingml/2006/table">
            <a:tbl>
              <a:tblPr firstRow="1" bandRow="1">
                <a:tableStyleId>{69012ECD-51FC-41F1-AA8D-1B2483CD663E}</a:tableStyleId>
              </a:tblPr>
              <a:tblGrid>
                <a:gridCol w="2861695">
                  <a:extLst>
                    <a:ext uri="{9D8B030D-6E8A-4147-A177-3AD203B41FA5}">
                      <a16:colId xmlns:a16="http://schemas.microsoft.com/office/drawing/2014/main" val="2799093005"/>
                    </a:ext>
                  </a:extLst>
                </a:gridCol>
                <a:gridCol w="1111377">
                  <a:extLst>
                    <a:ext uri="{9D8B030D-6E8A-4147-A177-3AD203B41FA5}">
                      <a16:colId xmlns:a16="http://schemas.microsoft.com/office/drawing/2014/main" val="3781082615"/>
                    </a:ext>
                  </a:extLst>
                </a:gridCol>
                <a:gridCol w="1136462">
                  <a:extLst>
                    <a:ext uri="{9D8B030D-6E8A-4147-A177-3AD203B41FA5}">
                      <a16:colId xmlns:a16="http://schemas.microsoft.com/office/drawing/2014/main" val="1685714838"/>
                    </a:ext>
                  </a:extLst>
                </a:gridCol>
                <a:gridCol w="1027362">
                  <a:extLst>
                    <a:ext uri="{9D8B030D-6E8A-4147-A177-3AD203B41FA5}">
                      <a16:colId xmlns:a16="http://schemas.microsoft.com/office/drawing/2014/main" val="1230547762"/>
                    </a:ext>
                  </a:extLst>
                </a:gridCol>
                <a:gridCol w="1063727">
                  <a:extLst>
                    <a:ext uri="{9D8B030D-6E8A-4147-A177-3AD203B41FA5}">
                      <a16:colId xmlns:a16="http://schemas.microsoft.com/office/drawing/2014/main" val="1401774315"/>
                    </a:ext>
                  </a:extLst>
                </a:gridCol>
              </a:tblGrid>
              <a:tr h="831795">
                <a:tc>
                  <a:txBody>
                    <a:bodyPr/>
                    <a:lstStyle/>
                    <a:p>
                      <a:r>
                        <a:rPr lang="en-AU" sz="1600" dirty="0">
                          <a:latin typeface="+mj-lt"/>
                        </a:rPr>
                        <a:t>Statement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latin typeface="+mj-lt"/>
                        </a:rPr>
                        <a:t>I am sure this is correct </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AU" sz="1600">
                          <a:latin typeface="+mj-lt"/>
                        </a:rPr>
                        <a:t>I think this is correct</a:t>
                      </a:r>
                    </a:p>
                  </a:txBody>
                  <a:tcPr>
                    <a:lnB w="12700" cap="flat" cmpd="sng" algn="ctr">
                      <a:solidFill>
                        <a:schemeClr val="tx1"/>
                      </a:solidFill>
                      <a:prstDash val="solid"/>
                      <a:round/>
                      <a:headEnd type="none" w="med" len="med"/>
                      <a:tailEnd type="none" w="med" len="med"/>
                    </a:lnB>
                  </a:tcPr>
                </a:tc>
                <a:tc>
                  <a:txBody>
                    <a:bodyPr/>
                    <a:lstStyle/>
                    <a:p>
                      <a:r>
                        <a:rPr lang="en-AU" sz="1600">
                          <a:latin typeface="+mj-lt"/>
                        </a:rPr>
                        <a:t>I think this is wrong</a:t>
                      </a:r>
                    </a:p>
                  </a:txBody>
                  <a:tcPr>
                    <a:lnB w="12700" cap="flat" cmpd="sng" algn="ctr">
                      <a:solidFill>
                        <a:schemeClr val="tx1"/>
                      </a:solidFill>
                      <a:prstDash val="solid"/>
                      <a:round/>
                      <a:headEnd type="none" w="med" len="med"/>
                      <a:tailEnd type="none" w="med" len="med"/>
                    </a:lnB>
                  </a:tcPr>
                </a:tc>
                <a:tc>
                  <a:txBody>
                    <a:bodyPr/>
                    <a:lstStyle/>
                    <a:p>
                      <a:r>
                        <a:rPr lang="en-AU" sz="1600" dirty="0">
                          <a:latin typeface="+mj-lt"/>
                        </a:rPr>
                        <a:t>I am sure this is wrong </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317186"/>
                  </a:ext>
                </a:extLst>
              </a:tr>
              <a:tr h="646951">
                <a:tc>
                  <a:txBody>
                    <a:bodyPr/>
                    <a:lstStyle/>
                    <a:p>
                      <a:pPr>
                        <a:lnSpc>
                          <a:spcPct val="114000"/>
                        </a:lnSpc>
                        <a:spcAft>
                          <a:spcPts val="1200"/>
                        </a:spcAft>
                      </a:pPr>
                      <a:r>
                        <a:rPr lang="en-AU"/>
                        <a:t>1. The Sun is higher in the sky in 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590981"/>
                  </a:ext>
                </a:extLst>
              </a:tr>
              <a:tr h="646951">
                <a:tc>
                  <a:txBody>
                    <a:bodyPr/>
                    <a:lstStyle/>
                    <a:p>
                      <a:pPr>
                        <a:lnSpc>
                          <a:spcPct val="114000"/>
                        </a:lnSpc>
                        <a:spcAft>
                          <a:spcPts val="1200"/>
                        </a:spcAft>
                      </a:pPr>
                      <a:r>
                        <a:rPr lang="en-AU"/>
                        <a:t>2. Days are longer in the 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3355311"/>
                  </a:ext>
                </a:extLst>
              </a:tr>
              <a:tr h="646951">
                <a:tc>
                  <a:txBody>
                    <a:bodyPr/>
                    <a:lstStyle/>
                    <a:p>
                      <a:pPr>
                        <a:lnSpc>
                          <a:spcPct val="114000"/>
                        </a:lnSpc>
                        <a:spcAft>
                          <a:spcPts val="1200"/>
                        </a:spcAft>
                      </a:pPr>
                      <a:r>
                        <a:rPr lang="en-AU"/>
                        <a:t>3. The Sun heats up more in the summer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6544923"/>
                  </a:ext>
                </a:extLst>
              </a:tr>
              <a:tr h="1201481">
                <a:tc>
                  <a:txBody>
                    <a:bodyPr/>
                    <a:lstStyle/>
                    <a:p>
                      <a:pPr>
                        <a:lnSpc>
                          <a:spcPct val="114000"/>
                        </a:lnSpc>
                        <a:spcAft>
                          <a:spcPts val="1200"/>
                        </a:spcAft>
                      </a:pPr>
                      <a:r>
                        <a:rPr lang="en-AU" dirty="0"/>
                        <a:t>4. It is summer in the northern hemisphere and the southern hemisphere at the same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9148401"/>
                  </a:ext>
                </a:extLst>
              </a:tr>
            </a:tbl>
          </a:graphicData>
        </a:graphic>
      </p:graphicFrame>
      <p:sp>
        <p:nvSpPr>
          <p:cNvPr id="4" name="Slide Number Placeholder 3">
            <a:extLst>
              <a:ext uri="{FF2B5EF4-FFF2-40B4-BE49-F238E27FC236}">
                <a16:creationId xmlns:a16="http://schemas.microsoft.com/office/drawing/2014/main" id="{C7847931-A67A-7275-2F37-28B8A05B15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90</a:t>
            </a:fld>
            <a:endParaRPr lang="en-AU"/>
          </a:p>
        </p:txBody>
      </p:sp>
    </p:spTree>
    <p:extLst>
      <p:ext uri="{BB962C8B-B14F-4D97-AF65-F5344CB8AC3E}">
        <p14:creationId xmlns:p14="http://schemas.microsoft.com/office/powerpoint/2010/main" val="20862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07D4DE-CE07-84A6-9721-BA26F4333351}"/>
              </a:ext>
            </a:extLst>
          </p:cNvPr>
          <p:cNvSpPr>
            <a:spLocks noGrp="1"/>
          </p:cNvSpPr>
          <p:nvPr>
            <p:ph type="title"/>
          </p:nvPr>
        </p:nvSpPr>
        <p:spPr/>
        <p:txBody>
          <a:bodyPr/>
          <a:lstStyle/>
          <a:p>
            <a:r>
              <a:rPr lang="en-AU" dirty="0">
                <a:latin typeface="+mj-lt"/>
              </a:rPr>
              <a:t>Hot summer days</a:t>
            </a:r>
          </a:p>
        </p:txBody>
      </p:sp>
      <p:sp>
        <p:nvSpPr>
          <p:cNvPr id="4" name="Text Placeholder 3">
            <a:extLst>
              <a:ext uri="{FF2B5EF4-FFF2-40B4-BE49-F238E27FC236}">
                <a16:creationId xmlns:a16="http://schemas.microsoft.com/office/drawing/2014/main" id="{84DA9DEC-3EBA-D3D5-AB31-79C8C94B42BC}"/>
              </a:ext>
            </a:extLst>
          </p:cNvPr>
          <p:cNvSpPr>
            <a:spLocks noGrp="1"/>
          </p:cNvSpPr>
          <p:nvPr>
            <p:ph type="body" sz="quarter" idx="18"/>
          </p:nvPr>
        </p:nvSpPr>
        <p:spPr/>
        <p:txBody>
          <a:bodyPr/>
          <a:lstStyle/>
          <a:p>
            <a:r>
              <a:rPr lang="en-AU" dirty="0">
                <a:latin typeface="+mj-lt"/>
              </a:rPr>
              <a:t>Why is it hotter in the summer? </a:t>
            </a:r>
          </a:p>
        </p:txBody>
      </p:sp>
      <p:graphicFrame>
        <p:nvGraphicFramePr>
          <p:cNvPr id="7" name="Table 6">
            <a:extLst>
              <a:ext uri="{FF2B5EF4-FFF2-40B4-BE49-F238E27FC236}">
                <a16:creationId xmlns:a16="http://schemas.microsoft.com/office/drawing/2014/main" id="{EC8F88F9-3E96-E3B8-9206-7106B18A0D7B}"/>
              </a:ext>
            </a:extLst>
          </p:cNvPr>
          <p:cNvGraphicFramePr>
            <a:graphicFrameLocks noGrp="1"/>
          </p:cNvGraphicFramePr>
          <p:nvPr>
            <p:extLst>
              <p:ext uri="{D42A27DB-BD31-4B8C-83A1-F6EECF244321}">
                <p14:modId xmlns:p14="http://schemas.microsoft.com/office/powerpoint/2010/main" val="757162695"/>
              </p:ext>
            </p:extLst>
          </p:nvPr>
        </p:nvGraphicFramePr>
        <p:xfrm>
          <a:off x="360000" y="1610934"/>
          <a:ext cx="11030860" cy="4471452"/>
        </p:xfrm>
        <a:graphic>
          <a:graphicData uri="http://schemas.openxmlformats.org/drawingml/2006/table">
            <a:tbl>
              <a:tblPr firstRow="1" bandRow="1">
                <a:tableStyleId>{69012ECD-51FC-41F1-AA8D-1B2483CD663E}</a:tableStyleId>
              </a:tblPr>
              <a:tblGrid>
                <a:gridCol w="2426449">
                  <a:extLst>
                    <a:ext uri="{9D8B030D-6E8A-4147-A177-3AD203B41FA5}">
                      <a16:colId xmlns:a16="http://schemas.microsoft.com/office/drawing/2014/main" val="3294940234"/>
                    </a:ext>
                  </a:extLst>
                </a:gridCol>
                <a:gridCol w="2233749">
                  <a:extLst>
                    <a:ext uri="{9D8B030D-6E8A-4147-A177-3AD203B41FA5}">
                      <a16:colId xmlns:a16="http://schemas.microsoft.com/office/drawing/2014/main" val="3355266073"/>
                    </a:ext>
                  </a:extLst>
                </a:gridCol>
                <a:gridCol w="2207622">
                  <a:extLst>
                    <a:ext uri="{9D8B030D-6E8A-4147-A177-3AD203B41FA5}">
                      <a16:colId xmlns:a16="http://schemas.microsoft.com/office/drawing/2014/main" val="1276750291"/>
                    </a:ext>
                  </a:extLst>
                </a:gridCol>
                <a:gridCol w="2259875">
                  <a:extLst>
                    <a:ext uri="{9D8B030D-6E8A-4147-A177-3AD203B41FA5}">
                      <a16:colId xmlns:a16="http://schemas.microsoft.com/office/drawing/2014/main" val="3946229642"/>
                    </a:ext>
                  </a:extLst>
                </a:gridCol>
                <a:gridCol w="1903165">
                  <a:extLst>
                    <a:ext uri="{9D8B030D-6E8A-4147-A177-3AD203B41FA5}">
                      <a16:colId xmlns:a16="http://schemas.microsoft.com/office/drawing/2014/main" val="3338621738"/>
                    </a:ext>
                  </a:extLst>
                </a:gridCol>
              </a:tblGrid>
              <a:tr h="624971">
                <a:tc>
                  <a:txBody>
                    <a:bodyPr/>
                    <a:lstStyle/>
                    <a:p>
                      <a:r>
                        <a:rPr lang="en-AU" dirty="0">
                          <a:latin typeface="+mj-lt"/>
                        </a:rPr>
                        <a:t>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latin typeface="+mj-lt"/>
                        </a:rPr>
                        <a:t>I am sure this is correct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latin typeface="+mj-lt"/>
                        </a:rPr>
                        <a:t>I think this is correct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latin typeface="+mj-lt"/>
                        </a:rPr>
                        <a:t>I think this is wrong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latin typeface="+mj-lt"/>
                        </a:rPr>
                        <a:t>I am sure this is wrong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523476"/>
                  </a:ext>
                </a:extLst>
              </a:tr>
              <a:tr h="559486">
                <a:tc>
                  <a:txBody>
                    <a:bodyPr/>
                    <a:lstStyle/>
                    <a:p>
                      <a:pPr marL="342900" indent="-342900">
                        <a:buFont typeface="+mj-lt"/>
                        <a:buAutoNum type="alphaLcParenR"/>
                      </a:pPr>
                      <a:r>
                        <a:rPr lang="en-AU" dirty="0"/>
                        <a:t>Days are longer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1546372"/>
                  </a:ext>
                </a:extLst>
              </a:tr>
              <a:tr h="752097">
                <a:tc>
                  <a:txBody>
                    <a:bodyPr/>
                    <a:lstStyle/>
                    <a:p>
                      <a:pPr marL="342900" indent="-342900">
                        <a:buFont typeface="+mj-lt"/>
                        <a:buAutoNum type="alphaLcParenR" startAt="2"/>
                      </a:pPr>
                      <a:r>
                        <a:rPr lang="en-AU" dirty="0"/>
                        <a:t>The sun is hotter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31519010"/>
                  </a:ext>
                </a:extLst>
              </a:tr>
              <a:tr h="766119">
                <a:tc>
                  <a:txBody>
                    <a:bodyPr/>
                    <a:lstStyle/>
                    <a:p>
                      <a:pPr marL="342900" indent="-342900">
                        <a:buFont typeface="+mj-lt"/>
                        <a:buAutoNum type="alphaLcParenR" startAt="3"/>
                      </a:pPr>
                      <a:r>
                        <a:rPr lang="en-AU" dirty="0"/>
                        <a:t>The Earth is closer to the 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910654"/>
                  </a:ext>
                </a:extLst>
              </a:tr>
              <a:tr h="729049">
                <a:tc>
                  <a:txBody>
                    <a:bodyPr/>
                    <a:lstStyle/>
                    <a:p>
                      <a:pPr marL="342900" indent="-342900">
                        <a:buFont typeface="+mj-lt"/>
                        <a:buAutoNum type="alphaLcParenR" startAt="4"/>
                      </a:pPr>
                      <a:r>
                        <a:rPr lang="en-AU" dirty="0"/>
                        <a:t>The Sun is higher in the sky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35460084"/>
                  </a:ext>
                </a:extLst>
              </a:tr>
              <a:tr h="1024621">
                <a:tc>
                  <a:txBody>
                    <a:bodyPr/>
                    <a:lstStyle/>
                    <a:p>
                      <a:pPr marL="342900" marR="0" lvl="0" indent="-342900" algn="l" defTabSz="914377" rtl="0" eaLnBrk="1" fontAlgn="auto" latinLnBrk="0" hangingPunct="1">
                        <a:lnSpc>
                          <a:spcPct val="100000"/>
                        </a:lnSpc>
                        <a:spcBef>
                          <a:spcPts val="0"/>
                        </a:spcBef>
                        <a:spcAft>
                          <a:spcPts val="0"/>
                        </a:spcAft>
                        <a:buClrTx/>
                        <a:buSzTx/>
                        <a:buFont typeface="+mj-lt"/>
                        <a:buAutoNum type="alphaLcParenR" startAt="5"/>
                        <a:tabLst/>
                        <a:defRPr/>
                      </a:pPr>
                      <a:r>
                        <a:rPr lang="en-AU" dirty="0"/>
                        <a:t>More radiation from the Sun reaches the Earth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23628"/>
                  </a:ext>
                </a:extLst>
              </a:tr>
            </a:tbl>
          </a:graphicData>
        </a:graphic>
      </p:graphicFrame>
      <p:sp>
        <p:nvSpPr>
          <p:cNvPr id="5" name="TextBox 4">
            <a:extLst>
              <a:ext uri="{FF2B5EF4-FFF2-40B4-BE49-F238E27FC236}">
                <a16:creationId xmlns:a16="http://schemas.microsoft.com/office/drawing/2014/main" id="{6612C3D9-0258-D847-E130-DFC3E0CB22BF}"/>
              </a:ext>
              <a:ext uri="{C183D7F6-B498-43B3-948B-1728B52AA6E4}">
                <adec:decorative xmlns:adec="http://schemas.microsoft.com/office/drawing/2017/decorative" val="0"/>
              </a:ext>
            </a:extLst>
          </p:cNvPr>
          <p:cNvSpPr txBox="1"/>
          <p:nvPr/>
        </p:nvSpPr>
        <p:spPr>
          <a:xfrm>
            <a:off x="260940" y="6176082"/>
            <a:ext cx="7532007" cy="246221"/>
          </a:xfrm>
          <a:prstGeom prst="rect">
            <a:avLst/>
          </a:prstGeom>
          <a:noFill/>
        </p:spPr>
        <p:txBody>
          <a:bodyPr wrap="square">
            <a:spAutoFit/>
          </a:bodyPr>
          <a:lstStyle/>
          <a:p>
            <a:pPr algn="l"/>
            <a:r>
              <a:rPr lang="en-AU" sz="1000" dirty="0"/>
              <a:t>This image is from ‘</a:t>
            </a:r>
            <a:r>
              <a:rPr lang="en-AU" sz="1000" dirty="0">
                <a:hlinkClick r:id="rId3"/>
              </a:rPr>
              <a:t>Big Idea: Earth in space</a:t>
            </a:r>
            <a:r>
              <a:rPr lang="en-AU" sz="1000" dirty="0"/>
              <a:t>’ by University of York Science Education Group and is licensed under </a:t>
            </a:r>
            <a:r>
              <a:rPr lang="en-AU" sz="1000" dirty="0">
                <a:hlinkClick r:id="rId4"/>
              </a:rPr>
              <a:t>CC BY-NC</a:t>
            </a:r>
            <a:r>
              <a:rPr lang="en-AU" sz="1000" dirty="0"/>
              <a:t>. </a:t>
            </a:r>
          </a:p>
        </p:txBody>
      </p:sp>
      <p:sp>
        <p:nvSpPr>
          <p:cNvPr id="2" name="Slide Number Placeholder 1">
            <a:extLst>
              <a:ext uri="{FF2B5EF4-FFF2-40B4-BE49-F238E27FC236}">
                <a16:creationId xmlns:a16="http://schemas.microsoft.com/office/drawing/2014/main" id="{12F12A86-D322-CBB5-373B-0B9EE52D83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91</a:t>
            </a:fld>
            <a:endParaRPr lang="en-AU"/>
          </a:p>
        </p:txBody>
      </p:sp>
    </p:spTree>
    <p:extLst>
      <p:ext uri="{BB962C8B-B14F-4D97-AF65-F5344CB8AC3E}">
        <p14:creationId xmlns:p14="http://schemas.microsoft.com/office/powerpoint/2010/main" val="111609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2.7 Exploring the phases of the Moon</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735130699"/>
              </p:ext>
            </p:extLst>
          </p:nvPr>
        </p:nvGraphicFramePr>
        <p:xfrm>
          <a:off x="359998" y="1916174"/>
          <a:ext cx="11126369" cy="1575383"/>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lvl="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models to increase our understanding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describe the phases of the Moon</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why the phases of the Moon occur.</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92</a:t>
            </a:fld>
            <a:endParaRPr lang="en-AU"/>
          </a:p>
        </p:txBody>
      </p:sp>
    </p:spTree>
    <p:extLst>
      <p:ext uri="{BB962C8B-B14F-4D97-AF65-F5344CB8AC3E}">
        <p14:creationId xmlns:p14="http://schemas.microsoft.com/office/powerpoint/2010/main" val="36958690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4A4D50-91F2-69C9-9D7E-2BACA152876B}"/>
              </a:ext>
            </a:extLst>
          </p:cNvPr>
          <p:cNvSpPr>
            <a:spLocks noGrp="1"/>
          </p:cNvSpPr>
          <p:nvPr>
            <p:ph type="title"/>
          </p:nvPr>
        </p:nvSpPr>
        <p:spPr/>
        <p:txBody>
          <a:bodyPr anchor="t">
            <a:normAutofit/>
          </a:bodyPr>
          <a:lstStyle/>
          <a:p>
            <a:r>
              <a:rPr lang="en-AU" dirty="0">
                <a:latin typeface="+mj-lt"/>
              </a:rPr>
              <a:t>Sun, Moon and Earth </a:t>
            </a:r>
          </a:p>
        </p:txBody>
      </p:sp>
      <p:sp>
        <p:nvSpPr>
          <p:cNvPr id="4" name="Text Placeholder 3">
            <a:extLst>
              <a:ext uri="{FF2B5EF4-FFF2-40B4-BE49-F238E27FC236}">
                <a16:creationId xmlns:a16="http://schemas.microsoft.com/office/drawing/2014/main" id="{B36768F9-0B28-6BE1-BD22-F0F6B0AA20BC}"/>
              </a:ext>
            </a:extLst>
          </p:cNvPr>
          <p:cNvSpPr>
            <a:spLocks noGrp="1"/>
          </p:cNvSpPr>
          <p:nvPr>
            <p:ph type="body" sz="quarter" idx="18"/>
          </p:nvPr>
        </p:nvSpPr>
        <p:spPr/>
        <p:txBody>
          <a:bodyPr anchor="b">
            <a:noAutofit/>
          </a:bodyPr>
          <a:lstStyle/>
          <a:p>
            <a:pPr>
              <a:lnSpc>
                <a:spcPct val="140000"/>
              </a:lnSpc>
            </a:pPr>
            <a:r>
              <a:rPr lang="en-AU">
                <a:latin typeface="+mj-lt"/>
              </a:rPr>
              <a:t>Which picture best shows how the Sun, Moon and Earth move? </a:t>
            </a:r>
          </a:p>
        </p:txBody>
      </p:sp>
      <p:pic>
        <p:nvPicPr>
          <p:cNvPr id="5" name="Picture 4" descr="The image shows 4 possible responses for the multiple choice question.">
            <a:extLst>
              <a:ext uri="{FF2B5EF4-FFF2-40B4-BE49-F238E27FC236}">
                <a16:creationId xmlns:a16="http://schemas.microsoft.com/office/drawing/2014/main" id="{D9C2C943-3501-FB8F-B529-BD658308D307}"/>
              </a:ext>
            </a:extLst>
          </p:cNvPr>
          <p:cNvPicPr>
            <a:picLocks noChangeAspect="1"/>
          </p:cNvPicPr>
          <p:nvPr/>
        </p:nvPicPr>
        <p:blipFill>
          <a:blip r:embed="rId3"/>
          <a:stretch>
            <a:fillRect/>
          </a:stretch>
        </p:blipFill>
        <p:spPr>
          <a:xfrm>
            <a:off x="1876418" y="1501908"/>
            <a:ext cx="8439164" cy="4894718"/>
          </a:xfrm>
          <a:prstGeom prst="rect">
            <a:avLst/>
          </a:prstGeom>
          <a:noFill/>
        </p:spPr>
      </p:pic>
      <p:sp>
        <p:nvSpPr>
          <p:cNvPr id="7" name="TextBox 6">
            <a:extLst>
              <a:ext uri="{FF2B5EF4-FFF2-40B4-BE49-F238E27FC236}">
                <a16:creationId xmlns:a16="http://schemas.microsoft.com/office/drawing/2014/main" id="{531E36E5-C10F-3EE8-285C-5B6FACC04240}"/>
              </a:ext>
              <a:ext uri="{C183D7F6-B498-43B3-948B-1728B52AA6E4}">
                <adec:decorative xmlns:adec="http://schemas.microsoft.com/office/drawing/2017/decorative" val="0"/>
              </a:ext>
            </a:extLst>
          </p:cNvPr>
          <p:cNvSpPr txBox="1"/>
          <p:nvPr/>
        </p:nvSpPr>
        <p:spPr>
          <a:xfrm>
            <a:off x="1876417" y="6498000"/>
            <a:ext cx="7539847" cy="246221"/>
          </a:xfrm>
          <a:prstGeom prst="rect">
            <a:avLst/>
          </a:prstGeom>
          <a:noFill/>
        </p:spPr>
        <p:txBody>
          <a:bodyPr wrap="square">
            <a:sp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
        <p:nvSpPr>
          <p:cNvPr id="2" name="Slide Number Placeholder 1">
            <a:extLst>
              <a:ext uri="{FF2B5EF4-FFF2-40B4-BE49-F238E27FC236}">
                <a16:creationId xmlns:a16="http://schemas.microsoft.com/office/drawing/2014/main" id="{72C27FD3-3752-8B11-8A2C-3FA2B02FCA98}"/>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93</a:t>
            </a:fld>
            <a:endParaRPr lang="en-AU"/>
          </a:p>
        </p:txBody>
      </p:sp>
    </p:spTree>
    <p:extLst>
      <p:ext uri="{BB962C8B-B14F-4D97-AF65-F5344CB8AC3E}">
        <p14:creationId xmlns:p14="http://schemas.microsoft.com/office/powerpoint/2010/main" val="70517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4368C-55BB-620A-8F49-482D79588857}"/>
              </a:ext>
            </a:extLst>
          </p:cNvPr>
          <p:cNvSpPr>
            <a:spLocks noGrp="1"/>
          </p:cNvSpPr>
          <p:nvPr>
            <p:ph type="title"/>
          </p:nvPr>
        </p:nvSpPr>
        <p:spPr/>
        <p:txBody>
          <a:bodyPr/>
          <a:lstStyle/>
          <a:p>
            <a:r>
              <a:rPr lang="en-AU">
                <a:latin typeface="+mj-lt"/>
              </a:rPr>
              <a:t>The movement of the Moon</a:t>
            </a:r>
          </a:p>
        </p:txBody>
      </p:sp>
      <p:sp>
        <p:nvSpPr>
          <p:cNvPr id="10" name="Text Placeholder 9">
            <a:extLst>
              <a:ext uri="{FF2B5EF4-FFF2-40B4-BE49-F238E27FC236}">
                <a16:creationId xmlns:a16="http://schemas.microsoft.com/office/drawing/2014/main" id="{52E57230-183C-1DDD-4806-00257551D5C5}"/>
              </a:ext>
            </a:extLst>
          </p:cNvPr>
          <p:cNvSpPr>
            <a:spLocks noGrp="1"/>
          </p:cNvSpPr>
          <p:nvPr>
            <p:ph type="body" sz="quarter" idx="18"/>
          </p:nvPr>
        </p:nvSpPr>
        <p:spPr/>
        <p:txBody>
          <a:bodyPr/>
          <a:lstStyle/>
          <a:p>
            <a:r>
              <a:rPr lang="en-AU" sz="2000" dirty="0">
                <a:latin typeface="+mj-lt"/>
              </a:rPr>
              <a:t>What does the Moon do at night?</a:t>
            </a:r>
          </a:p>
        </p:txBody>
      </p:sp>
      <p:sp>
        <p:nvSpPr>
          <p:cNvPr id="12" name="Oval 11">
            <a:extLst>
              <a:ext uri="{FF2B5EF4-FFF2-40B4-BE49-F238E27FC236}">
                <a16:creationId xmlns:a16="http://schemas.microsoft.com/office/drawing/2014/main" id="{A1826012-D0CC-6620-7791-780774921317}"/>
              </a:ext>
            </a:extLst>
          </p:cNvPr>
          <p:cNvSpPr/>
          <p:nvPr/>
        </p:nvSpPr>
        <p:spPr>
          <a:xfrm>
            <a:off x="359999" y="1574423"/>
            <a:ext cx="745552" cy="7455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Black" panose="020B0A04020102020204" pitchFamily="34" charset="0"/>
              </a:rPr>
              <a:t>Q1</a:t>
            </a:r>
            <a:endParaRPr lang="en-AU" sz="1800" dirty="0">
              <a:latin typeface="Arial Black" panose="020B0A04020102020204" pitchFamily="34" charset="0"/>
            </a:endParaRPr>
          </a:p>
        </p:txBody>
      </p:sp>
      <p:pic>
        <p:nvPicPr>
          <p:cNvPr id="7" name="Content Placeholder 6" descr="The image shows 4 possible responses for the multiple choice question.">
            <a:extLst>
              <a:ext uri="{FF2B5EF4-FFF2-40B4-BE49-F238E27FC236}">
                <a16:creationId xmlns:a16="http://schemas.microsoft.com/office/drawing/2014/main" id="{4E1819F4-F338-F158-1E1E-923717AB963C}"/>
              </a:ext>
            </a:extLst>
          </p:cNvPr>
          <p:cNvPicPr>
            <a:picLocks noGrp="1" noChangeAspect="1"/>
          </p:cNvPicPr>
          <p:nvPr>
            <p:ph sz="quarter" idx="19"/>
          </p:nvPr>
        </p:nvPicPr>
        <p:blipFill>
          <a:blip r:embed="rId3" cstate="screen">
            <a:extLst>
              <a:ext uri="{28A0092B-C50C-407E-A947-70E740481C1C}">
                <a14:useLocalDpi xmlns:a14="http://schemas.microsoft.com/office/drawing/2010/main"/>
              </a:ext>
            </a:extLst>
          </a:blip>
          <a:stretch>
            <a:fillRect/>
          </a:stretch>
        </p:blipFill>
        <p:spPr>
          <a:xfrm>
            <a:off x="360363" y="2380609"/>
            <a:ext cx="5735637" cy="3537869"/>
          </a:xfrm>
          <a:prstGeom prst="rect">
            <a:avLst/>
          </a:prstGeom>
        </p:spPr>
      </p:pic>
      <p:sp>
        <p:nvSpPr>
          <p:cNvPr id="6" name="TextBox 5">
            <a:extLst>
              <a:ext uri="{FF2B5EF4-FFF2-40B4-BE49-F238E27FC236}">
                <a16:creationId xmlns:a16="http://schemas.microsoft.com/office/drawing/2014/main" id="{B2E30306-22B4-428B-175F-796EA1BEF53E}"/>
              </a:ext>
              <a:ext uri="{C183D7F6-B498-43B3-948B-1728B52AA6E4}">
                <adec:decorative xmlns:adec="http://schemas.microsoft.com/office/drawing/2017/decorative" val="0"/>
              </a:ext>
            </a:extLst>
          </p:cNvPr>
          <p:cNvSpPr txBox="1"/>
          <p:nvPr/>
        </p:nvSpPr>
        <p:spPr>
          <a:xfrm>
            <a:off x="359999" y="5918478"/>
            <a:ext cx="8018576" cy="246221"/>
          </a:xfrm>
          <a:prstGeom prst="rect">
            <a:avLst/>
          </a:prstGeom>
          <a:noFill/>
        </p:spPr>
        <p:txBody>
          <a:bodyPr wrap="square">
            <a:sp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
        <p:nvSpPr>
          <p:cNvPr id="13" name="Oval 12">
            <a:extLst>
              <a:ext uri="{FF2B5EF4-FFF2-40B4-BE49-F238E27FC236}">
                <a16:creationId xmlns:a16="http://schemas.microsoft.com/office/drawing/2014/main" id="{FEDC2CCB-8A44-C9FB-9CEF-76034A11C596}"/>
              </a:ext>
            </a:extLst>
          </p:cNvPr>
          <p:cNvSpPr/>
          <p:nvPr/>
        </p:nvSpPr>
        <p:spPr>
          <a:xfrm>
            <a:off x="6324599" y="1574423"/>
            <a:ext cx="745552" cy="7455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Black" panose="020B0A04020102020204" pitchFamily="34" charset="0"/>
              </a:rPr>
              <a:t>Q2</a:t>
            </a:r>
            <a:endParaRPr lang="en-AU" sz="1800" dirty="0">
              <a:latin typeface="Arial Black" panose="020B0A04020102020204" pitchFamily="34" charset="0"/>
            </a:endParaRPr>
          </a:p>
        </p:txBody>
      </p:sp>
      <p:sp>
        <p:nvSpPr>
          <p:cNvPr id="5" name="Picture Placeholder 4">
            <a:extLst>
              <a:ext uri="{FF2B5EF4-FFF2-40B4-BE49-F238E27FC236}">
                <a16:creationId xmlns:a16="http://schemas.microsoft.com/office/drawing/2014/main" id="{DC202D03-7BD2-47FA-FB29-59E9BB45285E}"/>
              </a:ext>
            </a:extLst>
          </p:cNvPr>
          <p:cNvSpPr>
            <a:spLocks noGrp="1"/>
          </p:cNvSpPr>
          <p:nvPr>
            <p:ph type="pic" sz="quarter" idx="20"/>
          </p:nvPr>
        </p:nvSpPr>
        <p:spPr>
          <a:xfrm>
            <a:off x="6324599" y="2380609"/>
            <a:ext cx="5507038" cy="3537869"/>
          </a:xfrm>
        </p:spPr>
        <p:txBody>
          <a:bodyPr/>
          <a:lstStyle/>
          <a:p>
            <a:pPr marL="457200" indent="-457200">
              <a:lnSpc>
                <a:spcPct val="150000"/>
              </a:lnSpc>
              <a:buFont typeface="+mj-lt"/>
              <a:buAutoNum type="alphaLcParenR"/>
            </a:pPr>
            <a:r>
              <a:rPr lang="en-US" dirty="0">
                <a:latin typeface="+mn-lt"/>
              </a:rPr>
              <a:t>The Moon is always there and can be seen when it is dark.</a:t>
            </a:r>
          </a:p>
          <a:p>
            <a:pPr marL="457200" indent="-457200">
              <a:lnSpc>
                <a:spcPct val="150000"/>
              </a:lnSpc>
              <a:buFont typeface="+mj-lt"/>
              <a:buAutoNum type="alphaLcParenR"/>
            </a:pPr>
            <a:r>
              <a:rPr lang="en-US" dirty="0">
                <a:latin typeface="+mn-lt"/>
              </a:rPr>
              <a:t>The Earth spins on its axis once each day.</a:t>
            </a:r>
          </a:p>
          <a:p>
            <a:pPr marL="457200" indent="-457200">
              <a:lnSpc>
                <a:spcPct val="150000"/>
              </a:lnSpc>
              <a:buFont typeface="+mj-lt"/>
              <a:buAutoNum type="alphaLcParenR"/>
            </a:pPr>
            <a:r>
              <a:rPr lang="en-US" dirty="0">
                <a:latin typeface="+mn-lt"/>
              </a:rPr>
              <a:t>The Moon goes around the Earth once each day.</a:t>
            </a:r>
          </a:p>
          <a:p>
            <a:pPr marL="457200" indent="-457200">
              <a:lnSpc>
                <a:spcPct val="150000"/>
              </a:lnSpc>
              <a:buFont typeface="+mj-lt"/>
              <a:buAutoNum type="alphaLcParenR"/>
            </a:pPr>
            <a:r>
              <a:rPr lang="en-US" dirty="0">
                <a:latin typeface="+mn-lt"/>
              </a:rPr>
              <a:t>The Moon swaps places with the Sun</a:t>
            </a:r>
          </a:p>
        </p:txBody>
      </p:sp>
      <p:sp>
        <p:nvSpPr>
          <p:cNvPr id="2" name="Slide Number Placeholder 1">
            <a:extLst>
              <a:ext uri="{FF2B5EF4-FFF2-40B4-BE49-F238E27FC236}">
                <a16:creationId xmlns:a16="http://schemas.microsoft.com/office/drawing/2014/main" id="{A3AAA8B9-7DF1-303C-F707-78D8EDA955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a:p>
        </p:txBody>
      </p:sp>
    </p:spTree>
    <p:extLst>
      <p:ext uri="{BB962C8B-B14F-4D97-AF65-F5344CB8AC3E}">
        <p14:creationId xmlns:p14="http://schemas.microsoft.com/office/powerpoint/2010/main" val="263419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2.8 Eclipses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246581877"/>
              </p:ext>
            </p:extLst>
          </p:nvPr>
        </p:nvGraphicFramePr>
        <p:xfrm>
          <a:off x="359998" y="1916174"/>
          <a:ext cx="11126369" cy="308249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507111">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scientific models to increase our understanding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describe solar and lunar eclipses</a:t>
                      </a:r>
                    </a:p>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explain why eclipses occur</a:t>
                      </a:r>
                      <a:endParaRPr lang="en-AU"/>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communicate scientific concepts.</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write an explanation using C-E-R.</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5838218"/>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15824334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AD012-ED3D-1D1D-85C2-7A3205A3DCA8}"/>
              </a:ext>
            </a:extLst>
          </p:cNvPr>
          <p:cNvSpPr>
            <a:spLocks noGrp="1"/>
          </p:cNvSpPr>
          <p:nvPr>
            <p:ph type="title"/>
          </p:nvPr>
        </p:nvSpPr>
        <p:spPr/>
        <p:txBody>
          <a:bodyPr/>
          <a:lstStyle/>
          <a:p>
            <a:r>
              <a:rPr lang="en-AU">
                <a:latin typeface="+mj-lt"/>
              </a:rPr>
              <a:t>Solar eclipse diagram (not to scale) </a:t>
            </a:r>
          </a:p>
        </p:txBody>
      </p:sp>
      <p:pic>
        <p:nvPicPr>
          <p:cNvPr id="7" name="Picture 6" descr="Image of the Moon between the Sun and Earth.">
            <a:extLst>
              <a:ext uri="{FF2B5EF4-FFF2-40B4-BE49-F238E27FC236}">
                <a16:creationId xmlns:a16="http://schemas.microsoft.com/office/drawing/2014/main" id="{C51B124E-6040-5270-E7BE-5635EAAB1F4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0000" y="1882998"/>
            <a:ext cx="11472000" cy="3795277"/>
          </a:xfrm>
          <a:prstGeom prst="rect">
            <a:avLst/>
          </a:prstGeom>
        </p:spPr>
      </p:pic>
      <p:sp>
        <p:nvSpPr>
          <p:cNvPr id="2" name="Slide Number Placeholder 1">
            <a:extLst>
              <a:ext uri="{FF2B5EF4-FFF2-40B4-BE49-F238E27FC236}">
                <a16:creationId xmlns:a16="http://schemas.microsoft.com/office/drawing/2014/main" id="{4E036ED1-6BB9-8A2A-E0CC-25BA84234C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Tree>
    <p:extLst>
      <p:ext uri="{BB962C8B-B14F-4D97-AF65-F5344CB8AC3E}">
        <p14:creationId xmlns:p14="http://schemas.microsoft.com/office/powerpoint/2010/main" val="350770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49973-3C6D-519F-BF45-6F36E85CD8AA}"/>
              </a:ext>
            </a:extLst>
          </p:cNvPr>
          <p:cNvSpPr>
            <a:spLocks noGrp="1"/>
          </p:cNvSpPr>
          <p:nvPr>
            <p:ph type="title"/>
          </p:nvPr>
        </p:nvSpPr>
        <p:spPr/>
        <p:txBody>
          <a:bodyPr/>
          <a:lstStyle/>
          <a:p>
            <a:r>
              <a:rPr lang="en-AU">
                <a:latin typeface="+mj-lt"/>
              </a:rPr>
              <a:t>Lunar eclipse diagram (not to scale)</a:t>
            </a:r>
          </a:p>
        </p:txBody>
      </p:sp>
      <p:pic>
        <p:nvPicPr>
          <p:cNvPr id="8" name="Picture 7" descr="Image of the Earth between the Sun and the Moon. The orientation that causes a lunar eclipse.">
            <a:extLst>
              <a:ext uri="{FF2B5EF4-FFF2-40B4-BE49-F238E27FC236}">
                <a16:creationId xmlns:a16="http://schemas.microsoft.com/office/drawing/2014/main" id="{B7E97DD3-DC8D-9D27-D8AE-454B37396DBE}"/>
              </a:ext>
            </a:extLst>
          </p:cNvPr>
          <p:cNvPicPr>
            <a:picLocks noChangeAspect="1"/>
          </p:cNvPicPr>
          <p:nvPr/>
        </p:nvPicPr>
        <p:blipFill>
          <a:blip r:embed="rId3" cstate="screen">
            <a:extLst>
              <a:ext uri="{28A0092B-C50C-407E-A947-70E740481C1C}">
                <a14:useLocalDpi xmlns:a14="http://schemas.microsoft.com/office/drawing/2010/main"/>
              </a:ext>
            </a:extLst>
          </a:blip>
          <a:srcRect b="15197"/>
          <a:stretch/>
        </p:blipFill>
        <p:spPr>
          <a:xfrm>
            <a:off x="0" y="1599500"/>
            <a:ext cx="12192000" cy="3658999"/>
          </a:xfrm>
          <a:prstGeom prst="rect">
            <a:avLst/>
          </a:prstGeom>
        </p:spPr>
      </p:pic>
      <p:sp>
        <p:nvSpPr>
          <p:cNvPr id="2" name="Slide Number Placeholder 1">
            <a:extLst>
              <a:ext uri="{FF2B5EF4-FFF2-40B4-BE49-F238E27FC236}">
                <a16:creationId xmlns:a16="http://schemas.microsoft.com/office/drawing/2014/main" id="{9CF0A212-D98C-5C45-1C06-9A4F5C2DEE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71557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2.9 Tides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979210077"/>
              </p:ext>
            </p:extLst>
          </p:nvPr>
        </p:nvGraphicFramePr>
        <p:xfrm>
          <a:off x="359998" y="1916174"/>
          <a:ext cx="11126369" cy="450235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8011">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to process and represent information</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extract information from videos, graphs and texts</a:t>
                      </a:r>
                      <a:endParaRPr lang="en-AU"/>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look for patterns in data.</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the relationship between the orbit of the Moon and the tides</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the relationship between the phases of the Moon and tide height.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6357162"/>
                  </a:ext>
                </a:extLst>
              </a:tr>
              <a:tr h="1083194">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377" lvl="2" indent="0">
                        <a:lnSpc>
                          <a:spcPct val="150000"/>
                        </a:lnSpc>
                        <a:buFont typeface="Arial" panose="020B0604020202020204" pitchFamily="34" charset="0"/>
                        <a:buNone/>
                      </a:pPr>
                      <a:endParaRPr lang="en-AU" sz="1800" kern="1200" dirty="0">
                        <a:solidFill>
                          <a:schemeClr val="dk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6356535"/>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21733178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F66B1-0335-C1EF-7638-709664BAD5E5}"/>
              </a:ext>
            </a:extLst>
          </p:cNvPr>
          <p:cNvSpPr>
            <a:spLocks noGrp="1"/>
          </p:cNvSpPr>
          <p:nvPr>
            <p:ph type="title"/>
          </p:nvPr>
        </p:nvSpPr>
        <p:spPr/>
        <p:txBody>
          <a:bodyPr/>
          <a:lstStyle/>
          <a:p>
            <a:r>
              <a:rPr lang="en-AU">
                <a:latin typeface="+mj-lt"/>
              </a:rPr>
              <a:t>High and low tides</a:t>
            </a:r>
          </a:p>
        </p:txBody>
      </p:sp>
      <p:sp>
        <p:nvSpPr>
          <p:cNvPr id="2" name="Slide Number Placeholder 1">
            <a:extLst>
              <a:ext uri="{FF2B5EF4-FFF2-40B4-BE49-F238E27FC236}">
                <a16:creationId xmlns:a16="http://schemas.microsoft.com/office/drawing/2014/main" id="{970D71CF-C244-534B-2CDA-04C7E12A1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a:p>
        </p:txBody>
      </p:sp>
      <p:pic>
        <p:nvPicPr>
          <p:cNvPr id="4" name="Picture 3" descr="A diagram of the Moon and the Earth, showing the location of high tide and low tide.">
            <a:extLst>
              <a:ext uri="{FF2B5EF4-FFF2-40B4-BE49-F238E27FC236}">
                <a16:creationId xmlns:a16="http://schemas.microsoft.com/office/drawing/2014/main" id="{37A85D2C-A1F8-A535-9973-5516F566127B}"/>
              </a:ext>
            </a:extLst>
          </p:cNvPr>
          <p:cNvPicPr>
            <a:picLocks noChangeAspect="1"/>
          </p:cNvPicPr>
          <p:nvPr/>
        </p:nvPicPr>
        <p:blipFill rotWithShape="1">
          <a:blip r:embed="rId2"/>
          <a:srcRect t="6763"/>
          <a:stretch/>
        </p:blipFill>
        <p:spPr bwMode="auto">
          <a:xfrm>
            <a:off x="826004" y="1354401"/>
            <a:ext cx="10832596" cy="48812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56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8" id="{5B7CFD80-9B3F-274A-83E4-7C2C4402A121}" vid="{8F029A35-CC8A-F847-83C7-786F3DC187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146CFD"/>
    </a:folHlink>
  </a:clrScheme>
</a:themeOverride>
</file>

<file path=docProps/app.xml><?xml version="1.0" encoding="utf-8"?>
<Properties xmlns="http://schemas.openxmlformats.org/officeDocument/2006/extended-properties" xmlns:vt="http://schemas.openxmlformats.org/officeDocument/2006/docPropsVTypes">
  <Template/>
  <TotalTime>471</TotalTime>
  <Words>14738</Words>
  <Application>Microsoft Office PowerPoint</Application>
  <PresentationFormat>Widescreen</PresentationFormat>
  <Paragraphs>1594</Paragraphs>
  <Slides>125</Slides>
  <Notes>113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125</vt:i4>
      </vt:variant>
    </vt:vector>
  </HeadingPairs>
  <TitlesOfParts>
    <vt:vector size="138" baseType="lpstr">
      <vt:lpstr>Public Sans</vt:lpstr>
      <vt:lpstr>Symbol</vt:lpstr>
      <vt:lpstr>Roboto</vt:lpstr>
      <vt:lpstr>Montserrat</vt:lpstr>
      <vt:lpstr>Calibri</vt:lpstr>
      <vt:lpstr>Public Sans Medium</vt:lpstr>
      <vt:lpstr>Montserrat</vt:lpstr>
      <vt:lpstr>Public Sans Light</vt:lpstr>
      <vt:lpstr>Arial</vt:lpstr>
      <vt:lpstr>Arial Black</vt:lpstr>
      <vt:lpstr>Courier New</vt:lpstr>
      <vt:lpstr>Times New Roman</vt:lpstr>
      <vt:lpstr>1_NSWG Corporate</vt:lpstr>
      <vt:lpstr>Instructions for use</vt:lpstr>
      <vt:lpstr>Observing the Universe</vt:lpstr>
      <vt:lpstr>Contents 1</vt:lpstr>
      <vt:lpstr>Contents 2</vt:lpstr>
      <vt:lpstr>Contents 3</vt:lpstr>
      <vt:lpstr>How do observation and investigation guide scientific endeavours? </vt:lpstr>
      <vt:lpstr>1.1 Getting to know you</vt:lpstr>
      <vt:lpstr>Welcome to Year 7 science</vt:lpstr>
      <vt:lpstr>1.2 How do scientists work?</vt:lpstr>
      <vt:lpstr>Hexagonal thinking</vt:lpstr>
      <vt:lpstr>1.3 Observing in science</vt:lpstr>
      <vt:lpstr>Making observations with popping corn</vt:lpstr>
      <vt:lpstr>Checkpoint – quantitative and qualitative observations</vt:lpstr>
      <vt:lpstr>1.4 Branches of science</vt:lpstr>
      <vt:lpstr>Frayer diagram – chemist</vt:lpstr>
      <vt:lpstr>Scientree</vt:lpstr>
      <vt:lpstr>1.5 Why collaborate?</vt:lpstr>
      <vt:lpstr>COVID 19 timeline</vt:lpstr>
      <vt:lpstr>International Space Station</vt:lpstr>
      <vt:lpstr>Collaborations in science (1) </vt:lpstr>
      <vt:lpstr>Collaborations in science (2) </vt:lpstr>
      <vt:lpstr>Collaborations in science (3) </vt:lpstr>
      <vt:lpstr>Collaborations in science (4) </vt:lpstr>
      <vt:lpstr>Collaborations in science (5) </vt:lpstr>
      <vt:lpstr>Reflection – 3-2-1 Things I learned today</vt:lpstr>
      <vt:lpstr>1.6 The power of scientific theories and laws</vt:lpstr>
      <vt:lpstr>Venn diagram scaffold</vt:lpstr>
      <vt:lpstr>Venn diagram – sample response</vt:lpstr>
      <vt:lpstr>What scientific theory is represented here? </vt:lpstr>
      <vt:lpstr>What scientific law is attributed to the event depicted in this image? </vt:lpstr>
      <vt:lpstr>1.6 The power of scientific theories and laws – checkpoint</vt:lpstr>
      <vt:lpstr>Debunked theories</vt:lpstr>
      <vt:lpstr>1.7 Introducing the Working scientifically processes</vt:lpstr>
      <vt:lpstr>The Working scientifically processes</vt:lpstr>
      <vt:lpstr>1.8 Science sleuth</vt:lpstr>
      <vt:lpstr>Claim-Evidence-Reasoning (C-E-R) – animal tracks</vt:lpstr>
      <vt:lpstr>Sample response for activity 7 – animal tracks</vt:lpstr>
      <vt:lpstr>1.8 Science sleuth – checkpoint</vt:lpstr>
      <vt:lpstr>Defining observations and inferences T-chart</vt:lpstr>
      <vt:lpstr>T-chart – observations</vt:lpstr>
      <vt:lpstr>1.9 From observations to questions</vt:lpstr>
      <vt:lpstr>1.9 From observations to questions – checkpoint</vt:lpstr>
      <vt:lpstr>1.10 Measure up</vt:lpstr>
      <vt:lpstr>Analog and digital measuring devices </vt:lpstr>
      <vt:lpstr>1.11 Putting it all together</vt:lpstr>
      <vt:lpstr>1.11 Equipment diagrams</vt:lpstr>
      <vt:lpstr>Measuring volume</vt:lpstr>
      <vt:lpstr>1.11 Putting it all together – checkpoint</vt:lpstr>
      <vt:lpstr>1.12 Can plants sense gravity?</vt:lpstr>
      <vt:lpstr>Annotating a picture or diagram</vt:lpstr>
      <vt:lpstr>1.12 Can plants sense gravity? – checkpoint</vt:lpstr>
      <vt:lpstr>1.13 Applying the Working scientifically processes</vt:lpstr>
      <vt:lpstr>The Working scientifically processes (1)</vt:lpstr>
      <vt:lpstr>The working scientifically processes (2)</vt:lpstr>
      <vt:lpstr>The working scientifically processes (3)</vt:lpstr>
      <vt:lpstr>1.13 Applying the Working scientifically processes – checkpoint </vt:lpstr>
      <vt:lpstr>1.14 Introducing secondary source investigations – investigating global warming  </vt:lpstr>
      <vt:lpstr>1980s – scientists were observing</vt:lpstr>
      <vt:lpstr>Lakes drying up </vt:lpstr>
      <vt:lpstr>Glaciers and polar ice caps melting</vt:lpstr>
      <vt:lpstr>What is happening  with the climate to  cause these changes? </vt:lpstr>
      <vt:lpstr>The scientists carried out some research about  global temperatures</vt:lpstr>
      <vt:lpstr>The scientists studied all these observations and tried to make a logical explanation about why the changes are happening.</vt:lpstr>
      <vt:lpstr>Ice core sampling </vt:lpstr>
      <vt:lpstr>Atmospheric carbon dioxide concentration 803179 BCE to 2018</vt:lpstr>
      <vt:lpstr>Carbon dioxide and Antarctic temperature </vt:lpstr>
      <vt:lpstr>Carbon dioxide and temperature over last 1000 years </vt:lpstr>
      <vt:lpstr>So now the scientists know what has happened…..</vt:lpstr>
      <vt:lpstr>Space science – from ancient ideas to modern understanding </vt:lpstr>
      <vt:lpstr>2.1 Introducing Space science – What do you know?</vt:lpstr>
      <vt:lpstr>Cosmic Cliffs in Carina Nebula</vt:lpstr>
      <vt:lpstr>Cat’s Paw</vt:lpstr>
      <vt:lpstr>Horsehead nebula</vt:lpstr>
      <vt:lpstr>Dying Star Creates Fantasy-like Sculpture of Gas and Dust</vt:lpstr>
      <vt:lpstr>Spiral galaxy M83</vt:lpstr>
      <vt:lpstr>Hubble Views Two Galaxies Merging</vt:lpstr>
      <vt:lpstr>2.2 Trace space back to you</vt:lpstr>
      <vt:lpstr>Images of the Moon</vt:lpstr>
      <vt:lpstr>2.3 Unlocking the Universe</vt:lpstr>
      <vt:lpstr>James Webb Space Telescope (JWST) </vt:lpstr>
      <vt:lpstr>2.4 What is at the centre of our Solar System? </vt:lpstr>
      <vt:lpstr>What can you say about the Sun? </vt:lpstr>
      <vt:lpstr>Changing Sun question 1</vt:lpstr>
      <vt:lpstr>Changing Sun question 2</vt:lpstr>
      <vt:lpstr>Night and day</vt:lpstr>
      <vt:lpstr>What do we think we know?</vt:lpstr>
      <vt:lpstr>2.5 The scale of the Solar System </vt:lpstr>
      <vt:lpstr>The size of space</vt:lpstr>
      <vt:lpstr>2.6 Seasons</vt:lpstr>
      <vt:lpstr>Changing seasons</vt:lpstr>
      <vt:lpstr>Hot summer days</vt:lpstr>
      <vt:lpstr>2.7 Exploring the phases of the Moon</vt:lpstr>
      <vt:lpstr>Sun, Moon and Earth </vt:lpstr>
      <vt:lpstr>The movement of the Moon</vt:lpstr>
      <vt:lpstr>2.8 Eclipses</vt:lpstr>
      <vt:lpstr>Solar eclipse diagram (not to scale) </vt:lpstr>
      <vt:lpstr>Lunar eclipse diagram (not to scale)</vt:lpstr>
      <vt:lpstr>2.9 Tides</vt:lpstr>
      <vt:lpstr>High and low tides</vt:lpstr>
      <vt:lpstr>2.9 Tides – checkpoint</vt:lpstr>
      <vt:lpstr>2.10 Aboriginal and Torres Strait Islander Peoples’ knowledge of the Moon and tides</vt:lpstr>
      <vt:lpstr>Reflection – word-phrase-sentence</vt:lpstr>
      <vt:lpstr>2.11 How Aboriginal and Torres Strait Islander Peoples use stars to predict weather </vt:lpstr>
      <vt:lpstr>Refraction in action</vt:lpstr>
      <vt:lpstr>2.11 Word-Phrase-Sentence</vt:lpstr>
      <vt:lpstr>2.12 Aboriginal and Torres Strait Islander Peoples’ sky stories</vt:lpstr>
      <vt:lpstr>Aboriginal and Torres Strait Islander Peoples’ sky story traditions</vt:lpstr>
      <vt:lpstr>Sources of information </vt:lpstr>
      <vt:lpstr>Aboriginal and Torres Strait Islander Peoples’ sky story summary</vt:lpstr>
      <vt:lpstr>Templates and scaffolds</vt:lpstr>
      <vt:lpstr>Connectives</vt:lpstr>
      <vt:lpstr>Evaluative language</vt:lpstr>
      <vt:lpstr>Claim-Evidence-Reasoning (C-E-R) scaffold</vt:lpstr>
      <vt:lpstr>Cornell note-taking</vt:lpstr>
      <vt:lpstr>10-minute timer</vt:lpstr>
      <vt:lpstr>20-minute timer</vt:lpstr>
      <vt:lpstr>Venn diagram</vt:lpstr>
      <vt:lpstr>T-chart</vt:lpstr>
      <vt:lpstr>Frayer diagram</vt:lpstr>
      <vt:lpstr>Reflection</vt:lpstr>
      <vt:lpstr>Reflection – Word-Phrase-Sentence</vt:lpstr>
      <vt:lpstr>Think-Pair-Share</vt:lpstr>
      <vt:lpstr>3-2-1 things I learned today</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Observing the Universe – Stage 4, science</dc:title>
  <dc:creator>NSW Department of Education</dc:creator>
  <cp:revision>18</cp:revision>
  <dcterms:created xsi:type="dcterms:W3CDTF">2024-09-24T05:47:44Z</dcterms:created>
  <dcterms:modified xsi:type="dcterms:W3CDTF">2024-10-08T01:01:31Z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2024-09-24T05:47:53Z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f2b75972-ef44-4406-951d-c398f0ba4b1f</vt:lpwstr>
  </property>
  <property fmtid="{D5CDD505-2E9C-101B-9397-08002B2CF9AE}" pid="8" name="MSIP_Label_b603dfd7-d93a-4381-a340-2995d8282205_ContentBits">
    <vt:lpwstr>0</vt:lpwstr>
  </property>
</Properties>
</file>