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76"/>
  </p:notesMasterIdLst>
  <p:handoutMasterIdLst>
    <p:handoutMasterId r:id="rId77"/>
  </p:handoutMasterIdLst>
  <p:sldIdLst>
    <p:sldId id="26381" r:id="rId5"/>
    <p:sldId id="266" r:id="rId6"/>
    <p:sldId id="26431" r:id="rId7"/>
    <p:sldId id="26383" r:id="rId8"/>
    <p:sldId id="26398" r:id="rId9"/>
    <p:sldId id="26399" r:id="rId10"/>
    <p:sldId id="289" r:id="rId11"/>
    <p:sldId id="26400" r:id="rId12"/>
    <p:sldId id="26430" r:id="rId13"/>
    <p:sldId id="26432" r:id="rId14"/>
    <p:sldId id="26435" r:id="rId15"/>
    <p:sldId id="26408" r:id="rId16"/>
    <p:sldId id="26397" r:id="rId17"/>
    <p:sldId id="26436" r:id="rId18"/>
    <p:sldId id="271" r:id="rId19"/>
    <p:sldId id="26409" r:id="rId20"/>
    <p:sldId id="26401" r:id="rId21"/>
    <p:sldId id="26402" r:id="rId22"/>
    <p:sldId id="26403" r:id="rId23"/>
    <p:sldId id="26404" r:id="rId24"/>
    <p:sldId id="26427" r:id="rId25"/>
    <p:sldId id="26406" r:id="rId26"/>
    <p:sldId id="26438" r:id="rId27"/>
    <p:sldId id="26429" r:id="rId28"/>
    <p:sldId id="26412" r:id="rId29"/>
    <p:sldId id="26410" r:id="rId30"/>
    <p:sldId id="26413" r:id="rId31"/>
    <p:sldId id="26411" r:id="rId32"/>
    <p:sldId id="26415" r:id="rId33"/>
    <p:sldId id="26416" r:id="rId34"/>
    <p:sldId id="26417" r:id="rId35"/>
    <p:sldId id="26439" r:id="rId36"/>
    <p:sldId id="26418" r:id="rId37"/>
    <p:sldId id="26419" r:id="rId38"/>
    <p:sldId id="26420" r:id="rId39"/>
    <p:sldId id="26421" r:id="rId40"/>
    <p:sldId id="26422" r:id="rId41"/>
    <p:sldId id="26440" r:id="rId42"/>
    <p:sldId id="26423" r:id="rId43"/>
    <p:sldId id="26425" r:id="rId44"/>
    <p:sldId id="26426" r:id="rId45"/>
    <p:sldId id="26407" r:id="rId46"/>
    <p:sldId id="26441" r:id="rId47"/>
    <p:sldId id="26442" r:id="rId48"/>
    <p:sldId id="26444" r:id="rId49"/>
    <p:sldId id="26457" r:id="rId50"/>
    <p:sldId id="26458" r:id="rId51"/>
    <p:sldId id="26445" r:id="rId52"/>
    <p:sldId id="26446" r:id="rId53"/>
    <p:sldId id="26447" r:id="rId54"/>
    <p:sldId id="26459" r:id="rId55"/>
    <p:sldId id="26448" r:id="rId56"/>
    <p:sldId id="26450" r:id="rId57"/>
    <p:sldId id="26449" r:id="rId58"/>
    <p:sldId id="26460" r:id="rId59"/>
    <p:sldId id="26461" r:id="rId60"/>
    <p:sldId id="26451" r:id="rId61"/>
    <p:sldId id="26463" r:id="rId62"/>
    <p:sldId id="26465" r:id="rId63"/>
    <p:sldId id="26466" r:id="rId64"/>
    <p:sldId id="26464" r:id="rId65"/>
    <p:sldId id="26462" r:id="rId66"/>
    <p:sldId id="26467" r:id="rId67"/>
    <p:sldId id="26452" r:id="rId68"/>
    <p:sldId id="26453" r:id="rId69"/>
    <p:sldId id="26454" r:id="rId70"/>
    <p:sldId id="26468" r:id="rId71"/>
    <p:sldId id="360" r:id="rId72"/>
    <p:sldId id="26470" r:id="rId73"/>
    <p:sldId id="26473" r:id="rId74"/>
    <p:sldId id="361" r:id="rId75"/>
  </p:sldIdLst>
  <p:sldSz cx="12192000" cy="6858000"/>
  <p:notesSz cx="6858000" cy="9144000"/>
  <p:embeddedFontLst>
    <p:embeddedFont>
      <p:font typeface="Public Sans" pitchFamily="2" charset="0"/>
      <p:regular r:id="rId78"/>
      <p:bold r:id="rId79"/>
      <p:italic r:id="rId80"/>
      <p:boldItalic r:id="rId81"/>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teachers" id="{E2540145-C446-48E2-9140-9B215E91A42D}">
          <p14:sldIdLst>
            <p14:sldId id="26381"/>
          </p14:sldIdLst>
        </p14:section>
        <p14:section name="Weeks 1 to 3" id="{691DD6A5-FA74-4B0F-ABB0-F0F3E10CB914}">
          <p14:sldIdLst>
            <p14:sldId id="266"/>
            <p14:sldId id="26431"/>
            <p14:sldId id="26383"/>
            <p14:sldId id="26398"/>
            <p14:sldId id="26399"/>
            <p14:sldId id="289"/>
            <p14:sldId id="26400"/>
            <p14:sldId id="26430"/>
            <p14:sldId id="26432"/>
            <p14:sldId id="26435"/>
            <p14:sldId id="26408"/>
            <p14:sldId id="26397"/>
            <p14:sldId id="26436"/>
            <p14:sldId id="271"/>
            <p14:sldId id="26409"/>
            <p14:sldId id="26401"/>
            <p14:sldId id="26402"/>
            <p14:sldId id="26403"/>
            <p14:sldId id="26404"/>
            <p14:sldId id="26427"/>
            <p14:sldId id="26406"/>
          </p14:sldIdLst>
        </p14:section>
        <p14:section name="Weeks 4 to 6" id="{59F81F07-B563-41A7-895F-A9B6AE1FAB77}">
          <p14:sldIdLst>
            <p14:sldId id="26438"/>
            <p14:sldId id="26429"/>
            <p14:sldId id="26412"/>
            <p14:sldId id="26410"/>
            <p14:sldId id="26413"/>
            <p14:sldId id="26411"/>
            <p14:sldId id="26415"/>
            <p14:sldId id="26416"/>
            <p14:sldId id="26417"/>
            <p14:sldId id="26439"/>
            <p14:sldId id="26418"/>
            <p14:sldId id="26419"/>
            <p14:sldId id="26420"/>
            <p14:sldId id="26421"/>
            <p14:sldId id="26422"/>
          </p14:sldIdLst>
        </p14:section>
        <p14:section name="Week 7 to 8" id="{6A1032BA-DB53-4934-9F03-42EE55141858}">
          <p14:sldIdLst>
            <p14:sldId id="26440"/>
            <p14:sldId id="26423"/>
            <p14:sldId id="26425"/>
            <p14:sldId id="26426"/>
            <p14:sldId id="26407"/>
            <p14:sldId id="26441"/>
            <p14:sldId id="26442"/>
            <p14:sldId id="26444"/>
            <p14:sldId id="26457"/>
          </p14:sldIdLst>
        </p14:section>
        <p14:section name="Week 9 to 10" id="{E75BCC86-E88C-426C-9B40-DA3599BD99C1}">
          <p14:sldIdLst>
            <p14:sldId id="26458"/>
            <p14:sldId id="26445"/>
            <p14:sldId id="26446"/>
            <p14:sldId id="26447"/>
          </p14:sldIdLst>
        </p14:section>
        <p14:section name="Weeks 11 to 12" id="{8C8DE016-0CBB-4E5D-964D-6BE092C4A8FA}">
          <p14:sldIdLst>
            <p14:sldId id="26459"/>
            <p14:sldId id="26448"/>
            <p14:sldId id="26450"/>
            <p14:sldId id="26449"/>
            <p14:sldId id="26460"/>
          </p14:sldIdLst>
        </p14:section>
        <p14:section name="Weeks 13 to 14" id="{A0D1581F-378B-48CE-9331-634DF54A51BA}">
          <p14:sldIdLst>
            <p14:sldId id="26461"/>
            <p14:sldId id="26451"/>
            <p14:sldId id="26463"/>
            <p14:sldId id="26465"/>
            <p14:sldId id="26466"/>
            <p14:sldId id="26464"/>
          </p14:sldIdLst>
        </p14:section>
        <p14:section name="Weeks 15 to 16" id="{7C47239A-14BB-4012-9A2A-C4E7E6BB7B1B}">
          <p14:sldIdLst>
            <p14:sldId id="26462"/>
          </p14:sldIdLst>
        </p14:section>
        <p14:section name="Weeks 17 to 18" id="{E2937C8E-61D4-441C-AC94-5245146FDBDB}">
          <p14:sldIdLst>
            <p14:sldId id="26467"/>
            <p14:sldId id="26452"/>
            <p14:sldId id="26453"/>
            <p14:sldId id="26454"/>
          </p14:sldIdLst>
        </p14:section>
        <p14:section name="Weeks 19 to 20" id="{71E6256B-D3AE-4044-A181-1214D3CD7FD7}">
          <p14:sldIdLst>
            <p14:sldId id="26468"/>
          </p14:sldIdLst>
        </p14:section>
        <p14:section name="References &amp; copyright" id="{DBC31484-F5F8-4CB1-8DB4-A562A9780899}">
          <p14:sldIdLst>
            <p14:sldId id="360"/>
            <p14:sldId id="26470"/>
            <p14:sldId id="26473"/>
            <p14:sldId id="361"/>
          </p14:sldIdLst>
        </p14:section>
      </p14:sectionLst>
    </p:ext>
    <p:ext uri="{EFAFB233-063F-42B5-8137-9DF3F51BA10A}">
      <p15:sldGuideLst xmlns:p15="http://schemas.microsoft.com/office/powerpoint/2012/main">
        <p15:guide id="1" orient="horz" pos="958" userDrawn="1">
          <p15:clr>
            <a:srgbClr val="A4A3A4"/>
          </p15:clr>
        </p15:guide>
        <p15:guide id="2" pos="746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1458"/>
    <a:srgbClr val="00ACC2"/>
    <a:srgbClr val="64BB47"/>
    <a:srgbClr val="E5F7FC"/>
    <a:srgbClr val="FBDBE7"/>
    <a:srgbClr val="FFFFFF"/>
    <a:srgbClr val="EDF9E0"/>
    <a:srgbClr val="63E2EF"/>
    <a:srgbClr val="00296C"/>
    <a:srgbClr val="146C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750673-9D42-43CA-82A3-0868A128BE60}" v="19" dt="2025-02-17T04:58:28.788"/>
    <p1510:client id="{95B23C80-418F-D744-B35A-E7F674BC5638}" v="133" dt="2025-02-16T22:01:48.241"/>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23" autoAdjust="0"/>
    <p:restoredTop sz="96406" autoAdjust="0"/>
  </p:normalViewPr>
  <p:slideViewPr>
    <p:cSldViewPr snapToGrid="0">
      <p:cViewPr varScale="1">
        <p:scale>
          <a:sx n="117" d="100"/>
          <a:sy n="117" d="100"/>
        </p:scale>
        <p:origin x="132" y="156"/>
      </p:cViewPr>
      <p:guideLst>
        <p:guide orient="horz" pos="958"/>
        <p:guide pos="7469"/>
      </p:guideLst>
    </p:cSldViewPr>
  </p:slideViewPr>
  <p:outlineViewPr>
    <p:cViewPr>
      <p:scale>
        <a:sx n="33" d="100"/>
        <a:sy n="33" d="100"/>
      </p:scale>
      <p:origin x="0" y="-954"/>
    </p:cViewPr>
  </p:outlineViewPr>
  <p:notesTextViewPr>
    <p:cViewPr>
      <p:scale>
        <a:sx n="125" d="100"/>
        <a:sy n="125" d="100"/>
      </p:scale>
      <p:origin x="0" y="0"/>
    </p:cViewPr>
  </p:notesTextViewPr>
  <p:sorterViewPr>
    <p:cViewPr>
      <p:scale>
        <a:sx n="100" d="100"/>
        <a:sy n="100" d="100"/>
      </p:scale>
      <p:origin x="0" y="-2916"/>
    </p:cViewPr>
  </p:sorterViewPr>
  <p:notesViewPr>
    <p:cSldViewPr snapToGrid="0">
      <p:cViewPr>
        <p:scale>
          <a:sx n="1" d="2"/>
          <a:sy n="1" d="2"/>
        </p:scale>
        <p:origin x="5082" y="16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font" Target="fonts/font2.fntdata"/><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font" Target="fonts/font3.fntdata"/><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font" Target="fonts/font1.fntdata"/><Relationship Id="rId81" Type="http://schemas.openxmlformats.org/officeDocument/2006/relationships/font" Target="fonts/font4.fntdata"/><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microsoft.com/office/2018/10/relationships/authors" Target="authors.xml"/><Relationship Id="rId61" Type="http://schemas.openxmlformats.org/officeDocument/2006/relationships/slide" Target="slides/slide57.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24/02/2025</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24/02/2025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2pPr>
    <a:lvl3pPr marL="121917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3pPr>
    <a:lvl4pPr marL="1828754"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4pPr>
    <a:lvl5pPr marL="2438339"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6.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62.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63.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67.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choolsnsw.sharepoint.com/sites/TASNSWStatewideStaffroom/SitePages/Safety-resources.aspx"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21</a:t>
            </a:fld>
            <a:endParaRPr lang="en-AU"/>
          </a:p>
        </p:txBody>
      </p:sp>
    </p:spTree>
    <p:extLst>
      <p:ext uri="{BB962C8B-B14F-4D97-AF65-F5344CB8AC3E}">
        <p14:creationId xmlns:p14="http://schemas.microsoft.com/office/powerpoint/2010/main" val="40757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3522982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24</a:t>
            </a:fld>
            <a:endParaRPr lang="en-AU"/>
          </a:p>
        </p:txBody>
      </p:sp>
    </p:spTree>
    <p:extLst>
      <p:ext uri="{BB962C8B-B14F-4D97-AF65-F5344CB8AC3E}">
        <p14:creationId xmlns:p14="http://schemas.microsoft.com/office/powerpoint/2010/main" val="197284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Video URL: https://</a:t>
            </a:r>
            <a:r>
              <a:rPr lang="en-AU" dirty="0" err="1"/>
              <a:t>youtu.be</a:t>
            </a:r>
            <a:r>
              <a:rPr lang="en-AU" dirty="0"/>
              <a:t>/9mm9PWMEbmM?si=Hz2zdmP2j2ssqm6h</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4065233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32</a:t>
            </a:fld>
            <a:endParaRPr lang="en-AU"/>
          </a:p>
        </p:txBody>
      </p:sp>
    </p:spTree>
    <p:extLst>
      <p:ext uri="{BB962C8B-B14F-4D97-AF65-F5344CB8AC3E}">
        <p14:creationId xmlns:p14="http://schemas.microsoft.com/office/powerpoint/2010/main" val="3629679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38</a:t>
            </a:fld>
            <a:endParaRPr lang="en-AU"/>
          </a:p>
        </p:txBody>
      </p:sp>
    </p:spTree>
    <p:extLst>
      <p:ext uri="{BB962C8B-B14F-4D97-AF65-F5344CB8AC3E}">
        <p14:creationId xmlns:p14="http://schemas.microsoft.com/office/powerpoint/2010/main" val="683981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3843037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47</a:t>
            </a:fld>
            <a:endParaRPr lang="en-AU"/>
          </a:p>
        </p:txBody>
      </p:sp>
    </p:spTree>
    <p:extLst>
      <p:ext uri="{BB962C8B-B14F-4D97-AF65-F5344CB8AC3E}">
        <p14:creationId xmlns:p14="http://schemas.microsoft.com/office/powerpoint/2010/main" val="1565976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51</a:t>
            </a:fld>
            <a:endParaRPr lang="en-AU"/>
          </a:p>
        </p:txBody>
      </p:sp>
    </p:spTree>
    <p:extLst>
      <p:ext uri="{BB962C8B-B14F-4D97-AF65-F5344CB8AC3E}">
        <p14:creationId xmlns:p14="http://schemas.microsoft.com/office/powerpoint/2010/main" val="2412180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55</a:t>
            </a:fld>
            <a:endParaRPr lang="en-AU"/>
          </a:p>
        </p:txBody>
      </p:sp>
    </p:spTree>
    <p:extLst>
      <p:ext uri="{BB962C8B-B14F-4D97-AF65-F5344CB8AC3E}">
        <p14:creationId xmlns:p14="http://schemas.microsoft.com/office/powerpoint/2010/main" val="699949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008813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56</a:t>
            </a:fld>
            <a:endParaRPr lang="en-AU"/>
          </a:p>
        </p:txBody>
      </p:sp>
    </p:spTree>
    <p:extLst>
      <p:ext uri="{BB962C8B-B14F-4D97-AF65-F5344CB8AC3E}">
        <p14:creationId xmlns:p14="http://schemas.microsoft.com/office/powerpoint/2010/main" val="3920505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62</a:t>
            </a:fld>
            <a:endParaRPr lang="en-AU"/>
          </a:p>
        </p:txBody>
      </p:sp>
    </p:spTree>
    <p:extLst>
      <p:ext uri="{BB962C8B-B14F-4D97-AF65-F5344CB8AC3E}">
        <p14:creationId xmlns:p14="http://schemas.microsoft.com/office/powerpoint/2010/main" val="1272032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63</a:t>
            </a:fld>
            <a:endParaRPr lang="en-AU"/>
          </a:p>
        </p:txBody>
      </p:sp>
    </p:spTree>
    <p:extLst>
      <p:ext uri="{BB962C8B-B14F-4D97-AF65-F5344CB8AC3E}">
        <p14:creationId xmlns:p14="http://schemas.microsoft.com/office/powerpoint/2010/main" val="2764714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67</a:t>
            </a:fld>
            <a:endParaRPr lang="en-AU"/>
          </a:p>
        </p:txBody>
      </p:sp>
    </p:spTree>
    <p:extLst>
      <p:ext uri="{BB962C8B-B14F-4D97-AF65-F5344CB8AC3E}">
        <p14:creationId xmlns:p14="http://schemas.microsoft.com/office/powerpoint/2010/main" val="31248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68</a:t>
            </a:fld>
            <a:endParaRPr lang="en-AU"/>
          </a:p>
        </p:txBody>
      </p:sp>
    </p:spTree>
    <p:extLst>
      <p:ext uri="{BB962C8B-B14F-4D97-AF65-F5344CB8AC3E}">
        <p14:creationId xmlns:p14="http://schemas.microsoft.com/office/powerpoint/2010/main" val="22855752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71</a:t>
            </a:fld>
            <a:endParaRPr lang="en-AU"/>
          </a:p>
        </p:txBody>
      </p:sp>
    </p:spTree>
    <p:extLst>
      <p:ext uri="{BB962C8B-B14F-4D97-AF65-F5344CB8AC3E}">
        <p14:creationId xmlns:p14="http://schemas.microsoft.com/office/powerpoint/2010/main" val="1810535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961419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2919781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12</a:t>
            </a:fld>
            <a:endParaRPr lang="en-AU"/>
          </a:p>
        </p:txBody>
      </p:sp>
    </p:spTree>
    <p:extLst>
      <p:ext uri="{BB962C8B-B14F-4D97-AF65-F5344CB8AC3E}">
        <p14:creationId xmlns:p14="http://schemas.microsoft.com/office/powerpoint/2010/main" val="2605115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Watch workshop walk through. </a:t>
            </a:r>
          </a:p>
          <a:p>
            <a:pPr>
              <a:lnSpc>
                <a:spcPct val="150000"/>
              </a:lnSpc>
              <a:spcBef>
                <a:spcPts val="1200"/>
              </a:spcBef>
              <a:spcAft>
                <a:spcPts val="600"/>
              </a:spcAft>
            </a:pPr>
            <a:r>
              <a:rPr lang="en-AU" sz="1800" b="1" dirty="0">
                <a:solidFill>
                  <a:srgbClr val="000000"/>
                </a:solidFill>
                <a:effectLst/>
                <a:latin typeface="Arial" panose="020B0604020202020204" pitchFamily="34" charset="0"/>
                <a:ea typeface="Calibri" panose="020F0502020204030204" pitchFamily="34" charset="0"/>
              </a:rPr>
              <a:t>Teacher note</a:t>
            </a:r>
            <a:r>
              <a:rPr lang="en-AU" sz="1800" dirty="0">
                <a:solidFill>
                  <a:srgbClr val="000000"/>
                </a:solidFill>
                <a:effectLst/>
                <a:latin typeface="Arial" panose="020B0604020202020204" pitchFamily="34" charset="0"/>
                <a:ea typeface="Calibri" panose="020F0502020204030204" pitchFamily="34" charset="0"/>
              </a:rPr>
              <a:t>: the </a:t>
            </a:r>
            <a:r>
              <a:rPr lang="en-AU" sz="1800" u="sng" dirty="0">
                <a:solidFill>
                  <a:srgbClr val="000000"/>
                </a:solidFill>
                <a:effectLst/>
                <a:latin typeface="Arial" panose="020B0604020202020204" pitchFamily="34" charset="0"/>
                <a:ea typeface="Arial" panose="020B0604020202020204" pitchFamily="34" charset="0"/>
                <a:hlinkClick r:id="rId3"/>
              </a:rPr>
              <a:t>TAS Safety resources (sharepoint.com)</a:t>
            </a:r>
            <a:r>
              <a:rPr lang="en-AU" sz="1800" dirty="0">
                <a:solidFill>
                  <a:srgbClr val="000000"/>
                </a:solidFill>
                <a:effectLst/>
                <a:latin typeface="Arial" panose="020B0604020202020204" pitchFamily="34" charset="0"/>
                <a:ea typeface="Arial" panose="020B0604020202020204" pitchFamily="34" charset="0"/>
              </a:rPr>
              <a:t> </a:t>
            </a:r>
            <a:r>
              <a:rPr lang="en-AU" sz="1800" dirty="0">
                <a:solidFill>
                  <a:srgbClr val="000000"/>
                </a:solidFill>
                <a:effectLst/>
                <a:latin typeface="Arial" panose="020B0604020202020204" pitchFamily="34" charset="0"/>
                <a:ea typeface="Calibri" panose="020F0502020204030204" pitchFamily="34" charset="0"/>
              </a:rPr>
              <a:t>are created for Department of Education schools, using relevant information from Equipment safety in schools (ESIS). These resources have been developed specifically for the equipment and machinery that has been approved for use in department schools.</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Safety tests are mandated by ESIS for selected equipment and machinery.</a:t>
            </a:r>
          </a:p>
          <a:p>
            <a:pPr>
              <a:lnSpc>
                <a:spcPct val="150000"/>
              </a:lnSpc>
              <a:spcBef>
                <a:spcPts val="1200"/>
              </a:spcBef>
              <a:spcAft>
                <a:spcPts val="600"/>
              </a:spcAft>
            </a:pPr>
            <a:r>
              <a:rPr lang="en-AU" sz="1800" dirty="0">
                <a:solidFill>
                  <a:srgbClr val="000000"/>
                </a:solidFill>
                <a:effectLst/>
                <a:latin typeface="Arial" panose="020B0604020202020204" pitchFamily="34" charset="0"/>
                <a:ea typeface="Calibri" panose="020F0502020204030204" pitchFamily="34" charset="0"/>
              </a:rPr>
              <a:t>The tests may be attempted in electronic or other formats with the result recorded and retained as per the Department's records management policy.</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Students must provide the correct answer (with or without support) to each question on the safety test as evidence that they knew correct procedures at that point in time for the tool, equipment or machine. Students may attempt each test multiple times to achieve correct answers.</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4236914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3480285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16</a:t>
            </a:fld>
            <a:endParaRPr lang="en-AU"/>
          </a:p>
        </p:txBody>
      </p:sp>
    </p:spTree>
    <p:extLst>
      <p:ext uri="{BB962C8B-B14F-4D97-AF65-F5344CB8AC3E}">
        <p14:creationId xmlns:p14="http://schemas.microsoft.com/office/powerpoint/2010/main" val="14815971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dirty="0"/>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dirty="0"/>
              <a:t>Presenter name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dirty="0"/>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dirty="0"/>
              <a:t>References</a:t>
            </a:r>
            <a:endParaRPr lang="en-AU" dirty="0"/>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dirty="0"/>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392022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_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Arial" panose="020B0604020202020204" pitchFamily="34" charset="0"/>
                <a:cs typeface="Arial" panose="020B0604020202020204" pitchFamily="34" charset="0"/>
              </a:defRPr>
            </a:lvl1pPr>
          </a:lstStyle>
          <a:p>
            <a:pPr>
              <a:lnSpc>
                <a:spcPct val="100000"/>
              </a:lnSpc>
            </a:pPr>
            <a:r>
              <a:rPr lang="en-AU" dirty="0"/>
              <a:t>Lesson title</a:t>
            </a:r>
          </a:p>
        </p:txBody>
      </p:sp>
      <p:pic>
        <p:nvPicPr>
          <p:cNvPr id="4" name="Picture 3">
            <a:extLst>
              <a:ext uri="{FF2B5EF4-FFF2-40B4-BE49-F238E27FC236}">
                <a16:creationId xmlns:a16="http://schemas.microsoft.com/office/drawing/2014/main" id="{A75DCBB7-0DAF-CC9B-0B5A-945F65A18CC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2681" y="360000"/>
            <a:ext cx="657983"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vider_3">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Arial" panose="020B0604020202020204" pitchFamily="34" charset="0"/>
                <a:cs typeface="Arial" panose="020B0604020202020204" pitchFamily="34" charset="0"/>
              </a:defRPr>
            </a:lvl1pPr>
          </a:lstStyle>
          <a:p>
            <a:pPr>
              <a:lnSpc>
                <a:spcPct val="100000"/>
              </a:lnSpc>
            </a:pPr>
            <a:r>
              <a:rPr lang="en-AU" dirty="0"/>
              <a:t>Lesson title</a:t>
            </a:r>
          </a:p>
        </p:txBody>
      </p:sp>
      <p:pic>
        <p:nvPicPr>
          <p:cNvPr id="4" name="Picture 3">
            <a:extLst>
              <a:ext uri="{FF2B5EF4-FFF2-40B4-BE49-F238E27FC236}">
                <a16:creationId xmlns:a16="http://schemas.microsoft.com/office/drawing/2014/main" id="{A75DCBB7-0DAF-CC9B-0B5A-945F65A18CC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2681" y="360000"/>
            <a:ext cx="657983" cy="715199"/>
          </a:xfrm>
          <a:prstGeom prst="rect">
            <a:avLst/>
          </a:prstGeom>
        </p:spPr>
      </p:pic>
    </p:spTree>
    <p:extLst>
      <p:ext uri="{BB962C8B-B14F-4D97-AF65-F5344CB8AC3E}">
        <p14:creationId xmlns:p14="http://schemas.microsoft.com/office/powerpoint/2010/main" val="87663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dirty="0"/>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dirty="0"/>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3" y="2317750"/>
            <a:ext cx="11483637" cy="2060575"/>
          </a:xfrm>
        </p:spPr>
        <p:txBody>
          <a:bodyPr/>
          <a:lstStyle/>
          <a:p>
            <a:r>
              <a:rPr lang="en-US"/>
              <a:t>Click icon to add picture</a:t>
            </a:r>
            <a:endParaRPr lang="en-AU"/>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4579938"/>
            <a:ext cx="11483975" cy="1743075"/>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15278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65" r:id="rId2"/>
    <p:sldLayoutId id="2147483731" r:id="rId3"/>
    <p:sldLayoutId id="2147483766" r:id="rId4"/>
    <p:sldLayoutId id="2147483747" r:id="rId5"/>
    <p:sldLayoutId id="2147483724" r:id="rId6"/>
    <p:sldLayoutId id="2147483762" r:id="rId7"/>
    <p:sldLayoutId id="2147483723" r:id="rId8"/>
    <p:sldLayoutId id="2147483764" r:id="rId9"/>
    <p:sldLayoutId id="2147483746" r:id="rId10"/>
    <p:sldLayoutId id="2147483725" r:id="rId11"/>
    <p:sldLayoutId id="2147483743" r:id="rId12"/>
    <p:sldLayoutId id="214748374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choolsnsw.sharepoint.com/:w:/r/sites/CurriculumReview655/Shared%20Documents/Work%20Stream%20-%20Secondary%20PL%20and%20Resources/Project%20-%20Technology%207-8/1.%20Project%20documents/Technology%207-8%20Timber%2020%20weeks/Technology7-8-materials-timber-20-weeks-program.docx?d=w29d33e911b364382884bb55189b96492&amp;csf=1&amp;web=1&amp;e=M8XmUF"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schoolsnsw.sharepoint.com/:v:/r/sites/TASNSWStatewideStaffroom/Shared%20Documents/Safety%20resources/Timber%20workshop/Timber%20Technology%20-%20Workshop%20Walkthrough.mp4?csf=1&amp;web=1&amp;e=dafXR9&amp;nav=eyJyZWZlcnJhbEluZm8iOnsicmVmZXJyYWxBcHAiOiJTdHJlYW1XZWJBcHAiLCJyZWZlcnJhbFZpZXciOiJTaGFyZURpYWxvZy1MaW5rIiwicmVmZXJyYWxBcHBQbGF0Zm9ybSI6IldlYiIsInJlZmVycmFsTW9kZSI6InZpZXcifX0%3D"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7.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42.sv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eISJ33Scrnc" TargetMode="External"/><Relationship Id="rId2" Type="http://schemas.openxmlformats.org/officeDocument/2006/relationships/slideLayout" Target="../slideLayouts/slideLayout7.xml"/><Relationship Id="rId1" Type="http://schemas.openxmlformats.org/officeDocument/2006/relationships/video" Target="https://www.youtube.com/embed/eISJ33Scrnc?feature=oembed" TargetMode="Externa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video" Target="https://www.youtube.com/embed/9mm9PWMEbmM?feature=oembed" TargetMode="Externa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57.svg"/><Relationship Id="rId4" Type="http://schemas.openxmlformats.org/officeDocument/2006/relationships/image" Target="../media/image61.png"/><Relationship Id="rId9" Type="http://schemas.openxmlformats.org/officeDocument/2006/relationships/image" Target="../media/image56.png"/></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1.sv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uNTPcJIdmPk" TargetMode="External"/><Relationship Id="rId2" Type="http://schemas.openxmlformats.org/officeDocument/2006/relationships/slideLayout" Target="../slideLayouts/slideLayout6.xml"/><Relationship Id="rId1" Type="http://schemas.openxmlformats.org/officeDocument/2006/relationships/video" Target="https://www.youtube.com/embed/uNTPcJIdmPk?feature=oembed" TargetMode="External"/><Relationship Id="rId4" Type="http://schemas.openxmlformats.org/officeDocument/2006/relationships/image" Target="../media/image7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hyperlink" Target="https://deadlystory.com/page/culture/Life_Lore/Science/Tools_Technology" TargetMode="External"/><Relationship Id="rId2" Type="http://schemas.openxmlformats.org/officeDocument/2006/relationships/hyperlink" Target="https://www.anbg.gov.au/gardens/education/programs/pdfs/aboriginal_plant_use_and_technology.pdf" TargetMode="External"/><Relationship Id="rId1" Type="http://schemas.openxmlformats.org/officeDocument/2006/relationships/slideLayout" Target="../slideLayouts/slideLayout6.xml"/><Relationship Id="rId5" Type="http://schemas.openxmlformats.org/officeDocument/2006/relationships/hyperlink" Target="https://www.teaandbelle.com/single-post/2017/10/06/13-indigenous-innovations-that-are-truly-amazing" TargetMode="External"/><Relationship Id="rId4" Type="http://schemas.openxmlformats.org/officeDocument/2006/relationships/hyperlink" Target="https://www.archae-aus.com.au/perch/resources/fact-sheet13-yandis-mj.pdf" TargetMode="External"/></Relationships>
</file>

<file path=ppt/slides/_rels/slide59.xml.rels><?xml version="1.0" encoding="UTF-8" standalone="yes"?>
<Relationships xmlns="http://schemas.openxmlformats.org/package/2006/relationships"><Relationship Id="rId2" Type="http://schemas.openxmlformats.org/officeDocument/2006/relationships/hyperlink" Target="https://redkangaroogallery.com.au/pages/u"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W6zGG6tYGr0" TargetMode="External"/><Relationship Id="rId2" Type="http://schemas.openxmlformats.org/officeDocument/2006/relationships/slideLayout" Target="../slideLayouts/slideLayout5.xml"/><Relationship Id="rId1" Type="http://schemas.openxmlformats.org/officeDocument/2006/relationships/video" Target="https://www.youtube.com/embed/W6zGG6tYGr0?feature=oembed" TargetMode="External"/><Relationship Id="rId4" Type="http://schemas.openxmlformats.org/officeDocument/2006/relationships/image" Target="../media/image77.jpeg"/></Relationships>
</file>

<file path=ppt/slides/_rels/slide61.xml.rels><?xml version="1.0" encoding="UTF-8" standalone="yes"?>
<Relationships xmlns="http://schemas.openxmlformats.org/package/2006/relationships"><Relationship Id="rId2" Type="http://schemas.openxmlformats.org/officeDocument/2006/relationships/hyperlink" Target="https://www.abc.net.au/news/2023-02-03/artist-retail-fake-indigenous-art-crackdown/101923386" TargetMode="Externa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8" Type="http://schemas.openxmlformats.org/officeDocument/2006/relationships/hyperlink" Target="https://www.archae-aus.com.au/" TargetMode="External"/><Relationship Id="rId13" Type="http://schemas.openxmlformats.org/officeDocument/2006/relationships/hyperlink" Target="https://www.teaandbelle.com/single-post/2017/10/06/13-indigenous-innovations-that-are-truly-amazing"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www.archae-aus.com.au/perch/resources/fact-sheet13-yandis-mj.pdf" TargetMode="External"/><Relationship Id="rId12" Type="http://schemas.openxmlformats.org/officeDocument/2006/relationships/hyperlink" Target="https://deadlystory.com/page/culture/Life_Lore/Science/Tools_Technology"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hyperlink" Target="https://curriculum.nsw.edu.au/learning-areas/tas/technology-7-8-2023/overview" TargetMode="External"/><Relationship Id="rId11" Type="http://schemas.openxmlformats.org/officeDocument/2006/relationships/hyperlink" Target="https://newcastle.nsw.gov.au/about-us/news-and-updates/latest-news/nsw-government-declaration-to-protect-cultural-significance-of-aboriginal-ceremonial-site" TargetMode="External"/><Relationship Id="rId5" Type="http://schemas.openxmlformats.org/officeDocument/2006/relationships/hyperlink" Target="https://curriculum.nsw.edu.au/" TargetMode="External"/><Relationship Id="rId10" Type="http://schemas.openxmlformats.org/officeDocument/2006/relationships/hyperlink" Target="https://www.bomboracustomfurniture.com.au/about-bombora-custom-timber-furniture"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www.anbg.gov.au/gardens/education/programs/pdfs/aboriginal_plant_use_and_technology.pdf" TargetMode="External"/><Relationship Id="rId14" Type="http://schemas.openxmlformats.org/officeDocument/2006/relationships/hyperlink" Target="https://e9design.com.au/blogs/news/the-e9-design-story"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s://redkangaroogallery.com.au/pages/u" TargetMode="External"/><Relationship Id="rId3" Type="http://schemas.openxmlformats.org/officeDocument/2006/relationships/hyperlink" Target="https://heartwoodtimberdesigns.com.au/" TargetMode="External"/><Relationship Id="rId7" Type="http://schemas.openxmlformats.org/officeDocument/2006/relationships/hyperlink" Target="https://www.youtube.com/watch?v=eISJ33Scrnc" TargetMode="External"/><Relationship Id="rId12" Type="http://schemas.openxmlformats.org/officeDocument/2006/relationships/hyperlink" Target="https://schoolsnsw.sharepoint.com/sites/TASNSWStatewideStaffroom/SitePages/Safety-resources.aspx" TargetMode="External"/><Relationship Id="rId2" Type="http://schemas.openxmlformats.org/officeDocument/2006/relationships/hyperlink" Target="https://forestlearning.edu.au/resources/forester-time-with-gavin-livingston-forestry-101-managing-todays-forests-for-tomorrows-generations/" TargetMode="External"/><Relationship Id="rId1" Type="http://schemas.openxmlformats.org/officeDocument/2006/relationships/slideLayout" Target="../slideLayouts/slideLayout5.xml"/><Relationship Id="rId6" Type="http://schemas.openxmlformats.org/officeDocument/2006/relationships/hyperlink" Target="https://education.nsw.gov.au/teaching-and-learning/aec/universal-resources---aboriginal-education/getting-to-know-local-aboriginal-and-or-torres-strait-islander-h" TargetMode="External"/><Relationship Id="rId11" Type="http://schemas.openxmlformats.org/officeDocument/2006/relationships/hyperlink" Target="https://www.abc.net.au/news/2023-02-03/artist-retail-fake-indigenous-art-crackdown/101923386" TargetMode="External"/><Relationship Id="rId5" Type="http://schemas.openxmlformats.org/officeDocument/2006/relationships/hyperlink" Target="https://manapan.com.au/" TargetMode="External"/><Relationship Id="rId10" Type="http://schemas.openxmlformats.org/officeDocument/2006/relationships/hyperlink" Target="https://www.responsiblewood.org.au/what-is-australian-sustainable-timber-and-why-is-it-so-important/" TargetMode="External"/><Relationship Id="rId4" Type="http://schemas.openxmlformats.org/officeDocument/2006/relationships/hyperlink" Target="https://madji.com.au/" TargetMode="External"/><Relationship Id="rId9" Type="http://schemas.openxmlformats.org/officeDocument/2006/relationships/hyperlink" Target="https://www.responsiblewood.org.a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70.xml.rels><?xml version="1.0" encoding="UTF-8" standalone="yes"?>
<Relationships xmlns="http://schemas.openxmlformats.org/package/2006/relationships"><Relationship Id="rId3" Type="http://schemas.openxmlformats.org/officeDocument/2006/relationships/hyperlink" Target="https://schoolsnsw.sharepoint.com/:v:/r/sites/TASNSWStatewideStaffroom/Shared%20Documents/Safety%20resources/Timber%20workshop/Timber%20Technology%20-%20Workshop%20Walkthrough.mp4?csf=1&amp;web=1&amp;e=jWXxyW&amp;nav=eyJyZWZlcnJhbEluZm8iOnsicmVmZXJyYWxBcHAiOiJTdHJlYW1XZWJBcHAiLCJyZWZlcnJhbFZpZXciOiJTaGFyZURpYWxvZy1MaW5rIiwicmVmZXJyYWxBcHBQbGF0Zm9ybSI6IldlYiIsInJlZmVycmFsTW9kZSI6InZpZXcifX0%3D" TargetMode="External"/><Relationship Id="rId2" Type="http://schemas.openxmlformats.org/officeDocument/2006/relationships/hyperlink" Target="https://vwa.org.au/blog/beyond-ordinary-contemporary-women-makers/" TargetMode="External"/><Relationship Id="rId1" Type="http://schemas.openxmlformats.org/officeDocument/2006/relationships/slideLayout" Target="../slideLayouts/slideLayout5.xml"/><Relationship Id="rId4" Type="http://schemas.openxmlformats.org/officeDocument/2006/relationships/hyperlink" Target="https://www.youtube.com/watch?v=9mm9PWMEbmM"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education.nsw.gov.au/rights-and-accountability/copyright"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hyperlink" Target="https://creativecommons.org/licenses/by/4.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dirty="0">
                <a:latin typeface="+mj-lt"/>
              </a:rPr>
              <a:t>Instructions for use</a:t>
            </a:r>
          </a:p>
        </p:txBody>
      </p:sp>
      <p:sp>
        <p:nvSpPr>
          <p:cNvPr id="7" name="Picture Placeholder 6">
            <a:extLst>
              <a:ext uri="{FF2B5EF4-FFF2-40B4-BE49-F238E27FC236}">
                <a16:creationId xmlns:a16="http://schemas.microsoft.com/office/drawing/2014/main" id="{41E659CE-3503-CAAB-868D-643BC7328B29}"/>
              </a:ext>
            </a:extLst>
          </p:cNvPr>
          <p:cNvSpPr>
            <a:spLocks noGrp="1"/>
          </p:cNvSpPr>
          <p:nvPr>
            <p:ph type="pic" sz="quarter" idx="13"/>
          </p:nvPr>
        </p:nvSpPr>
        <p:spPr>
          <a:xfrm>
            <a:off x="354000" y="1931625"/>
            <a:ext cx="11483999" cy="4498641"/>
          </a:xfrm>
        </p:spPr>
        <p:txBody>
          <a:bodyPr/>
          <a:lstStyle/>
          <a:p>
            <a:pPr marL="342900" indent="-342900">
              <a:buFont typeface="Arial"/>
              <a:buChar char="•"/>
            </a:pPr>
            <a:r>
              <a:rPr lang="en-AU" sz="1800" dirty="0">
                <a:latin typeface="+mn-lt"/>
                <a:ea typeface="+mn-lt"/>
                <a:cs typeface="+mn-lt"/>
              </a:rPr>
              <a:t>This resource is not a teaching and learning program. It should be used in conjunction with </a:t>
            </a:r>
            <a:r>
              <a:rPr kumimoji="0" lang="en-US" altLang="en-US" sz="1800" b="0" i="0" u="none" strike="noStrike" cap="none" normalizeH="0" baseline="0" dirty="0">
                <a:ln>
                  <a:noFill/>
                </a:ln>
                <a:solidFill>
                  <a:schemeClr val="tx1"/>
                </a:solidFill>
                <a:effectLst/>
                <a:latin typeface="Arial" panose="020B0604020202020204" pitchFamily="34" charset="0"/>
                <a:hlinkClick r:id="rId3"/>
              </a:rPr>
              <a:t>Technology7-8-materials-timber-20-weeks-program.docx</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342900" indent="-342900">
              <a:lnSpc>
                <a:spcPct val="150000"/>
              </a:lnSpc>
              <a:buFont typeface="Arial"/>
              <a:buChar char="•"/>
            </a:pPr>
            <a:r>
              <a:rPr lang="en-AU" sz="1800" dirty="0">
                <a:solidFill>
                  <a:srgbClr val="22272B"/>
                </a:solidFill>
                <a:latin typeface="+mn-lt"/>
              </a:rPr>
              <a:t>Classroom teachers are encouraged to </a:t>
            </a:r>
            <a:r>
              <a:rPr lang="en-AU" sz="1800" b="1" dirty="0">
                <a:solidFill>
                  <a:srgbClr val="22272B"/>
                </a:solidFill>
                <a:latin typeface="+mn-lt"/>
              </a:rPr>
              <a:t>add and adapt</a:t>
            </a:r>
            <a:r>
              <a:rPr lang="en-AU" sz="1800" dirty="0">
                <a:solidFill>
                  <a:srgbClr val="22272B"/>
                </a:solidFill>
                <a:latin typeface="+mn-lt"/>
              </a:rPr>
              <a:t> slides as required to meet the needs of their students.</a:t>
            </a:r>
          </a:p>
          <a:p>
            <a:pPr marL="342900" indent="-342900">
              <a:lnSpc>
                <a:spcPct val="150000"/>
              </a:lnSpc>
              <a:buFont typeface="Arial"/>
              <a:buChar char="•"/>
            </a:pPr>
            <a:r>
              <a:rPr lang="en-AU" sz="1800" dirty="0">
                <a:solidFill>
                  <a:srgbClr val="22272B"/>
                </a:solidFill>
                <a:latin typeface="+mn-lt"/>
              </a:rPr>
              <a:t>Save a copy of the file to make changes to the slide deck. Go to File &gt; Download a Copy (this downloads a copy to the computer to edit in the PowerPoint app).</a:t>
            </a:r>
          </a:p>
          <a:p>
            <a:pPr marL="342900" indent="-342900">
              <a:lnSpc>
                <a:spcPct val="150000"/>
              </a:lnSpc>
              <a:buFont typeface="Arial"/>
              <a:buChar char="•"/>
            </a:pPr>
            <a:r>
              <a:rPr lang="en-AU" sz="1800" dirty="0">
                <a:solidFill>
                  <a:srgbClr val="22272B"/>
                </a:solidFill>
                <a:latin typeface="+mn-lt"/>
              </a:rPr>
              <a:t>To convert the PowerPoint to Google Slides:</a:t>
            </a:r>
          </a:p>
          <a:p>
            <a:pPr marL="913765" lvl="1" indent="-457200">
              <a:lnSpc>
                <a:spcPct val="150000"/>
              </a:lnSpc>
              <a:buFont typeface="+mj-lt"/>
              <a:buAutoNum type="arabicPeriod"/>
            </a:pPr>
            <a:r>
              <a:rPr lang="en-AU" dirty="0">
                <a:solidFill>
                  <a:srgbClr val="22272B"/>
                </a:solidFill>
                <a:latin typeface="+mn-lt"/>
              </a:rPr>
              <a:t>Upload the file into Google Drive and open it.</a:t>
            </a:r>
          </a:p>
          <a:p>
            <a:pPr marL="913765" lvl="1" indent="-457200">
              <a:lnSpc>
                <a:spcPct val="150000"/>
              </a:lnSpc>
              <a:buFont typeface="+mj-lt"/>
              <a:buAutoNum type="arabicPeriod"/>
            </a:pPr>
            <a:r>
              <a:rPr lang="en-AU" dirty="0">
                <a:solidFill>
                  <a:srgbClr val="22272B"/>
                </a:solidFill>
                <a:latin typeface="+mn-lt"/>
              </a:rPr>
              <a:t>Go to File &gt; Save as Google Slides.</a:t>
            </a:r>
          </a:p>
          <a:p>
            <a:pPr marL="456565" lvl="1">
              <a:lnSpc>
                <a:spcPct val="150000"/>
              </a:lnSpc>
            </a:pPr>
            <a:r>
              <a:rPr lang="en-AU" dirty="0">
                <a:solidFill>
                  <a:srgbClr val="22272B"/>
                </a:solidFill>
                <a:latin typeface="+mn-lt"/>
              </a:rPr>
              <a:t>(Note – conversion may cause formatting changes in the slides.)</a:t>
            </a:r>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3C233A-F07D-9936-5DC9-42B93B977E90}"/>
              </a:ext>
            </a:extLst>
          </p:cNvPr>
          <p:cNvSpPr>
            <a:spLocks noGrp="1"/>
          </p:cNvSpPr>
          <p:nvPr>
            <p:ph type="title"/>
          </p:nvPr>
        </p:nvSpPr>
        <p:spPr/>
        <p:txBody>
          <a:bodyPr/>
          <a:lstStyle/>
          <a:p>
            <a:r>
              <a:rPr lang="en-AU" dirty="0"/>
              <a:t>Tree to timber</a:t>
            </a:r>
          </a:p>
        </p:txBody>
      </p:sp>
      <p:sp>
        <p:nvSpPr>
          <p:cNvPr id="6" name="Freeform 5">
            <a:extLst>
              <a:ext uri="{FF2B5EF4-FFF2-40B4-BE49-F238E27FC236}">
                <a16:creationId xmlns:a16="http://schemas.microsoft.com/office/drawing/2014/main" id="{740B53DA-6812-AC29-FAB3-3411AE0AE08F}"/>
              </a:ext>
            </a:extLst>
          </p:cNvPr>
          <p:cNvSpPr/>
          <p:nvPr/>
        </p:nvSpPr>
        <p:spPr>
          <a:xfrm>
            <a:off x="360000" y="1831515"/>
            <a:ext cx="871107" cy="1244438"/>
          </a:xfrm>
          <a:custGeom>
            <a:avLst/>
            <a:gdLst>
              <a:gd name="connsiteX0" fmla="*/ 0 w 1244437"/>
              <a:gd name="connsiteY0" fmla="*/ 0 h 871106"/>
              <a:gd name="connsiteX1" fmla="*/ 808884 w 1244437"/>
              <a:gd name="connsiteY1" fmla="*/ 0 h 871106"/>
              <a:gd name="connsiteX2" fmla="*/ 1244437 w 1244437"/>
              <a:gd name="connsiteY2" fmla="*/ 435553 h 871106"/>
              <a:gd name="connsiteX3" fmla="*/ 808884 w 1244437"/>
              <a:gd name="connsiteY3" fmla="*/ 871106 h 871106"/>
              <a:gd name="connsiteX4" fmla="*/ 0 w 1244437"/>
              <a:gd name="connsiteY4" fmla="*/ 871106 h 871106"/>
              <a:gd name="connsiteX5" fmla="*/ 435553 w 1244437"/>
              <a:gd name="connsiteY5" fmla="*/ 435553 h 871106"/>
              <a:gd name="connsiteX6" fmla="*/ 0 w 1244437"/>
              <a:gd name="connsiteY6" fmla="*/ 0 h 87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4437" h="871106">
                <a:moveTo>
                  <a:pt x="1244436" y="0"/>
                </a:moveTo>
                <a:lnTo>
                  <a:pt x="1244436" y="566219"/>
                </a:lnTo>
                <a:lnTo>
                  <a:pt x="622219" y="871106"/>
                </a:lnTo>
                <a:lnTo>
                  <a:pt x="1" y="566219"/>
                </a:lnTo>
                <a:lnTo>
                  <a:pt x="1" y="0"/>
                </a:lnTo>
                <a:lnTo>
                  <a:pt x="622219" y="304887"/>
                </a:lnTo>
                <a:lnTo>
                  <a:pt x="124443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1" tIns="448253" rIns="12700" bIns="448254" numCol="1" spcCol="1270" anchor="ctr" anchorCtr="0">
            <a:noAutofit/>
          </a:bodyPr>
          <a:lstStyle/>
          <a:p>
            <a:pPr marL="0" lvl="0" indent="0" algn="ctr" defTabSz="889000">
              <a:lnSpc>
                <a:spcPct val="90000"/>
              </a:lnSpc>
              <a:spcBef>
                <a:spcPct val="0"/>
              </a:spcBef>
              <a:spcAft>
                <a:spcPct val="35000"/>
              </a:spcAft>
              <a:buNone/>
            </a:pPr>
            <a:r>
              <a:rPr lang="en-AU" sz="2000" b="1" kern="1200" dirty="0">
                <a:latin typeface="Arial" panose="020B0604020202020204" pitchFamily="34" charset="0"/>
                <a:cs typeface="Arial" panose="020B0604020202020204" pitchFamily="34" charset="0"/>
              </a:rPr>
              <a:t>1</a:t>
            </a:r>
          </a:p>
        </p:txBody>
      </p:sp>
      <p:sp>
        <p:nvSpPr>
          <p:cNvPr id="10" name="Freeform 9">
            <a:extLst>
              <a:ext uri="{FF2B5EF4-FFF2-40B4-BE49-F238E27FC236}">
                <a16:creationId xmlns:a16="http://schemas.microsoft.com/office/drawing/2014/main" id="{E02EA33B-9030-B810-BB0F-99F1B83D6D06}"/>
              </a:ext>
            </a:extLst>
          </p:cNvPr>
          <p:cNvSpPr/>
          <p:nvPr/>
        </p:nvSpPr>
        <p:spPr>
          <a:xfrm>
            <a:off x="1231105" y="1831515"/>
            <a:ext cx="4306666" cy="808885"/>
          </a:xfrm>
          <a:custGeom>
            <a:avLst/>
            <a:gdLst>
              <a:gd name="connsiteX0" fmla="*/ 134817 w 808884"/>
              <a:gd name="connsiteY0" fmla="*/ 0 h 5140665"/>
              <a:gd name="connsiteX1" fmla="*/ 674067 w 808884"/>
              <a:gd name="connsiteY1" fmla="*/ 0 h 5140665"/>
              <a:gd name="connsiteX2" fmla="*/ 808884 w 808884"/>
              <a:gd name="connsiteY2" fmla="*/ 134817 h 5140665"/>
              <a:gd name="connsiteX3" fmla="*/ 808884 w 808884"/>
              <a:gd name="connsiteY3" fmla="*/ 5140665 h 5140665"/>
              <a:gd name="connsiteX4" fmla="*/ 808884 w 808884"/>
              <a:gd name="connsiteY4" fmla="*/ 5140665 h 5140665"/>
              <a:gd name="connsiteX5" fmla="*/ 0 w 808884"/>
              <a:gd name="connsiteY5" fmla="*/ 5140665 h 5140665"/>
              <a:gd name="connsiteX6" fmla="*/ 0 w 808884"/>
              <a:gd name="connsiteY6" fmla="*/ 5140665 h 5140665"/>
              <a:gd name="connsiteX7" fmla="*/ 0 w 808884"/>
              <a:gd name="connsiteY7" fmla="*/ 134817 h 5140665"/>
              <a:gd name="connsiteX8" fmla="*/ 134817 w 808884"/>
              <a:gd name="connsiteY8" fmla="*/ 0 h 514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884" h="5140665">
                <a:moveTo>
                  <a:pt x="808884" y="856799"/>
                </a:moveTo>
                <a:lnTo>
                  <a:pt x="808884" y="4283866"/>
                </a:lnTo>
                <a:cubicBezTo>
                  <a:pt x="808884" y="4757059"/>
                  <a:pt x="799386" y="5140662"/>
                  <a:pt x="787670" y="5140662"/>
                </a:cubicBezTo>
                <a:lnTo>
                  <a:pt x="0" y="5140662"/>
                </a:lnTo>
                <a:lnTo>
                  <a:pt x="0" y="5140662"/>
                </a:lnTo>
                <a:lnTo>
                  <a:pt x="0" y="3"/>
                </a:lnTo>
                <a:lnTo>
                  <a:pt x="0" y="3"/>
                </a:lnTo>
                <a:lnTo>
                  <a:pt x="787670" y="3"/>
                </a:lnTo>
                <a:cubicBezTo>
                  <a:pt x="799386" y="3"/>
                  <a:pt x="808884" y="383606"/>
                  <a:pt x="808884" y="856799"/>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1" tIns="52186" rIns="52186" bIns="52187" numCol="1" spcCol="1270" anchor="ctr" anchorCtr="0">
            <a:noAutofit/>
          </a:bodyPr>
          <a:lstStyle/>
          <a:p>
            <a:pPr marL="285750" lvl="1" indent="-285750" algn="l" defTabSz="889000">
              <a:lnSpc>
                <a:spcPct val="110000"/>
              </a:lnSpc>
              <a:spcBef>
                <a:spcPct val="0"/>
              </a:spcBef>
              <a:spcAft>
                <a:spcPts val="600"/>
              </a:spcAft>
              <a:buFont typeface="Arial" panose="020B0604020202020204" pitchFamily="34" charset="0"/>
              <a:buChar char="•"/>
            </a:pPr>
            <a:r>
              <a:rPr lang="en-AU" sz="1800" kern="1200" dirty="0"/>
              <a:t>tree felled</a:t>
            </a:r>
          </a:p>
          <a:p>
            <a:pPr marL="285750" lvl="1" indent="-285750" algn="l" defTabSz="889000">
              <a:lnSpc>
                <a:spcPct val="110000"/>
              </a:lnSpc>
              <a:spcBef>
                <a:spcPct val="0"/>
              </a:spcBef>
              <a:spcAft>
                <a:spcPts val="600"/>
              </a:spcAft>
              <a:buFont typeface="Arial" panose="020B0604020202020204" pitchFamily="34" charset="0"/>
              <a:buChar char="•"/>
            </a:pPr>
            <a:r>
              <a:rPr lang="en-AU" sz="1800" kern="1200" dirty="0"/>
              <a:t>cut to lengths required by the mills</a:t>
            </a:r>
          </a:p>
        </p:txBody>
      </p:sp>
      <p:sp>
        <p:nvSpPr>
          <p:cNvPr id="11" name="Freeform 10">
            <a:extLst>
              <a:ext uri="{FF2B5EF4-FFF2-40B4-BE49-F238E27FC236}">
                <a16:creationId xmlns:a16="http://schemas.microsoft.com/office/drawing/2014/main" id="{E290F9A8-26DE-D4D8-B0BC-C652467A5421}"/>
              </a:ext>
            </a:extLst>
          </p:cNvPr>
          <p:cNvSpPr/>
          <p:nvPr/>
        </p:nvSpPr>
        <p:spPr>
          <a:xfrm>
            <a:off x="360000" y="2929215"/>
            <a:ext cx="871107" cy="1244438"/>
          </a:xfrm>
          <a:custGeom>
            <a:avLst/>
            <a:gdLst>
              <a:gd name="connsiteX0" fmla="*/ 0 w 1244437"/>
              <a:gd name="connsiteY0" fmla="*/ 0 h 871106"/>
              <a:gd name="connsiteX1" fmla="*/ 808884 w 1244437"/>
              <a:gd name="connsiteY1" fmla="*/ 0 h 871106"/>
              <a:gd name="connsiteX2" fmla="*/ 1244437 w 1244437"/>
              <a:gd name="connsiteY2" fmla="*/ 435553 h 871106"/>
              <a:gd name="connsiteX3" fmla="*/ 808884 w 1244437"/>
              <a:gd name="connsiteY3" fmla="*/ 871106 h 871106"/>
              <a:gd name="connsiteX4" fmla="*/ 0 w 1244437"/>
              <a:gd name="connsiteY4" fmla="*/ 871106 h 871106"/>
              <a:gd name="connsiteX5" fmla="*/ 435553 w 1244437"/>
              <a:gd name="connsiteY5" fmla="*/ 435553 h 871106"/>
              <a:gd name="connsiteX6" fmla="*/ 0 w 1244437"/>
              <a:gd name="connsiteY6" fmla="*/ 0 h 87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4437" h="871106">
                <a:moveTo>
                  <a:pt x="1244436" y="0"/>
                </a:moveTo>
                <a:lnTo>
                  <a:pt x="1244436" y="566219"/>
                </a:lnTo>
                <a:lnTo>
                  <a:pt x="622219" y="871106"/>
                </a:lnTo>
                <a:lnTo>
                  <a:pt x="1" y="566219"/>
                </a:lnTo>
                <a:lnTo>
                  <a:pt x="1" y="0"/>
                </a:lnTo>
                <a:lnTo>
                  <a:pt x="622219" y="304887"/>
                </a:lnTo>
                <a:lnTo>
                  <a:pt x="124443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1" tIns="448253" rIns="12700" bIns="448254" numCol="1" spcCol="1270" anchor="ctr" anchorCtr="0">
            <a:noAutofit/>
          </a:bodyPr>
          <a:lstStyle/>
          <a:p>
            <a:pPr marL="0" lvl="0" indent="0" algn="ctr" defTabSz="889000">
              <a:lnSpc>
                <a:spcPct val="90000"/>
              </a:lnSpc>
              <a:spcBef>
                <a:spcPct val="0"/>
              </a:spcBef>
              <a:spcAft>
                <a:spcPct val="35000"/>
              </a:spcAft>
              <a:buNone/>
            </a:pPr>
            <a:r>
              <a:rPr lang="en-AU" sz="2000" b="1" kern="1200">
                <a:latin typeface="Arial" panose="020B0604020202020204" pitchFamily="34" charset="0"/>
                <a:cs typeface="Arial" panose="020B0604020202020204" pitchFamily="34" charset="0"/>
              </a:rPr>
              <a:t>2</a:t>
            </a:r>
          </a:p>
        </p:txBody>
      </p:sp>
      <p:sp>
        <p:nvSpPr>
          <p:cNvPr id="12" name="Freeform 11">
            <a:extLst>
              <a:ext uri="{FF2B5EF4-FFF2-40B4-BE49-F238E27FC236}">
                <a16:creationId xmlns:a16="http://schemas.microsoft.com/office/drawing/2014/main" id="{7E2A7B60-56B1-92FC-D24D-D306A7FF5FEE}"/>
              </a:ext>
            </a:extLst>
          </p:cNvPr>
          <p:cNvSpPr/>
          <p:nvPr/>
        </p:nvSpPr>
        <p:spPr>
          <a:xfrm>
            <a:off x="1231105" y="2929216"/>
            <a:ext cx="4306666" cy="808885"/>
          </a:xfrm>
          <a:custGeom>
            <a:avLst/>
            <a:gdLst>
              <a:gd name="connsiteX0" fmla="*/ 134817 w 808884"/>
              <a:gd name="connsiteY0" fmla="*/ 0 h 5140665"/>
              <a:gd name="connsiteX1" fmla="*/ 674067 w 808884"/>
              <a:gd name="connsiteY1" fmla="*/ 0 h 5140665"/>
              <a:gd name="connsiteX2" fmla="*/ 808884 w 808884"/>
              <a:gd name="connsiteY2" fmla="*/ 134817 h 5140665"/>
              <a:gd name="connsiteX3" fmla="*/ 808884 w 808884"/>
              <a:gd name="connsiteY3" fmla="*/ 5140665 h 5140665"/>
              <a:gd name="connsiteX4" fmla="*/ 808884 w 808884"/>
              <a:gd name="connsiteY4" fmla="*/ 5140665 h 5140665"/>
              <a:gd name="connsiteX5" fmla="*/ 0 w 808884"/>
              <a:gd name="connsiteY5" fmla="*/ 5140665 h 5140665"/>
              <a:gd name="connsiteX6" fmla="*/ 0 w 808884"/>
              <a:gd name="connsiteY6" fmla="*/ 5140665 h 5140665"/>
              <a:gd name="connsiteX7" fmla="*/ 0 w 808884"/>
              <a:gd name="connsiteY7" fmla="*/ 134817 h 5140665"/>
              <a:gd name="connsiteX8" fmla="*/ 134817 w 808884"/>
              <a:gd name="connsiteY8" fmla="*/ 0 h 514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884" h="5140665">
                <a:moveTo>
                  <a:pt x="808884" y="856799"/>
                </a:moveTo>
                <a:lnTo>
                  <a:pt x="808884" y="4283866"/>
                </a:lnTo>
                <a:cubicBezTo>
                  <a:pt x="808884" y="4757059"/>
                  <a:pt x="799386" y="5140662"/>
                  <a:pt x="787670" y="5140662"/>
                </a:cubicBezTo>
                <a:lnTo>
                  <a:pt x="0" y="5140662"/>
                </a:lnTo>
                <a:lnTo>
                  <a:pt x="0" y="5140662"/>
                </a:lnTo>
                <a:lnTo>
                  <a:pt x="0" y="3"/>
                </a:lnTo>
                <a:lnTo>
                  <a:pt x="0" y="3"/>
                </a:lnTo>
                <a:lnTo>
                  <a:pt x="787670" y="3"/>
                </a:lnTo>
                <a:cubicBezTo>
                  <a:pt x="799386" y="3"/>
                  <a:pt x="808884" y="383606"/>
                  <a:pt x="808884" y="856799"/>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1" tIns="52186" rIns="52186" bIns="52187" numCol="1" spcCol="1270" anchor="ctr" anchorCtr="0">
            <a:noAutofit/>
          </a:bodyPr>
          <a:lstStyle/>
          <a:p>
            <a:pPr marL="285750" lvl="1" indent="-285750" algn="l" defTabSz="889000">
              <a:lnSpc>
                <a:spcPct val="110000"/>
              </a:lnSpc>
              <a:spcBef>
                <a:spcPct val="0"/>
              </a:spcBef>
              <a:spcAft>
                <a:spcPts val="600"/>
              </a:spcAft>
              <a:buFont typeface="Arial" panose="020B0604020202020204" pitchFamily="34" charset="0"/>
              <a:buChar char="•"/>
            </a:pPr>
            <a:r>
              <a:rPr lang="en-AU" sz="1800" kern="1200" dirty="0">
                <a:latin typeface="Arial" panose="020B0604020202020204" pitchFamily="34" charset="0"/>
                <a:cs typeface="Arial" panose="020B0604020202020204" pitchFamily="34" charset="0"/>
              </a:rPr>
              <a:t>lengths debarked</a:t>
            </a:r>
          </a:p>
        </p:txBody>
      </p:sp>
      <p:sp>
        <p:nvSpPr>
          <p:cNvPr id="13" name="Freeform 12">
            <a:extLst>
              <a:ext uri="{FF2B5EF4-FFF2-40B4-BE49-F238E27FC236}">
                <a16:creationId xmlns:a16="http://schemas.microsoft.com/office/drawing/2014/main" id="{38C862B6-B63B-6078-891E-A5DC5354FEF7}"/>
              </a:ext>
            </a:extLst>
          </p:cNvPr>
          <p:cNvSpPr/>
          <p:nvPr/>
        </p:nvSpPr>
        <p:spPr>
          <a:xfrm>
            <a:off x="360000" y="4026916"/>
            <a:ext cx="871107" cy="1244438"/>
          </a:xfrm>
          <a:custGeom>
            <a:avLst/>
            <a:gdLst>
              <a:gd name="connsiteX0" fmla="*/ 0 w 1244437"/>
              <a:gd name="connsiteY0" fmla="*/ 0 h 871106"/>
              <a:gd name="connsiteX1" fmla="*/ 808884 w 1244437"/>
              <a:gd name="connsiteY1" fmla="*/ 0 h 871106"/>
              <a:gd name="connsiteX2" fmla="*/ 1244437 w 1244437"/>
              <a:gd name="connsiteY2" fmla="*/ 435553 h 871106"/>
              <a:gd name="connsiteX3" fmla="*/ 808884 w 1244437"/>
              <a:gd name="connsiteY3" fmla="*/ 871106 h 871106"/>
              <a:gd name="connsiteX4" fmla="*/ 0 w 1244437"/>
              <a:gd name="connsiteY4" fmla="*/ 871106 h 871106"/>
              <a:gd name="connsiteX5" fmla="*/ 435553 w 1244437"/>
              <a:gd name="connsiteY5" fmla="*/ 435553 h 871106"/>
              <a:gd name="connsiteX6" fmla="*/ 0 w 1244437"/>
              <a:gd name="connsiteY6" fmla="*/ 0 h 87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4437" h="871106">
                <a:moveTo>
                  <a:pt x="1244436" y="0"/>
                </a:moveTo>
                <a:lnTo>
                  <a:pt x="1244436" y="566219"/>
                </a:lnTo>
                <a:lnTo>
                  <a:pt x="622219" y="871106"/>
                </a:lnTo>
                <a:lnTo>
                  <a:pt x="1" y="566219"/>
                </a:lnTo>
                <a:lnTo>
                  <a:pt x="1" y="0"/>
                </a:lnTo>
                <a:lnTo>
                  <a:pt x="622219" y="304887"/>
                </a:lnTo>
                <a:lnTo>
                  <a:pt x="124443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1" tIns="448253" rIns="12700" bIns="448254" numCol="1" spcCol="1270" anchor="ctr" anchorCtr="0">
            <a:noAutofit/>
          </a:bodyPr>
          <a:lstStyle/>
          <a:p>
            <a:pPr marL="0" lvl="0" indent="0" algn="ctr" defTabSz="889000">
              <a:lnSpc>
                <a:spcPct val="90000"/>
              </a:lnSpc>
              <a:spcBef>
                <a:spcPct val="0"/>
              </a:spcBef>
              <a:spcAft>
                <a:spcPct val="35000"/>
              </a:spcAft>
              <a:buNone/>
            </a:pPr>
            <a:r>
              <a:rPr lang="en-AU" sz="2000" b="1" kern="1200">
                <a:latin typeface="Arial" panose="020B0604020202020204" pitchFamily="34" charset="0"/>
                <a:cs typeface="Arial" panose="020B0604020202020204" pitchFamily="34" charset="0"/>
              </a:rPr>
              <a:t>3</a:t>
            </a:r>
          </a:p>
        </p:txBody>
      </p:sp>
      <p:sp>
        <p:nvSpPr>
          <p:cNvPr id="14" name="Freeform 13">
            <a:extLst>
              <a:ext uri="{FF2B5EF4-FFF2-40B4-BE49-F238E27FC236}">
                <a16:creationId xmlns:a16="http://schemas.microsoft.com/office/drawing/2014/main" id="{57EDA5C4-5540-7838-E7AA-3FCB8CAFC50F}"/>
              </a:ext>
            </a:extLst>
          </p:cNvPr>
          <p:cNvSpPr/>
          <p:nvPr/>
        </p:nvSpPr>
        <p:spPr>
          <a:xfrm>
            <a:off x="1231105" y="4026915"/>
            <a:ext cx="4306666" cy="808885"/>
          </a:xfrm>
          <a:custGeom>
            <a:avLst/>
            <a:gdLst>
              <a:gd name="connsiteX0" fmla="*/ 134817 w 808884"/>
              <a:gd name="connsiteY0" fmla="*/ 0 h 5140665"/>
              <a:gd name="connsiteX1" fmla="*/ 674067 w 808884"/>
              <a:gd name="connsiteY1" fmla="*/ 0 h 5140665"/>
              <a:gd name="connsiteX2" fmla="*/ 808884 w 808884"/>
              <a:gd name="connsiteY2" fmla="*/ 134817 h 5140665"/>
              <a:gd name="connsiteX3" fmla="*/ 808884 w 808884"/>
              <a:gd name="connsiteY3" fmla="*/ 5140665 h 5140665"/>
              <a:gd name="connsiteX4" fmla="*/ 808884 w 808884"/>
              <a:gd name="connsiteY4" fmla="*/ 5140665 h 5140665"/>
              <a:gd name="connsiteX5" fmla="*/ 0 w 808884"/>
              <a:gd name="connsiteY5" fmla="*/ 5140665 h 5140665"/>
              <a:gd name="connsiteX6" fmla="*/ 0 w 808884"/>
              <a:gd name="connsiteY6" fmla="*/ 5140665 h 5140665"/>
              <a:gd name="connsiteX7" fmla="*/ 0 w 808884"/>
              <a:gd name="connsiteY7" fmla="*/ 134817 h 5140665"/>
              <a:gd name="connsiteX8" fmla="*/ 134817 w 808884"/>
              <a:gd name="connsiteY8" fmla="*/ 0 h 514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884" h="5140665">
                <a:moveTo>
                  <a:pt x="808884" y="856799"/>
                </a:moveTo>
                <a:lnTo>
                  <a:pt x="808884" y="4283866"/>
                </a:lnTo>
                <a:cubicBezTo>
                  <a:pt x="808884" y="4757059"/>
                  <a:pt x="799386" y="5140662"/>
                  <a:pt x="787670" y="5140662"/>
                </a:cubicBezTo>
                <a:lnTo>
                  <a:pt x="0" y="5140662"/>
                </a:lnTo>
                <a:lnTo>
                  <a:pt x="0" y="5140662"/>
                </a:lnTo>
                <a:lnTo>
                  <a:pt x="0" y="3"/>
                </a:lnTo>
                <a:lnTo>
                  <a:pt x="0" y="3"/>
                </a:lnTo>
                <a:lnTo>
                  <a:pt x="787670" y="3"/>
                </a:lnTo>
                <a:cubicBezTo>
                  <a:pt x="799386" y="3"/>
                  <a:pt x="808884" y="383606"/>
                  <a:pt x="808884" y="856799"/>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1" tIns="52186" rIns="52186" bIns="52187" numCol="1" spcCol="1270" anchor="ctr" anchorCtr="0">
            <a:noAutofit/>
          </a:bodyPr>
          <a:lstStyle/>
          <a:p>
            <a:pPr marL="285750" lvl="1" indent="-285750" algn="l" defTabSz="889000">
              <a:lnSpc>
                <a:spcPct val="110000"/>
              </a:lnSpc>
              <a:spcBef>
                <a:spcPct val="0"/>
              </a:spcBef>
              <a:spcAft>
                <a:spcPts val="600"/>
              </a:spcAft>
              <a:buFont typeface="Arial" panose="020B0604020202020204" pitchFamily="34" charset="0"/>
              <a:buChar char="•"/>
            </a:pPr>
            <a:r>
              <a:rPr lang="en-AU" sz="1800" kern="1200" dirty="0">
                <a:latin typeface="Arial" panose="020B0604020202020204" pitchFamily="34" charset="0"/>
                <a:cs typeface="Arial" panose="020B0604020202020204" pitchFamily="34" charset="0"/>
              </a:rPr>
              <a:t>cut round logs into square</a:t>
            </a:r>
          </a:p>
          <a:p>
            <a:pPr marL="285750" lvl="1" indent="-285750" algn="l" defTabSz="889000">
              <a:lnSpc>
                <a:spcPct val="110000"/>
              </a:lnSpc>
              <a:spcBef>
                <a:spcPct val="0"/>
              </a:spcBef>
              <a:spcAft>
                <a:spcPts val="600"/>
              </a:spcAft>
              <a:buFont typeface="Arial" panose="020B0604020202020204" pitchFamily="34" charset="0"/>
              <a:buChar char="•"/>
            </a:pPr>
            <a:r>
              <a:rPr lang="en-AU" sz="1800" kern="1200" dirty="0">
                <a:latin typeface="Arial" panose="020B0604020202020204" pitchFamily="34" charset="0"/>
                <a:cs typeface="Arial" panose="020B0604020202020204" pitchFamily="34" charset="0"/>
              </a:rPr>
              <a:t>cut into dimensional timber</a:t>
            </a:r>
          </a:p>
        </p:txBody>
      </p:sp>
      <p:sp>
        <p:nvSpPr>
          <p:cNvPr id="15" name="Freeform 14">
            <a:extLst>
              <a:ext uri="{FF2B5EF4-FFF2-40B4-BE49-F238E27FC236}">
                <a16:creationId xmlns:a16="http://schemas.microsoft.com/office/drawing/2014/main" id="{D8D28E5F-1F09-ECD6-B9C6-46D4D19D4525}"/>
              </a:ext>
            </a:extLst>
          </p:cNvPr>
          <p:cNvSpPr/>
          <p:nvPr/>
        </p:nvSpPr>
        <p:spPr>
          <a:xfrm>
            <a:off x="360000" y="5124616"/>
            <a:ext cx="871107" cy="1244438"/>
          </a:xfrm>
          <a:custGeom>
            <a:avLst/>
            <a:gdLst>
              <a:gd name="connsiteX0" fmla="*/ 0 w 1244437"/>
              <a:gd name="connsiteY0" fmla="*/ 0 h 871106"/>
              <a:gd name="connsiteX1" fmla="*/ 808884 w 1244437"/>
              <a:gd name="connsiteY1" fmla="*/ 0 h 871106"/>
              <a:gd name="connsiteX2" fmla="*/ 1244437 w 1244437"/>
              <a:gd name="connsiteY2" fmla="*/ 435553 h 871106"/>
              <a:gd name="connsiteX3" fmla="*/ 808884 w 1244437"/>
              <a:gd name="connsiteY3" fmla="*/ 871106 h 871106"/>
              <a:gd name="connsiteX4" fmla="*/ 0 w 1244437"/>
              <a:gd name="connsiteY4" fmla="*/ 871106 h 871106"/>
              <a:gd name="connsiteX5" fmla="*/ 435553 w 1244437"/>
              <a:gd name="connsiteY5" fmla="*/ 435553 h 871106"/>
              <a:gd name="connsiteX6" fmla="*/ 0 w 1244437"/>
              <a:gd name="connsiteY6" fmla="*/ 0 h 87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4437" h="871106">
                <a:moveTo>
                  <a:pt x="1244436" y="0"/>
                </a:moveTo>
                <a:lnTo>
                  <a:pt x="1244436" y="566219"/>
                </a:lnTo>
                <a:lnTo>
                  <a:pt x="622219" y="871106"/>
                </a:lnTo>
                <a:lnTo>
                  <a:pt x="1" y="566219"/>
                </a:lnTo>
                <a:lnTo>
                  <a:pt x="1" y="0"/>
                </a:lnTo>
                <a:lnTo>
                  <a:pt x="622219" y="304887"/>
                </a:lnTo>
                <a:lnTo>
                  <a:pt x="1244436"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1" tIns="448253" rIns="12700" bIns="448254" numCol="1" spcCol="1270" anchor="ctr" anchorCtr="0">
            <a:noAutofit/>
          </a:bodyPr>
          <a:lstStyle/>
          <a:p>
            <a:pPr marL="0" lvl="0" indent="0" algn="ctr" defTabSz="889000">
              <a:lnSpc>
                <a:spcPct val="90000"/>
              </a:lnSpc>
              <a:spcBef>
                <a:spcPct val="0"/>
              </a:spcBef>
              <a:spcAft>
                <a:spcPct val="35000"/>
              </a:spcAft>
              <a:buNone/>
            </a:pPr>
            <a:r>
              <a:rPr lang="en-AU" sz="2000" b="1" kern="1200">
                <a:latin typeface="Arial" panose="020B0604020202020204" pitchFamily="34" charset="0"/>
                <a:cs typeface="Arial" panose="020B0604020202020204" pitchFamily="34" charset="0"/>
              </a:rPr>
              <a:t>4</a:t>
            </a:r>
          </a:p>
        </p:txBody>
      </p:sp>
      <p:sp>
        <p:nvSpPr>
          <p:cNvPr id="16" name="Freeform 15">
            <a:extLst>
              <a:ext uri="{FF2B5EF4-FFF2-40B4-BE49-F238E27FC236}">
                <a16:creationId xmlns:a16="http://schemas.microsoft.com/office/drawing/2014/main" id="{1E20245B-A0EE-D62D-9679-A74128FCF379}"/>
              </a:ext>
            </a:extLst>
          </p:cNvPr>
          <p:cNvSpPr/>
          <p:nvPr/>
        </p:nvSpPr>
        <p:spPr>
          <a:xfrm>
            <a:off x="1231105" y="5124616"/>
            <a:ext cx="4306666" cy="808885"/>
          </a:xfrm>
          <a:custGeom>
            <a:avLst/>
            <a:gdLst>
              <a:gd name="connsiteX0" fmla="*/ 134817 w 808884"/>
              <a:gd name="connsiteY0" fmla="*/ 0 h 5140665"/>
              <a:gd name="connsiteX1" fmla="*/ 674067 w 808884"/>
              <a:gd name="connsiteY1" fmla="*/ 0 h 5140665"/>
              <a:gd name="connsiteX2" fmla="*/ 808884 w 808884"/>
              <a:gd name="connsiteY2" fmla="*/ 134817 h 5140665"/>
              <a:gd name="connsiteX3" fmla="*/ 808884 w 808884"/>
              <a:gd name="connsiteY3" fmla="*/ 5140665 h 5140665"/>
              <a:gd name="connsiteX4" fmla="*/ 808884 w 808884"/>
              <a:gd name="connsiteY4" fmla="*/ 5140665 h 5140665"/>
              <a:gd name="connsiteX5" fmla="*/ 0 w 808884"/>
              <a:gd name="connsiteY5" fmla="*/ 5140665 h 5140665"/>
              <a:gd name="connsiteX6" fmla="*/ 0 w 808884"/>
              <a:gd name="connsiteY6" fmla="*/ 5140665 h 5140665"/>
              <a:gd name="connsiteX7" fmla="*/ 0 w 808884"/>
              <a:gd name="connsiteY7" fmla="*/ 134817 h 5140665"/>
              <a:gd name="connsiteX8" fmla="*/ 134817 w 808884"/>
              <a:gd name="connsiteY8" fmla="*/ 0 h 514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884" h="5140665">
                <a:moveTo>
                  <a:pt x="808884" y="856799"/>
                </a:moveTo>
                <a:lnTo>
                  <a:pt x="808884" y="4283866"/>
                </a:lnTo>
                <a:cubicBezTo>
                  <a:pt x="808884" y="4757059"/>
                  <a:pt x="799386" y="5140662"/>
                  <a:pt x="787670" y="5140662"/>
                </a:cubicBezTo>
                <a:lnTo>
                  <a:pt x="0" y="5140662"/>
                </a:lnTo>
                <a:lnTo>
                  <a:pt x="0" y="5140662"/>
                </a:lnTo>
                <a:lnTo>
                  <a:pt x="0" y="3"/>
                </a:lnTo>
                <a:lnTo>
                  <a:pt x="0" y="3"/>
                </a:lnTo>
                <a:lnTo>
                  <a:pt x="787670" y="3"/>
                </a:lnTo>
                <a:cubicBezTo>
                  <a:pt x="799386" y="3"/>
                  <a:pt x="808884" y="383606"/>
                  <a:pt x="808884" y="856799"/>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1" tIns="52186" rIns="52186" bIns="52187" numCol="1" spcCol="1270" anchor="ctr" anchorCtr="0">
            <a:noAutofit/>
          </a:bodyPr>
          <a:lstStyle/>
          <a:p>
            <a:pPr marL="285750" lvl="1" indent="-285750" algn="l" defTabSz="889000">
              <a:lnSpc>
                <a:spcPct val="110000"/>
              </a:lnSpc>
              <a:spcBef>
                <a:spcPct val="0"/>
              </a:spcBef>
              <a:spcAft>
                <a:spcPts val="600"/>
              </a:spcAft>
              <a:buFont typeface="Arial" panose="020B0604020202020204" pitchFamily="34" charset="0"/>
              <a:buChar char="•"/>
            </a:pPr>
            <a:r>
              <a:rPr lang="en-AU" sz="1800" kern="1200" dirty="0">
                <a:latin typeface="Arial" panose="020B0604020202020204" pitchFamily="34" charset="0"/>
                <a:cs typeface="Arial" panose="020B0604020202020204" pitchFamily="34" charset="0"/>
              </a:rPr>
              <a:t>Seasoned in a kiln</a:t>
            </a:r>
          </a:p>
          <a:p>
            <a:pPr marL="285750" lvl="1" indent="-285750" algn="l" defTabSz="889000">
              <a:lnSpc>
                <a:spcPct val="110000"/>
              </a:lnSpc>
              <a:spcBef>
                <a:spcPct val="0"/>
              </a:spcBef>
              <a:spcAft>
                <a:spcPts val="600"/>
              </a:spcAft>
              <a:buFont typeface="Arial" panose="020B0604020202020204" pitchFamily="34" charset="0"/>
              <a:buChar char="•"/>
            </a:pPr>
            <a:r>
              <a:rPr lang="en-AU" sz="1800" kern="1200" dirty="0">
                <a:latin typeface="Arial" panose="020B0604020202020204" pitchFamily="34" charset="0"/>
                <a:cs typeface="Arial" panose="020B0604020202020204" pitchFamily="34" charset="0"/>
              </a:rPr>
              <a:t>planed to finished dimensions</a:t>
            </a:r>
          </a:p>
        </p:txBody>
      </p:sp>
      <p:sp>
        <p:nvSpPr>
          <p:cNvPr id="8" name="Freeform 2">
            <a:extLst>
              <a:ext uri="{FF2B5EF4-FFF2-40B4-BE49-F238E27FC236}">
                <a16:creationId xmlns:a16="http://schemas.microsoft.com/office/drawing/2014/main" id="{45A002D3-F268-D876-D661-526D9FFEE244}"/>
              </a:ext>
              <a:ext uri="{C183D7F6-B498-43B3-948B-1728B52AA6E4}">
                <adec:decorative xmlns:adec="http://schemas.microsoft.com/office/drawing/2017/decorative" val="1"/>
              </a:ext>
            </a:extLst>
          </p:cNvPr>
          <p:cNvSpPr/>
          <p:nvPr/>
        </p:nvSpPr>
        <p:spPr>
          <a:xfrm>
            <a:off x="6263110" y="845555"/>
            <a:ext cx="3926346" cy="2823660"/>
          </a:xfrm>
          <a:custGeom>
            <a:avLst/>
            <a:gdLst/>
            <a:ahLst/>
            <a:cxnLst/>
            <a:rect l="l" t="t" r="r" b="b"/>
            <a:pathLst>
              <a:path w="5426828" h="3902743">
                <a:moveTo>
                  <a:pt x="0" y="0"/>
                </a:moveTo>
                <a:lnTo>
                  <a:pt x="5426828" y="0"/>
                </a:lnTo>
                <a:lnTo>
                  <a:pt x="5426828" y="3902743"/>
                </a:lnTo>
                <a:lnTo>
                  <a:pt x="0" y="3902743"/>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sp>
        <p:nvSpPr>
          <p:cNvPr id="9" name="Freeform 3">
            <a:extLst>
              <a:ext uri="{FF2B5EF4-FFF2-40B4-BE49-F238E27FC236}">
                <a16:creationId xmlns:a16="http://schemas.microsoft.com/office/drawing/2014/main" id="{F922BB9C-A631-6672-2D78-B8A22AAD3899}"/>
              </a:ext>
              <a:ext uri="{C183D7F6-B498-43B3-948B-1728B52AA6E4}">
                <adec:decorative xmlns:adec="http://schemas.microsoft.com/office/drawing/2017/decorative" val="1"/>
              </a:ext>
            </a:extLst>
          </p:cNvPr>
          <p:cNvSpPr/>
          <p:nvPr/>
        </p:nvSpPr>
        <p:spPr>
          <a:xfrm>
            <a:off x="6263110" y="3755843"/>
            <a:ext cx="3926346" cy="2615928"/>
          </a:xfrm>
          <a:custGeom>
            <a:avLst/>
            <a:gdLst/>
            <a:ahLst/>
            <a:cxnLst/>
            <a:rect l="l" t="t" r="r" b="b"/>
            <a:pathLst>
              <a:path w="5426828" h="3615624">
                <a:moveTo>
                  <a:pt x="0" y="0"/>
                </a:moveTo>
                <a:lnTo>
                  <a:pt x="5426828" y="0"/>
                </a:lnTo>
                <a:lnTo>
                  <a:pt x="5426828" y="3615624"/>
                </a:lnTo>
                <a:lnTo>
                  <a:pt x="0" y="3615624"/>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endParaRPr lang="en-AU"/>
          </a:p>
        </p:txBody>
      </p:sp>
      <p:sp>
        <p:nvSpPr>
          <p:cNvPr id="2" name="Slide Number Placeholder 1">
            <a:extLst>
              <a:ext uri="{FF2B5EF4-FFF2-40B4-BE49-F238E27FC236}">
                <a16:creationId xmlns:a16="http://schemas.microsoft.com/office/drawing/2014/main" id="{BAE59A63-C0C7-B46B-534C-07C1830D74E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a:p>
        </p:txBody>
      </p:sp>
    </p:spTree>
    <p:extLst>
      <p:ext uri="{BB962C8B-B14F-4D97-AF65-F5344CB8AC3E}">
        <p14:creationId xmlns:p14="http://schemas.microsoft.com/office/powerpoint/2010/main" val="2897854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41A15A-92CE-4871-8F16-1C780D49DF18}"/>
              </a:ext>
            </a:extLst>
          </p:cNvPr>
          <p:cNvSpPr>
            <a:spLocks noGrp="1"/>
          </p:cNvSpPr>
          <p:nvPr>
            <p:ph type="title"/>
          </p:nvPr>
        </p:nvSpPr>
        <p:spPr/>
        <p:txBody>
          <a:bodyPr/>
          <a:lstStyle/>
          <a:p>
            <a:r>
              <a:rPr lang="en-AU" dirty="0"/>
              <a:t>Timber terminology</a:t>
            </a:r>
          </a:p>
        </p:txBody>
      </p:sp>
      <p:sp>
        <p:nvSpPr>
          <p:cNvPr id="4" name="Text Placeholder 3">
            <a:extLst>
              <a:ext uri="{FF2B5EF4-FFF2-40B4-BE49-F238E27FC236}">
                <a16:creationId xmlns:a16="http://schemas.microsoft.com/office/drawing/2014/main" id="{5BD4C8BE-4CAF-912A-CCA6-9EA8FEAE21E4}"/>
              </a:ext>
            </a:extLst>
          </p:cNvPr>
          <p:cNvSpPr>
            <a:spLocks noGrp="1"/>
          </p:cNvSpPr>
          <p:nvPr>
            <p:ph type="body" sz="quarter" idx="18"/>
          </p:nvPr>
        </p:nvSpPr>
        <p:spPr>
          <a:xfrm>
            <a:off x="359999" y="982520"/>
            <a:ext cx="4290343" cy="310015"/>
          </a:xfrm>
        </p:spPr>
        <p:txBody>
          <a:bodyPr/>
          <a:lstStyle/>
          <a:p>
            <a:r>
              <a:rPr lang="en-AU" dirty="0"/>
              <a:t>Label the piece of timber</a:t>
            </a:r>
          </a:p>
        </p:txBody>
      </p:sp>
      <p:sp>
        <p:nvSpPr>
          <p:cNvPr id="7" name="Freeform 2">
            <a:extLst>
              <a:ext uri="{FF2B5EF4-FFF2-40B4-BE49-F238E27FC236}">
                <a16:creationId xmlns:a16="http://schemas.microsoft.com/office/drawing/2014/main" id="{2581495B-C090-2413-55B8-72F21A23CE02}"/>
              </a:ext>
              <a:ext uri="{C183D7F6-B498-43B3-948B-1728B52AA6E4}">
                <adec:decorative xmlns:adec="http://schemas.microsoft.com/office/drawing/2017/decorative" val="1"/>
              </a:ext>
            </a:extLst>
          </p:cNvPr>
          <p:cNvSpPr/>
          <p:nvPr/>
        </p:nvSpPr>
        <p:spPr>
          <a:xfrm>
            <a:off x="999204" y="982520"/>
            <a:ext cx="9791700" cy="3867950"/>
          </a:xfrm>
          <a:custGeom>
            <a:avLst/>
            <a:gdLst/>
            <a:ahLst/>
            <a:cxnLst/>
            <a:rect l="l" t="t" r="r" b="b"/>
            <a:pathLst>
              <a:path w="16819024" h="6664538">
                <a:moveTo>
                  <a:pt x="0" y="0"/>
                </a:moveTo>
                <a:lnTo>
                  <a:pt x="16819024" y="0"/>
                </a:lnTo>
                <a:lnTo>
                  <a:pt x="16819024" y="6664538"/>
                </a:lnTo>
                <a:lnTo>
                  <a:pt x="0" y="66645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dirty="0"/>
          </a:p>
        </p:txBody>
      </p:sp>
      <p:sp>
        <p:nvSpPr>
          <p:cNvPr id="6" name="TextBox 5">
            <a:extLst>
              <a:ext uri="{FF2B5EF4-FFF2-40B4-BE49-F238E27FC236}">
                <a16:creationId xmlns:a16="http://schemas.microsoft.com/office/drawing/2014/main" id="{B0BC8B7C-C3F4-710B-88F2-6750A927825D}"/>
              </a:ext>
            </a:extLst>
          </p:cNvPr>
          <p:cNvSpPr txBox="1"/>
          <p:nvPr/>
        </p:nvSpPr>
        <p:spPr>
          <a:xfrm rot="20527095">
            <a:off x="4682584" y="2278351"/>
            <a:ext cx="1012723" cy="369332"/>
          </a:xfrm>
          <a:prstGeom prst="rect">
            <a:avLst/>
          </a:prstGeom>
          <a:noFill/>
        </p:spPr>
        <p:txBody>
          <a:bodyPr wrap="square">
            <a:spAutoFit/>
          </a:bodyPr>
          <a:lstStyle/>
          <a:p>
            <a:r>
              <a:rPr lang="en-AU" sz="1800" dirty="0">
                <a:effectLst/>
              </a:rPr>
              <a:t>Face</a:t>
            </a:r>
            <a:endParaRPr lang="en-AU" sz="1800" dirty="0"/>
          </a:p>
        </p:txBody>
      </p:sp>
      <p:sp>
        <p:nvSpPr>
          <p:cNvPr id="10" name="TextBox 9">
            <a:extLst>
              <a:ext uri="{FF2B5EF4-FFF2-40B4-BE49-F238E27FC236}">
                <a16:creationId xmlns:a16="http://schemas.microsoft.com/office/drawing/2014/main" id="{7F71490C-836F-17C7-0CF8-A99DFE77BA38}"/>
              </a:ext>
            </a:extLst>
          </p:cNvPr>
          <p:cNvSpPr txBox="1"/>
          <p:nvPr/>
        </p:nvSpPr>
        <p:spPr>
          <a:xfrm rot="20468235">
            <a:off x="7187380" y="1564043"/>
            <a:ext cx="2281084" cy="456472"/>
          </a:xfrm>
          <a:prstGeom prst="rect">
            <a:avLst/>
          </a:prstGeom>
          <a:noFill/>
        </p:spPr>
        <p:txBody>
          <a:bodyPr wrap="square">
            <a:spAutoFit/>
          </a:bodyPr>
          <a:lstStyle/>
          <a:p>
            <a:pPr>
              <a:lnSpc>
                <a:spcPct val="150000"/>
              </a:lnSpc>
              <a:spcBef>
                <a:spcPts val="1200"/>
              </a:spcBef>
              <a:spcAft>
                <a:spcPts val="600"/>
              </a:spcAft>
            </a:pPr>
            <a:r>
              <a:rPr lang="en-AU" sz="1800" dirty="0">
                <a:effectLst/>
              </a:rPr>
              <a:t>With the grain</a:t>
            </a:r>
            <a:endParaRPr lang="en-AU"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46AEF11-9874-EDB3-BB12-6DF8DEB20142}"/>
              </a:ext>
            </a:extLst>
          </p:cNvPr>
          <p:cNvSpPr txBox="1"/>
          <p:nvPr/>
        </p:nvSpPr>
        <p:spPr>
          <a:xfrm rot="947385">
            <a:off x="1601489" y="3474613"/>
            <a:ext cx="2448232" cy="456472"/>
          </a:xfrm>
          <a:prstGeom prst="rect">
            <a:avLst/>
          </a:prstGeom>
          <a:noFill/>
        </p:spPr>
        <p:txBody>
          <a:bodyPr wrap="square">
            <a:spAutoFit/>
          </a:bodyPr>
          <a:lstStyle/>
          <a:p>
            <a:pPr>
              <a:lnSpc>
                <a:spcPct val="150000"/>
              </a:lnSpc>
              <a:spcBef>
                <a:spcPts val="1200"/>
              </a:spcBef>
              <a:spcAft>
                <a:spcPts val="600"/>
              </a:spcAft>
            </a:pPr>
            <a:r>
              <a:rPr lang="en-AU" sz="1800" dirty="0">
                <a:effectLst/>
              </a:rPr>
              <a:t>Across the grain</a:t>
            </a:r>
            <a:endParaRPr lang="en-AU"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52AE32E-5E82-B341-48DA-2BF553216F21}"/>
              </a:ext>
            </a:extLst>
          </p:cNvPr>
          <p:cNvSpPr txBox="1"/>
          <p:nvPr/>
        </p:nvSpPr>
        <p:spPr>
          <a:xfrm rot="1058448">
            <a:off x="1533091" y="4405733"/>
            <a:ext cx="1061884" cy="456472"/>
          </a:xfrm>
          <a:prstGeom prst="rect">
            <a:avLst/>
          </a:prstGeom>
          <a:noFill/>
        </p:spPr>
        <p:txBody>
          <a:bodyPr wrap="square">
            <a:spAutoFit/>
          </a:bodyPr>
          <a:lstStyle/>
          <a:p>
            <a:pPr>
              <a:lnSpc>
                <a:spcPct val="150000"/>
              </a:lnSpc>
              <a:spcBef>
                <a:spcPts val="1200"/>
              </a:spcBef>
              <a:spcAft>
                <a:spcPts val="600"/>
              </a:spcAft>
            </a:pPr>
            <a:r>
              <a:rPr lang="en-AU" sz="1800" dirty="0">
                <a:effectLst/>
              </a:rPr>
              <a:t>Width</a:t>
            </a:r>
            <a:endParaRPr lang="en-AU"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BD16F7D5-0E3D-6C57-7D50-91B280212B17}"/>
              </a:ext>
            </a:extLst>
          </p:cNvPr>
          <p:cNvSpPr txBox="1"/>
          <p:nvPr/>
        </p:nvSpPr>
        <p:spPr>
          <a:xfrm rot="20382174">
            <a:off x="6689580" y="3393016"/>
            <a:ext cx="1189703" cy="369332"/>
          </a:xfrm>
          <a:prstGeom prst="rect">
            <a:avLst/>
          </a:prstGeom>
          <a:noFill/>
        </p:spPr>
        <p:txBody>
          <a:bodyPr wrap="square">
            <a:spAutoFit/>
          </a:bodyPr>
          <a:lstStyle/>
          <a:p>
            <a:r>
              <a:rPr lang="en-AU" sz="1800" dirty="0">
                <a:effectLst/>
              </a:rPr>
              <a:t>Length</a:t>
            </a:r>
            <a:endParaRPr lang="en-AU" sz="1800" dirty="0"/>
          </a:p>
        </p:txBody>
      </p:sp>
      <p:sp>
        <p:nvSpPr>
          <p:cNvPr id="18" name="TextBox 17">
            <a:extLst>
              <a:ext uri="{FF2B5EF4-FFF2-40B4-BE49-F238E27FC236}">
                <a16:creationId xmlns:a16="http://schemas.microsoft.com/office/drawing/2014/main" id="{B16D2FAE-6860-078A-DA6C-B6D1FF7C2E4A}"/>
              </a:ext>
            </a:extLst>
          </p:cNvPr>
          <p:cNvSpPr txBox="1"/>
          <p:nvPr/>
        </p:nvSpPr>
        <p:spPr>
          <a:xfrm>
            <a:off x="3418880" y="4203673"/>
            <a:ext cx="1632155" cy="369332"/>
          </a:xfrm>
          <a:prstGeom prst="rect">
            <a:avLst/>
          </a:prstGeom>
          <a:noFill/>
        </p:spPr>
        <p:txBody>
          <a:bodyPr wrap="square">
            <a:spAutoFit/>
          </a:bodyPr>
          <a:lstStyle/>
          <a:p>
            <a:r>
              <a:rPr lang="en-AU" sz="1800" dirty="0">
                <a:effectLst/>
              </a:rPr>
              <a:t>Thickness</a:t>
            </a:r>
            <a:endParaRPr lang="en-AU" sz="1800" dirty="0"/>
          </a:p>
        </p:txBody>
      </p:sp>
      <p:sp>
        <p:nvSpPr>
          <p:cNvPr id="20" name="TextBox 19">
            <a:extLst>
              <a:ext uri="{FF2B5EF4-FFF2-40B4-BE49-F238E27FC236}">
                <a16:creationId xmlns:a16="http://schemas.microsoft.com/office/drawing/2014/main" id="{9F39A554-22D4-3AEF-7408-A0A3023F9CC5}"/>
              </a:ext>
            </a:extLst>
          </p:cNvPr>
          <p:cNvSpPr txBox="1"/>
          <p:nvPr/>
        </p:nvSpPr>
        <p:spPr>
          <a:xfrm rot="665349">
            <a:off x="9651759" y="837246"/>
            <a:ext cx="936898" cy="369332"/>
          </a:xfrm>
          <a:prstGeom prst="rect">
            <a:avLst/>
          </a:prstGeom>
          <a:noFill/>
        </p:spPr>
        <p:txBody>
          <a:bodyPr wrap="square">
            <a:spAutoFit/>
          </a:bodyPr>
          <a:lstStyle/>
          <a:p>
            <a:r>
              <a:rPr lang="en-AU" sz="1800" dirty="0">
                <a:effectLst/>
              </a:rPr>
              <a:t>Edge</a:t>
            </a:r>
            <a:endParaRPr lang="en-AU" sz="1800" dirty="0"/>
          </a:p>
        </p:txBody>
      </p:sp>
      <p:graphicFrame>
        <p:nvGraphicFramePr>
          <p:cNvPr id="8" name="Table 7">
            <a:extLst>
              <a:ext uri="{FF2B5EF4-FFF2-40B4-BE49-F238E27FC236}">
                <a16:creationId xmlns:a16="http://schemas.microsoft.com/office/drawing/2014/main" id="{3AD94257-0765-93F2-0AF3-0BE3AB3F7319}"/>
              </a:ext>
            </a:extLst>
          </p:cNvPr>
          <p:cNvGraphicFramePr>
            <a:graphicFrameLocks noGrp="1"/>
          </p:cNvGraphicFramePr>
          <p:nvPr>
            <p:extLst>
              <p:ext uri="{D42A27DB-BD31-4B8C-83A1-F6EECF244321}">
                <p14:modId xmlns:p14="http://schemas.microsoft.com/office/powerpoint/2010/main" val="596065452"/>
              </p:ext>
            </p:extLst>
          </p:nvPr>
        </p:nvGraphicFramePr>
        <p:xfrm>
          <a:off x="359999" y="5645633"/>
          <a:ext cx="8950824" cy="983200"/>
        </p:xfrm>
        <a:graphic>
          <a:graphicData uri="http://schemas.openxmlformats.org/drawingml/2006/table">
            <a:tbl>
              <a:tblPr firstRow="1" firstCol="1" bandRow="1">
                <a:tableStyleId>{2D5ABB26-0587-4C30-8999-92F81FD0307C}</a:tableStyleId>
              </a:tblPr>
              <a:tblGrid>
                <a:gridCol w="2237125">
                  <a:extLst>
                    <a:ext uri="{9D8B030D-6E8A-4147-A177-3AD203B41FA5}">
                      <a16:colId xmlns:a16="http://schemas.microsoft.com/office/drawing/2014/main" val="2219838676"/>
                    </a:ext>
                  </a:extLst>
                </a:gridCol>
                <a:gridCol w="2237125">
                  <a:extLst>
                    <a:ext uri="{9D8B030D-6E8A-4147-A177-3AD203B41FA5}">
                      <a16:colId xmlns:a16="http://schemas.microsoft.com/office/drawing/2014/main" val="4125555171"/>
                    </a:ext>
                  </a:extLst>
                </a:gridCol>
                <a:gridCol w="2238287">
                  <a:extLst>
                    <a:ext uri="{9D8B030D-6E8A-4147-A177-3AD203B41FA5}">
                      <a16:colId xmlns:a16="http://schemas.microsoft.com/office/drawing/2014/main" val="475162552"/>
                    </a:ext>
                  </a:extLst>
                </a:gridCol>
                <a:gridCol w="2238287">
                  <a:extLst>
                    <a:ext uri="{9D8B030D-6E8A-4147-A177-3AD203B41FA5}">
                      <a16:colId xmlns:a16="http://schemas.microsoft.com/office/drawing/2014/main" val="3649656183"/>
                    </a:ext>
                  </a:extLst>
                </a:gridCol>
              </a:tblGrid>
              <a:tr h="491600">
                <a:tc>
                  <a:txBody>
                    <a:bodyPr/>
                    <a:lstStyle/>
                    <a:p>
                      <a:pPr algn="ctr">
                        <a:lnSpc>
                          <a:spcPct val="150000"/>
                        </a:lnSpc>
                        <a:spcBef>
                          <a:spcPts val="1200"/>
                        </a:spcBef>
                        <a:spcAft>
                          <a:spcPts val="600"/>
                        </a:spcAft>
                      </a:pPr>
                      <a:r>
                        <a:rPr lang="en-AU" sz="1800" dirty="0">
                          <a:effectLst/>
                        </a:rPr>
                        <a:t>Face</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600"/>
                        </a:spcAft>
                      </a:pPr>
                      <a:r>
                        <a:rPr lang="en-AU" sz="1800" dirty="0">
                          <a:effectLst/>
                        </a:rPr>
                        <a:t>Across the grain</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600"/>
                        </a:spcAft>
                      </a:pPr>
                      <a:r>
                        <a:rPr lang="en-AU" sz="1800" dirty="0">
                          <a:effectLst/>
                        </a:rPr>
                        <a:t>With the grain</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600"/>
                        </a:spcAft>
                      </a:pPr>
                      <a:r>
                        <a:rPr lang="en-AU" sz="1800" dirty="0">
                          <a:effectLst/>
                        </a:rPr>
                        <a:t>Edge</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2764611"/>
                  </a:ext>
                </a:extLst>
              </a:tr>
              <a:tr h="491600">
                <a:tc>
                  <a:txBody>
                    <a:bodyPr/>
                    <a:lstStyle/>
                    <a:p>
                      <a:pPr algn="ctr">
                        <a:lnSpc>
                          <a:spcPct val="150000"/>
                        </a:lnSpc>
                        <a:spcBef>
                          <a:spcPts val="1200"/>
                        </a:spcBef>
                        <a:spcAft>
                          <a:spcPts val="600"/>
                        </a:spcAft>
                      </a:pPr>
                      <a:r>
                        <a:rPr lang="en-AU" sz="1800" dirty="0">
                          <a:effectLst/>
                        </a:rPr>
                        <a:t>Thickness</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600"/>
                        </a:spcAft>
                      </a:pPr>
                      <a:r>
                        <a:rPr lang="en-AU" sz="1800" dirty="0">
                          <a:effectLst/>
                        </a:rPr>
                        <a:t>Width</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377" rtl="0" eaLnBrk="1" fontAlgn="auto" latinLnBrk="0" hangingPunct="1">
                        <a:lnSpc>
                          <a:spcPct val="150000"/>
                        </a:lnSpc>
                        <a:spcBef>
                          <a:spcPts val="1200"/>
                        </a:spcBef>
                        <a:spcAft>
                          <a:spcPts val="600"/>
                        </a:spcAft>
                        <a:buClrTx/>
                        <a:buSzTx/>
                        <a:buFontTx/>
                        <a:buNone/>
                        <a:tabLst/>
                        <a:defRPr/>
                      </a:pPr>
                      <a:r>
                        <a:rPr lang="en-AU" sz="1800" dirty="0">
                          <a:effectLst/>
                        </a:rPr>
                        <a:t>Length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1200"/>
                        </a:spcBef>
                        <a:spcAft>
                          <a:spcPts val="600"/>
                        </a:spcAft>
                      </a:pP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0413014"/>
                  </a:ext>
                </a:extLst>
              </a:tr>
            </a:tbl>
          </a:graphicData>
        </a:graphic>
      </p:graphicFrame>
      <p:sp>
        <p:nvSpPr>
          <p:cNvPr id="2" name="Slide Number Placeholder 1">
            <a:extLst>
              <a:ext uri="{FF2B5EF4-FFF2-40B4-BE49-F238E27FC236}">
                <a16:creationId xmlns:a16="http://schemas.microsoft.com/office/drawing/2014/main" id="{EB358ABE-94DE-311F-F48D-3044A792864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a:t>
            </a:fld>
            <a:endParaRPr lang="en-AU"/>
          </a:p>
        </p:txBody>
      </p:sp>
    </p:spTree>
    <p:extLst>
      <p:ext uri="{BB962C8B-B14F-4D97-AF65-F5344CB8AC3E}">
        <p14:creationId xmlns:p14="http://schemas.microsoft.com/office/powerpoint/2010/main" val="111840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build="p"/>
      <p:bldP spid="12" grpId="0"/>
      <p:bldP spid="14" grpId="0"/>
      <p:bldP spid="16" grpId="0"/>
      <p:bldP spid="18"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 2</a:t>
            </a:r>
          </a:p>
        </p:txBody>
      </p:sp>
      <p:sp>
        <p:nvSpPr>
          <p:cNvPr id="3" name="TextBox 2">
            <a:extLst>
              <a:ext uri="{FF2B5EF4-FFF2-40B4-BE49-F238E27FC236}">
                <a16:creationId xmlns:a16="http://schemas.microsoft.com/office/drawing/2014/main" id="{DF637BA9-DB5E-2457-A795-0B300DBA6F82}"/>
              </a:ext>
            </a:extLst>
          </p:cNvPr>
          <p:cNvSpPr txBox="1"/>
          <p:nvPr/>
        </p:nvSpPr>
        <p:spPr>
          <a:xfrm>
            <a:off x="444500" y="1917277"/>
            <a:ext cx="11303000" cy="282635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rPr>
              <a:t>We are:</a:t>
            </a:r>
          </a:p>
          <a:p>
            <a:pPr marL="285750" indent="-285750">
              <a:lnSpc>
                <a:spcPct val="150000"/>
              </a:lnSpc>
              <a:spcAft>
                <a:spcPts val="600"/>
              </a:spcAft>
              <a:buFont typeface="Arial" panose="020B0604020202020204" pitchFamily="34" charset="0"/>
              <a:buChar char="•"/>
            </a:pPr>
            <a:r>
              <a:rPr lang="en-AU" sz="1800" dirty="0"/>
              <a:t>learning to understand safe processes and practices in the workshop</a:t>
            </a:r>
          </a:p>
          <a:p>
            <a:pPr marL="285750" indent="-285750">
              <a:lnSpc>
                <a:spcPct val="150000"/>
              </a:lnSpc>
              <a:spcAft>
                <a:spcPts val="600"/>
              </a:spcAft>
              <a:buFont typeface="Arial" panose="020B0604020202020204" pitchFamily="34" charset="0"/>
              <a:buChar char="•"/>
            </a:pPr>
            <a:r>
              <a:rPr lang="en-AU" sz="1800" dirty="0"/>
              <a:t>learning to apply safe processes and practices in the workshop</a:t>
            </a:r>
          </a:p>
          <a:p>
            <a:pPr>
              <a:lnSpc>
                <a:spcPct val="150000"/>
              </a:lnSpc>
              <a:spcAft>
                <a:spcPts val="600"/>
              </a:spcAft>
            </a:pPr>
            <a:r>
              <a:rPr lang="en-AU" sz="1800" b="1" dirty="0">
                <a:solidFill>
                  <a:schemeClr val="accent1"/>
                </a:solidFill>
              </a:rPr>
              <a:t>We can:</a:t>
            </a:r>
          </a:p>
          <a:p>
            <a:pPr marL="285750" indent="-285750">
              <a:lnSpc>
                <a:spcPct val="150000"/>
              </a:lnSpc>
              <a:spcAft>
                <a:spcPts val="600"/>
              </a:spcAft>
              <a:buFont typeface="Arial" panose="020B0604020202020204" pitchFamily="34" charset="0"/>
              <a:buChar char="•"/>
            </a:pPr>
            <a:r>
              <a:rPr lang="en-AU" sz="1800" dirty="0"/>
              <a:t>follow safe processes and practices when learning in the workshop.</a:t>
            </a:r>
          </a:p>
          <a:p>
            <a:pPr marL="285750" indent="-285750">
              <a:lnSpc>
                <a:spcPct val="150000"/>
              </a:lnSpc>
              <a:spcAft>
                <a:spcPts val="600"/>
              </a:spcAft>
              <a:buFont typeface="Arial" panose="020B0604020202020204" pitchFamily="34" charset="0"/>
              <a:buChar char="•"/>
            </a:pPr>
            <a:r>
              <a:rPr lang="en-AU" sz="1800" dirty="0"/>
              <a:t>identify PPE required to use workshop equipment.</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a:t>
            </a:fld>
            <a:endParaRPr lang="en-AU"/>
          </a:p>
        </p:txBody>
      </p:sp>
    </p:spTree>
    <p:extLst>
      <p:ext uri="{BB962C8B-B14F-4D97-AF65-F5344CB8AC3E}">
        <p14:creationId xmlns:p14="http://schemas.microsoft.com/office/powerpoint/2010/main" val="4243154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18EC2D42-44DB-4B21-B15E-D8C980721861}"/>
              </a:ext>
            </a:extLst>
          </p:cNvPr>
          <p:cNvSpPr>
            <a:spLocks noGrp="1"/>
          </p:cNvSpPr>
          <p:nvPr>
            <p:ph type="title"/>
          </p:nvPr>
        </p:nvSpPr>
        <p:spPr>
          <a:xfrm>
            <a:off x="359998" y="360000"/>
            <a:ext cx="10260002" cy="522000"/>
          </a:xfrm>
        </p:spPr>
        <p:txBody>
          <a:bodyPr/>
          <a:lstStyle/>
          <a:p>
            <a:r>
              <a:rPr lang="en-US" dirty="0"/>
              <a:t>Workshop safety</a:t>
            </a:r>
          </a:p>
        </p:txBody>
      </p:sp>
      <p:sp>
        <p:nvSpPr>
          <p:cNvPr id="6" name="Rectangle 1">
            <a:extLst>
              <a:ext uri="{FF2B5EF4-FFF2-40B4-BE49-F238E27FC236}">
                <a16:creationId xmlns:a16="http://schemas.microsoft.com/office/drawing/2014/main" id="{EF58BDE3-1617-788C-48EE-BCA8ABFD1161}"/>
              </a:ext>
            </a:extLst>
          </p:cNvPr>
          <p:cNvSpPr>
            <a:spLocks noGrp="1" noChangeArrowheads="1"/>
          </p:cNvSpPr>
          <p:nvPr>
            <p:ph type="body" sz="quarter" idx="18"/>
          </p:nvPr>
        </p:nvSpPr>
        <p:spPr bwMode="auto">
          <a:xfrm>
            <a:off x="360000" y="1016704"/>
            <a:ext cx="10080000" cy="31001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45720" rIns="91440" bIns="45720" numCol="1" anchor="b" anchorCtr="0" compatLnSpc="1">
            <a:prstTxWarp prst="textNoShape">
              <a:avLst/>
            </a:prstTxWarp>
            <a:noAutofit/>
          </a:bodyPr>
          <a:lstStyle/>
          <a:p>
            <a:pPr marL="0" marR="0" lvl="0" indent="0" defTabSz="914400" rtl="0" eaLnBrk="0" fontAlgn="base" latinLnBrk="0" hangingPunct="0">
              <a:lnSpc>
                <a:spcPct val="140000"/>
              </a:lnSpc>
              <a:spcBef>
                <a:spcPct val="0"/>
              </a:spcBef>
              <a:spcAft>
                <a:spcPts val="600"/>
              </a:spcAft>
              <a:buClrTx/>
              <a:buSzTx/>
              <a:buFontTx/>
              <a:buNone/>
              <a:tabLst/>
            </a:pPr>
            <a:r>
              <a:rPr lang="en-US" altLang="en-US" dirty="0">
                <a:hlinkClick r:id="rId3"/>
              </a:rPr>
              <a:t>Timber Technology - Workshop Walkthrough.mp4</a:t>
            </a:r>
            <a:endParaRPr lang="en-US" altLang="en-US" dirty="0"/>
          </a:p>
        </p:txBody>
      </p:sp>
      <p:pic>
        <p:nvPicPr>
          <p:cNvPr id="8" name="Picture 7">
            <a:hlinkClick r:id="rId3"/>
            <a:extLst>
              <a:ext uri="{FF2B5EF4-FFF2-40B4-BE49-F238E27FC236}">
                <a16:creationId xmlns:a16="http://schemas.microsoft.com/office/drawing/2014/main" id="{9CE5440F-2958-F64C-6FB9-002A5BA0CFB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9998" y="2010774"/>
            <a:ext cx="11483999" cy="4210718"/>
          </a:xfrm>
          <a:prstGeom prst="rect">
            <a:avLst/>
          </a:prstGeom>
          <a:noFill/>
        </p:spPr>
      </p:pic>
      <p:pic>
        <p:nvPicPr>
          <p:cNvPr id="9" name="Picture 2" descr="Play button icon">
            <a:hlinkClick r:id="rId3"/>
            <a:extLst>
              <a:ext uri="{FF2B5EF4-FFF2-40B4-BE49-F238E27FC236}">
                <a16:creationId xmlns:a16="http://schemas.microsoft.com/office/drawing/2014/main" id="{FEBBFB7A-9697-F13F-7CD6-2133987B092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val="0"/>
              </a:ext>
            </a:extLst>
          </a:blip>
          <a:srcRect/>
          <a:stretch>
            <a:fillRect/>
          </a:stretch>
        </p:blipFill>
        <p:spPr bwMode="auto">
          <a:xfrm>
            <a:off x="4993401" y="3547265"/>
            <a:ext cx="2205198" cy="1274116"/>
          </a:xfrm>
          <a:prstGeom prst="rect">
            <a:avLst/>
          </a:prstGeom>
          <a:noFill/>
        </p:spPr>
      </p:pic>
      <p:sp>
        <p:nvSpPr>
          <p:cNvPr id="2" name="Slide Number Placeholder 1">
            <a:extLst>
              <a:ext uri="{FF2B5EF4-FFF2-40B4-BE49-F238E27FC236}">
                <a16:creationId xmlns:a16="http://schemas.microsoft.com/office/drawing/2014/main" id="{259F70D5-DCA8-7A4D-B3C0-4A55515D701B}"/>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13</a:t>
            </a:fld>
            <a:endParaRPr lang="en-AU"/>
          </a:p>
        </p:txBody>
      </p:sp>
    </p:spTree>
    <p:extLst>
      <p:ext uri="{BB962C8B-B14F-4D97-AF65-F5344CB8AC3E}">
        <p14:creationId xmlns:p14="http://schemas.microsoft.com/office/powerpoint/2010/main" val="121698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95509E-6ACF-E86D-4949-4F63A3BD6A9F}"/>
              </a:ext>
            </a:extLst>
          </p:cNvPr>
          <p:cNvSpPr>
            <a:spLocks noGrp="1"/>
          </p:cNvSpPr>
          <p:nvPr>
            <p:ph type="title"/>
          </p:nvPr>
        </p:nvSpPr>
        <p:spPr/>
        <p:txBody>
          <a:bodyPr/>
          <a:lstStyle/>
          <a:p>
            <a:r>
              <a:rPr lang="en-AU" dirty="0"/>
              <a:t>Safety signage</a:t>
            </a:r>
          </a:p>
        </p:txBody>
      </p:sp>
      <p:pic>
        <p:nvPicPr>
          <p:cNvPr id="11" name="Picture 10" descr="5 safety signs&#10;1. safety glasses must be worn&#10;2. hearing protection must be worn&#10;3.  no loose clothing&#10;4. long hair must be tied back&#10;5. enclosed leather footwear must be worn.">
            <a:extLst>
              <a:ext uri="{FF2B5EF4-FFF2-40B4-BE49-F238E27FC236}">
                <a16:creationId xmlns:a16="http://schemas.microsoft.com/office/drawing/2014/main" id="{E83DF475-5C50-BA88-BE4F-177825435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0" y="1920669"/>
            <a:ext cx="11393636" cy="2819124"/>
          </a:xfrm>
          <a:prstGeom prst="rect">
            <a:avLst/>
          </a:prstGeom>
        </p:spPr>
      </p:pic>
      <p:sp>
        <p:nvSpPr>
          <p:cNvPr id="2" name="Slide Number Placeholder 1">
            <a:extLst>
              <a:ext uri="{FF2B5EF4-FFF2-40B4-BE49-F238E27FC236}">
                <a16:creationId xmlns:a16="http://schemas.microsoft.com/office/drawing/2014/main" id="{878CDF6C-528F-D175-C551-04C1A288B9B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a:t>
            </a:fld>
            <a:endParaRPr lang="en-AU"/>
          </a:p>
        </p:txBody>
      </p:sp>
    </p:spTree>
    <p:extLst>
      <p:ext uri="{BB962C8B-B14F-4D97-AF65-F5344CB8AC3E}">
        <p14:creationId xmlns:p14="http://schemas.microsoft.com/office/powerpoint/2010/main" val="1304087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latin typeface="+mj-lt"/>
              </a:rPr>
              <a:t>‘The sign’</a:t>
            </a:r>
          </a:p>
        </p:txBody>
      </p:sp>
    </p:spTree>
    <p:extLst>
      <p:ext uri="{BB962C8B-B14F-4D97-AF65-F5344CB8AC3E}">
        <p14:creationId xmlns:p14="http://schemas.microsoft.com/office/powerpoint/2010/main" val="202819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 3</a:t>
            </a:r>
          </a:p>
        </p:txBody>
      </p:sp>
      <p:sp>
        <p:nvSpPr>
          <p:cNvPr id="3" name="TextBox 2">
            <a:extLst>
              <a:ext uri="{FF2B5EF4-FFF2-40B4-BE49-F238E27FC236}">
                <a16:creationId xmlns:a16="http://schemas.microsoft.com/office/drawing/2014/main" id="{DF637BA9-DB5E-2457-A795-0B300DBA6F82}"/>
              </a:ext>
            </a:extLst>
          </p:cNvPr>
          <p:cNvSpPr txBox="1"/>
          <p:nvPr/>
        </p:nvSpPr>
        <p:spPr>
          <a:xfrm>
            <a:off x="444500" y="1917277"/>
            <a:ext cx="11303000" cy="331879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rPr>
              <a:t>We are:</a:t>
            </a:r>
          </a:p>
          <a:p>
            <a:pPr marL="285750" indent="-285750">
              <a:lnSpc>
                <a:spcPct val="150000"/>
              </a:lnSpc>
              <a:spcAft>
                <a:spcPts val="600"/>
              </a:spcAft>
              <a:buFont typeface="Arial" panose="020B0604020202020204" pitchFamily="34" charset="0"/>
              <a:buChar char="•"/>
            </a:pPr>
            <a:r>
              <a:rPr lang="en-AU" sz="1800" dirty="0"/>
              <a:t>continuing to learn to apply safe processes and practices in the workshop.</a:t>
            </a:r>
          </a:p>
          <a:p>
            <a:pPr marL="285750" indent="-285750">
              <a:lnSpc>
                <a:spcPct val="150000"/>
              </a:lnSpc>
              <a:spcAft>
                <a:spcPts val="600"/>
              </a:spcAft>
              <a:buFont typeface="Arial" panose="020B0604020202020204" pitchFamily="34" charset="0"/>
              <a:buChar char="•"/>
            </a:pPr>
            <a:r>
              <a:rPr lang="en-AU" sz="1800" dirty="0"/>
              <a:t>learning to apply material and design considerations to the planning and production of a project.</a:t>
            </a:r>
          </a:p>
          <a:p>
            <a:pPr>
              <a:lnSpc>
                <a:spcPct val="150000"/>
              </a:lnSpc>
              <a:spcAft>
                <a:spcPts val="600"/>
              </a:spcAft>
            </a:pPr>
            <a:r>
              <a:rPr lang="en-AU" sz="1800" b="1" dirty="0">
                <a:solidFill>
                  <a:schemeClr val="accent1"/>
                </a:solidFill>
              </a:rPr>
              <a:t>We can:</a:t>
            </a:r>
          </a:p>
          <a:p>
            <a:pPr marL="285750" indent="-285750">
              <a:lnSpc>
                <a:spcPct val="150000"/>
              </a:lnSpc>
              <a:spcAft>
                <a:spcPts val="600"/>
              </a:spcAft>
              <a:buFont typeface="Arial" panose="020B0604020202020204" pitchFamily="34" charset="0"/>
              <a:buChar char="•"/>
            </a:pPr>
            <a:r>
              <a:rPr lang="en-AU" sz="1800" dirty="0"/>
              <a:t>follow safe processes and practices when learning in the workshop.</a:t>
            </a:r>
          </a:p>
          <a:p>
            <a:pPr marL="285750" indent="-285750">
              <a:lnSpc>
                <a:spcPct val="150000"/>
              </a:lnSpc>
              <a:spcAft>
                <a:spcPts val="600"/>
              </a:spcAft>
              <a:buFont typeface="Arial" panose="020B0604020202020204" pitchFamily="34" charset="0"/>
              <a:buChar char="•"/>
            </a:pPr>
            <a:r>
              <a:rPr lang="en-AU" sz="1800" dirty="0"/>
              <a:t>identify a suitable material to produce my project.</a:t>
            </a:r>
          </a:p>
          <a:p>
            <a:pPr marL="285750" indent="-285750">
              <a:lnSpc>
                <a:spcPct val="150000"/>
              </a:lnSpc>
              <a:spcAft>
                <a:spcPts val="600"/>
              </a:spcAft>
              <a:buFont typeface="Arial" panose="020B0604020202020204" pitchFamily="34" charset="0"/>
              <a:buChar char="•"/>
            </a:pPr>
            <a:r>
              <a:rPr lang="en-AU" sz="1800" dirty="0"/>
              <a:t>produce simple working drawings for my project.</a:t>
            </a:r>
            <a:endParaRPr lang="en-US" sz="1800" dirty="0"/>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16</a:t>
            </a:fld>
            <a:endParaRPr lang="en-AU"/>
          </a:p>
        </p:txBody>
      </p:sp>
    </p:spTree>
    <p:extLst>
      <p:ext uri="{BB962C8B-B14F-4D97-AF65-F5344CB8AC3E}">
        <p14:creationId xmlns:p14="http://schemas.microsoft.com/office/powerpoint/2010/main" val="1182518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8802AD4-4549-A75F-D3A7-CFF9FBA66A31}"/>
              </a:ext>
            </a:extLst>
          </p:cNvPr>
          <p:cNvSpPr>
            <a:spLocks noGrp="1"/>
          </p:cNvSpPr>
          <p:nvPr>
            <p:ph type="ctrTitle"/>
          </p:nvPr>
        </p:nvSpPr>
        <p:spPr>
          <a:xfrm>
            <a:off x="540000" y="4067881"/>
            <a:ext cx="5556000" cy="1993285"/>
          </a:xfrm>
        </p:spPr>
        <p:txBody>
          <a:bodyPr/>
          <a:lstStyle/>
          <a:p>
            <a:r>
              <a:rPr lang="en-US" dirty="0"/>
              <a:t>The design and production process</a:t>
            </a:r>
          </a:p>
        </p:txBody>
      </p:sp>
      <p:pic>
        <p:nvPicPr>
          <p:cNvPr id="3" name="Graphic 9" descr="The design process:&#10;1. identifying and defining&#10;2. researching and planning&#10;3. producing and implementing&#10;4.testing and evaluating">
            <a:extLst>
              <a:ext uri="{FF2B5EF4-FFF2-40B4-BE49-F238E27FC236}">
                <a16:creationId xmlns:a16="http://schemas.microsoft.com/office/drawing/2014/main" id="{65A3CE35-5290-DDE0-E202-4E871309B8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29099" y="437605"/>
            <a:ext cx="1773553" cy="5982789"/>
          </a:xfrm>
          <a:prstGeom prst="rect">
            <a:avLst/>
          </a:prstGeom>
        </p:spPr>
      </p:pic>
      <p:sp>
        <p:nvSpPr>
          <p:cNvPr id="2" name="Slide Number Placeholder 1">
            <a:extLst>
              <a:ext uri="{FF2B5EF4-FFF2-40B4-BE49-F238E27FC236}">
                <a16:creationId xmlns:a16="http://schemas.microsoft.com/office/drawing/2014/main" id="{B96C043F-3F95-50A8-37A4-83B30A78F127}"/>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pPr>
              <a:spcAft>
                <a:spcPts val="600"/>
              </a:spcAft>
            </a:pPr>
            <a:fld id="{10A01DC5-1685-4615-8240-15192985C6A2}" type="slidenum">
              <a:rPr lang="en-AU" smtClean="0"/>
              <a:pPr>
                <a:spcAft>
                  <a:spcPts val="600"/>
                </a:spcAft>
              </a:pPr>
              <a:t>17</a:t>
            </a:fld>
            <a:endParaRPr lang="en-AU"/>
          </a:p>
        </p:txBody>
      </p:sp>
    </p:spTree>
    <p:extLst>
      <p:ext uri="{BB962C8B-B14F-4D97-AF65-F5344CB8AC3E}">
        <p14:creationId xmlns:p14="http://schemas.microsoft.com/office/powerpoint/2010/main" val="245478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D4FFC4-AC32-CFF9-919F-F1CF2960132E}"/>
              </a:ext>
            </a:extLst>
          </p:cNvPr>
          <p:cNvSpPr>
            <a:spLocks noGrp="1"/>
          </p:cNvSpPr>
          <p:nvPr>
            <p:ph type="title"/>
          </p:nvPr>
        </p:nvSpPr>
        <p:spPr>
          <a:xfrm>
            <a:off x="360000" y="360000"/>
            <a:ext cx="8927691" cy="545601"/>
          </a:xfrm>
        </p:spPr>
        <p:txBody>
          <a:bodyPr/>
          <a:lstStyle/>
          <a:p>
            <a:r>
              <a:rPr lang="en-AU" dirty="0"/>
              <a:t>Identifying and defining</a:t>
            </a:r>
          </a:p>
        </p:txBody>
      </p:sp>
      <p:sp>
        <p:nvSpPr>
          <p:cNvPr id="5" name="Text Placeholder 4">
            <a:extLst>
              <a:ext uri="{FF2B5EF4-FFF2-40B4-BE49-F238E27FC236}">
                <a16:creationId xmlns:a16="http://schemas.microsoft.com/office/drawing/2014/main" id="{AD2DFFB8-A0DA-52A8-E94E-8D63FA436FFB}"/>
              </a:ext>
            </a:extLst>
          </p:cNvPr>
          <p:cNvSpPr>
            <a:spLocks noGrp="1"/>
          </p:cNvSpPr>
          <p:nvPr>
            <p:ph type="body" sz="quarter" idx="17"/>
          </p:nvPr>
        </p:nvSpPr>
        <p:spPr>
          <a:xfrm>
            <a:off x="360000" y="2113839"/>
            <a:ext cx="11483998" cy="4261082"/>
          </a:xfrm>
        </p:spPr>
        <p:txBody>
          <a:bodyPr/>
          <a:lstStyle/>
          <a:p>
            <a:pPr>
              <a:spcAft>
                <a:spcPts val="600"/>
              </a:spcAft>
            </a:pPr>
            <a:r>
              <a:rPr lang="en-AU" sz="1800" b="1" dirty="0"/>
              <a:t>The design brief</a:t>
            </a:r>
          </a:p>
          <a:p>
            <a:pPr>
              <a:spcAft>
                <a:spcPts val="600"/>
              </a:spcAft>
            </a:pPr>
            <a:r>
              <a:rPr lang="en-AU" sz="1800" dirty="0"/>
              <a:t>Create a custom door sign from radiata pine, featuring a graphic or logo along with a title or name. The sign should include a chamfered edge and at least one aesthetic enhancement such as wood burning, colour, and/or laser print transfer. The final product should be finished to ensure durability and a polished appearance.</a:t>
            </a:r>
          </a:p>
          <a:p>
            <a:pPr>
              <a:spcAft>
                <a:spcPts val="600"/>
              </a:spcAft>
            </a:pPr>
            <a:endParaRPr lang="en-AU" sz="1800" b="1" dirty="0"/>
          </a:p>
          <a:p>
            <a:pPr>
              <a:spcAft>
                <a:spcPts val="600"/>
              </a:spcAft>
            </a:pPr>
            <a:r>
              <a:rPr lang="en-AU" sz="1800" b="1" dirty="0"/>
              <a:t>Limitations</a:t>
            </a:r>
          </a:p>
          <a:p>
            <a:pPr>
              <a:spcAft>
                <a:spcPts val="600"/>
              </a:spcAft>
            </a:pPr>
            <a:r>
              <a:rPr lang="en-AU" sz="1800" dirty="0"/>
              <a:t>You have 4 lessons. The width and length will largely be determined by the material and your teacher. Keep your design simple to ensure you have adequate time to complete it. </a:t>
            </a:r>
          </a:p>
        </p:txBody>
      </p:sp>
      <p:pic>
        <p:nvPicPr>
          <p:cNvPr id="7" name="Graphic 6">
            <a:extLst>
              <a:ext uri="{FF2B5EF4-FFF2-40B4-BE49-F238E27FC236}">
                <a16:creationId xmlns:a16="http://schemas.microsoft.com/office/drawing/2014/main" id="{464E306F-8477-FB38-4B1A-ADBDCEF25DD1}"/>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77038" y="188109"/>
            <a:ext cx="1980000" cy="1914623"/>
          </a:xfrm>
          <a:prstGeom prst="rect">
            <a:avLst/>
          </a:prstGeom>
        </p:spPr>
      </p:pic>
      <p:sp>
        <p:nvSpPr>
          <p:cNvPr id="2" name="Slide Number Placeholder 1">
            <a:extLst>
              <a:ext uri="{FF2B5EF4-FFF2-40B4-BE49-F238E27FC236}">
                <a16:creationId xmlns:a16="http://schemas.microsoft.com/office/drawing/2014/main" id="{B8B7253A-0215-63D6-7578-4681568E7C9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a:p>
        </p:txBody>
      </p:sp>
    </p:spTree>
    <p:extLst>
      <p:ext uri="{BB962C8B-B14F-4D97-AF65-F5344CB8AC3E}">
        <p14:creationId xmlns:p14="http://schemas.microsoft.com/office/powerpoint/2010/main" val="238193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5E02BD-4F64-377B-753C-11C2CD0479D4}"/>
              </a:ext>
            </a:extLst>
          </p:cNvPr>
          <p:cNvSpPr>
            <a:spLocks noGrp="1"/>
          </p:cNvSpPr>
          <p:nvPr>
            <p:ph type="title"/>
          </p:nvPr>
        </p:nvSpPr>
        <p:spPr>
          <a:xfrm>
            <a:off x="360000" y="360000"/>
            <a:ext cx="11484000" cy="545601"/>
          </a:xfrm>
        </p:spPr>
        <p:txBody>
          <a:bodyPr anchor="t">
            <a:normAutofit/>
          </a:bodyPr>
          <a:lstStyle/>
          <a:p>
            <a:r>
              <a:rPr lang="en-AU" dirty="0"/>
              <a:t>Design ideas</a:t>
            </a:r>
          </a:p>
        </p:txBody>
      </p:sp>
      <p:sp>
        <p:nvSpPr>
          <p:cNvPr id="5" name="Text Placeholder 4">
            <a:extLst>
              <a:ext uri="{FF2B5EF4-FFF2-40B4-BE49-F238E27FC236}">
                <a16:creationId xmlns:a16="http://schemas.microsoft.com/office/drawing/2014/main" id="{012153DA-FB2C-0ADF-D21E-3947E815546F}"/>
              </a:ext>
            </a:extLst>
          </p:cNvPr>
          <p:cNvSpPr>
            <a:spLocks noGrp="1"/>
          </p:cNvSpPr>
          <p:nvPr>
            <p:ph sz="quarter" idx="19"/>
          </p:nvPr>
        </p:nvSpPr>
        <p:spPr>
          <a:xfrm>
            <a:off x="360363" y="2100391"/>
            <a:ext cx="5152931" cy="1914623"/>
          </a:xfrm>
        </p:spPr>
        <p:txBody>
          <a:bodyPr>
            <a:normAutofit/>
          </a:bodyPr>
          <a:lstStyle/>
          <a:p>
            <a:pPr>
              <a:spcAft>
                <a:spcPts val="600"/>
              </a:spcAft>
            </a:pPr>
            <a:r>
              <a:rPr lang="en-AU" sz="1800" dirty="0">
                <a:effectLst/>
              </a:rPr>
              <a:t>Sketch 2 design ideas. Experiment with logo design, font size and style and/or transfer of graphics or pictures which inspire you. Annotate each design to describe your choices.  </a:t>
            </a:r>
          </a:p>
          <a:p>
            <a:endParaRPr lang="en-AU" dirty="0"/>
          </a:p>
        </p:txBody>
      </p:sp>
      <p:pic>
        <p:nvPicPr>
          <p:cNvPr id="6" name="Picture 5" descr="a line drawing of a timber sign for students to sketch their design idea.">
            <a:extLst>
              <a:ext uri="{FF2B5EF4-FFF2-40B4-BE49-F238E27FC236}">
                <a16:creationId xmlns:a16="http://schemas.microsoft.com/office/drawing/2014/main" id="{1F28A60F-CB0F-DE8D-CB7F-3292FF049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5549" y="2942913"/>
            <a:ext cx="5991276" cy="2965682"/>
          </a:xfrm>
          <a:prstGeom prst="rect">
            <a:avLst/>
          </a:prstGeom>
          <a:noFill/>
        </p:spPr>
      </p:pic>
      <p:pic>
        <p:nvPicPr>
          <p:cNvPr id="8" name="Graphic 7">
            <a:extLst>
              <a:ext uri="{FF2B5EF4-FFF2-40B4-BE49-F238E27FC236}">
                <a16:creationId xmlns:a16="http://schemas.microsoft.com/office/drawing/2014/main" id="{09941F6E-A9B7-CEA2-1A7B-22CA7DEB401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77038" y="185768"/>
            <a:ext cx="1980000" cy="1914623"/>
          </a:xfrm>
          <a:prstGeom prst="rect">
            <a:avLst/>
          </a:prstGeom>
        </p:spPr>
      </p:pic>
      <p:sp>
        <p:nvSpPr>
          <p:cNvPr id="2" name="Slide Number Placeholder 1">
            <a:extLst>
              <a:ext uri="{FF2B5EF4-FFF2-40B4-BE49-F238E27FC236}">
                <a16:creationId xmlns:a16="http://schemas.microsoft.com/office/drawing/2014/main" id="{CD812539-CB60-518C-D784-A417A7D72CB8}"/>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19</a:t>
            </a:fld>
            <a:endParaRPr lang="en-AU"/>
          </a:p>
        </p:txBody>
      </p:sp>
    </p:spTree>
    <p:extLst>
      <p:ext uri="{BB962C8B-B14F-4D97-AF65-F5344CB8AC3E}">
        <p14:creationId xmlns:p14="http://schemas.microsoft.com/office/powerpoint/2010/main" val="218199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effectLst/>
                <a:latin typeface="+mj-lt"/>
                <a:ea typeface="Times New Roman" panose="02020603050405020304" pitchFamily="18" charset="0"/>
              </a:rPr>
              <a:t>My BBQ rules</a:t>
            </a:r>
            <a:endParaRPr lang="en-AU" dirty="0">
              <a:latin typeface="+mj-lt"/>
            </a:endParaRPr>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dirty="0">
                <a:latin typeface="+mj-lt"/>
              </a:rPr>
              <a:t>Technology – Stage 4/Years 7–8</a:t>
            </a:r>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6"/>
          </p:nvPr>
        </p:nvSpPr>
        <p:spPr/>
        <p:txBody>
          <a:bodyPr/>
          <a:lstStyle/>
          <a:p>
            <a:r>
              <a:rPr lang="en-AU" dirty="0">
                <a:effectLst/>
                <a:latin typeface="+mj-lt"/>
                <a:ea typeface="Times New Roman" panose="02020603050405020304" pitchFamily="18" charset="0"/>
              </a:rPr>
              <a:t>Materials and production processes – timber</a:t>
            </a:r>
            <a:endParaRPr lang="en-AU" dirty="0"/>
          </a:p>
        </p:txBody>
      </p:sp>
      <p:sp>
        <p:nvSpPr>
          <p:cNvPr id="9" name="Freeform 9">
            <a:extLst>
              <a:ext uri="{FF2B5EF4-FFF2-40B4-BE49-F238E27FC236}">
                <a16:creationId xmlns:a16="http://schemas.microsoft.com/office/drawing/2014/main" id="{5250EF1B-11BC-F90B-E28C-CED97732B992}"/>
              </a:ext>
              <a:ext uri="{C183D7F6-B498-43B3-948B-1728B52AA6E4}">
                <adec:decorative xmlns:adec="http://schemas.microsoft.com/office/drawing/2017/decorative" val="1"/>
              </a:ext>
            </a:extLst>
          </p:cNvPr>
          <p:cNvSpPr/>
          <p:nvPr/>
        </p:nvSpPr>
        <p:spPr>
          <a:xfrm>
            <a:off x="7664385" y="1371600"/>
            <a:ext cx="3987615" cy="4114800"/>
          </a:xfrm>
          <a:custGeom>
            <a:avLst/>
            <a:gdLst/>
            <a:ahLst/>
            <a:cxnLst/>
            <a:rect l="l" t="t" r="r" b="b"/>
            <a:pathLst>
              <a:path w="3987615" h="4114800">
                <a:moveTo>
                  <a:pt x="0" y="0"/>
                </a:moveTo>
                <a:lnTo>
                  <a:pt x="3987615" y="0"/>
                </a:lnTo>
                <a:lnTo>
                  <a:pt x="398761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Tree>
    <p:extLst>
      <p:ext uri="{BB962C8B-B14F-4D97-AF65-F5344CB8AC3E}">
        <p14:creationId xmlns:p14="http://schemas.microsoft.com/office/powerpoint/2010/main" val="321811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74A8E1-1896-46EC-0E45-095202EC67E2}"/>
              </a:ext>
            </a:extLst>
          </p:cNvPr>
          <p:cNvSpPr>
            <a:spLocks noGrp="1"/>
          </p:cNvSpPr>
          <p:nvPr>
            <p:ph type="title"/>
          </p:nvPr>
        </p:nvSpPr>
        <p:spPr>
          <a:xfrm>
            <a:off x="360000" y="360000"/>
            <a:ext cx="5422235" cy="545601"/>
          </a:xfrm>
        </p:spPr>
        <p:txBody>
          <a:bodyPr/>
          <a:lstStyle/>
          <a:p>
            <a:r>
              <a:rPr lang="en-AU" dirty="0"/>
              <a:t>Testing and evaluating</a:t>
            </a:r>
          </a:p>
        </p:txBody>
      </p:sp>
      <p:sp>
        <p:nvSpPr>
          <p:cNvPr id="5" name="Text Placeholder 4">
            <a:extLst>
              <a:ext uri="{FF2B5EF4-FFF2-40B4-BE49-F238E27FC236}">
                <a16:creationId xmlns:a16="http://schemas.microsoft.com/office/drawing/2014/main" id="{7491E1C5-A015-D591-3BEA-FC5DEBCF34E4}"/>
              </a:ext>
            </a:extLst>
          </p:cNvPr>
          <p:cNvSpPr>
            <a:spLocks noGrp="1"/>
          </p:cNvSpPr>
          <p:nvPr>
            <p:ph type="body" sz="quarter" idx="17"/>
          </p:nvPr>
        </p:nvSpPr>
        <p:spPr>
          <a:xfrm>
            <a:off x="360000" y="2097088"/>
            <a:ext cx="11484000" cy="4277833"/>
          </a:xfrm>
        </p:spPr>
        <p:txBody>
          <a:bodyPr/>
          <a:lstStyle/>
          <a:p>
            <a:pPr>
              <a:spcAft>
                <a:spcPts val="600"/>
              </a:spcAft>
            </a:pPr>
            <a:r>
              <a:rPr lang="en-AU" sz="1800" b="1" dirty="0"/>
              <a:t>Justification</a:t>
            </a:r>
          </a:p>
          <a:p>
            <a:pPr>
              <a:spcAft>
                <a:spcPts val="600"/>
              </a:spcAft>
            </a:pPr>
            <a:r>
              <a:rPr lang="en-AU" sz="1800" dirty="0"/>
              <a:t>Which design have you selected and why? Consider the design brief and limitations in your response.</a:t>
            </a:r>
          </a:p>
          <a:p>
            <a:pPr>
              <a:spcAft>
                <a:spcPts val="600"/>
              </a:spcAft>
            </a:pPr>
            <a:endParaRPr lang="en-AU" sz="1800" b="1" dirty="0"/>
          </a:p>
          <a:p>
            <a:pPr>
              <a:spcAft>
                <a:spcPts val="600"/>
              </a:spcAft>
            </a:pPr>
            <a:r>
              <a:rPr lang="en-AU" sz="1800" b="1" dirty="0"/>
              <a:t>Evaluation</a:t>
            </a:r>
          </a:p>
          <a:p>
            <a:pPr>
              <a:spcAft>
                <a:spcPts val="600"/>
              </a:spcAft>
            </a:pPr>
            <a:r>
              <a:rPr lang="en-AU" sz="1800" dirty="0">
                <a:effectLst/>
                <a:latin typeface="Arial" panose="020B0604020202020204" pitchFamily="34" charset="0"/>
                <a:ea typeface="Calibri" panose="020F0502020204030204" pitchFamily="34" charset="0"/>
              </a:rPr>
              <a:t>Does your project satisfy the design brief? Are you happy you’re your project? </a:t>
            </a:r>
            <a:endParaRPr lang="en-AU" sz="1800" dirty="0"/>
          </a:p>
          <a:p>
            <a:pPr>
              <a:spcAft>
                <a:spcPts val="600"/>
              </a:spcAft>
            </a:pPr>
            <a:endParaRPr lang="en-AU" sz="1800" dirty="0"/>
          </a:p>
        </p:txBody>
      </p:sp>
      <p:pic>
        <p:nvPicPr>
          <p:cNvPr id="7" name="Graphic 6">
            <a:extLst>
              <a:ext uri="{FF2B5EF4-FFF2-40B4-BE49-F238E27FC236}">
                <a16:creationId xmlns:a16="http://schemas.microsoft.com/office/drawing/2014/main" id="{525417A4-D88F-9123-578D-FBE827ABA62D}"/>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90485" y="201556"/>
            <a:ext cx="1980000" cy="1914623"/>
          </a:xfrm>
          <a:prstGeom prst="rect">
            <a:avLst/>
          </a:prstGeom>
        </p:spPr>
      </p:pic>
      <p:sp>
        <p:nvSpPr>
          <p:cNvPr id="2" name="Slide Number Placeholder 1">
            <a:extLst>
              <a:ext uri="{FF2B5EF4-FFF2-40B4-BE49-F238E27FC236}">
                <a16:creationId xmlns:a16="http://schemas.microsoft.com/office/drawing/2014/main" id="{E9C76FE3-0934-7A00-21C5-DF564C3AE01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a:t>
            </a:fld>
            <a:endParaRPr lang="en-AU"/>
          </a:p>
        </p:txBody>
      </p:sp>
    </p:spTree>
    <p:extLst>
      <p:ext uri="{BB962C8B-B14F-4D97-AF65-F5344CB8AC3E}">
        <p14:creationId xmlns:p14="http://schemas.microsoft.com/office/powerpoint/2010/main" val="291618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 4</a:t>
            </a:r>
          </a:p>
        </p:txBody>
      </p:sp>
      <p:sp>
        <p:nvSpPr>
          <p:cNvPr id="3" name="TextBox 2">
            <a:extLst>
              <a:ext uri="{FF2B5EF4-FFF2-40B4-BE49-F238E27FC236}">
                <a16:creationId xmlns:a16="http://schemas.microsoft.com/office/drawing/2014/main" id="{DF637BA9-DB5E-2457-A795-0B300DBA6F82}"/>
              </a:ext>
            </a:extLst>
          </p:cNvPr>
          <p:cNvSpPr txBox="1"/>
          <p:nvPr/>
        </p:nvSpPr>
        <p:spPr>
          <a:xfrm>
            <a:off x="444500" y="1917277"/>
            <a:ext cx="11303000" cy="233390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rPr>
              <a:t>We are:</a:t>
            </a:r>
          </a:p>
          <a:p>
            <a:pPr marL="342900" indent="-342900">
              <a:lnSpc>
                <a:spcPct val="150000"/>
              </a:lnSpc>
              <a:spcAft>
                <a:spcPts val="600"/>
              </a:spcAft>
              <a:buFont typeface="Arial" panose="020B0604020202020204" pitchFamily="34" charset="0"/>
              <a:buChar char="•"/>
            </a:pPr>
            <a:r>
              <a:rPr lang="en-AU" sz="1800" dirty="0"/>
              <a:t>learning how to safely and competently use hand tools to produce quality projects.</a:t>
            </a:r>
          </a:p>
          <a:p>
            <a:pPr>
              <a:lnSpc>
                <a:spcPct val="150000"/>
              </a:lnSpc>
              <a:spcAft>
                <a:spcPts val="600"/>
              </a:spcAft>
            </a:pPr>
            <a:r>
              <a:rPr lang="en-AU" sz="1800" b="1" dirty="0">
                <a:solidFill>
                  <a:schemeClr val="accent1"/>
                </a:solidFill>
              </a:rPr>
              <a:t>We can:</a:t>
            </a:r>
          </a:p>
          <a:p>
            <a:pPr marL="342900" indent="-342900">
              <a:lnSpc>
                <a:spcPct val="150000"/>
              </a:lnSpc>
              <a:spcAft>
                <a:spcPts val="600"/>
              </a:spcAft>
              <a:buFont typeface="Arial" panose="020B0604020202020204" pitchFamily="34" charset="0"/>
              <a:buChar char="•"/>
            </a:pPr>
            <a:r>
              <a:rPr lang="en-AU" sz="1800" dirty="0"/>
              <a:t>identify hand tools used for specific processes.</a:t>
            </a:r>
          </a:p>
          <a:p>
            <a:pPr marL="342900" indent="-342900">
              <a:lnSpc>
                <a:spcPct val="150000"/>
              </a:lnSpc>
              <a:spcAft>
                <a:spcPts val="600"/>
              </a:spcAft>
              <a:buFont typeface="Arial" panose="020B0604020202020204" pitchFamily="34" charset="0"/>
              <a:buChar char="•"/>
            </a:pPr>
            <a:r>
              <a:rPr lang="en-AU" sz="1800" dirty="0"/>
              <a:t>use hand tools in a safe and competent manner to achieve a quality project.</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21</a:t>
            </a:fld>
            <a:endParaRPr lang="en-AU"/>
          </a:p>
        </p:txBody>
      </p:sp>
    </p:spTree>
    <p:extLst>
      <p:ext uri="{BB962C8B-B14F-4D97-AF65-F5344CB8AC3E}">
        <p14:creationId xmlns:p14="http://schemas.microsoft.com/office/powerpoint/2010/main" val="363769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F8AA2D-51FF-DA7B-6684-70296EBDA186}"/>
              </a:ext>
            </a:extLst>
          </p:cNvPr>
          <p:cNvSpPr>
            <a:spLocks noGrp="1"/>
          </p:cNvSpPr>
          <p:nvPr>
            <p:ph type="title"/>
          </p:nvPr>
        </p:nvSpPr>
        <p:spPr/>
        <p:txBody>
          <a:bodyPr/>
          <a:lstStyle/>
          <a:p>
            <a:r>
              <a:rPr lang="en-AU" dirty="0"/>
              <a:t>Skill development</a:t>
            </a:r>
          </a:p>
        </p:txBody>
      </p:sp>
      <p:graphicFrame>
        <p:nvGraphicFramePr>
          <p:cNvPr id="6" name="Table 5">
            <a:extLst>
              <a:ext uri="{FF2B5EF4-FFF2-40B4-BE49-F238E27FC236}">
                <a16:creationId xmlns:a16="http://schemas.microsoft.com/office/drawing/2014/main" id="{2B4D47D7-D033-A561-F552-AD5DEC38CE3B}"/>
              </a:ext>
            </a:extLst>
          </p:cNvPr>
          <p:cNvGraphicFramePr>
            <a:graphicFrameLocks noGrp="1"/>
          </p:cNvGraphicFramePr>
          <p:nvPr>
            <p:extLst>
              <p:ext uri="{D42A27DB-BD31-4B8C-83A1-F6EECF244321}">
                <p14:modId xmlns:p14="http://schemas.microsoft.com/office/powerpoint/2010/main" val="3563828789"/>
              </p:ext>
            </p:extLst>
          </p:nvPr>
        </p:nvGraphicFramePr>
        <p:xfrm>
          <a:off x="359998" y="1575433"/>
          <a:ext cx="11513755" cy="4425581"/>
        </p:xfrm>
        <a:graphic>
          <a:graphicData uri="http://schemas.openxmlformats.org/drawingml/2006/table">
            <a:tbl>
              <a:tblPr firstRow="1" bandRow="1">
                <a:tableStyleId>{5A111915-BE36-4E01-A7E5-04B1672EAD32}</a:tableStyleId>
              </a:tblPr>
              <a:tblGrid>
                <a:gridCol w="3824000">
                  <a:extLst>
                    <a:ext uri="{9D8B030D-6E8A-4147-A177-3AD203B41FA5}">
                      <a16:colId xmlns:a16="http://schemas.microsoft.com/office/drawing/2014/main" val="1172894969"/>
                    </a:ext>
                  </a:extLst>
                </a:gridCol>
                <a:gridCol w="3824000">
                  <a:extLst>
                    <a:ext uri="{9D8B030D-6E8A-4147-A177-3AD203B41FA5}">
                      <a16:colId xmlns:a16="http://schemas.microsoft.com/office/drawing/2014/main" val="3113690960"/>
                    </a:ext>
                  </a:extLst>
                </a:gridCol>
                <a:gridCol w="3865755">
                  <a:extLst>
                    <a:ext uri="{9D8B030D-6E8A-4147-A177-3AD203B41FA5}">
                      <a16:colId xmlns:a16="http://schemas.microsoft.com/office/drawing/2014/main" val="64803400"/>
                    </a:ext>
                  </a:extLst>
                </a:gridCol>
              </a:tblGrid>
              <a:tr h="493631">
                <a:tc>
                  <a:txBody>
                    <a:bodyPr/>
                    <a:lstStyle/>
                    <a:p>
                      <a:pPr>
                        <a:lnSpc>
                          <a:spcPct val="150000"/>
                        </a:lnSpc>
                        <a:spcBef>
                          <a:spcPts val="0"/>
                        </a:spcBef>
                        <a:spcAft>
                          <a:spcPts val="600"/>
                        </a:spcAft>
                      </a:pPr>
                      <a:r>
                        <a:rPr lang="en-AU" sz="1800" b="1" dirty="0">
                          <a:effectLst/>
                        </a:rPr>
                        <a:t>I see</a:t>
                      </a:r>
                      <a:endParaRPr lang="en-AU" sz="1800" b="1" dirty="0">
                        <a:effectLst/>
                        <a:latin typeface="Arial" panose="020B0604020202020204" pitchFamily="34" charset="0"/>
                        <a:ea typeface="Calibri" panose="020F0502020204030204" pitchFamily="34" charset="0"/>
                        <a:cs typeface="Arial" panose="020B0604020202020204" pitchFamily="34" charset="0"/>
                      </a:endParaRPr>
                    </a:p>
                  </a:txBody>
                  <a:tcPr marL="68570" marR="685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0"/>
                        </a:spcBef>
                        <a:spcAft>
                          <a:spcPts val="600"/>
                        </a:spcAft>
                      </a:pPr>
                      <a:r>
                        <a:rPr lang="en-AU" sz="1800" b="1">
                          <a:effectLst/>
                        </a:rPr>
                        <a:t>I think </a:t>
                      </a:r>
                      <a:endParaRPr lang="en-AU" sz="1800" b="1">
                        <a:effectLst/>
                        <a:latin typeface="Arial" panose="020B0604020202020204" pitchFamily="34" charset="0"/>
                        <a:ea typeface="Calibri" panose="020F0502020204030204" pitchFamily="34" charset="0"/>
                        <a:cs typeface="Arial" panose="020B0604020202020204" pitchFamily="34" charset="0"/>
                      </a:endParaRPr>
                    </a:p>
                  </a:txBody>
                  <a:tcPr marL="68570" marR="685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0"/>
                        </a:spcBef>
                        <a:spcAft>
                          <a:spcPts val="600"/>
                        </a:spcAft>
                      </a:pPr>
                      <a:r>
                        <a:rPr lang="en-AU" sz="1800" b="1" dirty="0">
                          <a:effectLst/>
                        </a:rPr>
                        <a:t>I wonder</a:t>
                      </a:r>
                      <a:endParaRPr lang="en-AU" sz="1800" b="1" dirty="0">
                        <a:effectLst/>
                        <a:latin typeface="Arial" panose="020B0604020202020204" pitchFamily="34" charset="0"/>
                        <a:ea typeface="Calibri" panose="020F0502020204030204" pitchFamily="34" charset="0"/>
                        <a:cs typeface="Arial" panose="020B0604020202020204" pitchFamily="34" charset="0"/>
                      </a:endParaRPr>
                    </a:p>
                  </a:txBody>
                  <a:tcPr marL="68570" marR="685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4331656"/>
                  </a:ext>
                </a:extLst>
              </a:tr>
              <a:tr h="1736454">
                <a:tc>
                  <a:txBody>
                    <a:bodyPr/>
                    <a:lstStyle/>
                    <a:p>
                      <a:pPr>
                        <a:lnSpc>
                          <a:spcPct val="150000"/>
                        </a:lnSpc>
                        <a:spcBef>
                          <a:spcPts val="0"/>
                        </a:spcBef>
                        <a:spcAft>
                          <a:spcPts val="600"/>
                        </a:spcAft>
                      </a:pPr>
                      <a:r>
                        <a:rPr lang="en-AU" sz="1800" dirty="0">
                          <a:effectLst/>
                        </a:rPr>
                        <a:t>I see a piece of scrap timber and a tool called a plane. The teacher has marked out with a pencil where the chamfer edge will go.</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70" marR="685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0"/>
                        </a:spcBef>
                        <a:spcAft>
                          <a:spcPts val="600"/>
                        </a:spcAft>
                      </a:pPr>
                      <a:r>
                        <a:rPr lang="en-AU" sz="1800" dirty="0">
                          <a:effectLst/>
                        </a:rPr>
                        <a:t>I think the plane might dig into the timber or I think the plane might fall off the pointed edge of the timber.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70" marR="685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0"/>
                        </a:spcBef>
                        <a:spcAft>
                          <a:spcPts val="600"/>
                        </a:spcAft>
                      </a:pPr>
                      <a:r>
                        <a:rPr lang="en-AU" sz="1800" dirty="0">
                          <a:effectLst/>
                        </a:rPr>
                        <a:t>The timber ribbons were cool. I wonder how I will make the chamfer edge even and not wider at one edge from the other on my project.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70" marR="685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1852328"/>
                  </a:ext>
                </a:extLst>
              </a:tr>
              <a:tr h="1097748">
                <a:tc>
                  <a:txBody>
                    <a:bodyPr/>
                    <a:lstStyle/>
                    <a:p>
                      <a:pPr>
                        <a:lnSpc>
                          <a:spcPct val="150000"/>
                        </a:lnSpc>
                        <a:spcBef>
                          <a:spcPts val="0"/>
                        </a:spcBef>
                        <a:spcAft>
                          <a:spcPts val="600"/>
                        </a:spcAft>
                      </a:pPr>
                      <a:r>
                        <a:rPr lang="en-AU" sz="1800" dirty="0">
                          <a:effectLst/>
                        </a:rPr>
                        <a:t>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70" marR="685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0"/>
                        </a:spcBef>
                        <a:spcAft>
                          <a:spcPts val="600"/>
                        </a:spcAft>
                      </a:pPr>
                      <a:r>
                        <a:rPr lang="en-AU" sz="1800" dirty="0">
                          <a:effectLst/>
                        </a:rPr>
                        <a:t>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70" marR="685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0"/>
                        </a:spcBef>
                        <a:spcAft>
                          <a:spcPts val="600"/>
                        </a:spcAft>
                      </a:pPr>
                      <a:r>
                        <a:rPr lang="en-AU" sz="1800" dirty="0">
                          <a:effectLst/>
                        </a:rPr>
                        <a:t>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70" marR="685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4931064"/>
                  </a:ext>
                </a:extLst>
              </a:tr>
              <a:tr h="1097748">
                <a:tc>
                  <a:txBody>
                    <a:bodyPr/>
                    <a:lstStyle/>
                    <a:p>
                      <a:pPr>
                        <a:lnSpc>
                          <a:spcPct val="150000"/>
                        </a:lnSpc>
                        <a:spcBef>
                          <a:spcPts val="0"/>
                        </a:spcBef>
                        <a:spcAft>
                          <a:spcPts val="600"/>
                        </a:spcAft>
                      </a:pPr>
                      <a:r>
                        <a:rPr lang="en-AU" sz="1800" dirty="0">
                          <a:effectLst/>
                        </a:rPr>
                        <a:t>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70" marR="685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0"/>
                        </a:spcBef>
                        <a:spcAft>
                          <a:spcPts val="600"/>
                        </a:spcAft>
                      </a:pPr>
                      <a:r>
                        <a:rPr lang="en-AU" sz="1800" dirty="0">
                          <a:effectLst/>
                        </a:rPr>
                        <a:t>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70" marR="685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0"/>
                        </a:spcBef>
                        <a:spcAft>
                          <a:spcPts val="600"/>
                        </a:spcAft>
                      </a:pPr>
                      <a:r>
                        <a:rPr lang="en-AU" sz="1800" dirty="0">
                          <a:effectLst/>
                        </a:rPr>
                        <a:t>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70" marR="685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6991865"/>
                  </a:ext>
                </a:extLst>
              </a:tr>
            </a:tbl>
          </a:graphicData>
        </a:graphic>
      </p:graphicFrame>
      <p:pic>
        <p:nvPicPr>
          <p:cNvPr id="7" name="Graphic 3">
            <a:extLst>
              <a:ext uri="{FF2B5EF4-FFF2-40B4-BE49-F238E27FC236}">
                <a16:creationId xmlns:a16="http://schemas.microsoft.com/office/drawing/2014/main" id="{C6C507C0-3F5E-9989-1046-2935735D69C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14598" y="1591326"/>
            <a:ext cx="452438" cy="452437"/>
          </a:xfrm>
          <a:prstGeom prst="rect">
            <a:avLst/>
          </a:prstGeom>
        </p:spPr>
      </p:pic>
      <p:pic>
        <p:nvPicPr>
          <p:cNvPr id="8" name="Graphic 4">
            <a:extLst>
              <a:ext uri="{FF2B5EF4-FFF2-40B4-BE49-F238E27FC236}">
                <a16:creationId xmlns:a16="http://schemas.microsoft.com/office/drawing/2014/main" id="{76B65D50-E050-5A8C-FAB8-A802F780099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26762" y="1584573"/>
            <a:ext cx="428625" cy="430212"/>
          </a:xfrm>
          <a:prstGeom prst="rect">
            <a:avLst/>
          </a:prstGeom>
        </p:spPr>
      </p:pic>
      <p:pic>
        <p:nvPicPr>
          <p:cNvPr id="9" name="Graphic 5">
            <a:extLst>
              <a:ext uri="{FF2B5EF4-FFF2-40B4-BE49-F238E27FC236}">
                <a16:creationId xmlns:a16="http://schemas.microsoft.com/office/drawing/2014/main" id="{B5E97284-E66F-166C-E640-52FE0898DF84}"/>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24000" y="1649241"/>
            <a:ext cx="388937" cy="390525"/>
          </a:xfrm>
          <a:prstGeom prst="rect">
            <a:avLst/>
          </a:prstGeom>
        </p:spPr>
      </p:pic>
      <p:sp>
        <p:nvSpPr>
          <p:cNvPr id="2" name="Slide Number Placeholder 1">
            <a:extLst>
              <a:ext uri="{FF2B5EF4-FFF2-40B4-BE49-F238E27FC236}">
                <a16:creationId xmlns:a16="http://schemas.microsoft.com/office/drawing/2014/main" id="{79576570-FCC2-B0AD-135C-121D5E90D52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a:p>
        </p:txBody>
      </p:sp>
    </p:spTree>
    <p:extLst>
      <p:ext uri="{BB962C8B-B14F-4D97-AF65-F5344CB8AC3E}">
        <p14:creationId xmlns:p14="http://schemas.microsoft.com/office/powerpoint/2010/main" val="143780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effectLst/>
                <a:latin typeface="+mj-lt"/>
                <a:ea typeface="Times New Roman" panose="02020603050405020304" pitchFamily="18" charset="0"/>
              </a:rPr>
              <a:t>The BBQ Caddy</a:t>
            </a:r>
            <a:endParaRPr lang="en-AU" dirty="0">
              <a:latin typeface="+mj-lt"/>
            </a:endParaRPr>
          </a:p>
        </p:txBody>
      </p:sp>
      <p:sp>
        <p:nvSpPr>
          <p:cNvPr id="6" name="Text Placeholder 5">
            <a:extLst>
              <a:ext uri="{FF2B5EF4-FFF2-40B4-BE49-F238E27FC236}">
                <a16:creationId xmlns:a16="http://schemas.microsoft.com/office/drawing/2014/main" id="{DA159B72-AC3A-DF71-4E42-005DDB44C456}"/>
              </a:ext>
            </a:extLst>
          </p:cNvPr>
          <p:cNvSpPr>
            <a:spLocks noGrp="1"/>
          </p:cNvSpPr>
          <p:nvPr>
            <p:ph type="body" sz="quarter" idx="16"/>
          </p:nvPr>
        </p:nvSpPr>
        <p:spPr/>
        <p:txBody>
          <a:bodyPr/>
          <a:lstStyle/>
          <a:p>
            <a:r>
              <a:rPr lang="en-US" dirty="0"/>
              <a:t>Project</a:t>
            </a:r>
          </a:p>
        </p:txBody>
      </p:sp>
      <p:sp>
        <p:nvSpPr>
          <p:cNvPr id="10" name="Freeform 9">
            <a:extLst>
              <a:ext uri="{FF2B5EF4-FFF2-40B4-BE49-F238E27FC236}">
                <a16:creationId xmlns:a16="http://schemas.microsoft.com/office/drawing/2014/main" id="{BA99B147-F412-BEE3-2454-52272F9C69FF}"/>
              </a:ext>
              <a:ext uri="{C183D7F6-B498-43B3-948B-1728B52AA6E4}">
                <adec:decorative xmlns:adec="http://schemas.microsoft.com/office/drawing/2017/decorative" val="1"/>
              </a:ext>
            </a:extLst>
          </p:cNvPr>
          <p:cNvSpPr/>
          <p:nvPr/>
        </p:nvSpPr>
        <p:spPr>
          <a:xfrm>
            <a:off x="7664385" y="1371600"/>
            <a:ext cx="3987615" cy="4114800"/>
          </a:xfrm>
          <a:custGeom>
            <a:avLst/>
            <a:gdLst/>
            <a:ahLst/>
            <a:cxnLst/>
            <a:rect l="l" t="t" r="r" b="b"/>
            <a:pathLst>
              <a:path w="3987615" h="4114800">
                <a:moveTo>
                  <a:pt x="0" y="0"/>
                </a:moveTo>
                <a:lnTo>
                  <a:pt x="3987615" y="0"/>
                </a:lnTo>
                <a:lnTo>
                  <a:pt x="398761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Tree>
    <p:extLst>
      <p:ext uri="{BB962C8B-B14F-4D97-AF65-F5344CB8AC3E}">
        <p14:creationId xmlns:p14="http://schemas.microsoft.com/office/powerpoint/2010/main" val="31671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 5</a:t>
            </a:r>
          </a:p>
        </p:txBody>
      </p:sp>
      <p:sp>
        <p:nvSpPr>
          <p:cNvPr id="3" name="TextBox 2">
            <a:extLst>
              <a:ext uri="{FF2B5EF4-FFF2-40B4-BE49-F238E27FC236}">
                <a16:creationId xmlns:a16="http://schemas.microsoft.com/office/drawing/2014/main" id="{DF637BA9-DB5E-2457-A795-0B300DBA6F82}"/>
              </a:ext>
            </a:extLst>
          </p:cNvPr>
          <p:cNvSpPr txBox="1"/>
          <p:nvPr/>
        </p:nvSpPr>
        <p:spPr>
          <a:xfrm>
            <a:off x="444500" y="1917277"/>
            <a:ext cx="11303000" cy="331879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rPr>
              <a:t>We are:</a:t>
            </a:r>
          </a:p>
          <a:p>
            <a:pPr marL="342900" indent="-342900">
              <a:lnSpc>
                <a:spcPct val="150000"/>
              </a:lnSpc>
              <a:spcAft>
                <a:spcPts val="600"/>
              </a:spcAft>
              <a:buFont typeface="Arial" panose="020B0604020202020204" pitchFamily="34" charset="0"/>
              <a:buChar char="•"/>
            </a:pPr>
            <a:r>
              <a:rPr lang="en-AU" sz="1800" dirty="0"/>
              <a:t>learning to work collaboratively</a:t>
            </a:r>
          </a:p>
          <a:p>
            <a:pPr marL="342900" indent="-342900">
              <a:lnSpc>
                <a:spcPct val="150000"/>
              </a:lnSpc>
              <a:spcAft>
                <a:spcPts val="600"/>
              </a:spcAft>
              <a:buFont typeface="Arial" panose="020B0604020202020204" pitchFamily="34" charset="0"/>
              <a:buChar char="•"/>
            </a:pPr>
            <a:r>
              <a:rPr lang="en-AU" sz="1800" dirty="0"/>
              <a:t>learning to outline the factors affecting the design of products</a:t>
            </a:r>
          </a:p>
          <a:p>
            <a:pPr marL="342900" indent="-342900">
              <a:lnSpc>
                <a:spcPct val="150000"/>
              </a:lnSpc>
              <a:spcAft>
                <a:spcPts val="600"/>
              </a:spcAft>
              <a:buFont typeface="Arial" panose="020B0604020202020204" pitchFamily="34" charset="0"/>
              <a:buChar char="•"/>
            </a:pPr>
            <a:r>
              <a:rPr lang="en-AU" sz="1800" dirty="0"/>
              <a:t>learning to describe the practices and processes of designers and producers.</a:t>
            </a:r>
          </a:p>
          <a:p>
            <a:pPr>
              <a:lnSpc>
                <a:spcPct val="150000"/>
              </a:lnSpc>
              <a:spcAft>
                <a:spcPts val="600"/>
              </a:spcAft>
            </a:pPr>
            <a:r>
              <a:rPr lang="en-AU" sz="1800" b="1" dirty="0">
                <a:solidFill>
                  <a:schemeClr val="accent1"/>
                </a:solidFill>
              </a:rPr>
              <a:t>We can:</a:t>
            </a:r>
          </a:p>
          <a:p>
            <a:pPr marL="342900" indent="-342900">
              <a:lnSpc>
                <a:spcPct val="150000"/>
              </a:lnSpc>
              <a:spcAft>
                <a:spcPts val="600"/>
              </a:spcAft>
              <a:buFont typeface="Arial" panose="020B0604020202020204" pitchFamily="34" charset="0"/>
              <a:buChar char="•"/>
            </a:pPr>
            <a:r>
              <a:rPr lang="en-AU" sz="1800" dirty="0"/>
              <a:t>examine a product and identify design features that contribute to a successful product</a:t>
            </a:r>
          </a:p>
          <a:p>
            <a:pPr marL="342900" indent="-342900">
              <a:lnSpc>
                <a:spcPct val="150000"/>
              </a:lnSpc>
              <a:spcAft>
                <a:spcPts val="600"/>
              </a:spcAft>
              <a:buFont typeface="Arial" panose="020B0604020202020204" pitchFamily="34" charset="0"/>
              <a:buChar char="•"/>
            </a:pPr>
            <a:r>
              <a:rPr lang="en-AU" sz="1800" dirty="0"/>
              <a:t>identify the steps in the design and production process</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24</a:t>
            </a:fld>
            <a:endParaRPr lang="en-AU"/>
          </a:p>
        </p:txBody>
      </p:sp>
    </p:spTree>
    <p:extLst>
      <p:ext uri="{BB962C8B-B14F-4D97-AF65-F5344CB8AC3E}">
        <p14:creationId xmlns:p14="http://schemas.microsoft.com/office/powerpoint/2010/main" val="2285293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121A3F-FB7C-BC1B-5525-D6C0904492F3}"/>
              </a:ext>
            </a:extLst>
          </p:cNvPr>
          <p:cNvSpPr>
            <a:spLocks noGrp="1"/>
          </p:cNvSpPr>
          <p:nvPr>
            <p:ph type="title"/>
          </p:nvPr>
        </p:nvSpPr>
        <p:spPr/>
        <p:txBody>
          <a:bodyPr/>
          <a:lstStyle/>
          <a:p>
            <a:r>
              <a:rPr lang="en-AU" dirty="0"/>
              <a:t>BBQ caddy project</a:t>
            </a:r>
          </a:p>
        </p:txBody>
      </p:sp>
      <p:sp>
        <p:nvSpPr>
          <p:cNvPr id="4" name="Text Placeholder 3">
            <a:extLst>
              <a:ext uri="{FF2B5EF4-FFF2-40B4-BE49-F238E27FC236}">
                <a16:creationId xmlns:a16="http://schemas.microsoft.com/office/drawing/2014/main" id="{8E05D924-E476-536F-619F-4862E2E88716}"/>
              </a:ext>
            </a:extLst>
          </p:cNvPr>
          <p:cNvSpPr>
            <a:spLocks noGrp="1"/>
          </p:cNvSpPr>
          <p:nvPr>
            <p:ph type="body" sz="quarter" idx="18"/>
          </p:nvPr>
        </p:nvSpPr>
        <p:spPr/>
        <p:txBody>
          <a:bodyPr/>
          <a:lstStyle/>
          <a:p>
            <a:r>
              <a:rPr lang="en-AU" dirty="0"/>
              <a:t>Design brief</a:t>
            </a:r>
          </a:p>
        </p:txBody>
      </p:sp>
      <p:sp>
        <p:nvSpPr>
          <p:cNvPr id="5" name="Text Placeholder 4">
            <a:extLst>
              <a:ext uri="{FF2B5EF4-FFF2-40B4-BE49-F238E27FC236}">
                <a16:creationId xmlns:a16="http://schemas.microsoft.com/office/drawing/2014/main" id="{B903C530-8CC1-5D7F-4B5B-C51A5036FD86}"/>
              </a:ext>
            </a:extLst>
          </p:cNvPr>
          <p:cNvSpPr>
            <a:spLocks noGrp="1"/>
          </p:cNvSpPr>
          <p:nvPr>
            <p:ph type="body" sz="quarter" idx="17"/>
          </p:nvPr>
        </p:nvSpPr>
        <p:spPr>
          <a:xfrm>
            <a:off x="360000" y="1567086"/>
            <a:ext cx="6331256" cy="2499305"/>
          </a:xfrm>
        </p:spPr>
        <p:txBody>
          <a:bodyPr/>
          <a:lstStyle/>
          <a:p>
            <a:r>
              <a:rPr lang="en-AU" sz="1800" dirty="0"/>
              <a:t>People all over the world come together in the outdoors to eat and socialise. You will design a BBQ caddy to carry paper serviettes and condiments, such as sauces. You can use the design provided or individualise the project to reflect your abilities and interests.</a:t>
            </a:r>
          </a:p>
        </p:txBody>
      </p:sp>
      <p:sp>
        <p:nvSpPr>
          <p:cNvPr id="6" name="Freeform 6">
            <a:extLst>
              <a:ext uri="{FF2B5EF4-FFF2-40B4-BE49-F238E27FC236}">
                <a16:creationId xmlns:a16="http://schemas.microsoft.com/office/drawing/2014/main" id="{C69A2DD9-F4B8-175F-1633-B1C2E64F5F33}"/>
              </a:ext>
              <a:ext uri="{C183D7F6-B498-43B3-948B-1728B52AA6E4}">
                <adec:decorative xmlns:adec="http://schemas.microsoft.com/office/drawing/2017/decorative" val="1"/>
              </a:ext>
            </a:extLst>
          </p:cNvPr>
          <p:cNvSpPr/>
          <p:nvPr/>
        </p:nvSpPr>
        <p:spPr>
          <a:xfrm>
            <a:off x="8637515" y="2782826"/>
            <a:ext cx="2852522" cy="3109016"/>
          </a:xfrm>
          <a:custGeom>
            <a:avLst/>
            <a:gdLst/>
            <a:ahLst/>
            <a:cxnLst/>
            <a:rect l="l" t="t" r="r" b="b"/>
            <a:pathLst>
              <a:path w="3775329" h="4114800">
                <a:moveTo>
                  <a:pt x="0" y="0"/>
                </a:moveTo>
                <a:lnTo>
                  <a:pt x="3775329" y="0"/>
                </a:lnTo>
                <a:lnTo>
                  <a:pt x="377532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7" name="Freeform 7">
            <a:extLst>
              <a:ext uri="{FF2B5EF4-FFF2-40B4-BE49-F238E27FC236}">
                <a16:creationId xmlns:a16="http://schemas.microsoft.com/office/drawing/2014/main" id="{BB7AE51E-47C0-A891-9C14-918D6C22FA01}"/>
              </a:ext>
              <a:ext uri="{C183D7F6-B498-43B3-948B-1728B52AA6E4}">
                <adec:decorative xmlns:adec="http://schemas.microsoft.com/office/drawing/2017/decorative" val="1"/>
              </a:ext>
            </a:extLst>
          </p:cNvPr>
          <p:cNvSpPr/>
          <p:nvPr/>
        </p:nvSpPr>
        <p:spPr>
          <a:xfrm>
            <a:off x="7143044" y="4452715"/>
            <a:ext cx="1946538" cy="1922206"/>
          </a:xfrm>
          <a:custGeom>
            <a:avLst/>
            <a:gdLst/>
            <a:ahLst/>
            <a:cxnLst/>
            <a:rect l="l" t="t" r="r" b="b"/>
            <a:pathLst>
              <a:path w="2576253" h="2544050">
                <a:moveTo>
                  <a:pt x="0" y="0"/>
                </a:moveTo>
                <a:lnTo>
                  <a:pt x="2576253" y="0"/>
                </a:lnTo>
                <a:lnTo>
                  <a:pt x="2576253" y="2544050"/>
                </a:lnTo>
                <a:lnTo>
                  <a:pt x="0" y="25440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sp>
        <p:nvSpPr>
          <p:cNvPr id="2" name="Slide Number Placeholder 1">
            <a:extLst>
              <a:ext uri="{FF2B5EF4-FFF2-40B4-BE49-F238E27FC236}">
                <a16:creationId xmlns:a16="http://schemas.microsoft.com/office/drawing/2014/main" id="{305B1153-3765-8A7C-733D-65320B5A7636}"/>
              </a:ext>
            </a:extLst>
          </p:cNvPr>
          <p:cNvSpPr>
            <a:spLocks noGrp="1"/>
          </p:cNvSpPr>
          <p:nvPr>
            <p:ph type="sldNum" sz="quarter" idx="12"/>
          </p:nvPr>
        </p:nvSpPr>
        <p:spPr/>
        <p:txBody>
          <a:bodyPr/>
          <a:lstStyle/>
          <a:p>
            <a:fld id="{10A01DC5-1685-4615-8240-15192985C6A2}" type="slidenum">
              <a:rPr lang="en-AU" smtClean="0"/>
              <a:t>25</a:t>
            </a:fld>
            <a:endParaRPr lang="en-AU"/>
          </a:p>
        </p:txBody>
      </p:sp>
    </p:spTree>
    <p:extLst>
      <p:ext uri="{BB962C8B-B14F-4D97-AF65-F5344CB8AC3E}">
        <p14:creationId xmlns:p14="http://schemas.microsoft.com/office/powerpoint/2010/main" val="408221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CAFBF3-2A4D-7D6F-44FE-B8196E5CC0B6}"/>
              </a:ext>
            </a:extLst>
          </p:cNvPr>
          <p:cNvSpPr>
            <a:spLocks noGrp="1"/>
          </p:cNvSpPr>
          <p:nvPr>
            <p:ph type="title"/>
          </p:nvPr>
        </p:nvSpPr>
        <p:spPr>
          <a:xfrm>
            <a:off x="360000" y="360001"/>
            <a:ext cx="4545487" cy="1197338"/>
          </a:xfrm>
        </p:spPr>
        <p:txBody>
          <a:bodyPr/>
          <a:lstStyle/>
          <a:p>
            <a:pPr>
              <a:lnSpc>
                <a:spcPct val="100000"/>
              </a:lnSpc>
            </a:pPr>
            <a:r>
              <a:rPr lang="en-AU" dirty="0"/>
              <a:t>The design and production process </a:t>
            </a:r>
          </a:p>
        </p:txBody>
      </p:sp>
      <p:sp>
        <p:nvSpPr>
          <p:cNvPr id="4" name="Title 2">
            <a:extLst>
              <a:ext uri="{FF2B5EF4-FFF2-40B4-BE49-F238E27FC236}">
                <a16:creationId xmlns:a16="http://schemas.microsoft.com/office/drawing/2014/main" id="{B48AD661-C777-47EF-79E4-15273CD1993A}"/>
              </a:ext>
            </a:extLst>
          </p:cNvPr>
          <p:cNvSpPr txBox="1">
            <a:spLocks/>
          </p:cNvSpPr>
          <p:nvPr/>
        </p:nvSpPr>
        <p:spPr>
          <a:xfrm>
            <a:off x="360000" y="1973647"/>
            <a:ext cx="4545487" cy="2802747"/>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pPr>
              <a:lnSpc>
                <a:spcPct val="150000"/>
              </a:lnSpc>
            </a:pPr>
            <a:r>
              <a:rPr lang="en-AU" sz="1800" dirty="0">
                <a:solidFill>
                  <a:schemeClr val="tx1"/>
                </a:solidFill>
                <a:effectLst/>
                <a:latin typeface="Arial" panose="020B0604020202020204" pitchFamily="34" charset="0"/>
                <a:ea typeface="Calibri" panose="020F0502020204030204" pitchFamily="34" charset="0"/>
              </a:rPr>
              <a:t>There are four main steps in the process that help to create a quality solution to design challenges or problems. Evaluation happens at each step and is constant throughout the process.</a:t>
            </a:r>
          </a:p>
        </p:txBody>
      </p:sp>
      <p:pic>
        <p:nvPicPr>
          <p:cNvPr id="9" name="Picture 8" descr="the design and production diagram. The design and production process diagram. 4 vertical circles with arrows indicating it is a cyclical and iterative process. It includes the following four stages:&#10;1. identifying and defining&#10;2. searching and planning&#10;3. producing and implementing&#10;4. testing and evaluating">
            <a:extLst>
              <a:ext uri="{FF2B5EF4-FFF2-40B4-BE49-F238E27FC236}">
                <a16:creationId xmlns:a16="http://schemas.microsoft.com/office/drawing/2014/main" id="{53D4D1FE-3019-2922-0D8E-D738FC7BB913}"/>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251918" y="149967"/>
            <a:ext cx="6605120" cy="6384663"/>
          </a:xfrm>
          <a:prstGeom prst="rect">
            <a:avLst/>
          </a:prstGeom>
        </p:spPr>
      </p:pic>
      <p:sp>
        <p:nvSpPr>
          <p:cNvPr id="2" name="Slide Number Placeholder 1">
            <a:extLst>
              <a:ext uri="{FF2B5EF4-FFF2-40B4-BE49-F238E27FC236}">
                <a16:creationId xmlns:a16="http://schemas.microsoft.com/office/drawing/2014/main" id="{3E994324-E05E-A764-E43B-07DDD980A1C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26</a:t>
            </a:fld>
            <a:endParaRPr lang="en-AU"/>
          </a:p>
        </p:txBody>
      </p:sp>
    </p:spTree>
    <p:extLst>
      <p:ext uri="{BB962C8B-B14F-4D97-AF65-F5344CB8AC3E}">
        <p14:creationId xmlns:p14="http://schemas.microsoft.com/office/powerpoint/2010/main" val="3313934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B6FE45-A86A-FB37-5E59-60D610A78B15}"/>
              </a:ext>
            </a:extLst>
          </p:cNvPr>
          <p:cNvSpPr>
            <a:spLocks noGrp="1"/>
          </p:cNvSpPr>
          <p:nvPr>
            <p:ph type="title"/>
          </p:nvPr>
        </p:nvSpPr>
        <p:spPr/>
        <p:txBody>
          <a:bodyPr/>
          <a:lstStyle/>
          <a:p>
            <a:r>
              <a:rPr lang="en-AU" dirty="0"/>
              <a:t>BBQ caddy folio requirements</a:t>
            </a:r>
          </a:p>
        </p:txBody>
      </p:sp>
      <p:sp>
        <p:nvSpPr>
          <p:cNvPr id="12" name="Text Placeholder 4">
            <a:extLst>
              <a:ext uri="{FF2B5EF4-FFF2-40B4-BE49-F238E27FC236}">
                <a16:creationId xmlns:a16="http://schemas.microsoft.com/office/drawing/2014/main" id="{09AF9F2E-0339-F514-0F3A-77E491FC7691}"/>
              </a:ext>
            </a:extLst>
          </p:cNvPr>
          <p:cNvSpPr txBox="1">
            <a:spLocks/>
          </p:cNvSpPr>
          <p:nvPr/>
        </p:nvSpPr>
        <p:spPr>
          <a:xfrm>
            <a:off x="360000" y="1300201"/>
            <a:ext cx="11484000" cy="583698"/>
          </a:xfrm>
          <a:prstGeom prst="rect">
            <a:avLst/>
          </a:prstGeom>
        </p:spPr>
        <p:txBody>
          <a:bodyPr vert="horz" lIns="0" tIns="0" rIns="0" bIns="0" numCol="1" spcCol="18000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AU" sz="1800" dirty="0"/>
              <a:t>To support your production of a high quality, personalised BBQ Caddy, you will need to complete the folio and production requirements, including:</a:t>
            </a:r>
          </a:p>
        </p:txBody>
      </p:sp>
      <p:sp>
        <p:nvSpPr>
          <p:cNvPr id="5" name="Text Placeholder 4">
            <a:extLst>
              <a:ext uri="{FF2B5EF4-FFF2-40B4-BE49-F238E27FC236}">
                <a16:creationId xmlns:a16="http://schemas.microsoft.com/office/drawing/2014/main" id="{FF78D041-5719-0740-932E-580AF83F260D}"/>
              </a:ext>
            </a:extLst>
          </p:cNvPr>
          <p:cNvSpPr>
            <a:spLocks noGrp="1"/>
          </p:cNvSpPr>
          <p:nvPr>
            <p:ph type="body" sz="quarter" idx="17"/>
          </p:nvPr>
        </p:nvSpPr>
        <p:spPr>
          <a:xfrm>
            <a:off x="360000" y="2284485"/>
            <a:ext cx="11484000" cy="3639615"/>
          </a:xfrm>
        </p:spPr>
        <p:txBody>
          <a:bodyPr numCol="2" spcCol="360000"/>
          <a:lstStyle/>
          <a:p>
            <a:pPr marL="342900" indent="-342900">
              <a:lnSpc>
                <a:spcPct val="120000"/>
              </a:lnSpc>
              <a:spcAft>
                <a:spcPts val="600"/>
              </a:spcAft>
              <a:buFont typeface="+mj-lt"/>
              <a:buAutoNum type="arabicPeriod"/>
            </a:pPr>
            <a:r>
              <a:rPr lang="en-AU" sz="1800" dirty="0"/>
              <a:t>Assess 3 existing products, evaluating the components that could enhance your design solution.</a:t>
            </a:r>
          </a:p>
          <a:p>
            <a:pPr marL="342900" indent="-342900">
              <a:lnSpc>
                <a:spcPct val="120000"/>
              </a:lnSpc>
              <a:spcAft>
                <a:spcPts val="600"/>
              </a:spcAft>
              <a:buFont typeface="+mj-lt"/>
              <a:buAutoNum type="arabicPeriod"/>
            </a:pPr>
            <a:r>
              <a:rPr lang="en-AU" sz="1800" dirty="0"/>
              <a:t>Demonstrate the development of your ideas through 4 annotated sketches. Select one idea</a:t>
            </a:r>
            <a:br>
              <a:rPr lang="en-AU" sz="1800" dirty="0"/>
            </a:br>
            <a:r>
              <a:rPr lang="en-AU" sz="1800" dirty="0"/>
              <a:t>and provide a clear justification for your choice.</a:t>
            </a:r>
          </a:p>
          <a:p>
            <a:pPr marL="342900" indent="-342900">
              <a:lnSpc>
                <a:spcPct val="120000"/>
              </a:lnSpc>
              <a:spcAft>
                <a:spcPts val="600"/>
              </a:spcAft>
              <a:buFont typeface="+mj-lt"/>
              <a:buAutoNum type="arabicPeriod"/>
            </a:pPr>
            <a:r>
              <a:rPr lang="en-AU" sz="1800" dirty="0"/>
              <a:t>Create an accurate CAD drawing that includes</a:t>
            </a:r>
            <a:br>
              <a:rPr lang="en-AU" sz="1800" dirty="0"/>
            </a:br>
            <a:r>
              <a:rPr lang="en-AU" sz="1800" dirty="0"/>
              <a:t>all necessary dimensions.</a:t>
            </a:r>
          </a:p>
          <a:p>
            <a:pPr marL="342900" indent="-342900">
              <a:lnSpc>
                <a:spcPct val="120000"/>
              </a:lnSpc>
              <a:spcAft>
                <a:spcPts val="600"/>
              </a:spcAft>
              <a:buFont typeface="+mj-lt"/>
              <a:buAutoNum type="arabicPeriod"/>
            </a:pPr>
            <a:r>
              <a:rPr lang="en-AU" sz="1800" dirty="0"/>
              <a:t>Produce and evaluate a timeline for completing your project.</a:t>
            </a:r>
          </a:p>
          <a:p>
            <a:pPr marL="457200" indent="-457200">
              <a:lnSpc>
                <a:spcPct val="120000"/>
              </a:lnSpc>
              <a:spcAft>
                <a:spcPts val="600"/>
              </a:spcAft>
              <a:buFont typeface="+mj-lt"/>
              <a:buAutoNum type="arabicPeriod" startAt="5"/>
            </a:pPr>
            <a:r>
              <a:rPr lang="en-AU" sz="1800" dirty="0"/>
              <a:t>Discuss 2 alternative timber choices for your project and their advantages.</a:t>
            </a:r>
          </a:p>
          <a:p>
            <a:pPr marL="457200" indent="-457200">
              <a:lnSpc>
                <a:spcPct val="120000"/>
              </a:lnSpc>
              <a:spcAft>
                <a:spcPts val="600"/>
              </a:spcAft>
              <a:buFont typeface="+mj-lt"/>
              <a:buAutoNum type="arabicPeriod" startAt="5"/>
            </a:pPr>
            <a:r>
              <a:rPr lang="en-AU" sz="1800" dirty="0"/>
              <a:t>Identify and explain which joints in your design require the greatest strength.</a:t>
            </a:r>
          </a:p>
          <a:p>
            <a:pPr marL="457200" indent="-457200">
              <a:lnSpc>
                <a:spcPct val="120000"/>
              </a:lnSpc>
              <a:spcAft>
                <a:spcPts val="600"/>
              </a:spcAft>
              <a:buFont typeface="+mj-lt"/>
              <a:buAutoNum type="arabicPeriod" startAt="5"/>
            </a:pPr>
            <a:r>
              <a:rPr lang="en-AU" sz="1800" dirty="0"/>
              <a:t>Write a procedure for an alternative joint that could be used in your project.</a:t>
            </a:r>
          </a:p>
          <a:p>
            <a:pPr marL="457200" indent="-457200">
              <a:lnSpc>
                <a:spcPct val="120000"/>
              </a:lnSpc>
              <a:spcAft>
                <a:spcPts val="600"/>
              </a:spcAft>
              <a:buFont typeface="+mj-lt"/>
              <a:buAutoNum type="arabicPeriod" startAt="5"/>
            </a:pPr>
            <a:r>
              <a:rPr lang="en-AU" sz="1800" dirty="0"/>
              <a:t>Evaluate your project by discussing how it</a:t>
            </a:r>
            <a:br>
              <a:rPr lang="en-AU" sz="1800" dirty="0"/>
            </a:br>
            <a:r>
              <a:rPr lang="en-AU" sz="1800" dirty="0"/>
              <a:t>relates to your research and planning.</a:t>
            </a:r>
          </a:p>
        </p:txBody>
      </p:sp>
      <p:grpSp>
        <p:nvGrpSpPr>
          <p:cNvPr id="6" name="Group 2">
            <a:extLst>
              <a:ext uri="{FF2B5EF4-FFF2-40B4-BE49-F238E27FC236}">
                <a16:creationId xmlns:a16="http://schemas.microsoft.com/office/drawing/2014/main" id="{C435050A-A1C0-6E53-8FBE-B3504E533CA3}"/>
              </a:ext>
              <a:ext uri="{C183D7F6-B498-43B3-948B-1728B52AA6E4}">
                <adec:decorative xmlns:adec="http://schemas.microsoft.com/office/drawing/2017/decorative" val="1"/>
              </a:ext>
            </a:extLst>
          </p:cNvPr>
          <p:cNvGrpSpPr/>
          <p:nvPr/>
        </p:nvGrpSpPr>
        <p:grpSpPr>
          <a:xfrm>
            <a:off x="1" y="6121400"/>
            <a:ext cx="12192000" cy="736600"/>
            <a:chOff x="0" y="0"/>
            <a:chExt cx="25048715" cy="1667970"/>
          </a:xfrm>
        </p:grpSpPr>
        <p:sp>
          <p:nvSpPr>
            <p:cNvPr id="7" name="Freeform 3">
              <a:extLst>
                <a:ext uri="{FF2B5EF4-FFF2-40B4-BE49-F238E27FC236}">
                  <a16:creationId xmlns:a16="http://schemas.microsoft.com/office/drawing/2014/main" id="{1F35DEE0-3FB2-97A8-FFD2-38592E31ABC6}"/>
                </a:ext>
              </a:extLst>
            </p:cNvPr>
            <p:cNvSpPr/>
            <p:nvPr/>
          </p:nvSpPr>
          <p:spPr>
            <a:xfrm>
              <a:off x="20038972" y="0"/>
              <a:ext cx="5009743" cy="1667970"/>
            </a:xfrm>
            <a:custGeom>
              <a:avLst/>
              <a:gdLst/>
              <a:ahLst/>
              <a:cxnLst/>
              <a:rect l="l" t="t" r="r" b="b"/>
              <a:pathLst>
                <a:path w="5009743" h="1667970">
                  <a:moveTo>
                    <a:pt x="0" y="0"/>
                  </a:moveTo>
                  <a:lnTo>
                    <a:pt x="5009743" y="0"/>
                  </a:lnTo>
                  <a:lnTo>
                    <a:pt x="5009743"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sp>
          <p:nvSpPr>
            <p:cNvPr id="8" name="Freeform 4">
              <a:extLst>
                <a:ext uri="{FF2B5EF4-FFF2-40B4-BE49-F238E27FC236}">
                  <a16:creationId xmlns:a16="http://schemas.microsoft.com/office/drawing/2014/main" id="{CA3656EA-348C-89D8-FEA2-06D4267DBC75}"/>
                </a:ext>
              </a:extLst>
            </p:cNvPr>
            <p:cNvSpPr/>
            <p:nvPr/>
          </p:nvSpPr>
          <p:spPr>
            <a:xfrm>
              <a:off x="15029229" y="0"/>
              <a:ext cx="5009743" cy="1667970"/>
            </a:xfrm>
            <a:custGeom>
              <a:avLst/>
              <a:gdLst/>
              <a:ahLst/>
              <a:cxnLst/>
              <a:rect l="l" t="t" r="r" b="b"/>
              <a:pathLst>
                <a:path w="5009743" h="1667970">
                  <a:moveTo>
                    <a:pt x="0" y="0"/>
                  </a:moveTo>
                  <a:lnTo>
                    <a:pt x="5009742" y="0"/>
                  </a:lnTo>
                  <a:lnTo>
                    <a:pt x="5009742"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sp>
          <p:nvSpPr>
            <p:cNvPr id="9" name="Freeform 5">
              <a:extLst>
                <a:ext uri="{FF2B5EF4-FFF2-40B4-BE49-F238E27FC236}">
                  <a16:creationId xmlns:a16="http://schemas.microsoft.com/office/drawing/2014/main" id="{812FC9E0-9C03-584B-6C9D-36F52589C50B}"/>
                </a:ext>
              </a:extLst>
            </p:cNvPr>
            <p:cNvSpPr/>
            <p:nvPr/>
          </p:nvSpPr>
          <p:spPr>
            <a:xfrm>
              <a:off x="10019486" y="0"/>
              <a:ext cx="5009743" cy="1667970"/>
            </a:xfrm>
            <a:custGeom>
              <a:avLst/>
              <a:gdLst/>
              <a:ahLst/>
              <a:cxnLst/>
              <a:rect l="l" t="t" r="r" b="b"/>
              <a:pathLst>
                <a:path w="5009743" h="1667970">
                  <a:moveTo>
                    <a:pt x="0" y="0"/>
                  </a:moveTo>
                  <a:lnTo>
                    <a:pt x="5009743" y="0"/>
                  </a:lnTo>
                  <a:lnTo>
                    <a:pt x="5009743"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sp>
          <p:nvSpPr>
            <p:cNvPr id="10" name="Freeform 6">
              <a:extLst>
                <a:ext uri="{FF2B5EF4-FFF2-40B4-BE49-F238E27FC236}">
                  <a16:creationId xmlns:a16="http://schemas.microsoft.com/office/drawing/2014/main" id="{A94971A1-DCC5-B6DD-22AF-1C70CAE85CF6}"/>
                </a:ext>
              </a:extLst>
            </p:cNvPr>
            <p:cNvSpPr/>
            <p:nvPr/>
          </p:nvSpPr>
          <p:spPr>
            <a:xfrm>
              <a:off x="5009743" y="0"/>
              <a:ext cx="5009743" cy="1667970"/>
            </a:xfrm>
            <a:custGeom>
              <a:avLst/>
              <a:gdLst/>
              <a:ahLst/>
              <a:cxnLst/>
              <a:rect l="l" t="t" r="r" b="b"/>
              <a:pathLst>
                <a:path w="5009743" h="1667970">
                  <a:moveTo>
                    <a:pt x="0" y="0"/>
                  </a:moveTo>
                  <a:lnTo>
                    <a:pt x="5009742" y="0"/>
                  </a:lnTo>
                  <a:lnTo>
                    <a:pt x="5009742"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sp>
          <p:nvSpPr>
            <p:cNvPr id="11" name="Freeform 7">
              <a:extLst>
                <a:ext uri="{FF2B5EF4-FFF2-40B4-BE49-F238E27FC236}">
                  <a16:creationId xmlns:a16="http://schemas.microsoft.com/office/drawing/2014/main" id="{38A5B87C-8DCB-AC6C-3E92-6090C8C02998}"/>
                </a:ext>
              </a:extLst>
            </p:cNvPr>
            <p:cNvSpPr/>
            <p:nvPr/>
          </p:nvSpPr>
          <p:spPr>
            <a:xfrm>
              <a:off x="0" y="0"/>
              <a:ext cx="5009743" cy="1667970"/>
            </a:xfrm>
            <a:custGeom>
              <a:avLst/>
              <a:gdLst/>
              <a:ahLst/>
              <a:cxnLst/>
              <a:rect l="l" t="t" r="r" b="b"/>
              <a:pathLst>
                <a:path w="5009743" h="1667970">
                  <a:moveTo>
                    <a:pt x="0" y="0"/>
                  </a:moveTo>
                  <a:lnTo>
                    <a:pt x="5009743" y="0"/>
                  </a:lnTo>
                  <a:lnTo>
                    <a:pt x="5009743"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grpSp>
      <p:sp>
        <p:nvSpPr>
          <p:cNvPr id="2" name="Slide Number Placeholder 1">
            <a:extLst>
              <a:ext uri="{FF2B5EF4-FFF2-40B4-BE49-F238E27FC236}">
                <a16:creationId xmlns:a16="http://schemas.microsoft.com/office/drawing/2014/main" id="{EAE1E313-67FC-D5D1-F716-8CC2B622AD9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27</a:t>
            </a:fld>
            <a:endParaRPr lang="en-AU" dirty="0">
              <a:solidFill>
                <a:schemeClr val="bg1"/>
              </a:solidFill>
            </a:endParaRPr>
          </a:p>
        </p:txBody>
      </p:sp>
    </p:spTree>
    <p:extLst>
      <p:ext uri="{BB962C8B-B14F-4D97-AF65-F5344CB8AC3E}">
        <p14:creationId xmlns:p14="http://schemas.microsoft.com/office/powerpoint/2010/main" val="98947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DBD2F8-D013-29A8-566A-C3ED520AB1C3}"/>
              </a:ext>
            </a:extLst>
          </p:cNvPr>
          <p:cNvSpPr>
            <a:spLocks noGrp="1"/>
          </p:cNvSpPr>
          <p:nvPr>
            <p:ph type="title"/>
          </p:nvPr>
        </p:nvSpPr>
        <p:spPr/>
        <p:txBody>
          <a:bodyPr/>
          <a:lstStyle/>
          <a:p>
            <a:r>
              <a:rPr lang="en-AU" dirty="0"/>
              <a:t>Factors affecting design</a:t>
            </a:r>
          </a:p>
        </p:txBody>
      </p:sp>
      <p:sp>
        <p:nvSpPr>
          <p:cNvPr id="5" name="Text Placeholder 4">
            <a:extLst>
              <a:ext uri="{FF2B5EF4-FFF2-40B4-BE49-F238E27FC236}">
                <a16:creationId xmlns:a16="http://schemas.microsoft.com/office/drawing/2014/main" id="{9C7BC3FF-AC10-9A59-A326-C5D43E8B73F3}"/>
              </a:ext>
            </a:extLst>
          </p:cNvPr>
          <p:cNvSpPr>
            <a:spLocks noGrp="1"/>
          </p:cNvSpPr>
          <p:nvPr>
            <p:ph type="body" sz="quarter" idx="17"/>
          </p:nvPr>
        </p:nvSpPr>
        <p:spPr>
          <a:xfrm>
            <a:off x="360000" y="1061884"/>
            <a:ext cx="11484000" cy="5313038"/>
          </a:xfrm>
        </p:spPr>
        <p:txBody>
          <a:bodyPr/>
          <a:lstStyle/>
          <a:p>
            <a:pPr>
              <a:spcAft>
                <a:spcPts val="600"/>
              </a:spcAft>
            </a:pPr>
            <a:r>
              <a:rPr lang="en-AU" sz="1800" dirty="0">
                <a:effectLst/>
                <a:latin typeface="Arial" panose="020B0604020202020204" pitchFamily="34" charset="0"/>
                <a:ea typeface="Calibri" panose="020F0502020204030204" pitchFamily="34" charset="0"/>
              </a:rPr>
              <a:t>There are many factors that affect design. These must be considered when creating a product, system, or solution to ensure the success of a project. By carefully considering these factors during the design process, designers, producers and manufacturers can create more effective and efficient solutions. Factors affecting the success and quality of designs include:</a:t>
            </a:r>
          </a:p>
          <a:p>
            <a:pPr marL="285750" indent="-285750">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accessibility, </a:t>
            </a:r>
          </a:p>
          <a:p>
            <a:pPr marL="285750" indent="-285750">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aesthetics, </a:t>
            </a:r>
          </a:p>
          <a:p>
            <a:pPr marL="285750" indent="-285750">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durability, </a:t>
            </a:r>
          </a:p>
          <a:p>
            <a:pPr marL="285750" indent="-285750">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ergonomics, </a:t>
            </a:r>
          </a:p>
          <a:p>
            <a:pPr marL="285750" indent="-285750">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ethics, </a:t>
            </a:r>
          </a:p>
          <a:p>
            <a:pPr marL="285750" indent="-285750">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functionality, </a:t>
            </a:r>
          </a:p>
          <a:p>
            <a:pPr marL="285750" indent="-285750">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safety.</a:t>
            </a:r>
          </a:p>
        </p:txBody>
      </p:sp>
      <p:sp>
        <p:nvSpPr>
          <p:cNvPr id="6" name="Freeform 2">
            <a:extLst>
              <a:ext uri="{FF2B5EF4-FFF2-40B4-BE49-F238E27FC236}">
                <a16:creationId xmlns:a16="http://schemas.microsoft.com/office/drawing/2014/main" id="{E59A4383-527B-F54A-A0B9-F6B64489F21D}"/>
              </a:ext>
              <a:ext uri="{C183D7F6-B498-43B3-948B-1728B52AA6E4}">
                <adec:decorative xmlns:adec="http://schemas.microsoft.com/office/drawing/2017/decorative" val="1"/>
              </a:ext>
            </a:extLst>
          </p:cNvPr>
          <p:cNvSpPr/>
          <p:nvPr/>
        </p:nvSpPr>
        <p:spPr>
          <a:xfrm>
            <a:off x="6646605" y="3863962"/>
            <a:ext cx="1661653" cy="1932154"/>
          </a:xfrm>
          <a:custGeom>
            <a:avLst/>
            <a:gdLst/>
            <a:ahLst/>
            <a:cxnLst/>
            <a:rect l="l" t="t" r="r" b="b"/>
            <a:pathLst>
              <a:path w="3538728" h="4114800">
                <a:moveTo>
                  <a:pt x="0" y="0"/>
                </a:moveTo>
                <a:lnTo>
                  <a:pt x="3538728" y="0"/>
                </a:lnTo>
                <a:lnTo>
                  <a:pt x="353872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7" name="TextBox 6">
            <a:extLst>
              <a:ext uri="{FF2B5EF4-FFF2-40B4-BE49-F238E27FC236}">
                <a16:creationId xmlns:a16="http://schemas.microsoft.com/office/drawing/2014/main" id="{6E8E1250-5419-F895-1476-27DC96E1F22E}"/>
              </a:ext>
            </a:extLst>
          </p:cNvPr>
          <p:cNvSpPr txBox="1"/>
          <p:nvPr/>
        </p:nvSpPr>
        <p:spPr>
          <a:xfrm>
            <a:off x="8649149" y="4414655"/>
            <a:ext cx="2656969" cy="1002890"/>
          </a:xfrm>
          <a:prstGeom prst="rect">
            <a:avLst/>
          </a:prstGeom>
          <a:noFill/>
        </p:spPr>
        <p:txBody>
          <a:bodyPr wrap="square" lIns="0" tIns="0" rIns="0" bIns="0" rtlCol="0">
            <a:noAutofit/>
          </a:bodyPr>
          <a:lstStyle/>
          <a:p>
            <a:pPr algn="l">
              <a:lnSpc>
                <a:spcPct val="150000"/>
              </a:lnSpc>
            </a:pPr>
            <a:r>
              <a:rPr lang="en-AU" sz="1800" dirty="0">
                <a:effectLst/>
                <a:latin typeface="Arial" panose="020B0604020202020204" pitchFamily="34" charset="0"/>
                <a:ea typeface="Calibri" panose="020F0502020204030204" pitchFamily="34" charset="0"/>
              </a:rPr>
              <a:t>Briefly describe each factor affecting design.</a:t>
            </a:r>
            <a:endParaRPr lang="en-AU" sz="1800" dirty="0"/>
          </a:p>
        </p:txBody>
      </p:sp>
      <p:sp>
        <p:nvSpPr>
          <p:cNvPr id="2" name="Slide Number Placeholder 1">
            <a:extLst>
              <a:ext uri="{FF2B5EF4-FFF2-40B4-BE49-F238E27FC236}">
                <a16:creationId xmlns:a16="http://schemas.microsoft.com/office/drawing/2014/main" id="{FA8BED1D-17D7-22C5-6082-54A10A84B9A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28</a:t>
            </a:fld>
            <a:endParaRPr lang="en-AU"/>
          </a:p>
        </p:txBody>
      </p:sp>
    </p:spTree>
    <p:extLst>
      <p:ext uri="{BB962C8B-B14F-4D97-AF65-F5344CB8AC3E}">
        <p14:creationId xmlns:p14="http://schemas.microsoft.com/office/powerpoint/2010/main" val="3348469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BD8E0F-C72B-2189-0EE1-94C1E8294BB2}"/>
              </a:ext>
            </a:extLst>
          </p:cNvPr>
          <p:cNvSpPr>
            <a:spLocks noGrp="1"/>
          </p:cNvSpPr>
          <p:nvPr>
            <p:ph type="title"/>
          </p:nvPr>
        </p:nvSpPr>
        <p:spPr>
          <a:xfrm>
            <a:off x="360001" y="360000"/>
            <a:ext cx="3538760" cy="1358268"/>
          </a:xfrm>
        </p:spPr>
        <p:txBody>
          <a:bodyPr vert="horz" lIns="0" tIns="0" rIns="0" bIns="0" rtlCol="0" anchor="b">
            <a:noAutofit/>
          </a:bodyPr>
          <a:lstStyle/>
          <a:p>
            <a:r>
              <a:rPr lang="en-AU" dirty="0"/>
              <a:t>Sample answers for factors affecting design</a:t>
            </a:r>
          </a:p>
        </p:txBody>
      </p:sp>
      <p:pic>
        <p:nvPicPr>
          <p:cNvPr id="6" name="Picture 5" descr="A diagram of factors affecting design.">
            <a:extLst>
              <a:ext uri="{FF2B5EF4-FFF2-40B4-BE49-F238E27FC236}">
                <a16:creationId xmlns:a16="http://schemas.microsoft.com/office/drawing/2014/main" id="{ECD6E66B-ED31-243E-2CB2-2F752DF1CC6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4717788" y="20097"/>
            <a:ext cx="7209598" cy="6789738"/>
          </a:xfrm>
          <a:prstGeom prst="rect">
            <a:avLst/>
          </a:prstGeom>
          <a:noFill/>
          <a:ln>
            <a:noFill/>
          </a:ln>
          <a:extLst>
            <a:ext uri="{53640926-AAD7-44D8-BBD7-CCE9431645EC}">
              <a14:shadowObscured xmlns:a14="http://schemas.microsoft.com/office/drawing/2010/main"/>
            </a:ext>
          </a:extLst>
        </p:spPr>
      </p:pic>
      <p:sp>
        <p:nvSpPr>
          <p:cNvPr id="7" name="Slide Number Placeholder 1">
            <a:extLst>
              <a:ext uri="{FF2B5EF4-FFF2-40B4-BE49-F238E27FC236}">
                <a16:creationId xmlns:a16="http://schemas.microsoft.com/office/drawing/2014/main" id="{D417573C-365B-77D5-3E60-1564572DB02F}"/>
              </a:ext>
              <a:ext uri="{C183D7F6-B498-43B3-948B-1728B52AA6E4}">
                <adec:decorative xmlns:adec="http://schemas.microsoft.com/office/drawing/2017/decorative" val="1"/>
              </a:ext>
            </a:extLst>
          </p:cNvPr>
          <p:cNvSpPr txBox="1">
            <a:spLocks/>
          </p:cNvSpPr>
          <p:nvPr/>
        </p:nvSpPr>
        <p:spPr>
          <a:xfrm>
            <a:off x="11137038" y="6517674"/>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29</a:t>
            </a:fld>
            <a:endParaRPr lang="en-AU"/>
          </a:p>
        </p:txBody>
      </p:sp>
    </p:spTree>
    <p:extLst>
      <p:ext uri="{BB962C8B-B14F-4D97-AF65-F5344CB8AC3E}">
        <p14:creationId xmlns:p14="http://schemas.microsoft.com/office/powerpoint/2010/main" val="74842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AFC75B-3798-13C1-F96D-7877C4F9E2F7}"/>
              </a:ext>
            </a:extLst>
          </p:cNvPr>
          <p:cNvSpPr>
            <a:spLocks noGrp="1"/>
          </p:cNvSpPr>
          <p:nvPr>
            <p:ph type="title"/>
          </p:nvPr>
        </p:nvSpPr>
        <p:spPr>
          <a:xfrm>
            <a:off x="360000" y="360000"/>
            <a:ext cx="11484000" cy="545601"/>
          </a:xfrm>
        </p:spPr>
        <p:txBody>
          <a:bodyPr anchor="t">
            <a:normAutofit/>
          </a:bodyPr>
          <a:lstStyle/>
          <a:p>
            <a:r>
              <a:rPr lang="en-AU" dirty="0"/>
              <a:t>Difference between wood and timber</a:t>
            </a:r>
          </a:p>
        </p:txBody>
      </p:sp>
      <p:sp>
        <p:nvSpPr>
          <p:cNvPr id="5" name="Text Placeholder 4">
            <a:extLst>
              <a:ext uri="{FF2B5EF4-FFF2-40B4-BE49-F238E27FC236}">
                <a16:creationId xmlns:a16="http://schemas.microsoft.com/office/drawing/2014/main" id="{55950450-F7FE-BC5D-0572-5BF21CD3B96E}"/>
              </a:ext>
            </a:extLst>
          </p:cNvPr>
          <p:cNvSpPr>
            <a:spLocks noGrp="1"/>
          </p:cNvSpPr>
          <p:nvPr>
            <p:ph sz="quarter" idx="19"/>
          </p:nvPr>
        </p:nvSpPr>
        <p:spPr>
          <a:xfrm>
            <a:off x="360364" y="1562471"/>
            <a:ext cx="4101468" cy="4814518"/>
          </a:xfrm>
        </p:spPr>
        <p:txBody>
          <a:bodyPr>
            <a:normAutofit/>
          </a:bodyPr>
          <a:lstStyle/>
          <a:p>
            <a:r>
              <a:rPr lang="en-AU" sz="1800" dirty="0">
                <a:effectLst/>
              </a:rPr>
              <a:t>Wood is still in the form of a tree or branches and logs. It becomes timber after it has been converted to useable lengths and shapes and after it has been seasoned. Seasoning is the process of removing much of the moisture from timber. </a:t>
            </a:r>
          </a:p>
          <a:p>
            <a:r>
              <a:rPr lang="en-AU" sz="1800" dirty="0">
                <a:effectLst/>
              </a:rPr>
              <a:t>Watch </a:t>
            </a:r>
            <a:r>
              <a:rPr lang="en-AU" sz="1800" u="sng" dirty="0">
                <a:effectLst/>
                <a:hlinkClick r:id="rId3"/>
              </a:rPr>
              <a:t>From Trees to Lumber: Watch how boards are made from pine trees (8:12)</a:t>
            </a:r>
            <a:endParaRPr lang="en-AU" sz="1800" dirty="0">
              <a:effectLst/>
            </a:endParaRPr>
          </a:p>
        </p:txBody>
      </p:sp>
      <p:pic>
        <p:nvPicPr>
          <p:cNvPr id="4" name="Online Media 3" descr="From Trees to Lumber: Watch how boards are made from pine trees">
            <a:hlinkClick r:id="" action="ppaction://media"/>
            <a:extLst>
              <a:ext uri="{FF2B5EF4-FFF2-40B4-BE49-F238E27FC236}">
                <a16:creationId xmlns:a16="http://schemas.microsoft.com/office/drawing/2014/main" id="{D758A9BB-6756-0154-9BEE-2539766D4D37}"/>
              </a:ext>
            </a:extLst>
          </p:cNvPr>
          <p:cNvPicPr>
            <a:picLocks noRot="1" noChangeAspect="1"/>
          </p:cNvPicPr>
          <p:nvPr>
            <a:videoFile r:link="rId1"/>
          </p:nvPr>
        </p:nvPicPr>
        <p:blipFill>
          <a:blip r:embed="rId4"/>
          <a:stretch>
            <a:fillRect/>
          </a:stretch>
        </p:blipFill>
        <p:spPr>
          <a:xfrm>
            <a:off x="4758435" y="1697899"/>
            <a:ext cx="7056292" cy="3986805"/>
          </a:xfrm>
          <a:prstGeom prst="rect">
            <a:avLst/>
          </a:prstGeom>
        </p:spPr>
      </p:pic>
      <p:sp>
        <p:nvSpPr>
          <p:cNvPr id="2" name="Slide Number Placeholder 1">
            <a:extLst>
              <a:ext uri="{FF2B5EF4-FFF2-40B4-BE49-F238E27FC236}">
                <a16:creationId xmlns:a16="http://schemas.microsoft.com/office/drawing/2014/main" id="{BE21BEE0-874A-89AB-E86E-BBB350919E9B}"/>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3</a:t>
            </a:fld>
            <a:endParaRPr lang="en-AU"/>
          </a:p>
        </p:txBody>
      </p:sp>
    </p:spTree>
    <p:extLst>
      <p:ext uri="{BB962C8B-B14F-4D97-AF65-F5344CB8AC3E}">
        <p14:creationId xmlns:p14="http://schemas.microsoft.com/office/powerpoint/2010/main" val="102500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12107B-9AC2-6AE2-6E70-D9C271DC76DF}"/>
              </a:ext>
            </a:extLst>
          </p:cNvPr>
          <p:cNvSpPr>
            <a:spLocks noGrp="1"/>
          </p:cNvSpPr>
          <p:nvPr>
            <p:ph type="title"/>
          </p:nvPr>
        </p:nvSpPr>
        <p:spPr/>
        <p:txBody>
          <a:bodyPr/>
          <a:lstStyle/>
          <a:p>
            <a:r>
              <a:rPr lang="en-AU" dirty="0"/>
              <a:t>Design spotlight</a:t>
            </a:r>
          </a:p>
        </p:txBody>
      </p:sp>
      <p:sp>
        <p:nvSpPr>
          <p:cNvPr id="5" name="Text Placeholder 4">
            <a:extLst>
              <a:ext uri="{FF2B5EF4-FFF2-40B4-BE49-F238E27FC236}">
                <a16:creationId xmlns:a16="http://schemas.microsoft.com/office/drawing/2014/main" id="{70BCD93A-E655-6D72-7FE3-01E99D54A22F}"/>
              </a:ext>
            </a:extLst>
          </p:cNvPr>
          <p:cNvSpPr>
            <a:spLocks noGrp="1"/>
          </p:cNvSpPr>
          <p:nvPr>
            <p:ph type="body" sz="quarter" idx="18"/>
          </p:nvPr>
        </p:nvSpPr>
        <p:spPr/>
        <p:txBody>
          <a:bodyPr/>
          <a:lstStyle/>
          <a:p>
            <a:r>
              <a:rPr lang="en-US" sz="1800" dirty="0">
                <a:effectLst/>
                <a:latin typeface="Arial" panose="020B0604020202020204" pitchFamily="34" charset="0"/>
                <a:ea typeface="Calibri" panose="020F0502020204030204" pitchFamily="34" charset="0"/>
              </a:rPr>
              <a:t>Watch: </a:t>
            </a:r>
            <a:r>
              <a:rPr lang="en-AU" sz="1800" dirty="0">
                <a:effectLst/>
                <a:latin typeface="Arial" panose="020B0604020202020204" pitchFamily="34" charset="0"/>
                <a:ea typeface="Calibri" panose="020F0502020204030204" pitchFamily="34" charset="0"/>
              </a:rPr>
              <a:t>Designer, Furniture Maker (Episode 87) (4:47).</a:t>
            </a:r>
          </a:p>
        </p:txBody>
      </p:sp>
      <p:pic>
        <p:nvPicPr>
          <p:cNvPr id="4" name="Online Media 3" descr="Designer, Furniture Maker (Episode 87)">
            <a:hlinkClick r:id="" action="ppaction://media"/>
            <a:extLst>
              <a:ext uri="{FF2B5EF4-FFF2-40B4-BE49-F238E27FC236}">
                <a16:creationId xmlns:a16="http://schemas.microsoft.com/office/drawing/2014/main" id="{F7BA591D-D9E9-29D3-536C-D49137D002A0}"/>
              </a:ext>
            </a:extLst>
          </p:cNvPr>
          <p:cNvPicPr>
            <a:picLocks noRot="1" noChangeAspect="1"/>
          </p:cNvPicPr>
          <p:nvPr>
            <a:videoFile r:link="rId1"/>
          </p:nvPr>
        </p:nvPicPr>
        <p:blipFill>
          <a:blip r:embed="rId4"/>
          <a:stretch>
            <a:fillRect/>
          </a:stretch>
        </p:blipFill>
        <p:spPr>
          <a:xfrm>
            <a:off x="359998" y="1736760"/>
            <a:ext cx="8703615" cy="4917542"/>
          </a:xfrm>
          <a:prstGeom prst="rect">
            <a:avLst/>
          </a:prstGeom>
        </p:spPr>
      </p:pic>
      <p:sp>
        <p:nvSpPr>
          <p:cNvPr id="2" name="Slide Number Placeholder 1">
            <a:extLst>
              <a:ext uri="{FF2B5EF4-FFF2-40B4-BE49-F238E27FC236}">
                <a16:creationId xmlns:a16="http://schemas.microsoft.com/office/drawing/2014/main" id="{6038C886-9839-A743-CE51-2BB391A9DA5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30</a:t>
            </a:fld>
            <a:endParaRPr lang="en-AU"/>
          </a:p>
        </p:txBody>
      </p:sp>
    </p:spTree>
    <p:extLst>
      <p:ext uri="{BB962C8B-B14F-4D97-AF65-F5344CB8AC3E}">
        <p14:creationId xmlns:p14="http://schemas.microsoft.com/office/powerpoint/2010/main" val="283456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CED890-4664-6EEB-A712-643F136D2D2B}"/>
              </a:ext>
            </a:extLst>
          </p:cNvPr>
          <p:cNvSpPr>
            <a:spLocks noGrp="1"/>
          </p:cNvSpPr>
          <p:nvPr>
            <p:ph type="title"/>
          </p:nvPr>
        </p:nvSpPr>
        <p:spPr/>
        <p:txBody>
          <a:bodyPr/>
          <a:lstStyle/>
          <a:p>
            <a:r>
              <a:rPr lang="en-AU" dirty="0"/>
              <a:t>Designer, Furniture maker – questions</a:t>
            </a:r>
          </a:p>
        </p:txBody>
      </p:sp>
      <p:sp>
        <p:nvSpPr>
          <p:cNvPr id="5" name="Text Placeholder 4">
            <a:extLst>
              <a:ext uri="{FF2B5EF4-FFF2-40B4-BE49-F238E27FC236}">
                <a16:creationId xmlns:a16="http://schemas.microsoft.com/office/drawing/2014/main" id="{33DAF426-95F0-BED1-8285-258487D88A86}"/>
              </a:ext>
            </a:extLst>
          </p:cNvPr>
          <p:cNvSpPr>
            <a:spLocks noGrp="1"/>
          </p:cNvSpPr>
          <p:nvPr>
            <p:ph type="body" sz="quarter" idx="17"/>
          </p:nvPr>
        </p:nvSpPr>
        <p:spPr>
          <a:xfrm>
            <a:off x="359999" y="1567086"/>
            <a:ext cx="11621793" cy="4807835"/>
          </a:xfrm>
        </p:spPr>
        <p:txBody>
          <a:bodyPr/>
          <a:lstStyle/>
          <a:p>
            <a:pPr marL="342900" indent="-342900">
              <a:spcAft>
                <a:spcPts val="600"/>
              </a:spcAft>
              <a:buFont typeface="+mj-lt"/>
              <a:buAutoNum type="arabicPeriod"/>
            </a:pPr>
            <a:r>
              <a:rPr lang="en-AU" sz="1800" dirty="0"/>
              <a:t>How does Judson start his day?</a:t>
            </a:r>
          </a:p>
          <a:p>
            <a:pPr marL="342900" indent="-342900">
              <a:spcAft>
                <a:spcPts val="600"/>
              </a:spcAft>
              <a:buFont typeface="+mj-lt"/>
              <a:buAutoNum type="arabicPeriod"/>
            </a:pPr>
            <a:r>
              <a:rPr lang="en-AU" sz="1800" dirty="0"/>
              <a:t>Judson says “A career in woodworking can take you in all different directions” – list 3 directions it can take you. </a:t>
            </a:r>
          </a:p>
          <a:p>
            <a:pPr marL="342900" indent="-342900">
              <a:spcAft>
                <a:spcPts val="600"/>
              </a:spcAft>
              <a:buFont typeface="+mj-lt"/>
              <a:buAutoNum type="arabicPeriod"/>
            </a:pPr>
            <a:r>
              <a:rPr lang="en-AU" sz="1800" dirty="0"/>
              <a:t>True or False – Judson creates cheap, fast-fashion timber pieces designed to last a season and be replaced. Explain your response.</a:t>
            </a:r>
          </a:p>
          <a:p>
            <a:pPr marL="342900" indent="-342900">
              <a:spcAft>
                <a:spcPts val="600"/>
              </a:spcAft>
              <a:buFont typeface="+mj-lt"/>
              <a:buAutoNum type="arabicPeriod"/>
            </a:pPr>
            <a:r>
              <a:rPr lang="en-AU" sz="1800" dirty="0"/>
              <a:t>How does Judson describe the pieces he creates for his clients? </a:t>
            </a:r>
          </a:p>
          <a:p>
            <a:pPr marL="342900" indent="-342900">
              <a:spcAft>
                <a:spcPts val="600"/>
              </a:spcAft>
              <a:buFont typeface="+mj-lt"/>
              <a:buAutoNum type="arabicPeriod"/>
            </a:pPr>
            <a:r>
              <a:rPr lang="en-AU" sz="1800" dirty="0"/>
              <a:t>Woodworking is a career with a lot of opportunities for growth. List some possible careers Judson mentioned.</a:t>
            </a:r>
          </a:p>
          <a:p>
            <a:pPr marL="342900" indent="-342900">
              <a:spcAft>
                <a:spcPts val="600"/>
              </a:spcAft>
              <a:buFont typeface="+mj-lt"/>
              <a:buAutoNum type="arabicPeriod"/>
            </a:pPr>
            <a:r>
              <a:rPr lang="en-AU" sz="1800" dirty="0"/>
              <a:t>What is Judson’s adrenaline rush?</a:t>
            </a:r>
          </a:p>
        </p:txBody>
      </p:sp>
      <p:sp>
        <p:nvSpPr>
          <p:cNvPr id="2" name="Slide Number Placeholder 1">
            <a:extLst>
              <a:ext uri="{FF2B5EF4-FFF2-40B4-BE49-F238E27FC236}">
                <a16:creationId xmlns:a16="http://schemas.microsoft.com/office/drawing/2014/main" id="{F7A56309-451F-F48A-EEBA-ACC0D9FF1B7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31</a:t>
            </a:fld>
            <a:endParaRPr lang="en-AU"/>
          </a:p>
        </p:txBody>
      </p:sp>
    </p:spTree>
    <p:extLst>
      <p:ext uri="{BB962C8B-B14F-4D97-AF65-F5344CB8AC3E}">
        <p14:creationId xmlns:p14="http://schemas.microsoft.com/office/powerpoint/2010/main" val="1704867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 6</a:t>
            </a:r>
          </a:p>
        </p:txBody>
      </p:sp>
      <p:sp>
        <p:nvSpPr>
          <p:cNvPr id="3" name="TextBox 2">
            <a:extLst>
              <a:ext uri="{FF2B5EF4-FFF2-40B4-BE49-F238E27FC236}">
                <a16:creationId xmlns:a16="http://schemas.microsoft.com/office/drawing/2014/main" id="{DF637BA9-DB5E-2457-A795-0B300DBA6F82}"/>
              </a:ext>
            </a:extLst>
          </p:cNvPr>
          <p:cNvSpPr txBox="1"/>
          <p:nvPr/>
        </p:nvSpPr>
        <p:spPr>
          <a:xfrm>
            <a:off x="444500" y="1917277"/>
            <a:ext cx="11303000" cy="324185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rPr>
              <a:t>We are:</a:t>
            </a:r>
          </a:p>
          <a:p>
            <a:pPr marL="285750" indent="-285750">
              <a:lnSpc>
                <a:spcPct val="150000"/>
              </a:lnSpc>
              <a:spcAft>
                <a:spcPts val="600"/>
              </a:spcAft>
              <a:buFont typeface="Arial" panose="020B0604020202020204" pitchFamily="34" charset="0"/>
              <a:buChar char="•"/>
            </a:pPr>
            <a:r>
              <a:rPr lang="en-AU" sz="1800" dirty="0"/>
              <a:t>learning how to document the design process, apply creative thinking</a:t>
            </a:r>
          </a:p>
          <a:p>
            <a:pPr marL="285750" indent="-285750">
              <a:lnSpc>
                <a:spcPct val="150000"/>
              </a:lnSpc>
              <a:spcAft>
                <a:spcPts val="600"/>
              </a:spcAft>
              <a:buFont typeface="Arial" panose="020B0604020202020204" pitchFamily="34" charset="0"/>
              <a:buChar char="•"/>
            </a:pPr>
            <a:r>
              <a:rPr lang="en-AU" sz="1800" dirty="0"/>
              <a:t>learning to improve our BBQ Caddy by considering factors affecting design through collaboration and evaluation.</a:t>
            </a:r>
          </a:p>
          <a:p>
            <a:pPr>
              <a:lnSpc>
                <a:spcPct val="150000"/>
              </a:lnSpc>
              <a:spcAft>
                <a:spcPts val="600"/>
              </a:spcAft>
            </a:pPr>
            <a:r>
              <a:rPr lang="en-AU" sz="1800" b="1" dirty="0">
                <a:solidFill>
                  <a:schemeClr val="accent1"/>
                </a:solidFill>
              </a:rPr>
              <a:t>We can:</a:t>
            </a:r>
          </a:p>
          <a:p>
            <a:pPr marL="285750" indent="-285750">
              <a:lnSpc>
                <a:spcPct val="150000"/>
              </a:lnSpc>
              <a:spcAft>
                <a:spcPts val="600"/>
              </a:spcAft>
              <a:buFont typeface="Arial" panose="020B0604020202020204" pitchFamily="34" charset="0"/>
              <a:buChar char="•"/>
            </a:pPr>
            <a:r>
              <a:rPr lang="en-AU" sz="1800" dirty="0"/>
              <a:t>document my design process effectively, showing clear steps from idea generation to solution refinement.</a:t>
            </a:r>
          </a:p>
          <a:p>
            <a:pPr marL="285750" indent="-285750">
              <a:lnSpc>
                <a:spcPct val="150000"/>
              </a:lnSpc>
              <a:spcAft>
                <a:spcPts val="600"/>
              </a:spcAft>
              <a:buFont typeface="Arial" panose="020B0604020202020204" pitchFamily="34" charset="0"/>
              <a:buChar char="•"/>
            </a:pPr>
            <a:r>
              <a:rPr lang="en-AU" sz="1800" dirty="0"/>
              <a:t>apply design and creative thinking strategies to assess the quality of my ideas and proposed solutions.</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32</a:t>
            </a:fld>
            <a:endParaRPr lang="en-AU"/>
          </a:p>
        </p:txBody>
      </p:sp>
    </p:spTree>
    <p:extLst>
      <p:ext uri="{BB962C8B-B14F-4D97-AF65-F5344CB8AC3E}">
        <p14:creationId xmlns:p14="http://schemas.microsoft.com/office/powerpoint/2010/main" val="412696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390700-0D8C-6544-B3EB-EB2BE3959440}"/>
              </a:ext>
            </a:extLst>
          </p:cNvPr>
          <p:cNvSpPr>
            <a:spLocks noGrp="1"/>
          </p:cNvSpPr>
          <p:nvPr>
            <p:ph type="title"/>
          </p:nvPr>
        </p:nvSpPr>
        <p:spPr/>
        <p:txBody>
          <a:bodyPr/>
          <a:lstStyle/>
          <a:p>
            <a:r>
              <a:rPr lang="en-AU" dirty="0"/>
              <a:t>Measurement – FEWTEL</a:t>
            </a:r>
          </a:p>
        </p:txBody>
      </p:sp>
      <p:sp>
        <p:nvSpPr>
          <p:cNvPr id="5" name="Text Placeholder 4">
            <a:extLst>
              <a:ext uri="{FF2B5EF4-FFF2-40B4-BE49-F238E27FC236}">
                <a16:creationId xmlns:a16="http://schemas.microsoft.com/office/drawing/2014/main" id="{4657C3E7-214F-830F-9807-85A70AE5AAF3}"/>
              </a:ext>
            </a:extLst>
          </p:cNvPr>
          <p:cNvSpPr>
            <a:spLocks noGrp="1"/>
          </p:cNvSpPr>
          <p:nvPr>
            <p:ph type="body" sz="quarter" idx="17"/>
          </p:nvPr>
        </p:nvSpPr>
        <p:spPr>
          <a:xfrm>
            <a:off x="360000" y="1567086"/>
            <a:ext cx="11484000" cy="853385"/>
          </a:xfrm>
        </p:spPr>
        <p:txBody>
          <a:bodyPr/>
          <a:lstStyle/>
          <a:p>
            <a:pPr>
              <a:spcAft>
                <a:spcPts val="600"/>
              </a:spcAft>
            </a:pPr>
            <a:r>
              <a:rPr lang="en-AU" sz="1800" dirty="0"/>
              <a:t>The acronym FEWTEL helps you remember the correct order for processing wood into a finished, usable product. By following this sequence, you handle the wood more efficiently, save time, and reduce the risk of accidents.</a:t>
            </a:r>
          </a:p>
        </p:txBody>
      </p:sp>
      <p:graphicFrame>
        <p:nvGraphicFramePr>
          <p:cNvPr id="8" name="Table 7">
            <a:extLst>
              <a:ext uri="{FF2B5EF4-FFF2-40B4-BE49-F238E27FC236}">
                <a16:creationId xmlns:a16="http://schemas.microsoft.com/office/drawing/2014/main" id="{9C8B152F-2F42-D42E-15F0-8E9A9B0ABA44}"/>
              </a:ext>
            </a:extLst>
          </p:cNvPr>
          <p:cNvGraphicFramePr>
            <a:graphicFrameLocks noGrp="1"/>
          </p:cNvGraphicFramePr>
          <p:nvPr>
            <p:extLst>
              <p:ext uri="{D42A27DB-BD31-4B8C-83A1-F6EECF244321}">
                <p14:modId xmlns:p14="http://schemas.microsoft.com/office/powerpoint/2010/main" val="4030578216"/>
              </p:ext>
            </p:extLst>
          </p:nvPr>
        </p:nvGraphicFramePr>
        <p:xfrm>
          <a:off x="1425678" y="2746708"/>
          <a:ext cx="8980568" cy="3381644"/>
        </p:xfrm>
        <a:graphic>
          <a:graphicData uri="http://schemas.openxmlformats.org/drawingml/2006/table">
            <a:tbl>
              <a:tblPr firstRow="1" firstCol="1" bandRow="1">
                <a:tableStyleId>{69012ECD-51FC-41F1-AA8D-1B2483CD663E}</a:tableStyleId>
              </a:tblPr>
              <a:tblGrid>
                <a:gridCol w="1296458">
                  <a:extLst>
                    <a:ext uri="{9D8B030D-6E8A-4147-A177-3AD203B41FA5}">
                      <a16:colId xmlns:a16="http://schemas.microsoft.com/office/drawing/2014/main" val="4270105691"/>
                    </a:ext>
                  </a:extLst>
                </a:gridCol>
                <a:gridCol w="2119754">
                  <a:extLst>
                    <a:ext uri="{9D8B030D-6E8A-4147-A177-3AD203B41FA5}">
                      <a16:colId xmlns:a16="http://schemas.microsoft.com/office/drawing/2014/main" val="569495639"/>
                    </a:ext>
                  </a:extLst>
                </a:gridCol>
                <a:gridCol w="5564356">
                  <a:extLst>
                    <a:ext uri="{9D8B030D-6E8A-4147-A177-3AD203B41FA5}">
                      <a16:colId xmlns:a16="http://schemas.microsoft.com/office/drawing/2014/main" val="2522245946"/>
                    </a:ext>
                  </a:extLst>
                </a:gridCol>
              </a:tblGrid>
              <a:tr h="483092">
                <a:tc>
                  <a:txBody>
                    <a:bodyPr/>
                    <a:lstStyle/>
                    <a:p>
                      <a:pPr algn="ctr">
                        <a:lnSpc>
                          <a:spcPct val="150000"/>
                        </a:lnSpc>
                        <a:spcBef>
                          <a:spcPts val="1200"/>
                        </a:spcBef>
                        <a:spcAft>
                          <a:spcPts val="600"/>
                        </a:spcAft>
                      </a:pPr>
                      <a:r>
                        <a:rPr lang="en-AU" sz="1800" dirty="0">
                          <a:effectLst/>
                        </a:rPr>
                        <a:t>Acronym</a:t>
                      </a:r>
                      <a:endParaRPr lang="en-AU" sz="1800" dirty="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Bef>
                          <a:spcPts val="1200"/>
                        </a:spcBef>
                        <a:spcAft>
                          <a:spcPts val="600"/>
                        </a:spcAft>
                      </a:pPr>
                      <a:r>
                        <a:rPr lang="en-AU" sz="1800" dirty="0">
                          <a:effectLst/>
                        </a:rPr>
                        <a:t>Description</a:t>
                      </a:r>
                      <a:endParaRPr lang="en-AU" sz="1800" dirty="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Bef>
                          <a:spcPts val="1200"/>
                        </a:spcBef>
                        <a:spcAft>
                          <a:spcPts val="600"/>
                        </a:spcAft>
                      </a:pPr>
                      <a:r>
                        <a:rPr lang="en-AU" sz="1800" dirty="0">
                          <a:effectLst/>
                        </a:rPr>
                        <a:t>Process</a:t>
                      </a:r>
                      <a:endParaRPr lang="en-AU" sz="1800" dirty="0">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06376196"/>
                  </a:ext>
                </a:extLst>
              </a:tr>
              <a:tr h="483092">
                <a:tc>
                  <a:txBody>
                    <a:bodyPr/>
                    <a:lstStyle/>
                    <a:p>
                      <a:pPr algn="ctr">
                        <a:lnSpc>
                          <a:spcPct val="150000"/>
                        </a:lnSpc>
                        <a:spcBef>
                          <a:spcPts val="1200"/>
                        </a:spcBef>
                        <a:spcAft>
                          <a:spcPts val="600"/>
                        </a:spcAft>
                      </a:pPr>
                      <a:r>
                        <a:rPr lang="en-AU" sz="1800" dirty="0">
                          <a:effectLst/>
                        </a:rPr>
                        <a:t>F</a:t>
                      </a:r>
                      <a:endParaRPr lang="en-AU" sz="1800" dirty="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Bef>
                          <a:spcPts val="1200"/>
                        </a:spcBef>
                        <a:spcAft>
                          <a:spcPts val="600"/>
                        </a:spcAft>
                      </a:pPr>
                      <a:r>
                        <a:rPr lang="en-AU" sz="1800">
                          <a:effectLst/>
                        </a:rPr>
                        <a:t>Face side</a:t>
                      </a:r>
                      <a:endParaRPr lang="en-AU" sz="18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Bef>
                          <a:spcPts val="1200"/>
                        </a:spcBef>
                        <a:spcAft>
                          <a:spcPts val="600"/>
                        </a:spcAft>
                      </a:pPr>
                      <a:r>
                        <a:rPr lang="en-AU" sz="1800" dirty="0">
                          <a:effectLst/>
                        </a:rPr>
                        <a:t>Select and mark the face side</a:t>
                      </a:r>
                      <a:endParaRPr lang="en-AU" sz="1800" dirty="0">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79754680"/>
                  </a:ext>
                </a:extLst>
              </a:tr>
              <a:tr h="483092">
                <a:tc>
                  <a:txBody>
                    <a:bodyPr/>
                    <a:lstStyle/>
                    <a:p>
                      <a:pPr algn="ctr">
                        <a:lnSpc>
                          <a:spcPct val="150000"/>
                        </a:lnSpc>
                        <a:spcBef>
                          <a:spcPts val="1200"/>
                        </a:spcBef>
                        <a:spcAft>
                          <a:spcPts val="600"/>
                        </a:spcAft>
                      </a:pPr>
                      <a:r>
                        <a:rPr lang="en-AU" sz="1800">
                          <a:effectLst/>
                        </a:rPr>
                        <a:t>E</a:t>
                      </a:r>
                      <a:endParaRPr lang="en-AU" sz="18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Bef>
                          <a:spcPts val="1200"/>
                        </a:spcBef>
                        <a:spcAft>
                          <a:spcPts val="600"/>
                        </a:spcAft>
                      </a:pPr>
                      <a:r>
                        <a:rPr lang="en-AU" sz="1800">
                          <a:effectLst/>
                        </a:rPr>
                        <a:t>Face edge</a:t>
                      </a:r>
                      <a:endParaRPr lang="en-AU" sz="18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Bef>
                          <a:spcPts val="1200"/>
                        </a:spcBef>
                        <a:spcAft>
                          <a:spcPts val="600"/>
                        </a:spcAft>
                      </a:pPr>
                      <a:r>
                        <a:rPr lang="en-AU" sz="1800" dirty="0">
                          <a:effectLst/>
                        </a:rPr>
                        <a:t>select and mark the face edge</a:t>
                      </a:r>
                      <a:endParaRPr lang="en-AU" sz="1800" dirty="0">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60368331"/>
                  </a:ext>
                </a:extLst>
              </a:tr>
              <a:tr h="483092">
                <a:tc>
                  <a:txBody>
                    <a:bodyPr/>
                    <a:lstStyle/>
                    <a:p>
                      <a:pPr algn="ctr">
                        <a:lnSpc>
                          <a:spcPct val="150000"/>
                        </a:lnSpc>
                        <a:spcBef>
                          <a:spcPts val="1200"/>
                        </a:spcBef>
                        <a:spcAft>
                          <a:spcPts val="600"/>
                        </a:spcAft>
                      </a:pPr>
                      <a:r>
                        <a:rPr lang="en-AU" sz="1800">
                          <a:effectLst/>
                        </a:rPr>
                        <a:t>W</a:t>
                      </a:r>
                      <a:endParaRPr lang="en-AU" sz="18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Bef>
                          <a:spcPts val="1200"/>
                        </a:spcBef>
                        <a:spcAft>
                          <a:spcPts val="600"/>
                        </a:spcAft>
                      </a:pPr>
                      <a:r>
                        <a:rPr lang="en-AU" sz="1800" dirty="0">
                          <a:effectLst/>
                        </a:rPr>
                        <a:t>Width</a:t>
                      </a:r>
                      <a:endParaRPr lang="en-AU" sz="1800" dirty="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Bef>
                          <a:spcPts val="1200"/>
                        </a:spcBef>
                        <a:spcAft>
                          <a:spcPts val="600"/>
                        </a:spcAft>
                      </a:pPr>
                      <a:r>
                        <a:rPr lang="en-AU" sz="1800" dirty="0">
                          <a:effectLst/>
                        </a:rPr>
                        <a:t>Check and cut timber to width</a:t>
                      </a:r>
                      <a:endParaRPr lang="en-AU" sz="1800" dirty="0">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922366696"/>
                  </a:ext>
                </a:extLst>
              </a:tr>
              <a:tr h="483092">
                <a:tc>
                  <a:txBody>
                    <a:bodyPr/>
                    <a:lstStyle/>
                    <a:p>
                      <a:pPr algn="ctr">
                        <a:lnSpc>
                          <a:spcPct val="150000"/>
                        </a:lnSpc>
                        <a:spcBef>
                          <a:spcPts val="1200"/>
                        </a:spcBef>
                        <a:spcAft>
                          <a:spcPts val="600"/>
                        </a:spcAft>
                      </a:pPr>
                      <a:r>
                        <a:rPr lang="en-AU" sz="1800">
                          <a:effectLst/>
                        </a:rPr>
                        <a:t>T</a:t>
                      </a:r>
                      <a:endParaRPr lang="en-AU" sz="18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Bef>
                          <a:spcPts val="1200"/>
                        </a:spcBef>
                        <a:spcAft>
                          <a:spcPts val="600"/>
                        </a:spcAft>
                      </a:pPr>
                      <a:r>
                        <a:rPr lang="en-AU" sz="1800">
                          <a:effectLst/>
                        </a:rPr>
                        <a:t>Thickness</a:t>
                      </a:r>
                      <a:endParaRPr lang="en-AU" sz="18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Bef>
                          <a:spcPts val="1200"/>
                        </a:spcBef>
                        <a:spcAft>
                          <a:spcPts val="600"/>
                        </a:spcAft>
                      </a:pPr>
                      <a:r>
                        <a:rPr lang="en-AU" sz="1800" dirty="0">
                          <a:effectLst/>
                        </a:rPr>
                        <a:t>Check and plane timber to desired thickness</a:t>
                      </a:r>
                      <a:endParaRPr lang="en-AU" sz="1800" dirty="0">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02612256"/>
                  </a:ext>
                </a:extLst>
              </a:tr>
              <a:tr h="483092">
                <a:tc>
                  <a:txBody>
                    <a:bodyPr/>
                    <a:lstStyle/>
                    <a:p>
                      <a:pPr algn="ctr">
                        <a:lnSpc>
                          <a:spcPct val="150000"/>
                        </a:lnSpc>
                        <a:spcBef>
                          <a:spcPts val="1200"/>
                        </a:spcBef>
                        <a:spcAft>
                          <a:spcPts val="600"/>
                        </a:spcAft>
                      </a:pPr>
                      <a:r>
                        <a:rPr lang="en-AU" sz="1800">
                          <a:effectLst/>
                        </a:rPr>
                        <a:t>E</a:t>
                      </a:r>
                      <a:endParaRPr lang="en-AU" sz="18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Bef>
                          <a:spcPts val="1200"/>
                        </a:spcBef>
                        <a:spcAft>
                          <a:spcPts val="600"/>
                        </a:spcAft>
                      </a:pPr>
                      <a:r>
                        <a:rPr lang="en-AU" sz="1800">
                          <a:effectLst/>
                        </a:rPr>
                        <a:t>Square end</a:t>
                      </a:r>
                      <a:endParaRPr lang="en-AU" sz="18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Bef>
                          <a:spcPts val="1200"/>
                        </a:spcBef>
                        <a:spcAft>
                          <a:spcPts val="600"/>
                        </a:spcAft>
                      </a:pPr>
                      <a:r>
                        <a:rPr lang="en-AU" sz="1800" dirty="0">
                          <a:effectLst/>
                        </a:rPr>
                        <a:t>Square one end</a:t>
                      </a:r>
                      <a:endParaRPr lang="en-AU" sz="1800" dirty="0">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31658431"/>
                  </a:ext>
                </a:extLst>
              </a:tr>
              <a:tr h="483092">
                <a:tc>
                  <a:txBody>
                    <a:bodyPr/>
                    <a:lstStyle/>
                    <a:p>
                      <a:pPr algn="ctr">
                        <a:lnSpc>
                          <a:spcPct val="150000"/>
                        </a:lnSpc>
                        <a:spcBef>
                          <a:spcPts val="1200"/>
                        </a:spcBef>
                        <a:spcAft>
                          <a:spcPts val="600"/>
                        </a:spcAft>
                      </a:pPr>
                      <a:r>
                        <a:rPr lang="en-AU" sz="1800" dirty="0">
                          <a:effectLst/>
                        </a:rPr>
                        <a:t>L</a:t>
                      </a:r>
                      <a:endParaRPr lang="en-AU" sz="1800" dirty="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Bef>
                          <a:spcPts val="1200"/>
                        </a:spcBef>
                        <a:spcAft>
                          <a:spcPts val="600"/>
                        </a:spcAft>
                      </a:pPr>
                      <a:r>
                        <a:rPr lang="en-AU" sz="1800">
                          <a:effectLst/>
                        </a:rPr>
                        <a:t>Length</a:t>
                      </a:r>
                      <a:endParaRPr lang="en-AU" sz="18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Bef>
                          <a:spcPts val="1200"/>
                        </a:spcBef>
                        <a:spcAft>
                          <a:spcPts val="600"/>
                        </a:spcAft>
                      </a:pPr>
                      <a:r>
                        <a:rPr lang="en-AU" sz="1800" dirty="0">
                          <a:effectLst/>
                        </a:rPr>
                        <a:t>Measure and mark length</a:t>
                      </a:r>
                      <a:endParaRPr lang="en-AU" sz="1800" dirty="0">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474641826"/>
                  </a:ext>
                </a:extLst>
              </a:tr>
            </a:tbl>
          </a:graphicData>
        </a:graphic>
      </p:graphicFrame>
      <p:sp>
        <p:nvSpPr>
          <p:cNvPr id="2" name="Slide Number Placeholder 1">
            <a:extLst>
              <a:ext uri="{FF2B5EF4-FFF2-40B4-BE49-F238E27FC236}">
                <a16:creationId xmlns:a16="http://schemas.microsoft.com/office/drawing/2014/main" id="{49E86DA6-58C9-057B-9F2E-F690144A401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33</a:t>
            </a:fld>
            <a:endParaRPr lang="en-AU"/>
          </a:p>
        </p:txBody>
      </p:sp>
    </p:spTree>
    <p:extLst>
      <p:ext uri="{BB962C8B-B14F-4D97-AF65-F5344CB8AC3E}">
        <p14:creationId xmlns:p14="http://schemas.microsoft.com/office/powerpoint/2010/main" val="49071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C91F29-6922-903F-A784-64AE25321E50}"/>
              </a:ext>
            </a:extLst>
          </p:cNvPr>
          <p:cNvSpPr>
            <a:spLocks noGrp="1"/>
          </p:cNvSpPr>
          <p:nvPr>
            <p:ph type="title"/>
          </p:nvPr>
        </p:nvSpPr>
        <p:spPr/>
        <p:txBody>
          <a:bodyPr/>
          <a:lstStyle/>
          <a:p>
            <a:r>
              <a:rPr lang="en-AU" dirty="0"/>
              <a:t>Joining timber</a:t>
            </a:r>
          </a:p>
        </p:txBody>
      </p:sp>
      <p:sp>
        <p:nvSpPr>
          <p:cNvPr id="5" name="Text Placeholder 4">
            <a:extLst>
              <a:ext uri="{FF2B5EF4-FFF2-40B4-BE49-F238E27FC236}">
                <a16:creationId xmlns:a16="http://schemas.microsoft.com/office/drawing/2014/main" id="{FC097C41-1672-0855-CD8C-5F7602F8AA88}"/>
              </a:ext>
            </a:extLst>
          </p:cNvPr>
          <p:cNvSpPr>
            <a:spLocks noGrp="1"/>
          </p:cNvSpPr>
          <p:nvPr>
            <p:ph type="body" sz="quarter" idx="17"/>
          </p:nvPr>
        </p:nvSpPr>
        <p:spPr>
          <a:xfrm>
            <a:off x="360000" y="1567086"/>
            <a:ext cx="11484000" cy="1337479"/>
          </a:xfrm>
        </p:spPr>
        <p:txBody>
          <a:bodyPr/>
          <a:lstStyle/>
          <a:p>
            <a:pPr>
              <a:spcAft>
                <a:spcPts val="600"/>
              </a:spcAft>
            </a:pPr>
            <a:r>
              <a:rPr lang="en-AU" sz="1800" dirty="0">
                <a:effectLst/>
                <a:latin typeface="Arial" panose="020B0604020202020204" pitchFamily="34" charset="0"/>
                <a:ea typeface="Calibri" panose="020F0502020204030204" pitchFamily="34" charset="0"/>
              </a:rPr>
              <a:t>When we make things, some methods alone won’t hold materials together securely. If we join two pieces without extra support, they could easily fall apart. To fix this, we use fasteners to keep them attached. Fasteners can be mechanical, like nails or screws, or chemical, like glue.</a:t>
            </a:r>
          </a:p>
          <a:p>
            <a:pPr>
              <a:spcAft>
                <a:spcPts val="600"/>
              </a:spcAft>
            </a:pPr>
            <a:endParaRPr lang="en-AU" dirty="0"/>
          </a:p>
        </p:txBody>
      </p:sp>
      <p:sp>
        <p:nvSpPr>
          <p:cNvPr id="6" name="Freeform 4">
            <a:extLst>
              <a:ext uri="{FF2B5EF4-FFF2-40B4-BE49-F238E27FC236}">
                <a16:creationId xmlns:a16="http://schemas.microsoft.com/office/drawing/2014/main" id="{0791F1DA-753D-D596-B7A0-466FF164D8A8}"/>
              </a:ext>
              <a:ext uri="{C183D7F6-B498-43B3-948B-1728B52AA6E4}">
                <adec:decorative xmlns:adec="http://schemas.microsoft.com/office/drawing/2017/decorative" val="1"/>
              </a:ext>
            </a:extLst>
          </p:cNvPr>
          <p:cNvSpPr/>
          <p:nvPr/>
        </p:nvSpPr>
        <p:spPr>
          <a:xfrm>
            <a:off x="401869" y="3327215"/>
            <a:ext cx="2006333" cy="1963699"/>
          </a:xfrm>
          <a:custGeom>
            <a:avLst/>
            <a:gdLst/>
            <a:ahLst/>
            <a:cxnLst/>
            <a:rect l="l" t="t" r="r" b="b"/>
            <a:pathLst>
              <a:path w="4204138" h="4114800">
                <a:moveTo>
                  <a:pt x="0" y="0"/>
                </a:moveTo>
                <a:lnTo>
                  <a:pt x="4204138" y="0"/>
                </a:lnTo>
                <a:lnTo>
                  <a:pt x="420413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7" name="Freeform 5">
            <a:extLst>
              <a:ext uri="{FF2B5EF4-FFF2-40B4-BE49-F238E27FC236}">
                <a16:creationId xmlns:a16="http://schemas.microsoft.com/office/drawing/2014/main" id="{646E9805-C2E5-5FF3-CB6E-551D720F3D9D}"/>
              </a:ext>
              <a:ext uri="{C183D7F6-B498-43B3-948B-1728B52AA6E4}">
                <adec:decorative xmlns:adec="http://schemas.microsoft.com/office/drawing/2017/decorative" val="1"/>
              </a:ext>
            </a:extLst>
          </p:cNvPr>
          <p:cNvSpPr/>
          <p:nvPr/>
        </p:nvSpPr>
        <p:spPr>
          <a:xfrm>
            <a:off x="1422254" y="4309064"/>
            <a:ext cx="2903807" cy="1963700"/>
          </a:xfrm>
          <a:custGeom>
            <a:avLst/>
            <a:gdLst/>
            <a:ahLst/>
            <a:cxnLst/>
            <a:rect l="l" t="t" r="r" b="b"/>
            <a:pathLst>
              <a:path w="6084732" h="4114800">
                <a:moveTo>
                  <a:pt x="0" y="0"/>
                </a:moveTo>
                <a:lnTo>
                  <a:pt x="6084732" y="0"/>
                </a:lnTo>
                <a:lnTo>
                  <a:pt x="608473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sp>
        <p:nvSpPr>
          <p:cNvPr id="9" name="Freeform 7">
            <a:extLst>
              <a:ext uri="{FF2B5EF4-FFF2-40B4-BE49-F238E27FC236}">
                <a16:creationId xmlns:a16="http://schemas.microsoft.com/office/drawing/2014/main" id="{244F52A0-510A-627F-F807-2C9E7BEFB0D8}"/>
              </a:ext>
              <a:ext uri="{C183D7F6-B498-43B3-948B-1728B52AA6E4}">
                <adec:decorative xmlns:adec="http://schemas.microsoft.com/office/drawing/2017/decorative" val="1"/>
              </a:ext>
            </a:extLst>
          </p:cNvPr>
          <p:cNvSpPr/>
          <p:nvPr/>
        </p:nvSpPr>
        <p:spPr>
          <a:xfrm>
            <a:off x="9475111" y="3374269"/>
            <a:ext cx="1406340" cy="2672026"/>
          </a:xfrm>
          <a:custGeom>
            <a:avLst/>
            <a:gdLst/>
            <a:ahLst/>
            <a:cxnLst/>
            <a:rect l="l" t="t" r="r" b="b"/>
            <a:pathLst>
              <a:path w="2268284" h="4114800">
                <a:moveTo>
                  <a:pt x="0" y="0"/>
                </a:moveTo>
                <a:lnTo>
                  <a:pt x="2268284" y="0"/>
                </a:lnTo>
                <a:lnTo>
                  <a:pt x="226828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a:p>
        </p:txBody>
      </p:sp>
      <p:sp>
        <p:nvSpPr>
          <p:cNvPr id="10" name="Freeform 8">
            <a:extLst>
              <a:ext uri="{FF2B5EF4-FFF2-40B4-BE49-F238E27FC236}">
                <a16:creationId xmlns:a16="http://schemas.microsoft.com/office/drawing/2014/main" id="{31630769-39F8-FCCF-4071-BB52EE8D92C2}"/>
              </a:ext>
              <a:ext uri="{C183D7F6-B498-43B3-948B-1728B52AA6E4}">
                <adec:decorative xmlns:adec="http://schemas.microsoft.com/office/drawing/2017/decorative" val="1"/>
              </a:ext>
            </a:extLst>
          </p:cNvPr>
          <p:cNvSpPr/>
          <p:nvPr/>
        </p:nvSpPr>
        <p:spPr>
          <a:xfrm>
            <a:off x="5743023" y="4621807"/>
            <a:ext cx="2122918" cy="1963700"/>
          </a:xfrm>
          <a:custGeom>
            <a:avLst/>
            <a:gdLst/>
            <a:ahLst/>
            <a:cxnLst/>
            <a:rect l="l" t="t" r="r" b="b"/>
            <a:pathLst>
              <a:path w="4448432" h="4114800">
                <a:moveTo>
                  <a:pt x="0" y="0"/>
                </a:moveTo>
                <a:lnTo>
                  <a:pt x="4448432" y="0"/>
                </a:lnTo>
                <a:lnTo>
                  <a:pt x="444843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a:p>
        </p:txBody>
      </p:sp>
      <p:sp>
        <p:nvSpPr>
          <p:cNvPr id="11" name="Freeform 6">
            <a:extLst>
              <a:ext uri="{FF2B5EF4-FFF2-40B4-BE49-F238E27FC236}">
                <a16:creationId xmlns:a16="http://schemas.microsoft.com/office/drawing/2014/main" id="{B9790F15-2BA3-4EE9-ED9D-E4C114D6D1C9}"/>
              </a:ext>
              <a:ext uri="{C183D7F6-B498-43B3-948B-1728B52AA6E4}">
                <adec:decorative xmlns:adec="http://schemas.microsoft.com/office/drawing/2017/decorative" val="1"/>
              </a:ext>
            </a:extLst>
          </p:cNvPr>
          <p:cNvSpPr/>
          <p:nvPr/>
        </p:nvSpPr>
        <p:spPr>
          <a:xfrm>
            <a:off x="4857750" y="3186015"/>
            <a:ext cx="3200399" cy="1123049"/>
          </a:xfrm>
          <a:custGeom>
            <a:avLst/>
            <a:gdLst/>
            <a:ahLst/>
            <a:cxnLst/>
            <a:rect l="l" t="t" r="r" b="b"/>
            <a:pathLst>
              <a:path w="7315200" h="2566970">
                <a:moveTo>
                  <a:pt x="0" y="0"/>
                </a:moveTo>
                <a:lnTo>
                  <a:pt x="7315200" y="0"/>
                </a:lnTo>
                <a:lnTo>
                  <a:pt x="7315200" y="2566970"/>
                </a:lnTo>
                <a:lnTo>
                  <a:pt x="0" y="25669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AU"/>
          </a:p>
        </p:txBody>
      </p:sp>
      <p:sp>
        <p:nvSpPr>
          <p:cNvPr id="2" name="Slide Number Placeholder 1">
            <a:extLst>
              <a:ext uri="{FF2B5EF4-FFF2-40B4-BE49-F238E27FC236}">
                <a16:creationId xmlns:a16="http://schemas.microsoft.com/office/drawing/2014/main" id="{176ECAEA-6C8B-2E92-3E15-9D7199EF168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34</a:t>
            </a:fld>
            <a:endParaRPr lang="en-AU"/>
          </a:p>
        </p:txBody>
      </p:sp>
    </p:spTree>
    <p:extLst>
      <p:ext uri="{BB962C8B-B14F-4D97-AF65-F5344CB8AC3E}">
        <p14:creationId xmlns:p14="http://schemas.microsoft.com/office/powerpoint/2010/main" val="385311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1C93E7-EDFD-B386-2726-DA80DDAA4C7B}"/>
              </a:ext>
            </a:extLst>
          </p:cNvPr>
          <p:cNvSpPr>
            <a:spLocks noGrp="1"/>
          </p:cNvSpPr>
          <p:nvPr>
            <p:ph type="title"/>
          </p:nvPr>
        </p:nvSpPr>
        <p:spPr>
          <a:xfrm>
            <a:off x="360000" y="360000"/>
            <a:ext cx="11484000" cy="545601"/>
          </a:xfrm>
        </p:spPr>
        <p:txBody>
          <a:bodyPr anchor="t">
            <a:normAutofit/>
          </a:bodyPr>
          <a:lstStyle/>
          <a:p>
            <a:r>
              <a:rPr lang="en-AU" dirty="0"/>
              <a:t>Types of screws</a:t>
            </a:r>
          </a:p>
        </p:txBody>
      </p:sp>
      <p:sp>
        <p:nvSpPr>
          <p:cNvPr id="13" name="Content Placeholder 4">
            <a:extLst>
              <a:ext uri="{FF2B5EF4-FFF2-40B4-BE49-F238E27FC236}">
                <a16:creationId xmlns:a16="http://schemas.microsoft.com/office/drawing/2014/main" id="{D727EE75-DF89-6331-1993-AFD9A464E4D7}"/>
              </a:ext>
            </a:extLst>
          </p:cNvPr>
          <p:cNvSpPr>
            <a:spLocks noGrp="1"/>
          </p:cNvSpPr>
          <p:nvPr>
            <p:ph sz="quarter" idx="19"/>
          </p:nvPr>
        </p:nvSpPr>
        <p:spPr>
          <a:xfrm>
            <a:off x="360363" y="1562471"/>
            <a:ext cx="5935662" cy="4814518"/>
          </a:xfrm>
        </p:spPr>
        <p:txBody>
          <a:bodyPr/>
          <a:lstStyle/>
          <a:p>
            <a:pPr>
              <a:spcAft>
                <a:spcPts val="600"/>
              </a:spcAft>
            </a:pPr>
            <a:r>
              <a:rPr lang="en-AU" sz="1800" b="1" dirty="0"/>
              <a:t>Sheet metal screw </a:t>
            </a:r>
            <a:r>
              <a:rPr lang="en-AU" sz="1800" dirty="0"/>
              <a:t>– a short screw with coarse threads and a typically round head, used to fasten sheet metal or other thin materials.</a:t>
            </a:r>
          </a:p>
          <a:p>
            <a:pPr>
              <a:spcAft>
                <a:spcPts val="600"/>
              </a:spcAft>
            </a:pPr>
            <a:r>
              <a:rPr lang="en-AU" sz="1800" b="1" dirty="0"/>
              <a:t>Drywall screw </a:t>
            </a:r>
            <a:r>
              <a:rPr lang="en-AU" sz="1800" dirty="0"/>
              <a:t>– features a bugle-shaped head and a thin shank, designed specifically to secure drywall to studs, but often serves as a versatile screw.</a:t>
            </a:r>
          </a:p>
          <a:p>
            <a:pPr>
              <a:spcAft>
                <a:spcPts val="600"/>
              </a:spcAft>
            </a:pPr>
            <a:r>
              <a:rPr lang="en-AU" sz="1800" b="1" dirty="0"/>
              <a:t>Wood screw </a:t>
            </a:r>
            <a:r>
              <a:rPr lang="en-AU" sz="1800" dirty="0"/>
              <a:t>– usually has coarse threads and a pointed tip that cuts into the wood to form its own threads.</a:t>
            </a:r>
          </a:p>
        </p:txBody>
      </p:sp>
      <p:pic>
        <p:nvPicPr>
          <p:cNvPr id="6" name="Picture 5" descr="A drawing of a screw, identifying the head, shank, pitch, thread.">
            <a:extLst>
              <a:ext uri="{FF2B5EF4-FFF2-40B4-BE49-F238E27FC236}">
                <a16:creationId xmlns:a16="http://schemas.microsoft.com/office/drawing/2014/main" id="{058661DF-A542-99AF-1DAE-3F92BA4B2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4962" y="1562471"/>
            <a:ext cx="5507038" cy="2436864"/>
          </a:xfrm>
          <a:prstGeom prst="rect">
            <a:avLst/>
          </a:prstGeom>
          <a:noFill/>
        </p:spPr>
      </p:pic>
      <p:sp>
        <p:nvSpPr>
          <p:cNvPr id="2" name="Slide Number Placeholder 1">
            <a:extLst>
              <a:ext uri="{FF2B5EF4-FFF2-40B4-BE49-F238E27FC236}">
                <a16:creationId xmlns:a16="http://schemas.microsoft.com/office/drawing/2014/main" id="{F4F2CD92-17EF-BEA2-81EE-2F07C1E52CBC}"/>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35</a:t>
            </a:fld>
            <a:endParaRPr lang="en-AU"/>
          </a:p>
        </p:txBody>
      </p:sp>
    </p:spTree>
    <p:extLst>
      <p:ext uri="{BB962C8B-B14F-4D97-AF65-F5344CB8AC3E}">
        <p14:creationId xmlns:p14="http://schemas.microsoft.com/office/powerpoint/2010/main" val="378449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39884A-5FE9-1A74-0862-CEE90316CD99}"/>
              </a:ext>
            </a:extLst>
          </p:cNvPr>
          <p:cNvSpPr>
            <a:spLocks noGrp="1"/>
          </p:cNvSpPr>
          <p:nvPr>
            <p:ph type="title"/>
          </p:nvPr>
        </p:nvSpPr>
        <p:spPr>
          <a:xfrm>
            <a:off x="360000" y="360000"/>
            <a:ext cx="5469300" cy="545601"/>
          </a:xfrm>
        </p:spPr>
        <p:txBody>
          <a:bodyPr/>
          <a:lstStyle/>
          <a:p>
            <a:r>
              <a:rPr lang="en-AU" dirty="0"/>
              <a:t>Screw head shapes</a:t>
            </a:r>
          </a:p>
        </p:txBody>
      </p:sp>
      <p:sp>
        <p:nvSpPr>
          <p:cNvPr id="5" name="Text Placeholder 4">
            <a:extLst>
              <a:ext uri="{FF2B5EF4-FFF2-40B4-BE49-F238E27FC236}">
                <a16:creationId xmlns:a16="http://schemas.microsoft.com/office/drawing/2014/main" id="{33ECB335-C7AE-546E-8DC8-369767008C04}"/>
              </a:ext>
            </a:extLst>
          </p:cNvPr>
          <p:cNvSpPr>
            <a:spLocks noGrp="1"/>
          </p:cNvSpPr>
          <p:nvPr>
            <p:ph type="body" sz="quarter" idx="17"/>
          </p:nvPr>
        </p:nvSpPr>
        <p:spPr>
          <a:xfrm>
            <a:off x="360000" y="1567087"/>
            <a:ext cx="1939058" cy="2037962"/>
          </a:xfrm>
        </p:spPr>
        <p:txBody>
          <a:bodyPr/>
          <a:lstStyle/>
          <a:p>
            <a:pPr marL="285750" lvl="0" indent="-285750">
              <a:lnSpc>
                <a:spcPct val="150000"/>
              </a:lnSpc>
              <a:spcBef>
                <a:spcPts val="1200"/>
              </a:spcBef>
              <a:spcAft>
                <a:spcPts val="600"/>
              </a:spcAft>
              <a:buFont typeface="Arial" panose="020B0604020202020204" pitchFamily="34" charset="0"/>
              <a:buChar char="•"/>
              <a:tabLst>
                <a:tab pos="228600" algn="l"/>
              </a:tabLst>
            </a:pPr>
            <a:r>
              <a:rPr lang="en-AU" sz="1800" dirty="0">
                <a:effectLst/>
                <a:latin typeface="Arial" panose="020B0604020202020204" pitchFamily="34" charset="0"/>
                <a:ea typeface="Calibri" panose="020F0502020204030204" pitchFamily="34" charset="0"/>
              </a:rPr>
              <a:t>Flat head</a:t>
            </a:r>
          </a:p>
          <a:p>
            <a:pPr marL="285750" lvl="0" indent="-285750">
              <a:lnSpc>
                <a:spcPct val="150000"/>
              </a:lnSpc>
              <a:spcBef>
                <a:spcPts val="1200"/>
              </a:spcBef>
              <a:spcAft>
                <a:spcPts val="600"/>
              </a:spcAft>
              <a:buFont typeface="Arial" panose="020B0604020202020204" pitchFamily="34" charset="0"/>
              <a:buChar char="•"/>
              <a:tabLst>
                <a:tab pos="228600" algn="l"/>
              </a:tabLst>
            </a:pPr>
            <a:r>
              <a:rPr lang="en-AU" sz="1800" dirty="0">
                <a:effectLst/>
                <a:latin typeface="Arial" panose="020B0604020202020204" pitchFamily="34" charset="0"/>
                <a:ea typeface="Calibri" panose="020F0502020204030204" pitchFamily="34" charset="0"/>
              </a:rPr>
              <a:t>Round head</a:t>
            </a:r>
          </a:p>
          <a:p>
            <a:pPr marL="285750" lvl="0" indent="-285750">
              <a:lnSpc>
                <a:spcPct val="150000"/>
              </a:lnSpc>
              <a:spcBef>
                <a:spcPts val="1200"/>
              </a:spcBef>
              <a:spcAft>
                <a:spcPts val="600"/>
              </a:spcAft>
              <a:buFont typeface="Arial" panose="020B0604020202020204" pitchFamily="34" charset="0"/>
              <a:buChar char="•"/>
              <a:tabLst>
                <a:tab pos="228600" algn="l"/>
              </a:tabLst>
            </a:pPr>
            <a:r>
              <a:rPr lang="en-AU" sz="1800" dirty="0">
                <a:effectLst/>
                <a:latin typeface="Arial" panose="020B0604020202020204" pitchFamily="34" charset="0"/>
                <a:ea typeface="Calibri" panose="020F0502020204030204" pitchFamily="34" charset="0"/>
              </a:rPr>
              <a:t>Pan head</a:t>
            </a:r>
          </a:p>
          <a:p>
            <a:endParaRPr lang="en-AU" dirty="0"/>
          </a:p>
        </p:txBody>
      </p:sp>
      <p:pic>
        <p:nvPicPr>
          <p:cNvPr id="6146" name="Picture 2">
            <a:extLst>
              <a:ext uri="{FF2B5EF4-FFF2-40B4-BE49-F238E27FC236}">
                <a16:creationId xmlns:a16="http://schemas.microsoft.com/office/drawing/2014/main" id="{48E8CE3D-84EF-3DD8-5BF9-65091B74532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6813" y="1617567"/>
            <a:ext cx="838200" cy="447675"/>
          </a:xfrm>
          <a:prstGeom prst="rect">
            <a:avLst/>
          </a:prstGeom>
          <a:noFill/>
          <a:extLst>
            <a:ext uri="{909E8E84-426E-40DD-AFC4-6F175D3DCCD1}">
              <a14:hiddenFill xmlns:a14="http://schemas.microsoft.com/office/drawing/2010/main">
                <a:solidFill>
                  <a:srgbClr val="FFFFFF"/>
                </a:solidFill>
              </a14:hiddenFill>
            </a:ext>
          </a:extLst>
        </p:spPr>
      </p:pic>
      <p:pic>
        <p:nvPicPr>
          <p:cNvPr id="6145" name="Picture 1">
            <a:extLst>
              <a:ext uri="{FF2B5EF4-FFF2-40B4-BE49-F238E27FC236}">
                <a16:creationId xmlns:a16="http://schemas.microsoft.com/office/drawing/2014/main" id="{5376F473-A8CE-7FD3-9633-2FFAB720CB50}"/>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700" y="2188562"/>
            <a:ext cx="847725" cy="5334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a:extLst>
              <a:ext uri="{FF2B5EF4-FFF2-40B4-BE49-F238E27FC236}">
                <a16:creationId xmlns:a16="http://schemas.microsoft.com/office/drawing/2014/main" id="{3B6121CE-1CF6-37C7-5D99-8B434F33E5B3}"/>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5700" y="2860130"/>
            <a:ext cx="838200" cy="4953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a:extLst>
              <a:ext uri="{FF2B5EF4-FFF2-40B4-BE49-F238E27FC236}">
                <a16:creationId xmlns:a16="http://schemas.microsoft.com/office/drawing/2014/main" id="{A25F54D3-A780-E316-63A0-1D1B76639A81}"/>
              </a:ext>
            </a:extLst>
          </p:cNvPr>
          <p:cNvSpPr txBox="1">
            <a:spLocks/>
          </p:cNvSpPr>
          <p:nvPr/>
        </p:nvSpPr>
        <p:spPr>
          <a:xfrm>
            <a:off x="6374700" y="360000"/>
            <a:ext cx="5469300" cy="545601"/>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Arial" panose="020B0604020202020204" pitchFamily="34" charset="0"/>
                <a:ea typeface="+mj-ea"/>
                <a:cs typeface="Arial" panose="020B0604020202020204" pitchFamily="34" charset="0"/>
              </a:defRPr>
            </a:lvl1pPr>
          </a:lstStyle>
          <a:p>
            <a:r>
              <a:rPr lang="en-AU" dirty="0"/>
              <a:t>Screw head types</a:t>
            </a:r>
          </a:p>
        </p:txBody>
      </p:sp>
      <p:sp>
        <p:nvSpPr>
          <p:cNvPr id="8" name="Text Placeholder 4">
            <a:extLst>
              <a:ext uri="{FF2B5EF4-FFF2-40B4-BE49-F238E27FC236}">
                <a16:creationId xmlns:a16="http://schemas.microsoft.com/office/drawing/2014/main" id="{9520D5CB-724D-F208-3CCD-DCE09A3087C7}"/>
              </a:ext>
              <a:ext uri="{C183D7F6-B498-43B3-948B-1728B52AA6E4}">
                <adec:decorative xmlns:adec="http://schemas.microsoft.com/office/drawing/2017/decorative" val="1"/>
              </a:ext>
            </a:extLst>
          </p:cNvPr>
          <p:cNvSpPr txBox="1">
            <a:spLocks/>
          </p:cNvSpPr>
          <p:nvPr/>
        </p:nvSpPr>
        <p:spPr>
          <a:xfrm>
            <a:off x="6374700" y="1567087"/>
            <a:ext cx="2356867" cy="2694248"/>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a:lnSpc>
                <a:spcPct val="150000"/>
              </a:lnSpc>
              <a:spcBef>
                <a:spcPts val="1200"/>
              </a:spcBef>
              <a:spcAft>
                <a:spcPts val="600"/>
              </a:spcAft>
              <a:buFont typeface="Arial" panose="020B0604020202020204" pitchFamily="34" charset="0"/>
              <a:buChar char="•"/>
              <a:tabLst>
                <a:tab pos="228600" algn="l"/>
              </a:tabLst>
            </a:pPr>
            <a:r>
              <a:rPr lang="en-AU" sz="1800" dirty="0">
                <a:effectLst/>
                <a:latin typeface="Arial" panose="020B0604020202020204" pitchFamily="34" charset="0"/>
                <a:ea typeface="Calibri" panose="020F0502020204030204" pitchFamily="34" charset="0"/>
              </a:rPr>
              <a:t>Phillips head</a:t>
            </a:r>
          </a:p>
          <a:p>
            <a:pPr marL="285750" lvl="0" indent="-285750">
              <a:lnSpc>
                <a:spcPct val="150000"/>
              </a:lnSpc>
              <a:spcBef>
                <a:spcPts val="1200"/>
              </a:spcBef>
              <a:spcAft>
                <a:spcPts val="600"/>
              </a:spcAft>
              <a:buFont typeface="Arial" panose="020B0604020202020204" pitchFamily="34" charset="0"/>
              <a:buChar char="•"/>
              <a:tabLst>
                <a:tab pos="228600" algn="l"/>
              </a:tabLst>
            </a:pPr>
            <a:r>
              <a:rPr lang="en-AU" sz="1800" dirty="0">
                <a:effectLst/>
                <a:latin typeface="Arial" panose="020B0604020202020204" pitchFamily="34" charset="0"/>
                <a:ea typeface="Calibri" panose="020F0502020204030204" pitchFamily="34" charset="0"/>
              </a:rPr>
              <a:t>Square head</a:t>
            </a:r>
          </a:p>
          <a:p>
            <a:pPr marL="285750" lvl="0" indent="-285750">
              <a:lnSpc>
                <a:spcPct val="150000"/>
              </a:lnSpc>
              <a:spcBef>
                <a:spcPts val="1200"/>
              </a:spcBef>
              <a:spcAft>
                <a:spcPts val="600"/>
              </a:spcAft>
              <a:buFont typeface="Arial" panose="020B0604020202020204" pitchFamily="34" charset="0"/>
              <a:buChar char="•"/>
              <a:tabLst>
                <a:tab pos="228600" algn="l"/>
              </a:tabLst>
            </a:pPr>
            <a:r>
              <a:rPr lang="en-AU" sz="1800" dirty="0">
                <a:effectLst/>
                <a:latin typeface="Arial" panose="020B0604020202020204" pitchFamily="34" charset="0"/>
                <a:ea typeface="Calibri" panose="020F0502020204030204" pitchFamily="34" charset="0"/>
              </a:rPr>
              <a:t>Allen head</a:t>
            </a:r>
          </a:p>
          <a:p>
            <a:pPr marL="285750" lvl="0" indent="-285750">
              <a:lnSpc>
                <a:spcPct val="150000"/>
              </a:lnSpc>
              <a:spcBef>
                <a:spcPts val="1200"/>
              </a:spcBef>
              <a:spcAft>
                <a:spcPts val="600"/>
              </a:spcAft>
              <a:buFont typeface="Arial" panose="020B0604020202020204" pitchFamily="34" charset="0"/>
              <a:buChar char="•"/>
              <a:tabLst>
                <a:tab pos="228600" algn="l"/>
              </a:tabLst>
            </a:pPr>
            <a:r>
              <a:rPr lang="en-AU" sz="1800" dirty="0">
                <a:effectLst/>
                <a:latin typeface="Arial" panose="020B0604020202020204" pitchFamily="34" charset="0"/>
                <a:ea typeface="Calibri" panose="020F0502020204030204" pitchFamily="34" charset="0"/>
              </a:rPr>
              <a:t>Slotted/Flat head</a:t>
            </a:r>
          </a:p>
          <a:p>
            <a:endParaRPr lang="en-AU" dirty="0"/>
          </a:p>
        </p:txBody>
      </p:sp>
      <p:pic>
        <p:nvPicPr>
          <p:cNvPr id="6150" name="Picture 1">
            <a:extLst>
              <a:ext uri="{FF2B5EF4-FFF2-40B4-BE49-F238E27FC236}">
                <a16:creationId xmlns:a16="http://schemas.microsoft.com/office/drawing/2014/main" id="{5989A23F-12D8-C94A-3178-229775E219E2}"/>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3251"/>
          <a:stretch>
            <a:fillRect/>
          </a:stretch>
        </p:blipFill>
        <p:spPr bwMode="auto">
          <a:xfrm>
            <a:off x="8540750" y="1450263"/>
            <a:ext cx="952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10">
            <a:extLst>
              <a:ext uri="{FF2B5EF4-FFF2-40B4-BE49-F238E27FC236}">
                <a16:creationId xmlns:a16="http://schemas.microsoft.com/office/drawing/2014/main" id="{2B788E70-32D1-16C3-3DA9-87D9BFAC7C08}"/>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7087"/>
          <a:stretch>
            <a:fillRect/>
          </a:stretch>
        </p:blipFill>
        <p:spPr bwMode="auto">
          <a:xfrm>
            <a:off x="8540750" y="2127760"/>
            <a:ext cx="952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11">
            <a:extLst>
              <a:ext uri="{FF2B5EF4-FFF2-40B4-BE49-F238E27FC236}">
                <a16:creationId xmlns:a16="http://schemas.microsoft.com/office/drawing/2014/main" id="{AA5655FD-4692-F977-6AD3-B84B17E67AC4}"/>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5207"/>
          <a:stretch>
            <a:fillRect/>
          </a:stretch>
        </p:blipFill>
        <p:spPr bwMode="auto">
          <a:xfrm>
            <a:off x="8587740" y="2769717"/>
            <a:ext cx="990600" cy="600075"/>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a:extLst>
              <a:ext uri="{FF2B5EF4-FFF2-40B4-BE49-F238E27FC236}">
                <a16:creationId xmlns:a16="http://schemas.microsoft.com/office/drawing/2014/main" id="{3C2D2600-3D7A-67AC-549C-AD43656B63D4}"/>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8479" r="-2"/>
          <a:stretch>
            <a:fillRect/>
          </a:stretch>
        </p:blipFill>
        <p:spPr bwMode="auto">
          <a:xfrm>
            <a:off x="8587740" y="3468008"/>
            <a:ext cx="990600" cy="60007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A281905A-0ABB-45C5-6375-B21662DC090B}"/>
              </a:ext>
              <a:ext uri="{C183D7F6-B498-43B3-948B-1728B52AA6E4}">
                <adec:decorative xmlns:adec="http://schemas.microsoft.com/office/drawing/2017/decorative" val="1"/>
              </a:ext>
            </a:extLst>
          </p:cNvPr>
          <p:cNvGrpSpPr>
            <a:grpSpLocks noGrp="1" noUngrp="1" noRot="1" noMove="1" noResize="1"/>
          </p:cNvGrpSpPr>
          <p:nvPr/>
        </p:nvGrpSpPr>
        <p:grpSpPr>
          <a:xfrm>
            <a:off x="161926" y="6307654"/>
            <a:ext cx="11473561" cy="476128"/>
            <a:chOff x="161926" y="6307654"/>
            <a:chExt cx="11473561" cy="476128"/>
          </a:xfrm>
        </p:grpSpPr>
        <p:sp>
          <p:nvSpPr>
            <p:cNvPr id="10" name="Freeform 6">
              <a:extLst>
                <a:ext uri="{FF2B5EF4-FFF2-40B4-BE49-F238E27FC236}">
                  <a16:creationId xmlns:a16="http://schemas.microsoft.com/office/drawing/2014/main" id="{A6F81F44-9D2F-7F24-853D-EC7220B2F0C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61926" y="6308044"/>
              <a:ext cx="1355731" cy="475738"/>
            </a:xfrm>
            <a:custGeom>
              <a:avLst/>
              <a:gdLst/>
              <a:ahLst/>
              <a:cxnLst/>
              <a:rect l="l" t="t" r="r" b="b"/>
              <a:pathLst>
                <a:path w="7315200" h="2566970">
                  <a:moveTo>
                    <a:pt x="0" y="0"/>
                  </a:moveTo>
                  <a:lnTo>
                    <a:pt x="7315200" y="0"/>
                  </a:lnTo>
                  <a:lnTo>
                    <a:pt x="7315200" y="2566970"/>
                  </a:lnTo>
                  <a:lnTo>
                    <a:pt x="0" y="25669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a:p>
          </p:txBody>
        </p:sp>
        <p:sp>
          <p:nvSpPr>
            <p:cNvPr id="11" name="Freeform 6">
              <a:extLst>
                <a:ext uri="{FF2B5EF4-FFF2-40B4-BE49-F238E27FC236}">
                  <a16:creationId xmlns:a16="http://schemas.microsoft.com/office/drawing/2014/main" id="{3DD7D54F-32BC-F7FE-0836-08E16777139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612203" y="6307654"/>
              <a:ext cx="1355731" cy="475738"/>
            </a:xfrm>
            <a:custGeom>
              <a:avLst/>
              <a:gdLst/>
              <a:ahLst/>
              <a:cxnLst/>
              <a:rect l="l" t="t" r="r" b="b"/>
              <a:pathLst>
                <a:path w="7315200" h="2566970">
                  <a:moveTo>
                    <a:pt x="0" y="0"/>
                  </a:moveTo>
                  <a:lnTo>
                    <a:pt x="7315200" y="0"/>
                  </a:lnTo>
                  <a:lnTo>
                    <a:pt x="7315200" y="2566970"/>
                  </a:lnTo>
                  <a:lnTo>
                    <a:pt x="0" y="25669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a:p>
          </p:txBody>
        </p:sp>
        <p:sp>
          <p:nvSpPr>
            <p:cNvPr id="12" name="Freeform 6">
              <a:extLst>
                <a:ext uri="{FF2B5EF4-FFF2-40B4-BE49-F238E27FC236}">
                  <a16:creationId xmlns:a16="http://schemas.microsoft.com/office/drawing/2014/main" id="{B284F367-E8ED-EC55-404A-F0FFD78F366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060741" y="6308044"/>
              <a:ext cx="1355731" cy="475738"/>
            </a:xfrm>
            <a:custGeom>
              <a:avLst/>
              <a:gdLst/>
              <a:ahLst/>
              <a:cxnLst/>
              <a:rect l="l" t="t" r="r" b="b"/>
              <a:pathLst>
                <a:path w="7315200" h="2566970">
                  <a:moveTo>
                    <a:pt x="0" y="0"/>
                  </a:moveTo>
                  <a:lnTo>
                    <a:pt x="7315200" y="0"/>
                  </a:lnTo>
                  <a:lnTo>
                    <a:pt x="7315200" y="2566970"/>
                  </a:lnTo>
                  <a:lnTo>
                    <a:pt x="0" y="25669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a:p>
          </p:txBody>
        </p:sp>
        <p:sp>
          <p:nvSpPr>
            <p:cNvPr id="13" name="Freeform 6">
              <a:extLst>
                <a:ext uri="{FF2B5EF4-FFF2-40B4-BE49-F238E27FC236}">
                  <a16:creationId xmlns:a16="http://schemas.microsoft.com/office/drawing/2014/main" id="{0D8D86E8-0981-7465-3FD0-2F3742F4A93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514243" y="6308044"/>
              <a:ext cx="1355731" cy="475738"/>
            </a:xfrm>
            <a:custGeom>
              <a:avLst/>
              <a:gdLst/>
              <a:ahLst/>
              <a:cxnLst/>
              <a:rect l="l" t="t" r="r" b="b"/>
              <a:pathLst>
                <a:path w="7315200" h="2566970">
                  <a:moveTo>
                    <a:pt x="0" y="0"/>
                  </a:moveTo>
                  <a:lnTo>
                    <a:pt x="7315200" y="0"/>
                  </a:lnTo>
                  <a:lnTo>
                    <a:pt x="7315200" y="2566970"/>
                  </a:lnTo>
                  <a:lnTo>
                    <a:pt x="0" y="25669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a:p>
          </p:txBody>
        </p:sp>
        <p:sp>
          <p:nvSpPr>
            <p:cNvPr id="14" name="Freeform 6">
              <a:extLst>
                <a:ext uri="{FF2B5EF4-FFF2-40B4-BE49-F238E27FC236}">
                  <a16:creationId xmlns:a16="http://schemas.microsoft.com/office/drawing/2014/main" id="{565F2A0B-8E18-14F9-64AA-BE7092D59D9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922107" y="6307654"/>
              <a:ext cx="1355731" cy="475738"/>
            </a:xfrm>
            <a:custGeom>
              <a:avLst/>
              <a:gdLst/>
              <a:ahLst/>
              <a:cxnLst/>
              <a:rect l="l" t="t" r="r" b="b"/>
              <a:pathLst>
                <a:path w="7315200" h="2566970">
                  <a:moveTo>
                    <a:pt x="0" y="0"/>
                  </a:moveTo>
                  <a:lnTo>
                    <a:pt x="7315200" y="0"/>
                  </a:lnTo>
                  <a:lnTo>
                    <a:pt x="7315200" y="2566970"/>
                  </a:lnTo>
                  <a:lnTo>
                    <a:pt x="0" y="25669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a:p>
          </p:txBody>
        </p:sp>
        <p:sp>
          <p:nvSpPr>
            <p:cNvPr id="15" name="Freeform 6">
              <a:extLst>
                <a:ext uri="{FF2B5EF4-FFF2-40B4-BE49-F238E27FC236}">
                  <a16:creationId xmlns:a16="http://schemas.microsoft.com/office/drawing/2014/main" id="{2845971A-F18E-1404-2C50-F89A80933A9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375836" y="6307654"/>
              <a:ext cx="1355731" cy="475738"/>
            </a:xfrm>
            <a:custGeom>
              <a:avLst/>
              <a:gdLst/>
              <a:ahLst/>
              <a:cxnLst/>
              <a:rect l="l" t="t" r="r" b="b"/>
              <a:pathLst>
                <a:path w="7315200" h="2566970">
                  <a:moveTo>
                    <a:pt x="0" y="0"/>
                  </a:moveTo>
                  <a:lnTo>
                    <a:pt x="7315200" y="0"/>
                  </a:lnTo>
                  <a:lnTo>
                    <a:pt x="7315200" y="2566970"/>
                  </a:lnTo>
                  <a:lnTo>
                    <a:pt x="0" y="25669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a:p>
          </p:txBody>
        </p:sp>
        <p:sp>
          <p:nvSpPr>
            <p:cNvPr id="16" name="Freeform 6">
              <a:extLst>
                <a:ext uri="{FF2B5EF4-FFF2-40B4-BE49-F238E27FC236}">
                  <a16:creationId xmlns:a16="http://schemas.microsoft.com/office/drawing/2014/main" id="{BFACE9DD-9873-6C9D-000E-67AF3A17B25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829565" y="6307654"/>
              <a:ext cx="1355731" cy="475738"/>
            </a:xfrm>
            <a:custGeom>
              <a:avLst/>
              <a:gdLst/>
              <a:ahLst/>
              <a:cxnLst/>
              <a:rect l="l" t="t" r="r" b="b"/>
              <a:pathLst>
                <a:path w="7315200" h="2566970">
                  <a:moveTo>
                    <a:pt x="0" y="0"/>
                  </a:moveTo>
                  <a:lnTo>
                    <a:pt x="7315200" y="0"/>
                  </a:lnTo>
                  <a:lnTo>
                    <a:pt x="7315200" y="2566970"/>
                  </a:lnTo>
                  <a:lnTo>
                    <a:pt x="0" y="25669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a:p>
          </p:txBody>
        </p:sp>
        <p:sp>
          <p:nvSpPr>
            <p:cNvPr id="17" name="Freeform 6">
              <a:extLst>
                <a:ext uri="{FF2B5EF4-FFF2-40B4-BE49-F238E27FC236}">
                  <a16:creationId xmlns:a16="http://schemas.microsoft.com/office/drawing/2014/main" id="{E7700ECA-03F8-D0FC-AD24-C046CAECE3D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0279756" y="6307654"/>
              <a:ext cx="1355731" cy="475738"/>
            </a:xfrm>
            <a:custGeom>
              <a:avLst/>
              <a:gdLst/>
              <a:ahLst/>
              <a:cxnLst/>
              <a:rect l="l" t="t" r="r" b="b"/>
              <a:pathLst>
                <a:path w="7315200" h="2566970">
                  <a:moveTo>
                    <a:pt x="0" y="0"/>
                  </a:moveTo>
                  <a:lnTo>
                    <a:pt x="7315200" y="0"/>
                  </a:lnTo>
                  <a:lnTo>
                    <a:pt x="7315200" y="2566970"/>
                  </a:lnTo>
                  <a:lnTo>
                    <a:pt x="0" y="25669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a:p>
          </p:txBody>
        </p:sp>
      </p:grpSp>
      <p:sp>
        <p:nvSpPr>
          <p:cNvPr id="2" name="Slide Number Placeholder 1">
            <a:extLst>
              <a:ext uri="{FF2B5EF4-FFF2-40B4-BE49-F238E27FC236}">
                <a16:creationId xmlns:a16="http://schemas.microsoft.com/office/drawing/2014/main" id="{AE8C92B3-5B8F-8589-F204-57EFD53EEC6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36</a:t>
            </a:fld>
            <a:endParaRPr lang="en-AU"/>
          </a:p>
        </p:txBody>
      </p:sp>
    </p:spTree>
    <p:extLst>
      <p:ext uri="{BB962C8B-B14F-4D97-AF65-F5344CB8AC3E}">
        <p14:creationId xmlns:p14="http://schemas.microsoft.com/office/powerpoint/2010/main" val="2820945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181698-B587-E070-AFC7-27427B68ABA4}"/>
              </a:ext>
            </a:extLst>
          </p:cNvPr>
          <p:cNvSpPr>
            <a:spLocks noGrp="1"/>
          </p:cNvSpPr>
          <p:nvPr>
            <p:ph type="title"/>
          </p:nvPr>
        </p:nvSpPr>
        <p:spPr>
          <a:xfrm>
            <a:off x="360000" y="360000"/>
            <a:ext cx="11484000" cy="545601"/>
          </a:xfrm>
        </p:spPr>
        <p:txBody>
          <a:bodyPr anchor="t">
            <a:normAutofit/>
          </a:bodyPr>
          <a:lstStyle/>
          <a:p>
            <a:r>
              <a:rPr lang="en-AU" dirty="0"/>
              <a:t>Types of nails</a:t>
            </a:r>
          </a:p>
        </p:txBody>
      </p:sp>
      <p:sp>
        <p:nvSpPr>
          <p:cNvPr id="13" name="Content Placeholder 4">
            <a:extLst>
              <a:ext uri="{FF2B5EF4-FFF2-40B4-BE49-F238E27FC236}">
                <a16:creationId xmlns:a16="http://schemas.microsoft.com/office/drawing/2014/main" id="{F1AEA587-3E9B-15F7-56C0-EEBA6083D896}"/>
              </a:ext>
            </a:extLst>
          </p:cNvPr>
          <p:cNvSpPr>
            <a:spLocks noGrp="1"/>
          </p:cNvSpPr>
          <p:nvPr>
            <p:ph sz="quarter" idx="19"/>
          </p:nvPr>
        </p:nvSpPr>
        <p:spPr>
          <a:xfrm>
            <a:off x="360363" y="1562471"/>
            <a:ext cx="5735637" cy="4814518"/>
          </a:xfrm>
        </p:spPr>
        <p:txBody>
          <a:bodyPr/>
          <a:lstStyle/>
          <a:p>
            <a:r>
              <a:rPr lang="en-AU" sz="1800" b="1" dirty="0"/>
              <a:t>Common nail </a:t>
            </a:r>
            <a:r>
              <a:rPr lang="en-AU" sz="1800" dirty="0"/>
              <a:t>– as a large, flat head and is used for general purposes.</a:t>
            </a:r>
          </a:p>
          <a:p>
            <a:r>
              <a:rPr lang="en-AU" sz="1800" b="1" dirty="0"/>
              <a:t>Finishing nail </a:t>
            </a:r>
            <a:r>
              <a:rPr lang="en-AU" sz="1800" dirty="0"/>
              <a:t>– features a small barrel-shaped head and a thin shank, designed to be driven below the surface and concealed with putty.</a:t>
            </a:r>
          </a:p>
          <a:p>
            <a:r>
              <a:rPr lang="en-AU" sz="1800" b="1" dirty="0"/>
              <a:t>Screw nail </a:t>
            </a:r>
            <a:r>
              <a:rPr lang="en-AU" sz="1800" dirty="0"/>
              <a:t>– has a flat head and a spiral shank that twists like a screw when driven in.</a:t>
            </a:r>
          </a:p>
        </p:txBody>
      </p:sp>
      <p:pic>
        <p:nvPicPr>
          <p:cNvPr id="6" name="Picture 5" descr="A drawing of a nail, identifying the point, shank and head.">
            <a:extLst>
              <a:ext uri="{FF2B5EF4-FFF2-40B4-BE49-F238E27FC236}">
                <a16:creationId xmlns:a16="http://schemas.microsoft.com/office/drawing/2014/main" id="{E7AB13F2-B9D4-CED2-7DDF-1344FC49D0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599" y="1476724"/>
            <a:ext cx="5507038" cy="2904962"/>
          </a:xfrm>
          <a:prstGeom prst="rect">
            <a:avLst/>
          </a:prstGeom>
          <a:noFill/>
        </p:spPr>
      </p:pic>
      <p:sp>
        <p:nvSpPr>
          <p:cNvPr id="2" name="Slide Number Placeholder 1">
            <a:extLst>
              <a:ext uri="{FF2B5EF4-FFF2-40B4-BE49-F238E27FC236}">
                <a16:creationId xmlns:a16="http://schemas.microsoft.com/office/drawing/2014/main" id="{724751AD-39B1-1CD0-8896-A29877B52F73}"/>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37</a:t>
            </a:fld>
            <a:endParaRPr lang="en-AU"/>
          </a:p>
        </p:txBody>
      </p:sp>
    </p:spTree>
    <p:extLst>
      <p:ext uri="{BB962C8B-B14F-4D97-AF65-F5344CB8AC3E}">
        <p14:creationId xmlns:p14="http://schemas.microsoft.com/office/powerpoint/2010/main" val="54590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 7</a:t>
            </a:r>
          </a:p>
        </p:txBody>
      </p:sp>
      <p:sp>
        <p:nvSpPr>
          <p:cNvPr id="3" name="TextBox 2">
            <a:extLst>
              <a:ext uri="{FF2B5EF4-FFF2-40B4-BE49-F238E27FC236}">
                <a16:creationId xmlns:a16="http://schemas.microsoft.com/office/drawing/2014/main" id="{DF637BA9-DB5E-2457-A795-0B300DBA6F82}"/>
              </a:ext>
            </a:extLst>
          </p:cNvPr>
          <p:cNvSpPr txBox="1"/>
          <p:nvPr/>
        </p:nvSpPr>
        <p:spPr>
          <a:xfrm>
            <a:off x="541000" y="1908502"/>
            <a:ext cx="11303000" cy="331879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rPr>
              <a:t>We are:</a:t>
            </a:r>
          </a:p>
          <a:p>
            <a:pPr marL="342900" indent="-342900">
              <a:lnSpc>
                <a:spcPct val="150000"/>
              </a:lnSpc>
              <a:spcAft>
                <a:spcPts val="600"/>
              </a:spcAft>
              <a:buFont typeface="Arial" panose="020B0604020202020204" pitchFamily="34" charset="0"/>
              <a:buChar char="•"/>
            </a:pPr>
            <a:r>
              <a:rPr lang="en-AU" sz="1800" dirty="0"/>
              <a:t> understanding the purpose of workshop drawings in various industries.</a:t>
            </a:r>
          </a:p>
          <a:p>
            <a:pPr marL="342900" indent="-342900">
              <a:lnSpc>
                <a:spcPct val="150000"/>
              </a:lnSpc>
              <a:spcAft>
                <a:spcPts val="600"/>
              </a:spcAft>
              <a:buFont typeface="Arial" panose="020B0604020202020204" pitchFamily="34" charset="0"/>
              <a:buChar char="•"/>
            </a:pPr>
            <a:r>
              <a:rPr lang="en-AU" sz="1800" dirty="0"/>
              <a:t>developing skills in production planning including creating timelines and cutting lists.</a:t>
            </a:r>
          </a:p>
          <a:p>
            <a:pPr>
              <a:lnSpc>
                <a:spcPct val="150000"/>
              </a:lnSpc>
              <a:spcAft>
                <a:spcPts val="600"/>
              </a:spcAft>
            </a:pPr>
            <a:r>
              <a:rPr lang="en-AU" sz="1800" b="1" dirty="0">
                <a:solidFill>
                  <a:schemeClr val="accent1"/>
                </a:solidFill>
              </a:rPr>
              <a:t>We can:</a:t>
            </a:r>
          </a:p>
          <a:p>
            <a:pPr marL="342900" indent="-342900">
              <a:lnSpc>
                <a:spcPct val="150000"/>
              </a:lnSpc>
              <a:spcAft>
                <a:spcPts val="600"/>
              </a:spcAft>
              <a:buFont typeface="Arial" panose="020B0604020202020204" pitchFamily="34" charset="0"/>
              <a:buChar char="•"/>
            </a:pPr>
            <a:r>
              <a:rPr lang="en-AU" sz="1800" dirty="0"/>
              <a:t>identify and explain the different types of workshop drawings and their uses.</a:t>
            </a:r>
          </a:p>
          <a:p>
            <a:pPr marL="342900" indent="-342900">
              <a:lnSpc>
                <a:spcPct val="150000"/>
              </a:lnSpc>
              <a:spcAft>
                <a:spcPts val="600"/>
              </a:spcAft>
              <a:buFont typeface="Arial" panose="020B0604020202020204" pitchFamily="34" charset="0"/>
              <a:buChar char="•"/>
            </a:pPr>
            <a:r>
              <a:rPr lang="en-AU" sz="1800" dirty="0"/>
              <a:t>develop a project timeline that outlines key stages of our BBQ Caddy project.</a:t>
            </a:r>
          </a:p>
          <a:p>
            <a:pPr marL="342900" indent="-342900">
              <a:lnSpc>
                <a:spcPct val="150000"/>
              </a:lnSpc>
              <a:spcAft>
                <a:spcPts val="600"/>
              </a:spcAft>
              <a:buFont typeface="Arial" panose="020B0604020202020204" pitchFamily="34" charset="0"/>
              <a:buChar char="•"/>
            </a:pPr>
            <a:r>
              <a:rPr lang="en-AU" sz="1800" dirty="0"/>
              <a:t>create a cutting list that includes all materials required for the project.</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38</a:t>
            </a:fld>
            <a:endParaRPr lang="en-AU"/>
          </a:p>
        </p:txBody>
      </p:sp>
    </p:spTree>
    <p:extLst>
      <p:ext uri="{BB962C8B-B14F-4D97-AF65-F5344CB8AC3E}">
        <p14:creationId xmlns:p14="http://schemas.microsoft.com/office/powerpoint/2010/main" val="27094669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F2804E-4CA4-B3C3-7923-C4D8BDE66AB7}"/>
              </a:ext>
            </a:extLst>
          </p:cNvPr>
          <p:cNvSpPr>
            <a:spLocks noGrp="1"/>
          </p:cNvSpPr>
          <p:nvPr>
            <p:ph type="title"/>
          </p:nvPr>
        </p:nvSpPr>
        <p:spPr>
          <a:xfrm>
            <a:off x="360000" y="360000"/>
            <a:ext cx="11484000" cy="545601"/>
          </a:xfrm>
        </p:spPr>
        <p:txBody>
          <a:bodyPr anchor="t">
            <a:normAutofit/>
          </a:bodyPr>
          <a:lstStyle/>
          <a:p>
            <a:r>
              <a:rPr lang="en-AU" dirty="0"/>
              <a:t>Workshop drawings</a:t>
            </a:r>
          </a:p>
        </p:txBody>
      </p:sp>
      <p:sp>
        <p:nvSpPr>
          <p:cNvPr id="5" name="Text Placeholder 4">
            <a:extLst>
              <a:ext uri="{FF2B5EF4-FFF2-40B4-BE49-F238E27FC236}">
                <a16:creationId xmlns:a16="http://schemas.microsoft.com/office/drawing/2014/main" id="{E9DEC60D-0D79-FFCB-EEEB-BA46266A23AE}"/>
              </a:ext>
            </a:extLst>
          </p:cNvPr>
          <p:cNvSpPr>
            <a:spLocks noGrp="1"/>
          </p:cNvSpPr>
          <p:nvPr>
            <p:ph sz="quarter" idx="19"/>
          </p:nvPr>
        </p:nvSpPr>
        <p:spPr>
          <a:xfrm>
            <a:off x="360363" y="1562471"/>
            <a:ext cx="3579625" cy="4814518"/>
          </a:xfrm>
        </p:spPr>
        <p:txBody>
          <a:bodyPr>
            <a:normAutofit/>
          </a:bodyPr>
          <a:lstStyle/>
          <a:p>
            <a:pPr>
              <a:spcAft>
                <a:spcPts val="600"/>
              </a:spcAft>
            </a:pPr>
            <a:r>
              <a:rPr lang="en-AU" sz="1800" dirty="0">
                <a:effectLst/>
              </a:rPr>
              <a:t>Workshop drawings are detailed and precise drawings used in the construction and manufacturing of a product or structure.</a:t>
            </a:r>
          </a:p>
          <a:p>
            <a:pPr>
              <a:spcAft>
                <a:spcPts val="600"/>
              </a:spcAft>
            </a:pPr>
            <a:r>
              <a:rPr lang="en-AU" sz="1800" dirty="0">
                <a:effectLst/>
              </a:rPr>
              <a:t>They provide essential information that guides builders, engineers, and manufacturers in creating the design as intended.</a:t>
            </a:r>
            <a:endParaRPr lang="en-AU" sz="1800" dirty="0"/>
          </a:p>
        </p:txBody>
      </p:sp>
      <p:pic>
        <p:nvPicPr>
          <p:cNvPr id="6" name="Picture 5">
            <a:extLst>
              <a:ext uri="{FF2B5EF4-FFF2-40B4-BE49-F238E27FC236}">
                <a16:creationId xmlns:a16="http://schemas.microsoft.com/office/drawing/2014/main" id="{66EB7684-DC2F-09D4-4907-1A363BB73B3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1718" y="1541451"/>
            <a:ext cx="6644064" cy="4700677"/>
          </a:xfrm>
          <a:prstGeom prst="rect">
            <a:avLst/>
          </a:prstGeom>
          <a:noFill/>
        </p:spPr>
      </p:pic>
      <p:sp>
        <p:nvSpPr>
          <p:cNvPr id="2" name="Slide Number Placeholder 1">
            <a:extLst>
              <a:ext uri="{FF2B5EF4-FFF2-40B4-BE49-F238E27FC236}">
                <a16:creationId xmlns:a16="http://schemas.microsoft.com/office/drawing/2014/main" id="{7870A0CE-9896-F86B-C5C7-C0E57561C8CD}"/>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39</a:t>
            </a:fld>
            <a:endParaRPr lang="en-AU"/>
          </a:p>
        </p:txBody>
      </p:sp>
    </p:spTree>
    <p:extLst>
      <p:ext uri="{BB962C8B-B14F-4D97-AF65-F5344CB8AC3E}">
        <p14:creationId xmlns:p14="http://schemas.microsoft.com/office/powerpoint/2010/main" val="402545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 1</a:t>
            </a:r>
          </a:p>
        </p:txBody>
      </p:sp>
      <p:sp>
        <p:nvSpPr>
          <p:cNvPr id="3" name="TextBox 2">
            <a:extLst>
              <a:ext uri="{FF2B5EF4-FFF2-40B4-BE49-F238E27FC236}">
                <a16:creationId xmlns:a16="http://schemas.microsoft.com/office/drawing/2014/main" id="{DF637BA9-DB5E-2457-A795-0B300DBA6F82}"/>
              </a:ext>
            </a:extLst>
          </p:cNvPr>
          <p:cNvSpPr txBox="1"/>
          <p:nvPr/>
        </p:nvSpPr>
        <p:spPr>
          <a:xfrm>
            <a:off x="444500" y="1917277"/>
            <a:ext cx="11303000" cy="233390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latin typeface="+mj-lt"/>
                <a:cs typeface="Arial" panose="020B0604020202020204" pitchFamily="34" charset="0"/>
              </a:rPr>
              <a:t>We are</a:t>
            </a:r>
            <a:r>
              <a:rPr lang="en-AU" sz="1800" b="1" dirty="0">
                <a:solidFill>
                  <a:schemeClr val="accent1"/>
                </a:solidFill>
                <a:latin typeface="+mj-lt"/>
                <a:ea typeface="+mn-lt"/>
                <a:cs typeface="Arial" panose="020B0604020202020204" pitchFamily="34" charset="0"/>
              </a:rPr>
              <a:t>:</a:t>
            </a:r>
          </a:p>
          <a:p>
            <a:pPr marL="285750" indent="-285750">
              <a:lnSpc>
                <a:spcPct val="150000"/>
              </a:lnSpc>
              <a:spcAft>
                <a:spcPts val="600"/>
              </a:spcAft>
              <a:buFont typeface="Arial" panose="020B0604020202020204" pitchFamily="34" charset="0"/>
              <a:buChar char="•"/>
            </a:pPr>
            <a:r>
              <a:rPr lang="en-AU" sz="1800" dirty="0"/>
              <a:t>investigating where wood comes from and products that are made from timber. </a:t>
            </a:r>
          </a:p>
          <a:p>
            <a:pPr>
              <a:lnSpc>
                <a:spcPct val="150000"/>
              </a:lnSpc>
              <a:spcAft>
                <a:spcPts val="600"/>
              </a:spcAft>
            </a:pPr>
            <a:r>
              <a:rPr lang="en-AU" sz="1800" b="1" dirty="0">
                <a:solidFill>
                  <a:schemeClr val="accent1"/>
                </a:solidFill>
                <a:latin typeface="+mj-lt"/>
                <a:cs typeface="Arial" panose="020B0604020202020204" pitchFamily="34" charset="0"/>
              </a:rPr>
              <a:t>We can:</a:t>
            </a:r>
            <a:endParaRPr lang="en-US" sz="1800" dirty="0">
              <a:solidFill>
                <a:schemeClr val="accent1"/>
              </a:solidFill>
              <a:latin typeface="+mj-lt"/>
              <a:cs typeface="Arial" panose="020B0604020202020204" pitchFamily="34" charset="0"/>
            </a:endParaRPr>
          </a:p>
          <a:p>
            <a:pPr marL="285750" lvl="0" indent="-285750">
              <a:lnSpc>
                <a:spcPct val="150000"/>
              </a:lnSpc>
              <a:spcAft>
                <a:spcPts val="600"/>
              </a:spcAft>
              <a:buFont typeface="Arial" panose="020B0604020202020204" pitchFamily="34" charset="0"/>
              <a:buChar char="•"/>
              <a:tabLst>
                <a:tab pos="408305" algn="l"/>
              </a:tabLst>
            </a:pPr>
            <a:r>
              <a:rPr lang="en-AU" sz="1800" dirty="0"/>
              <a:t>identify where wood comes from. </a:t>
            </a:r>
          </a:p>
          <a:p>
            <a:pPr marL="285750" lvl="0" indent="-285750">
              <a:lnSpc>
                <a:spcPct val="150000"/>
              </a:lnSpc>
              <a:spcAft>
                <a:spcPts val="600"/>
              </a:spcAft>
              <a:buFont typeface="Arial" panose="020B0604020202020204" pitchFamily="34" charset="0"/>
              <a:buChar char="•"/>
              <a:tabLst>
                <a:tab pos="408305" algn="l"/>
              </a:tabLst>
            </a:pPr>
            <a:r>
              <a:rPr lang="en-AU" sz="1800" dirty="0"/>
              <a:t>explain how timber is used differently in real world contexts.</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a:t>
            </a:fld>
            <a:endParaRPr lang="en-AU"/>
          </a:p>
        </p:txBody>
      </p:sp>
    </p:spTree>
    <p:extLst>
      <p:ext uri="{BB962C8B-B14F-4D97-AF65-F5344CB8AC3E}">
        <p14:creationId xmlns:p14="http://schemas.microsoft.com/office/powerpoint/2010/main" val="36489671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1D28FC-282C-5666-DF80-0640402DF0BD}"/>
              </a:ext>
            </a:extLst>
          </p:cNvPr>
          <p:cNvSpPr>
            <a:spLocks noGrp="1"/>
          </p:cNvSpPr>
          <p:nvPr>
            <p:ph type="title"/>
          </p:nvPr>
        </p:nvSpPr>
        <p:spPr>
          <a:xfrm>
            <a:off x="360000" y="360000"/>
            <a:ext cx="4628859" cy="545601"/>
          </a:xfrm>
        </p:spPr>
        <p:txBody>
          <a:bodyPr/>
          <a:lstStyle/>
          <a:p>
            <a:r>
              <a:rPr lang="en-AU" dirty="0"/>
              <a:t>Production planning</a:t>
            </a:r>
          </a:p>
        </p:txBody>
      </p:sp>
      <p:sp>
        <p:nvSpPr>
          <p:cNvPr id="4" name="Text Placeholder 3">
            <a:extLst>
              <a:ext uri="{FF2B5EF4-FFF2-40B4-BE49-F238E27FC236}">
                <a16:creationId xmlns:a16="http://schemas.microsoft.com/office/drawing/2014/main" id="{EBEDDBB2-6A4C-4A1C-7E6F-B95FD88A2096}"/>
              </a:ext>
            </a:extLst>
          </p:cNvPr>
          <p:cNvSpPr>
            <a:spLocks noGrp="1"/>
          </p:cNvSpPr>
          <p:nvPr>
            <p:ph type="body" sz="quarter" idx="18"/>
          </p:nvPr>
        </p:nvSpPr>
        <p:spPr>
          <a:xfrm>
            <a:off x="360000" y="982520"/>
            <a:ext cx="5618770" cy="310015"/>
          </a:xfrm>
        </p:spPr>
        <p:txBody>
          <a:bodyPr/>
          <a:lstStyle/>
          <a:p>
            <a:r>
              <a:rPr lang="en-AU" dirty="0"/>
              <a:t>Time management</a:t>
            </a:r>
          </a:p>
        </p:txBody>
      </p:sp>
      <p:sp>
        <p:nvSpPr>
          <p:cNvPr id="5" name="Text Placeholder 4">
            <a:extLst>
              <a:ext uri="{FF2B5EF4-FFF2-40B4-BE49-F238E27FC236}">
                <a16:creationId xmlns:a16="http://schemas.microsoft.com/office/drawing/2014/main" id="{6CDA0BC3-2780-76BD-6C0E-F8154A8C2B54}"/>
              </a:ext>
            </a:extLst>
          </p:cNvPr>
          <p:cNvSpPr>
            <a:spLocks noGrp="1"/>
          </p:cNvSpPr>
          <p:nvPr>
            <p:ph type="body" sz="quarter" idx="17"/>
          </p:nvPr>
        </p:nvSpPr>
        <p:spPr>
          <a:xfrm>
            <a:off x="360000" y="1567087"/>
            <a:ext cx="8084753" cy="2071464"/>
          </a:xfrm>
        </p:spPr>
        <p:txBody>
          <a:bodyPr/>
          <a:lstStyle/>
          <a:p>
            <a:pPr>
              <a:spcAft>
                <a:spcPts val="600"/>
              </a:spcAft>
            </a:pPr>
            <a:r>
              <a:rPr lang="en-AU" sz="1800" dirty="0">
                <a:effectLst/>
                <a:latin typeface="Arial" panose="020B0604020202020204" pitchFamily="34" charset="0"/>
                <a:ea typeface="Calibri" panose="020F0502020204030204" pitchFamily="34" charset="0"/>
              </a:rPr>
              <a:t>Time management is the planning we do to make sure our project is completed in the time we have available. When we are planning for time management for this project we need to look at the time we have available and the tasks we need to do to complete the project. </a:t>
            </a:r>
          </a:p>
        </p:txBody>
      </p:sp>
      <p:sp>
        <p:nvSpPr>
          <p:cNvPr id="7" name="Freeform 3">
            <a:extLst>
              <a:ext uri="{FF2B5EF4-FFF2-40B4-BE49-F238E27FC236}">
                <a16:creationId xmlns:a16="http://schemas.microsoft.com/office/drawing/2014/main" id="{A73ECD87-9F45-54B7-781C-8CD920787F7F}"/>
              </a:ext>
              <a:ext uri="{C183D7F6-B498-43B3-948B-1728B52AA6E4}">
                <adec:decorative xmlns:adec="http://schemas.microsoft.com/office/drawing/2017/decorative" val="1"/>
              </a:ext>
            </a:extLst>
          </p:cNvPr>
          <p:cNvSpPr/>
          <p:nvPr/>
        </p:nvSpPr>
        <p:spPr>
          <a:xfrm>
            <a:off x="9218830" y="1619637"/>
            <a:ext cx="2448937" cy="2412203"/>
          </a:xfrm>
          <a:custGeom>
            <a:avLst/>
            <a:gdLst/>
            <a:ahLst/>
            <a:cxnLst/>
            <a:rect l="l" t="t" r="r" b="b"/>
            <a:pathLst>
              <a:path w="4177462" h="4114800">
                <a:moveTo>
                  <a:pt x="0" y="0"/>
                </a:moveTo>
                <a:lnTo>
                  <a:pt x="4177462" y="0"/>
                </a:lnTo>
                <a:lnTo>
                  <a:pt x="417746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graphicFrame>
        <p:nvGraphicFramePr>
          <p:cNvPr id="6" name="Table 5">
            <a:extLst>
              <a:ext uri="{FF2B5EF4-FFF2-40B4-BE49-F238E27FC236}">
                <a16:creationId xmlns:a16="http://schemas.microsoft.com/office/drawing/2014/main" id="{4F4AB6A7-3C92-5073-41BD-31041D9A28AA}"/>
              </a:ext>
            </a:extLst>
          </p:cNvPr>
          <p:cNvGraphicFramePr>
            <a:graphicFrameLocks noGrp="1"/>
          </p:cNvGraphicFramePr>
          <p:nvPr>
            <p:extLst>
              <p:ext uri="{D42A27DB-BD31-4B8C-83A1-F6EECF244321}">
                <p14:modId xmlns:p14="http://schemas.microsoft.com/office/powerpoint/2010/main" val="481889498"/>
              </p:ext>
            </p:extLst>
          </p:nvPr>
        </p:nvGraphicFramePr>
        <p:xfrm>
          <a:off x="359999" y="3913103"/>
          <a:ext cx="11500307" cy="2287080"/>
        </p:xfrm>
        <a:graphic>
          <a:graphicData uri="http://schemas.openxmlformats.org/drawingml/2006/table">
            <a:tbl>
              <a:tblPr firstRow="1" firstCol="1" bandRow="1">
                <a:tableStyleId>{69012ECD-51FC-41F1-AA8D-1B2483CD663E}</a:tableStyleId>
              </a:tblPr>
              <a:tblGrid>
                <a:gridCol w="7438677">
                  <a:extLst>
                    <a:ext uri="{9D8B030D-6E8A-4147-A177-3AD203B41FA5}">
                      <a16:colId xmlns:a16="http://schemas.microsoft.com/office/drawing/2014/main" val="2434285835"/>
                    </a:ext>
                  </a:extLst>
                </a:gridCol>
                <a:gridCol w="4061630">
                  <a:extLst>
                    <a:ext uri="{9D8B030D-6E8A-4147-A177-3AD203B41FA5}">
                      <a16:colId xmlns:a16="http://schemas.microsoft.com/office/drawing/2014/main" val="4171026037"/>
                    </a:ext>
                  </a:extLst>
                </a:gridCol>
              </a:tblGrid>
              <a:tr h="571770">
                <a:tc>
                  <a:txBody>
                    <a:bodyPr/>
                    <a:lstStyle/>
                    <a:p>
                      <a:pPr>
                        <a:lnSpc>
                          <a:spcPct val="150000"/>
                        </a:lnSpc>
                        <a:spcBef>
                          <a:spcPts val="0"/>
                        </a:spcBef>
                        <a:spcAft>
                          <a:spcPts val="600"/>
                        </a:spcAft>
                      </a:pPr>
                      <a:r>
                        <a:rPr lang="en-AU" b="1" dirty="0"/>
                        <a:t>Question</a:t>
                      </a:r>
                    </a:p>
                  </a:txBody>
                  <a:tcPr marL="68580" marR="68580" marT="0" marB="0" anchor="ctr"/>
                </a:tc>
                <a:tc>
                  <a:txBody>
                    <a:bodyPr/>
                    <a:lstStyle/>
                    <a:p>
                      <a:pPr>
                        <a:lnSpc>
                          <a:spcPct val="150000"/>
                        </a:lnSpc>
                        <a:spcBef>
                          <a:spcPts val="0"/>
                        </a:spcBef>
                        <a:spcAft>
                          <a:spcPts val="600"/>
                        </a:spcAft>
                      </a:pPr>
                      <a:r>
                        <a:rPr lang="en-AU" b="1" dirty="0"/>
                        <a:t>Answer</a:t>
                      </a:r>
                    </a:p>
                  </a:txBody>
                  <a:tcPr marL="68580" marR="68580" marT="0" marB="0" anchor="ctr"/>
                </a:tc>
                <a:extLst>
                  <a:ext uri="{0D108BD9-81ED-4DB2-BD59-A6C34878D82A}">
                    <a16:rowId xmlns:a16="http://schemas.microsoft.com/office/drawing/2014/main" val="1341176884"/>
                  </a:ext>
                </a:extLst>
              </a:tr>
              <a:tr h="571770">
                <a:tc>
                  <a:txBody>
                    <a:bodyPr/>
                    <a:lstStyle/>
                    <a:p>
                      <a:pPr>
                        <a:lnSpc>
                          <a:spcPct val="150000"/>
                        </a:lnSpc>
                        <a:spcBef>
                          <a:spcPts val="0"/>
                        </a:spcBef>
                        <a:spcAft>
                          <a:spcPts val="600"/>
                        </a:spcAft>
                      </a:pPr>
                      <a:r>
                        <a:rPr lang="en-AU" b="0" dirty="0"/>
                        <a:t>How many weeks do we have available to make the BBQ Caddy</a:t>
                      </a:r>
                    </a:p>
                  </a:txBody>
                  <a:tcPr marL="68580" marR="68580" marT="0" marB="0" anchor="ctr"/>
                </a:tc>
                <a:tc>
                  <a:txBody>
                    <a:bodyPr/>
                    <a:lstStyle/>
                    <a:p>
                      <a:pPr>
                        <a:lnSpc>
                          <a:spcPct val="150000"/>
                        </a:lnSpc>
                        <a:spcBef>
                          <a:spcPts val="0"/>
                        </a:spcBef>
                        <a:spcAft>
                          <a:spcPts val="600"/>
                        </a:spcAft>
                      </a:pPr>
                      <a:r>
                        <a:rPr lang="en-AU" b="0" dirty="0"/>
                        <a:t> </a:t>
                      </a:r>
                    </a:p>
                  </a:txBody>
                  <a:tcPr marL="68580" marR="68580" marT="0" marB="0" anchor="ctr"/>
                </a:tc>
                <a:extLst>
                  <a:ext uri="{0D108BD9-81ED-4DB2-BD59-A6C34878D82A}">
                    <a16:rowId xmlns:a16="http://schemas.microsoft.com/office/drawing/2014/main" val="913560224"/>
                  </a:ext>
                </a:extLst>
              </a:tr>
              <a:tr h="571770">
                <a:tc>
                  <a:txBody>
                    <a:bodyPr/>
                    <a:lstStyle/>
                    <a:p>
                      <a:pPr>
                        <a:lnSpc>
                          <a:spcPct val="150000"/>
                        </a:lnSpc>
                        <a:spcBef>
                          <a:spcPts val="0"/>
                        </a:spcBef>
                        <a:spcAft>
                          <a:spcPts val="600"/>
                        </a:spcAft>
                      </a:pPr>
                      <a:r>
                        <a:rPr lang="en-AU" b="0" dirty="0"/>
                        <a:t>How many practical lessons do we have in a week</a:t>
                      </a:r>
                    </a:p>
                  </a:txBody>
                  <a:tcPr marL="68580" marR="68580" marT="0" marB="0" anchor="ctr"/>
                </a:tc>
                <a:tc>
                  <a:txBody>
                    <a:bodyPr/>
                    <a:lstStyle/>
                    <a:p>
                      <a:pPr>
                        <a:lnSpc>
                          <a:spcPct val="150000"/>
                        </a:lnSpc>
                        <a:spcBef>
                          <a:spcPts val="0"/>
                        </a:spcBef>
                        <a:spcAft>
                          <a:spcPts val="600"/>
                        </a:spcAft>
                      </a:pPr>
                      <a:r>
                        <a:rPr lang="en-AU" b="0" dirty="0"/>
                        <a:t> </a:t>
                      </a:r>
                    </a:p>
                  </a:txBody>
                  <a:tcPr marL="68580" marR="68580" marT="0" marB="0" anchor="ctr"/>
                </a:tc>
                <a:extLst>
                  <a:ext uri="{0D108BD9-81ED-4DB2-BD59-A6C34878D82A}">
                    <a16:rowId xmlns:a16="http://schemas.microsoft.com/office/drawing/2014/main" val="1762701438"/>
                  </a:ext>
                </a:extLst>
              </a:tr>
              <a:tr h="571770">
                <a:tc>
                  <a:txBody>
                    <a:bodyPr/>
                    <a:lstStyle/>
                    <a:p>
                      <a:pPr>
                        <a:lnSpc>
                          <a:spcPct val="150000"/>
                        </a:lnSpc>
                        <a:spcBef>
                          <a:spcPts val="0"/>
                        </a:spcBef>
                        <a:spcAft>
                          <a:spcPts val="600"/>
                        </a:spcAft>
                      </a:pPr>
                      <a:r>
                        <a:rPr lang="en-AU" b="0" dirty="0"/>
                        <a:t>How many practical lessons do we have to complete the BBQ Caddy</a:t>
                      </a:r>
                    </a:p>
                  </a:txBody>
                  <a:tcPr marL="68580" marR="68580" marT="0" marB="0" anchor="ctr"/>
                </a:tc>
                <a:tc>
                  <a:txBody>
                    <a:bodyPr/>
                    <a:lstStyle/>
                    <a:p>
                      <a:pPr>
                        <a:lnSpc>
                          <a:spcPct val="150000"/>
                        </a:lnSpc>
                        <a:spcBef>
                          <a:spcPts val="0"/>
                        </a:spcBef>
                        <a:spcAft>
                          <a:spcPts val="600"/>
                        </a:spcAft>
                      </a:pPr>
                      <a:r>
                        <a:rPr lang="en-AU" b="0" dirty="0"/>
                        <a:t> </a:t>
                      </a:r>
                    </a:p>
                  </a:txBody>
                  <a:tcPr marL="68580" marR="68580" marT="0" marB="0" anchor="ctr"/>
                </a:tc>
                <a:extLst>
                  <a:ext uri="{0D108BD9-81ED-4DB2-BD59-A6C34878D82A}">
                    <a16:rowId xmlns:a16="http://schemas.microsoft.com/office/drawing/2014/main" val="2309402026"/>
                  </a:ext>
                </a:extLst>
              </a:tr>
            </a:tbl>
          </a:graphicData>
        </a:graphic>
      </p:graphicFrame>
      <p:sp>
        <p:nvSpPr>
          <p:cNvPr id="2" name="Slide Number Placeholder 1">
            <a:extLst>
              <a:ext uri="{FF2B5EF4-FFF2-40B4-BE49-F238E27FC236}">
                <a16:creationId xmlns:a16="http://schemas.microsoft.com/office/drawing/2014/main" id="{8496C05B-8510-ACA3-9B8F-AF1541D5C8A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40</a:t>
            </a:fld>
            <a:endParaRPr lang="en-AU"/>
          </a:p>
        </p:txBody>
      </p:sp>
    </p:spTree>
    <p:extLst>
      <p:ext uri="{BB962C8B-B14F-4D97-AF65-F5344CB8AC3E}">
        <p14:creationId xmlns:p14="http://schemas.microsoft.com/office/powerpoint/2010/main" val="846667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932A91-36B1-B75E-CF3A-9E23A9835981}"/>
              </a:ext>
            </a:extLst>
          </p:cNvPr>
          <p:cNvSpPr>
            <a:spLocks noGrp="1"/>
          </p:cNvSpPr>
          <p:nvPr>
            <p:ph type="title"/>
          </p:nvPr>
        </p:nvSpPr>
        <p:spPr/>
        <p:txBody>
          <a:bodyPr/>
          <a:lstStyle/>
          <a:p>
            <a:r>
              <a:rPr lang="en-AU" dirty="0"/>
              <a:t>Production planning – folio</a:t>
            </a:r>
          </a:p>
        </p:txBody>
      </p:sp>
      <p:sp>
        <p:nvSpPr>
          <p:cNvPr id="4" name="Text Placeholder 3">
            <a:extLst>
              <a:ext uri="{FF2B5EF4-FFF2-40B4-BE49-F238E27FC236}">
                <a16:creationId xmlns:a16="http://schemas.microsoft.com/office/drawing/2014/main" id="{53BA1268-9678-A19C-2F82-D873D26AA971}"/>
              </a:ext>
            </a:extLst>
          </p:cNvPr>
          <p:cNvSpPr>
            <a:spLocks noGrp="1"/>
          </p:cNvSpPr>
          <p:nvPr>
            <p:ph type="body" sz="quarter" idx="18"/>
          </p:nvPr>
        </p:nvSpPr>
        <p:spPr/>
        <p:txBody>
          <a:bodyPr/>
          <a:lstStyle/>
          <a:p>
            <a:r>
              <a:rPr lang="en-AU" dirty="0"/>
              <a:t>4. Produce and evaluate a timeline for completing your project.</a:t>
            </a:r>
          </a:p>
        </p:txBody>
      </p:sp>
      <p:sp>
        <p:nvSpPr>
          <p:cNvPr id="5" name="Text Placeholder 4">
            <a:extLst>
              <a:ext uri="{FF2B5EF4-FFF2-40B4-BE49-F238E27FC236}">
                <a16:creationId xmlns:a16="http://schemas.microsoft.com/office/drawing/2014/main" id="{65A059A6-F0E8-5BF6-0997-DAC756479D85}"/>
              </a:ext>
            </a:extLst>
          </p:cNvPr>
          <p:cNvSpPr>
            <a:spLocks noGrp="1"/>
          </p:cNvSpPr>
          <p:nvPr>
            <p:ph type="body" sz="quarter" idx="17"/>
          </p:nvPr>
        </p:nvSpPr>
        <p:spPr/>
        <p:txBody>
          <a:bodyPr/>
          <a:lstStyle/>
          <a:p>
            <a:pPr marL="285750" lvl="0" indent="-285750">
              <a:lnSpc>
                <a:spcPct val="150000"/>
              </a:lnSpc>
              <a:spcAft>
                <a:spcPts val="600"/>
              </a:spcAft>
              <a:buFont typeface="Arial" panose="020B0604020202020204" pitchFamily="34" charset="0"/>
              <a:buChar char="•"/>
            </a:pPr>
            <a:r>
              <a:rPr lang="en-AU" sz="1800" dirty="0"/>
              <a:t>Break down your BBQ caddy project into key phases.</a:t>
            </a:r>
          </a:p>
          <a:p>
            <a:pPr marL="285750" lvl="0" indent="-285750">
              <a:lnSpc>
                <a:spcPct val="150000"/>
              </a:lnSpc>
              <a:spcAft>
                <a:spcPts val="600"/>
              </a:spcAft>
              <a:buFont typeface="Arial" panose="020B0604020202020204" pitchFamily="34" charset="0"/>
              <a:buChar char="•"/>
            </a:pPr>
            <a:r>
              <a:rPr lang="en-AU" sz="1800" dirty="0"/>
              <a:t>For each phase, estimate how much time you think it will take to complete.</a:t>
            </a:r>
          </a:p>
          <a:p>
            <a:pPr marL="285750" lvl="0" indent="-285750">
              <a:lnSpc>
                <a:spcPct val="150000"/>
              </a:lnSpc>
              <a:spcAft>
                <a:spcPts val="600"/>
              </a:spcAft>
              <a:buFont typeface="Arial" panose="020B0604020202020204" pitchFamily="34" charset="0"/>
              <a:buChar char="•"/>
            </a:pPr>
            <a:r>
              <a:rPr lang="en-AU" sz="1800" dirty="0"/>
              <a:t>Use a timeline tool (e.g. Gantt chart) to visually represent your project timeline.</a:t>
            </a:r>
          </a:p>
          <a:p>
            <a:pPr marL="285750" lvl="0" indent="-285750">
              <a:lnSpc>
                <a:spcPct val="150000"/>
              </a:lnSpc>
              <a:spcAft>
                <a:spcPts val="600"/>
              </a:spcAft>
              <a:buFont typeface="Arial" panose="020B0604020202020204" pitchFamily="34" charset="0"/>
              <a:buChar char="•"/>
            </a:pPr>
            <a:r>
              <a:rPr lang="en-AU" sz="1800" dirty="0"/>
              <a:t>Include milestones for important tasks, such as when you plan to complete your CAD drawing or start building.</a:t>
            </a:r>
          </a:p>
          <a:p>
            <a:pPr marL="285750" lvl="0" indent="-285750">
              <a:lnSpc>
                <a:spcPct val="150000"/>
              </a:lnSpc>
              <a:spcAft>
                <a:spcPts val="600"/>
              </a:spcAft>
              <a:buFont typeface="Arial" panose="020B0604020202020204" pitchFamily="34" charset="0"/>
              <a:buChar char="•"/>
            </a:pPr>
            <a:r>
              <a:rPr lang="en-AU" sz="1800" dirty="0"/>
              <a:t>Write a brief evaluation of your timeline, reflecting on if the timeline is realistic.</a:t>
            </a:r>
          </a:p>
        </p:txBody>
      </p:sp>
      <p:sp>
        <p:nvSpPr>
          <p:cNvPr id="2" name="Slide Number Placeholder 1">
            <a:extLst>
              <a:ext uri="{FF2B5EF4-FFF2-40B4-BE49-F238E27FC236}">
                <a16:creationId xmlns:a16="http://schemas.microsoft.com/office/drawing/2014/main" id="{96D88AA6-F9F4-F1EA-1438-5B0B9DACD7F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41</a:t>
            </a:fld>
            <a:endParaRPr lang="en-AU"/>
          </a:p>
        </p:txBody>
      </p:sp>
    </p:spTree>
    <p:extLst>
      <p:ext uri="{BB962C8B-B14F-4D97-AF65-F5344CB8AC3E}">
        <p14:creationId xmlns:p14="http://schemas.microsoft.com/office/powerpoint/2010/main" val="97271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17536C-1B73-3F96-C3C3-9896F35B43E1}"/>
              </a:ext>
            </a:extLst>
          </p:cNvPr>
          <p:cNvSpPr>
            <a:spLocks noGrp="1"/>
          </p:cNvSpPr>
          <p:nvPr>
            <p:ph type="title"/>
          </p:nvPr>
        </p:nvSpPr>
        <p:spPr/>
        <p:txBody>
          <a:bodyPr/>
          <a:lstStyle/>
          <a:p>
            <a:r>
              <a:rPr lang="en-AU" dirty="0"/>
              <a:t>Production planning – BBQ caddy key phases</a:t>
            </a:r>
          </a:p>
        </p:txBody>
      </p:sp>
      <p:sp>
        <p:nvSpPr>
          <p:cNvPr id="7" name="Text Placeholder 6">
            <a:extLst>
              <a:ext uri="{FF2B5EF4-FFF2-40B4-BE49-F238E27FC236}">
                <a16:creationId xmlns:a16="http://schemas.microsoft.com/office/drawing/2014/main" id="{D418E22C-54EA-881C-0DBB-8E293152C65E}"/>
              </a:ext>
            </a:extLst>
          </p:cNvPr>
          <p:cNvSpPr>
            <a:spLocks noGrp="1"/>
          </p:cNvSpPr>
          <p:nvPr>
            <p:ph type="body" sz="quarter" idx="18"/>
          </p:nvPr>
        </p:nvSpPr>
        <p:spPr/>
        <p:txBody>
          <a:bodyPr/>
          <a:lstStyle/>
          <a:p>
            <a:r>
              <a:rPr lang="en-AU" dirty="0"/>
              <a:t>What tasks do we need to do and how long will they take?</a:t>
            </a:r>
          </a:p>
        </p:txBody>
      </p:sp>
      <p:sp>
        <p:nvSpPr>
          <p:cNvPr id="4" name="Text Placeholder 3">
            <a:extLst>
              <a:ext uri="{FF2B5EF4-FFF2-40B4-BE49-F238E27FC236}">
                <a16:creationId xmlns:a16="http://schemas.microsoft.com/office/drawing/2014/main" id="{D5D160A1-EE78-7F73-CFCA-DA27A0A16012}"/>
              </a:ext>
            </a:extLst>
          </p:cNvPr>
          <p:cNvSpPr>
            <a:spLocks noGrp="1"/>
          </p:cNvSpPr>
          <p:nvPr>
            <p:ph sz="quarter" idx="19"/>
          </p:nvPr>
        </p:nvSpPr>
        <p:spPr>
          <a:xfrm>
            <a:off x="360363" y="1742471"/>
            <a:ext cx="11483635" cy="2446821"/>
          </a:xfrm>
        </p:spPr>
        <p:txBody>
          <a:bodyPr numCol="2" spcCol="360000"/>
          <a:lstStyle/>
          <a:p>
            <a:pPr marL="342900" lvl="0" indent="-342900">
              <a:lnSpc>
                <a:spcPct val="150000"/>
              </a:lnSpc>
              <a:spcAft>
                <a:spcPts val="600"/>
              </a:spcAft>
              <a:buFont typeface="+mj-lt"/>
              <a:buAutoNum type="arabicPeriod"/>
            </a:pPr>
            <a:r>
              <a:rPr lang="en-AU" sz="1800" dirty="0">
                <a:effectLst/>
                <a:latin typeface="Arial" panose="020B0604020202020204" pitchFamily="34" charset="0"/>
                <a:ea typeface="Calibri" panose="020F0502020204030204" pitchFamily="34" charset="0"/>
              </a:rPr>
              <a:t>Prepare drawings</a:t>
            </a:r>
          </a:p>
          <a:p>
            <a:pPr marL="342900" lvl="0" indent="-342900">
              <a:lnSpc>
                <a:spcPct val="150000"/>
              </a:lnSpc>
              <a:spcAft>
                <a:spcPts val="600"/>
              </a:spcAft>
              <a:buFont typeface="+mj-lt"/>
              <a:buAutoNum type="arabicPeriod"/>
            </a:pPr>
            <a:r>
              <a:rPr lang="en-AU" sz="1800" dirty="0">
                <a:effectLst/>
                <a:latin typeface="Arial" panose="020B0604020202020204" pitchFamily="34" charset="0"/>
                <a:ea typeface="Calibri" panose="020F0502020204030204" pitchFamily="34" charset="0"/>
              </a:rPr>
              <a:t>Mark out and cut sides and ends</a:t>
            </a:r>
          </a:p>
          <a:p>
            <a:pPr marL="342900" lvl="0" indent="-342900">
              <a:lnSpc>
                <a:spcPct val="150000"/>
              </a:lnSpc>
              <a:spcAft>
                <a:spcPts val="600"/>
              </a:spcAft>
              <a:buFont typeface="+mj-lt"/>
              <a:buAutoNum type="arabicPeriod"/>
            </a:pPr>
            <a:r>
              <a:rPr lang="en-AU" sz="1800" dirty="0">
                <a:effectLst/>
                <a:latin typeface="Arial" panose="020B0604020202020204" pitchFamily="34" charset="0"/>
                <a:ea typeface="Calibri" panose="020F0502020204030204" pitchFamily="34" charset="0"/>
              </a:rPr>
              <a:t>Mark out and cut handle</a:t>
            </a:r>
          </a:p>
          <a:p>
            <a:pPr marL="342900" lvl="0" indent="-342900">
              <a:lnSpc>
                <a:spcPct val="150000"/>
              </a:lnSpc>
              <a:spcAft>
                <a:spcPts val="600"/>
              </a:spcAft>
              <a:buFont typeface="+mj-lt"/>
              <a:buAutoNum type="arabicPeriod"/>
            </a:pPr>
            <a:r>
              <a:rPr lang="en-AU" sz="1800" dirty="0">
                <a:effectLst/>
                <a:latin typeface="Arial" panose="020B0604020202020204" pitchFamily="34" charset="0"/>
                <a:ea typeface="Calibri" panose="020F0502020204030204" pitchFamily="34" charset="0"/>
              </a:rPr>
              <a:t>Mark out and cut housing joints</a:t>
            </a:r>
          </a:p>
          <a:p>
            <a:pPr marL="342900" lvl="0" indent="-342900">
              <a:lnSpc>
                <a:spcPct val="150000"/>
              </a:lnSpc>
              <a:spcAft>
                <a:spcPts val="600"/>
              </a:spcAft>
              <a:buFont typeface="+mj-lt"/>
              <a:buAutoNum type="arabicPeriod"/>
            </a:pPr>
            <a:r>
              <a:rPr lang="en-AU" sz="1800" dirty="0">
                <a:effectLst/>
                <a:latin typeface="Arial" panose="020B0604020202020204" pitchFamily="34" charset="0"/>
                <a:ea typeface="Calibri" panose="020F0502020204030204" pitchFamily="34" charset="0"/>
              </a:rPr>
              <a:t>Mark out and cut halving joint</a:t>
            </a:r>
          </a:p>
          <a:p>
            <a:pPr marL="342900" lvl="0" indent="-342900">
              <a:lnSpc>
                <a:spcPct val="150000"/>
              </a:lnSpc>
              <a:spcAft>
                <a:spcPts val="600"/>
              </a:spcAft>
              <a:buFont typeface="+mj-lt"/>
              <a:buAutoNum type="arabicPeriod"/>
            </a:pPr>
            <a:endParaRPr lang="en-AU" sz="1800" dirty="0">
              <a:effectLst/>
              <a:latin typeface="Arial" panose="020B0604020202020204" pitchFamily="34" charset="0"/>
              <a:ea typeface="Calibri" panose="020F0502020204030204" pitchFamily="34" charset="0"/>
            </a:endParaRPr>
          </a:p>
          <a:p>
            <a:pPr marL="342900" indent="-342900">
              <a:spcAft>
                <a:spcPts val="600"/>
              </a:spcAft>
              <a:buFont typeface="+mj-lt"/>
              <a:buAutoNum type="arabicPeriod"/>
            </a:pPr>
            <a:r>
              <a:rPr lang="en-AU" sz="1800" dirty="0">
                <a:effectLst/>
                <a:latin typeface="Arial" panose="020B0604020202020204" pitchFamily="34" charset="0"/>
                <a:ea typeface="Calibri" panose="020F0502020204030204" pitchFamily="34" charset="0"/>
              </a:rPr>
              <a:t>Mark out, drill and cut out napkin holder recess</a:t>
            </a:r>
          </a:p>
          <a:p>
            <a:pPr marL="342900" indent="-342900">
              <a:spcAft>
                <a:spcPts val="600"/>
              </a:spcAft>
              <a:buFont typeface="+mj-lt"/>
              <a:buAutoNum type="arabicPeriod"/>
            </a:pPr>
            <a:r>
              <a:rPr lang="en-AU" sz="1800" dirty="0">
                <a:effectLst/>
                <a:latin typeface="Arial" panose="020B0604020202020204" pitchFamily="34" charset="0"/>
                <a:ea typeface="Calibri" panose="020F0502020204030204" pitchFamily="34" charset="0"/>
              </a:rPr>
              <a:t>Design and make the napkin weight</a:t>
            </a:r>
          </a:p>
          <a:p>
            <a:pPr marL="342900" indent="-342900">
              <a:spcAft>
                <a:spcPts val="600"/>
              </a:spcAft>
              <a:buFont typeface="+mj-lt"/>
              <a:buAutoNum type="arabicPeriod"/>
            </a:pPr>
            <a:r>
              <a:rPr lang="en-AU" sz="1800" dirty="0">
                <a:effectLst/>
                <a:latin typeface="Arial" panose="020B0604020202020204" pitchFamily="34" charset="0"/>
                <a:ea typeface="Calibri" panose="020F0502020204030204" pitchFamily="34" charset="0"/>
              </a:rPr>
              <a:t>Glue, nail and clamp caddy together</a:t>
            </a:r>
          </a:p>
          <a:p>
            <a:pPr marL="342900" indent="-342900">
              <a:spcAft>
                <a:spcPts val="600"/>
              </a:spcAft>
              <a:buFont typeface="+mj-lt"/>
              <a:buAutoNum type="arabicPeriod"/>
            </a:pPr>
            <a:r>
              <a:rPr lang="en-AU" sz="1800" dirty="0">
                <a:effectLst/>
                <a:latin typeface="Arial" panose="020B0604020202020204" pitchFamily="34" charset="0"/>
                <a:ea typeface="Calibri" panose="020F0502020204030204" pitchFamily="34" charset="0"/>
              </a:rPr>
              <a:t>Attach base and plane to size</a:t>
            </a:r>
          </a:p>
          <a:p>
            <a:pPr marL="342900" indent="-342900">
              <a:spcAft>
                <a:spcPts val="600"/>
              </a:spcAft>
              <a:buFont typeface="+mj-lt"/>
              <a:buAutoNum type="arabicPeriod"/>
            </a:pPr>
            <a:r>
              <a:rPr lang="en-AU" sz="1800" dirty="0">
                <a:effectLst/>
                <a:latin typeface="Arial" panose="020B0604020202020204" pitchFamily="34" charset="0"/>
                <a:ea typeface="Calibri" panose="020F0502020204030204" pitchFamily="34" charset="0"/>
              </a:rPr>
              <a:t>Prepare and apply finish</a:t>
            </a:r>
            <a:endParaRPr lang="en-AU" sz="1800" dirty="0"/>
          </a:p>
          <a:p>
            <a:pPr marL="342900" lvl="0" indent="-342900">
              <a:lnSpc>
                <a:spcPct val="150000"/>
              </a:lnSpc>
              <a:spcAft>
                <a:spcPts val="600"/>
              </a:spcAft>
              <a:buFont typeface="+mj-lt"/>
              <a:buAutoNum type="arabicPeriod"/>
            </a:pPr>
            <a:endParaRPr lang="en-AU" sz="1800" dirty="0">
              <a:effectLst/>
              <a:latin typeface="Arial" panose="020B0604020202020204" pitchFamily="34" charset="0"/>
              <a:ea typeface="Calibri" panose="020F0502020204030204" pitchFamily="34" charset="0"/>
            </a:endParaRPr>
          </a:p>
        </p:txBody>
      </p:sp>
      <p:sp>
        <p:nvSpPr>
          <p:cNvPr id="9" name="Freeform 8">
            <a:extLst>
              <a:ext uri="{FF2B5EF4-FFF2-40B4-BE49-F238E27FC236}">
                <a16:creationId xmlns:a16="http://schemas.microsoft.com/office/drawing/2014/main" id="{A2D0ECE8-5A41-3AF4-32BA-5B18EB86EFA5}"/>
              </a:ext>
              <a:ext uri="{C183D7F6-B498-43B3-948B-1728B52AA6E4}">
                <adec:decorative xmlns:adec="http://schemas.microsoft.com/office/drawing/2017/decorative" val="1"/>
              </a:ext>
            </a:extLst>
          </p:cNvPr>
          <p:cNvSpPr/>
          <p:nvPr/>
        </p:nvSpPr>
        <p:spPr>
          <a:xfrm>
            <a:off x="2141107" y="5217404"/>
            <a:ext cx="7315200" cy="752669"/>
          </a:xfrm>
          <a:custGeom>
            <a:avLst/>
            <a:gdLst/>
            <a:ahLst/>
            <a:cxnLst/>
            <a:rect l="l" t="t" r="r" b="b"/>
            <a:pathLst>
              <a:path w="7315200" h="752669">
                <a:moveTo>
                  <a:pt x="0" y="0"/>
                </a:moveTo>
                <a:lnTo>
                  <a:pt x="7315200" y="0"/>
                </a:lnTo>
                <a:lnTo>
                  <a:pt x="7315200" y="752669"/>
                </a:lnTo>
                <a:lnTo>
                  <a:pt x="0" y="7526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2" name="Slide Number Placeholder 1">
            <a:extLst>
              <a:ext uri="{FF2B5EF4-FFF2-40B4-BE49-F238E27FC236}">
                <a16:creationId xmlns:a16="http://schemas.microsoft.com/office/drawing/2014/main" id="{5B94E8A8-B2F5-C188-E1EB-3A26CA0361E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42</a:t>
            </a:fld>
            <a:endParaRPr lang="en-AU"/>
          </a:p>
        </p:txBody>
      </p:sp>
    </p:spTree>
    <p:extLst>
      <p:ext uri="{BB962C8B-B14F-4D97-AF65-F5344CB8AC3E}">
        <p14:creationId xmlns:p14="http://schemas.microsoft.com/office/powerpoint/2010/main" val="141510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28D80D-A225-F272-28DA-85D8F307E927}"/>
              </a:ext>
            </a:extLst>
          </p:cNvPr>
          <p:cNvSpPr>
            <a:spLocks noGrp="1"/>
          </p:cNvSpPr>
          <p:nvPr>
            <p:ph type="title"/>
          </p:nvPr>
        </p:nvSpPr>
        <p:spPr/>
        <p:txBody>
          <a:bodyPr/>
          <a:lstStyle/>
          <a:p>
            <a:r>
              <a:rPr lang="en-AU" dirty="0"/>
              <a:t>BBQ caddy key phases time estimates</a:t>
            </a:r>
          </a:p>
        </p:txBody>
      </p:sp>
      <p:graphicFrame>
        <p:nvGraphicFramePr>
          <p:cNvPr id="6" name="Table 5">
            <a:extLst>
              <a:ext uri="{FF2B5EF4-FFF2-40B4-BE49-F238E27FC236}">
                <a16:creationId xmlns:a16="http://schemas.microsoft.com/office/drawing/2014/main" id="{29048638-C176-EDD4-2632-85A3A89F85BB}"/>
              </a:ext>
            </a:extLst>
          </p:cNvPr>
          <p:cNvGraphicFramePr>
            <a:graphicFrameLocks noGrp="1"/>
          </p:cNvGraphicFramePr>
          <p:nvPr>
            <p:extLst>
              <p:ext uri="{D42A27DB-BD31-4B8C-83A1-F6EECF244321}">
                <p14:modId xmlns:p14="http://schemas.microsoft.com/office/powerpoint/2010/main" val="328313336"/>
              </p:ext>
            </p:extLst>
          </p:nvPr>
        </p:nvGraphicFramePr>
        <p:xfrm>
          <a:off x="359998" y="1369454"/>
          <a:ext cx="11483999" cy="4496578"/>
        </p:xfrm>
        <a:graphic>
          <a:graphicData uri="http://schemas.openxmlformats.org/drawingml/2006/table">
            <a:tbl>
              <a:tblPr firstRow="1" firstCol="1" bandRow="1">
                <a:tableStyleId>{69012ECD-51FC-41F1-AA8D-1B2483CD663E}</a:tableStyleId>
              </a:tblPr>
              <a:tblGrid>
                <a:gridCol w="8020327">
                  <a:extLst>
                    <a:ext uri="{9D8B030D-6E8A-4147-A177-3AD203B41FA5}">
                      <a16:colId xmlns:a16="http://schemas.microsoft.com/office/drawing/2014/main" val="2061710064"/>
                    </a:ext>
                  </a:extLst>
                </a:gridCol>
                <a:gridCol w="3463672">
                  <a:extLst>
                    <a:ext uri="{9D8B030D-6E8A-4147-A177-3AD203B41FA5}">
                      <a16:colId xmlns:a16="http://schemas.microsoft.com/office/drawing/2014/main" val="1000793418"/>
                    </a:ext>
                  </a:extLst>
                </a:gridCol>
              </a:tblGrid>
              <a:tr h="389008">
                <a:tc>
                  <a:txBody>
                    <a:bodyPr/>
                    <a:lstStyle/>
                    <a:p>
                      <a:pPr>
                        <a:lnSpc>
                          <a:spcPct val="150000"/>
                        </a:lnSpc>
                        <a:spcBef>
                          <a:spcPts val="0"/>
                        </a:spcBef>
                        <a:spcAft>
                          <a:spcPts val="600"/>
                        </a:spcAft>
                      </a:pPr>
                      <a:r>
                        <a:rPr lang="en-AU" sz="1800" b="0" dirty="0"/>
                        <a:t>Step</a:t>
                      </a:r>
                    </a:p>
                  </a:txBody>
                  <a:tcPr marL="68580" marR="68580" marT="0" marB="0" anchor="ctr"/>
                </a:tc>
                <a:tc>
                  <a:txBody>
                    <a:bodyPr/>
                    <a:lstStyle/>
                    <a:p>
                      <a:pPr>
                        <a:lnSpc>
                          <a:spcPct val="150000"/>
                        </a:lnSpc>
                        <a:spcBef>
                          <a:spcPts val="0"/>
                        </a:spcBef>
                        <a:spcAft>
                          <a:spcPts val="600"/>
                        </a:spcAft>
                      </a:pPr>
                      <a:r>
                        <a:rPr lang="en-AU" sz="1800" b="0" dirty="0"/>
                        <a:t>Estimated Time (in lessons)</a:t>
                      </a:r>
                    </a:p>
                  </a:txBody>
                  <a:tcPr marL="68580" marR="68580" marT="0" marB="0" anchor="ctr"/>
                </a:tc>
                <a:extLst>
                  <a:ext uri="{0D108BD9-81ED-4DB2-BD59-A6C34878D82A}">
                    <a16:rowId xmlns:a16="http://schemas.microsoft.com/office/drawing/2014/main" val="2919347732"/>
                  </a:ext>
                </a:extLst>
              </a:tr>
              <a:tr h="410757">
                <a:tc>
                  <a:txBody>
                    <a:bodyPr/>
                    <a:lstStyle/>
                    <a:p>
                      <a:pPr>
                        <a:lnSpc>
                          <a:spcPct val="150000"/>
                        </a:lnSpc>
                        <a:spcBef>
                          <a:spcPts val="0"/>
                        </a:spcBef>
                        <a:spcAft>
                          <a:spcPts val="600"/>
                        </a:spcAft>
                      </a:pPr>
                      <a:r>
                        <a:rPr lang="en-AU" sz="1800" b="0"/>
                        <a:t>Prepare drawings</a:t>
                      </a:r>
                    </a:p>
                  </a:txBody>
                  <a:tcPr marL="68580" marR="68580" marT="0" marB="0"/>
                </a:tc>
                <a:tc>
                  <a:txBody>
                    <a:bodyPr/>
                    <a:lstStyle/>
                    <a:p>
                      <a:pPr>
                        <a:lnSpc>
                          <a:spcPct val="150000"/>
                        </a:lnSpc>
                        <a:spcBef>
                          <a:spcPts val="0"/>
                        </a:spcBef>
                        <a:spcAft>
                          <a:spcPts val="600"/>
                        </a:spcAft>
                      </a:pPr>
                      <a:r>
                        <a:rPr lang="en-AU" sz="1800" b="0"/>
                        <a:t> </a:t>
                      </a:r>
                    </a:p>
                  </a:txBody>
                  <a:tcPr marL="68580" marR="68580" marT="0" marB="0"/>
                </a:tc>
                <a:extLst>
                  <a:ext uri="{0D108BD9-81ED-4DB2-BD59-A6C34878D82A}">
                    <a16:rowId xmlns:a16="http://schemas.microsoft.com/office/drawing/2014/main" val="1916624987"/>
                  </a:ext>
                </a:extLst>
              </a:tr>
              <a:tr h="410757">
                <a:tc>
                  <a:txBody>
                    <a:bodyPr/>
                    <a:lstStyle/>
                    <a:p>
                      <a:pPr>
                        <a:lnSpc>
                          <a:spcPct val="150000"/>
                        </a:lnSpc>
                        <a:spcBef>
                          <a:spcPts val="0"/>
                        </a:spcBef>
                        <a:spcAft>
                          <a:spcPts val="600"/>
                        </a:spcAft>
                      </a:pPr>
                      <a:r>
                        <a:rPr lang="en-AU" sz="1800" b="0" dirty="0"/>
                        <a:t>Mark out and cut sides and ends</a:t>
                      </a:r>
                    </a:p>
                  </a:txBody>
                  <a:tcPr marL="68580" marR="68580" marT="0" marB="0"/>
                </a:tc>
                <a:tc>
                  <a:txBody>
                    <a:bodyPr/>
                    <a:lstStyle/>
                    <a:p>
                      <a:pPr>
                        <a:lnSpc>
                          <a:spcPct val="150000"/>
                        </a:lnSpc>
                        <a:spcBef>
                          <a:spcPts val="0"/>
                        </a:spcBef>
                        <a:spcAft>
                          <a:spcPts val="600"/>
                        </a:spcAft>
                      </a:pPr>
                      <a:r>
                        <a:rPr lang="en-AU" sz="1800" b="0"/>
                        <a:t> </a:t>
                      </a:r>
                    </a:p>
                  </a:txBody>
                  <a:tcPr marL="68580" marR="68580" marT="0" marB="0"/>
                </a:tc>
                <a:extLst>
                  <a:ext uri="{0D108BD9-81ED-4DB2-BD59-A6C34878D82A}">
                    <a16:rowId xmlns:a16="http://schemas.microsoft.com/office/drawing/2014/main" val="333469924"/>
                  </a:ext>
                </a:extLst>
              </a:tr>
              <a:tr h="410757">
                <a:tc>
                  <a:txBody>
                    <a:bodyPr/>
                    <a:lstStyle/>
                    <a:p>
                      <a:pPr>
                        <a:lnSpc>
                          <a:spcPct val="150000"/>
                        </a:lnSpc>
                        <a:spcBef>
                          <a:spcPts val="0"/>
                        </a:spcBef>
                        <a:spcAft>
                          <a:spcPts val="600"/>
                        </a:spcAft>
                      </a:pPr>
                      <a:r>
                        <a:rPr lang="en-AU" sz="1800" b="0"/>
                        <a:t>Mark out and cut handle</a:t>
                      </a:r>
                    </a:p>
                  </a:txBody>
                  <a:tcPr marL="68580" marR="68580" marT="0" marB="0"/>
                </a:tc>
                <a:tc>
                  <a:txBody>
                    <a:bodyPr/>
                    <a:lstStyle/>
                    <a:p>
                      <a:pPr>
                        <a:lnSpc>
                          <a:spcPct val="150000"/>
                        </a:lnSpc>
                        <a:spcBef>
                          <a:spcPts val="0"/>
                        </a:spcBef>
                        <a:spcAft>
                          <a:spcPts val="600"/>
                        </a:spcAft>
                      </a:pPr>
                      <a:r>
                        <a:rPr lang="en-AU" sz="1800" b="0"/>
                        <a:t> </a:t>
                      </a:r>
                    </a:p>
                  </a:txBody>
                  <a:tcPr marL="68580" marR="68580" marT="0" marB="0"/>
                </a:tc>
                <a:extLst>
                  <a:ext uri="{0D108BD9-81ED-4DB2-BD59-A6C34878D82A}">
                    <a16:rowId xmlns:a16="http://schemas.microsoft.com/office/drawing/2014/main" val="1380711351"/>
                  </a:ext>
                </a:extLst>
              </a:tr>
              <a:tr h="410757">
                <a:tc>
                  <a:txBody>
                    <a:bodyPr/>
                    <a:lstStyle/>
                    <a:p>
                      <a:pPr>
                        <a:lnSpc>
                          <a:spcPct val="150000"/>
                        </a:lnSpc>
                        <a:spcBef>
                          <a:spcPts val="0"/>
                        </a:spcBef>
                        <a:spcAft>
                          <a:spcPts val="600"/>
                        </a:spcAft>
                      </a:pPr>
                      <a:r>
                        <a:rPr lang="en-AU" sz="1800" b="0" dirty="0"/>
                        <a:t>Mark out and cut housing joints</a:t>
                      </a:r>
                    </a:p>
                  </a:txBody>
                  <a:tcPr marL="68580" marR="68580" marT="0" marB="0"/>
                </a:tc>
                <a:tc>
                  <a:txBody>
                    <a:bodyPr/>
                    <a:lstStyle/>
                    <a:p>
                      <a:pPr>
                        <a:lnSpc>
                          <a:spcPct val="150000"/>
                        </a:lnSpc>
                        <a:spcBef>
                          <a:spcPts val="0"/>
                        </a:spcBef>
                        <a:spcAft>
                          <a:spcPts val="600"/>
                        </a:spcAft>
                      </a:pPr>
                      <a:r>
                        <a:rPr lang="en-AU" sz="1800" b="0" dirty="0"/>
                        <a:t> </a:t>
                      </a:r>
                    </a:p>
                  </a:txBody>
                  <a:tcPr marL="68580" marR="68580" marT="0" marB="0"/>
                </a:tc>
                <a:extLst>
                  <a:ext uri="{0D108BD9-81ED-4DB2-BD59-A6C34878D82A}">
                    <a16:rowId xmlns:a16="http://schemas.microsoft.com/office/drawing/2014/main" val="1020683215"/>
                  </a:ext>
                </a:extLst>
              </a:tr>
              <a:tr h="410757">
                <a:tc>
                  <a:txBody>
                    <a:bodyPr/>
                    <a:lstStyle/>
                    <a:p>
                      <a:pPr>
                        <a:lnSpc>
                          <a:spcPct val="150000"/>
                        </a:lnSpc>
                        <a:spcBef>
                          <a:spcPts val="0"/>
                        </a:spcBef>
                        <a:spcAft>
                          <a:spcPts val="600"/>
                        </a:spcAft>
                      </a:pPr>
                      <a:r>
                        <a:rPr lang="en-AU" sz="1800" b="0" dirty="0"/>
                        <a:t>Mark out and cut halving joint</a:t>
                      </a:r>
                    </a:p>
                  </a:txBody>
                  <a:tcPr marL="68580" marR="68580" marT="0" marB="0"/>
                </a:tc>
                <a:tc>
                  <a:txBody>
                    <a:bodyPr/>
                    <a:lstStyle/>
                    <a:p>
                      <a:pPr>
                        <a:lnSpc>
                          <a:spcPct val="150000"/>
                        </a:lnSpc>
                        <a:spcBef>
                          <a:spcPts val="0"/>
                        </a:spcBef>
                        <a:spcAft>
                          <a:spcPts val="600"/>
                        </a:spcAft>
                      </a:pPr>
                      <a:r>
                        <a:rPr lang="en-AU" sz="1800" b="0"/>
                        <a:t> </a:t>
                      </a:r>
                    </a:p>
                  </a:txBody>
                  <a:tcPr marL="68580" marR="68580" marT="0" marB="0"/>
                </a:tc>
                <a:extLst>
                  <a:ext uri="{0D108BD9-81ED-4DB2-BD59-A6C34878D82A}">
                    <a16:rowId xmlns:a16="http://schemas.microsoft.com/office/drawing/2014/main" val="1584322612"/>
                  </a:ext>
                </a:extLst>
              </a:tr>
              <a:tr h="410757">
                <a:tc>
                  <a:txBody>
                    <a:bodyPr/>
                    <a:lstStyle/>
                    <a:p>
                      <a:pPr>
                        <a:lnSpc>
                          <a:spcPct val="150000"/>
                        </a:lnSpc>
                        <a:spcBef>
                          <a:spcPts val="0"/>
                        </a:spcBef>
                        <a:spcAft>
                          <a:spcPts val="600"/>
                        </a:spcAft>
                      </a:pPr>
                      <a:r>
                        <a:rPr lang="en-AU" sz="1800" b="0" dirty="0"/>
                        <a:t>Mark out, drill and cut out napkin holder recess</a:t>
                      </a:r>
                    </a:p>
                  </a:txBody>
                  <a:tcPr marL="68580" marR="68580" marT="0" marB="0"/>
                </a:tc>
                <a:tc>
                  <a:txBody>
                    <a:bodyPr/>
                    <a:lstStyle/>
                    <a:p>
                      <a:pPr>
                        <a:lnSpc>
                          <a:spcPct val="150000"/>
                        </a:lnSpc>
                        <a:spcBef>
                          <a:spcPts val="0"/>
                        </a:spcBef>
                        <a:spcAft>
                          <a:spcPts val="600"/>
                        </a:spcAft>
                      </a:pPr>
                      <a:r>
                        <a:rPr lang="en-AU" sz="1800" b="0"/>
                        <a:t> </a:t>
                      </a:r>
                    </a:p>
                  </a:txBody>
                  <a:tcPr marL="68580" marR="68580" marT="0" marB="0"/>
                </a:tc>
                <a:extLst>
                  <a:ext uri="{0D108BD9-81ED-4DB2-BD59-A6C34878D82A}">
                    <a16:rowId xmlns:a16="http://schemas.microsoft.com/office/drawing/2014/main" val="2504779774"/>
                  </a:ext>
                </a:extLst>
              </a:tr>
              <a:tr h="410757">
                <a:tc>
                  <a:txBody>
                    <a:bodyPr/>
                    <a:lstStyle/>
                    <a:p>
                      <a:pPr>
                        <a:lnSpc>
                          <a:spcPct val="150000"/>
                        </a:lnSpc>
                        <a:spcBef>
                          <a:spcPts val="0"/>
                        </a:spcBef>
                        <a:spcAft>
                          <a:spcPts val="600"/>
                        </a:spcAft>
                      </a:pPr>
                      <a:r>
                        <a:rPr lang="en-AU" sz="1800" b="0" dirty="0"/>
                        <a:t>Design and make the napkin weight</a:t>
                      </a:r>
                    </a:p>
                  </a:txBody>
                  <a:tcPr marL="68580" marR="68580" marT="0" marB="0"/>
                </a:tc>
                <a:tc>
                  <a:txBody>
                    <a:bodyPr/>
                    <a:lstStyle/>
                    <a:p>
                      <a:pPr>
                        <a:lnSpc>
                          <a:spcPct val="150000"/>
                        </a:lnSpc>
                        <a:spcBef>
                          <a:spcPts val="0"/>
                        </a:spcBef>
                        <a:spcAft>
                          <a:spcPts val="600"/>
                        </a:spcAft>
                      </a:pPr>
                      <a:r>
                        <a:rPr lang="en-AU" sz="1800" b="0"/>
                        <a:t> </a:t>
                      </a:r>
                    </a:p>
                  </a:txBody>
                  <a:tcPr marL="68580" marR="68580" marT="0" marB="0"/>
                </a:tc>
                <a:extLst>
                  <a:ext uri="{0D108BD9-81ED-4DB2-BD59-A6C34878D82A}">
                    <a16:rowId xmlns:a16="http://schemas.microsoft.com/office/drawing/2014/main" val="2841388632"/>
                  </a:ext>
                </a:extLst>
              </a:tr>
              <a:tr h="410757">
                <a:tc>
                  <a:txBody>
                    <a:bodyPr/>
                    <a:lstStyle/>
                    <a:p>
                      <a:pPr>
                        <a:lnSpc>
                          <a:spcPct val="150000"/>
                        </a:lnSpc>
                        <a:spcBef>
                          <a:spcPts val="0"/>
                        </a:spcBef>
                        <a:spcAft>
                          <a:spcPts val="600"/>
                        </a:spcAft>
                      </a:pPr>
                      <a:r>
                        <a:rPr lang="en-AU" sz="1800" b="0" dirty="0"/>
                        <a:t>Glue, nail and clamp caddy together</a:t>
                      </a:r>
                    </a:p>
                  </a:txBody>
                  <a:tcPr marL="68580" marR="68580" marT="0" marB="0"/>
                </a:tc>
                <a:tc>
                  <a:txBody>
                    <a:bodyPr/>
                    <a:lstStyle/>
                    <a:p>
                      <a:pPr>
                        <a:lnSpc>
                          <a:spcPct val="150000"/>
                        </a:lnSpc>
                        <a:spcBef>
                          <a:spcPts val="0"/>
                        </a:spcBef>
                        <a:spcAft>
                          <a:spcPts val="600"/>
                        </a:spcAft>
                      </a:pPr>
                      <a:r>
                        <a:rPr lang="en-AU" sz="1800" b="0"/>
                        <a:t> </a:t>
                      </a:r>
                    </a:p>
                  </a:txBody>
                  <a:tcPr marL="68580" marR="68580" marT="0" marB="0"/>
                </a:tc>
                <a:extLst>
                  <a:ext uri="{0D108BD9-81ED-4DB2-BD59-A6C34878D82A}">
                    <a16:rowId xmlns:a16="http://schemas.microsoft.com/office/drawing/2014/main" val="76073614"/>
                  </a:ext>
                </a:extLst>
              </a:tr>
              <a:tr h="410757">
                <a:tc>
                  <a:txBody>
                    <a:bodyPr/>
                    <a:lstStyle/>
                    <a:p>
                      <a:pPr>
                        <a:lnSpc>
                          <a:spcPct val="150000"/>
                        </a:lnSpc>
                        <a:spcBef>
                          <a:spcPts val="0"/>
                        </a:spcBef>
                        <a:spcAft>
                          <a:spcPts val="600"/>
                        </a:spcAft>
                      </a:pPr>
                      <a:r>
                        <a:rPr lang="en-AU" sz="1800" b="0" dirty="0"/>
                        <a:t>Attach base and plane to size</a:t>
                      </a:r>
                    </a:p>
                  </a:txBody>
                  <a:tcPr marL="68580" marR="68580" marT="0" marB="0"/>
                </a:tc>
                <a:tc>
                  <a:txBody>
                    <a:bodyPr/>
                    <a:lstStyle/>
                    <a:p>
                      <a:pPr>
                        <a:lnSpc>
                          <a:spcPct val="150000"/>
                        </a:lnSpc>
                        <a:spcBef>
                          <a:spcPts val="0"/>
                        </a:spcBef>
                        <a:spcAft>
                          <a:spcPts val="600"/>
                        </a:spcAft>
                      </a:pPr>
                      <a:r>
                        <a:rPr lang="en-AU" sz="1800" b="0" dirty="0"/>
                        <a:t> </a:t>
                      </a:r>
                    </a:p>
                  </a:txBody>
                  <a:tcPr marL="68580" marR="68580" marT="0" marB="0"/>
                </a:tc>
                <a:extLst>
                  <a:ext uri="{0D108BD9-81ED-4DB2-BD59-A6C34878D82A}">
                    <a16:rowId xmlns:a16="http://schemas.microsoft.com/office/drawing/2014/main" val="1235144824"/>
                  </a:ext>
                </a:extLst>
              </a:tr>
              <a:tr h="410757">
                <a:tc>
                  <a:txBody>
                    <a:bodyPr/>
                    <a:lstStyle/>
                    <a:p>
                      <a:pPr>
                        <a:lnSpc>
                          <a:spcPct val="150000"/>
                        </a:lnSpc>
                        <a:spcBef>
                          <a:spcPts val="0"/>
                        </a:spcBef>
                        <a:spcAft>
                          <a:spcPts val="600"/>
                        </a:spcAft>
                      </a:pPr>
                      <a:r>
                        <a:rPr lang="en-AU" sz="1800" b="0" dirty="0"/>
                        <a:t>Prepare and apply finish</a:t>
                      </a:r>
                    </a:p>
                  </a:txBody>
                  <a:tcPr marL="68580" marR="68580" marT="0" marB="0"/>
                </a:tc>
                <a:tc>
                  <a:txBody>
                    <a:bodyPr/>
                    <a:lstStyle/>
                    <a:p>
                      <a:pPr>
                        <a:lnSpc>
                          <a:spcPct val="150000"/>
                        </a:lnSpc>
                        <a:spcBef>
                          <a:spcPts val="0"/>
                        </a:spcBef>
                        <a:spcAft>
                          <a:spcPts val="600"/>
                        </a:spcAft>
                      </a:pPr>
                      <a:r>
                        <a:rPr lang="en-AU" sz="1800" b="0" dirty="0"/>
                        <a:t> </a:t>
                      </a:r>
                    </a:p>
                  </a:txBody>
                  <a:tcPr marL="68580" marR="68580" marT="0" marB="0"/>
                </a:tc>
                <a:extLst>
                  <a:ext uri="{0D108BD9-81ED-4DB2-BD59-A6C34878D82A}">
                    <a16:rowId xmlns:a16="http://schemas.microsoft.com/office/drawing/2014/main" val="699565634"/>
                  </a:ext>
                </a:extLst>
              </a:tr>
            </a:tbl>
          </a:graphicData>
        </a:graphic>
      </p:graphicFrame>
      <p:sp>
        <p:nvSpPr>
          <p:cNvPr id="2" name="Slide Number Placeholder 1">
            <a:extLst>
              <a:ext uri="{FF2B5EF4-FFF2-40B4-BE49-F238E27FC236}">
                <a16:creationId xmlns:a16="http://schemas.microsoft.com/office/drawing/2014/main" id="{3B400D1F-E07F-982A-D1FD-FF5AB824184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43</a:t>
            </a:fld>
            <a:endParaRPr lang="en-AU"/>
          </a:p>
        </p:txBody>
      </p:sp>
    </p:spTree>
    <p:extLst>
      <p:ext uri="{BB962C8B-B14F-4D97-AF65-F5344CB8AC3E}">
        <p14:creationId xmlns:p14="http://schemas.microsoft.com/office/powerpoint/2010/main" val="82440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818E3F-D761-914A-5E5C-20B7D6B575CD}"/>
              </a:ext>
            </a:extLst>
          </p:cNvPr>
          <p:cNvSpPr>
            <a:spLocks noGrp="1"/>
          </p:cNvSpPr>
          <p:nvPr>
            <p:ph type="title"/>
          </p:nvPr>
        </p:nvSpPr>
        <p:spPr>
          <a:xfrm>
            <a:off x="360000" y="360000"/>
            <a:ext cx="8784000" cy="545601"/>
          </a:xfrm>
        </p:spPr>
        <p:txBody>
          <a:bodyPr/>
          <a:lstStyle/>
          <a:p>
            <a:r>
              <a:rPr lang="en-AU" dirty="0"/>
              <a:t>Gantt chart</a:t>
            </a:r>
          </a:p>
        </p:txBody>
      </p:sp>
      <p:sp>
        <p:nvSpPr>
          <p:cNvPr id="4" name="Text Placeholder 3">
            <a:extLst>
              <a:ext uri="{FF2B5EF4-FFF2-40B4-BE49-F238E27FC236}">
                <a16:creationId xmlns:a16="http://schemas.microsoft.com/office/drawing/2014/main" id="{DC91757D-9C35-4CC2-FD25-874D38E8D9EE}"/>
              </a:ext>
            </a:extLst>
          </p:cNvPr>
          <p:cNvSpPr>
            <a:spLocks noGrp="1"/>
          </p:cNvSpPr>
          <p:nvPr>
            <p:ph type="body" sz="quarter" idx="18"/>
          </p:nvPr>
        </p:nvSpPr>
        <p:spPr>
          <a:xfrm>
            <a:off x="360000" y="982520"/>
            <a:ext cx="5166594" cy="310015"/>
          </a:xfrm>
        </p:spPr>
        <p:txBody>
          <a:bodyPr/>
          <a:lstStyle/>
          <a:p>
            <a:r>
              <a:rPr lang="en-AU" dirty="0"/>
              <a:t>What is it?</a:t>
            </a:r>
          </a:p>
        </p:txBody>
      </p:sp>
      <p:sp>
        <p:nvSpPr>
          <p:cNvPr id="5" name="Text Placeholder 4">
            <a:extLst>
              <a:ext uri="{FF2B5EF4-FFF2-40B4-BE49-F238E27FC236}">
                <a16:creationId xmlns:a16="http://schemas.microsoft.com/office/drawing/2014/main" id="{CB07E79F-2739-D29C-352F-B3EE5D8BA5D6}"/>
              </a:ext>
            </a:extLst>
          </p:cNvPr>
          <p:cNvSpPr>
            <a:spLocks noGrp="1"/>
          </p:cNvSpPr>
          <p:nvPr>
            <p:ph type="body" sz="quarter" idx="17"/>
          </p:nvPr>
        </p:nvSpPr>
        <p:spPr>
          <a:xfrm>
            <a:off x="360000" y="1567086"/>
            <a:ext cx="9246455" cy="991757"/>
          </a:xfrm>
        </p:spPr>
        <p:txBody>
          <a:bodyPr/>
          <a:lstStyle/>
          <a:p>
            <a:r>
              <a:rPr lang="en-AU" sz="1800" dirty="0"/>
              <a:t>A Gantt chart is a visual tool used for project management that displays a project schedule. It helps in planning, tracking, and managing tasks and activities over time.</a:t>
            </a:r>
          </a:p>
        </p:txBody>
      </p:sp>
      <p:sp>
        <p:nvSpPr>
          <p:cNvPr id="7" name="Freeform 6">
            <a:extLst>
              <a:ext uri="{FF2B5EF4-FFF2-40B4-BE49-F238E27FC236}">
                <a16:creationId xmlns:a16="http://schemas.microsoft.com/office/drawing/2014/main" id="{931831A0-B600-BD68-CFBF-F69D7BF4B9B6}"/>
              </a:ext>
              <a:ext uri="{C183D7F6-B498-43B3-948B-1728B52AA6E4}">
                <adec:decorative xmlns:adec="http://schemas.microsoft.com/office/drawing/2017/decorative" val="1"/>
              </a:ext>
            </a:extLst>
          </p:cNvPr>
          <p:cNvSpPr/>
          <p:nvPr/>
        </p:nvSpPr>
        <p:spPr>
          <a:xfrm>
            <a:off x="10034340" y="360000"/>
            <a:ext cx="1809660" cy="3071954"/>
          </a:xfrm>
          <a:custGeom>
            <a:avLst/>
            <a:gdLst/>
            <a:ahLst/>
            <a:cxnLst/>
            <a:rect l="l" t="t" r="r" b="b"/>
            <a:pathLst>
              <a:path w="2423991" h="4114800">
                <a:moveTo>
                  <a:pt x="0" y="0"/>
                </a:moveTo>
                <a:lnTo>
                  <a:pt x="2423992" y="0"/>
                </a:lnTo>
                <a:lnTo>
                  <a:pt x="242399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9" name="Callout: Right Arrow 8">
            <a:extLst>
              <a:ext uri="{FF2B5EF4-FFF2-40B4-BE49-F238E27FC236}">
                <a16:creationId xmlns:a16="http://schemas.microsoft.com/office/drawing/2014/main" id="{127377DF-89C3-C5F0-2598-013698D34BDA}"/>
              </a:ext>
            </a:extLst>
          </p:cNvPr>
          <p:cNvSpPr/>
          <p:nvPr/>
        </p:nvSpPr>
        <p:spPr>
          <a:xfrm>
            <a:off x="419188" y="4315660"/>
            <a:ext cx="1598797" cy="1181100"/>
          </a:xfrm>
          <a:prstGeom prst="wedgeRoundRectCallout">
            <a:avLst>
              <a:gd name="adj1" fmla="val 71202"/>
              <a:gd name="adj2" fmla="val -32717"/>
              <a:gd name="adj3" fmla="val 16667"/>
            </a:avLst>
          </a:prstGeom>
          <a:solidFill>
            <a:schemeClr val="accent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800" dirty="0">
                <a:solidFill>
                  <a:schemeClr val="bg1"/>
                </a:solidFill>
              </a:rPr>
              <a:t>List phases/ steps</a:t>
            </a:r>
          </a:p>
        </p:txBody>
      </p:sp>
      <p:pic>
        <p:nvPicPr>
          <p:cNvPr id="8" name="Picture 7" descr="Blank Gantt">
            <a:extLst>
              <a:ext uri="{FF2B5EF4-FFF2-40B4-BE49-F238E27FC236}">
                <a16:creationId xmlns:a16="http://schemas.microsoft.com/office/drawing/2014/main" id="{2227A9B6-467D-2F15-ECD0-37BF4110DB0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bwMode="auto">
          <a:xfrm>
            <a:off x="2304449" y="2969253"/>
            <a:ext cx="6496740" cy="3546747"/>
          </a:xfrm>
          <a:prstGeom prst="rect">
            <a:avLst/>
          </a:prstGeom>
          <a:ln>
            <a:noFill/>
          </a:ln>
          <a:extLst>
            <a:ext uri="{53640926-AAD7-44D8-BBD7-CCE9431645EC}">
              <a14:shadowObscured xmlns:a14="http://schemas.microsoft.com/office/drawing/2010/main"/>
            </a:ext>
          </a:extLst>
        </p:spPr>
      </p:pic>
      <p:sp>
        <p:nvSpPr>
          <p:cNvPr id="6" name="Callout: Right Arrow 8">
            <a:extLst>
              <a:ext uri="{FF2B5EF4-FFF2-40B4-BE49-F238E27FC236}">
                <a16:creationId xmlns:a16="http://schemas.microsoft.com/office/drawing/2014/main" id="{0B1DE80C-C2AF-71F7-9B58-6ABF7A101FBC}"/>
              </a:ext>
            </a:extLst>
          </p:cNvPr>
          <p:cNvSpPr/>
          <p:nvPr/>
        </p:nvSpPr>
        <p:spPr>
          <a:xfrm>
            <a:off x="9144000" y="3155430"/>
            <a:ext cx="1598797" cy="1181100"/>
          </a:xfrm>
          <a:prstGeom prst="wedgeRoundRectCallout">
            <a:avLst>
              <a:gd name="adj1" fmla="val -70137"/>
              <a:gd name="adj2" fmla="val -22928"/>
              <a:gd name="adj3" fmla="val 16667"/>
            </a:avLst>
          </a:prstGeom>
          <a:solidFill>
            <a:schemeClr val="accent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800" dirty="0">
                <a:solidFill>
                  <a:schemeClr val="bg1"/>
                </a:solidFill>
              </a:rPr>
              <a:t>Add timeline (lessons)</a:t>
            </a:r>
          </a:p>
        </p:txBody>
      </p:sp>
      <p:sp>
        <p:nvSpPr>
          <p:cNvPr id="2" name="Slide Number Placeholder 1">
            <a:extLst>
              <a:ext uri="{FF2B5EF4-FFF2-40B4-BE49-F238E27FC236}">
                <a16:creationId xmlns:a16="http://schemas.microsoft.com/office/drawing/2014/main" id="{E198A65C-3512-A5AB-9A85-2CA8068F8A0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44</a:t>
            </a:fld>
            <a:endParaRPr lang="en-AU"/>
          </a:p>
        </p:txBody>
      </p:sp>
    </p:spTree>
    <p:extLst>
      <p:ext uri="{BB962C8B-B14F-4D97-AF65-F5344CB8AC3E}">
        <p14:creationId xmlns:p14="http://schemas.microsoft.com/office/powerpoint/2010/main" val="102743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753478-3EB5-04BC-660A-A14D4FC43C43}"/>
              </a:ext>
            </a:extLst>
          </p:cNvPr>
          <p:cNvSpPr>
            <a:spLocks noGrp="1"/>
          </p:cNvSpPr>
          <p:nvPr>
            <p:ph type="title"/>
          </p:nvPr>
        </p:nvSpPr>
        <p:spPr/>
        <p:txBody>
          <a:bodyPr/>
          <a:lstStyle/>
          <a:p>
            <a:r>
              <a:rPr lang="en-AU" dirty="0"/>
              <a:t>Production planning – cutting list</a:t>
            </a:r>
          </a:p>
        </p:txBody>
      </p:sp>
      <p:sp>
        <p:nvSpPr>
          <p:cNvPr id="5" name="Text Placeholder 4">
            <a:extLst>
              <a:ext uri="{FF2B5EF4-FFF2-40B4-BE49-F238E27FC236}">
                <a16:creationId xmlns:a16="http://schemas.microsoft.com/office/drawing/2014/main" id="{E830EA7C-241A-4915-EC39-15595F85F9D5}"/>
              </a:ext>
            </a:extLst>
          </p:cNvPr>
          <p:cNvSpPr>
            <a:spLocks noGrp="1"/>
          </p:cNvSpPr>
          <p:nvPr>
            <p:ph type="body" sz="quarter" idx="17"/>
          </p:nvPr>
        </p:nvSpPr>
        <p:spPr>
          <a:xfrm>
            <a:off x="360000" y="1567086"/>
            <a:ext cx="11484000" cy="1218155"/>
          </a:xfrm>
        </p:spPr>
        <p:txBody>
          <a:bodyPr/>
          <a:lstStyle/>
          <a:p>
            <a:r>
              <a:rPr lang="en-AU" sz="1800" dirty="0"/>
              <a:t>The cutting list describes to the builder the type of material to be used, the dimensions of the material, the number of parts, the name of each part and other information relevant to the manufacture of the project. It is presented as a table.</a:t>
            </a:r>
          </a:p>
          <a:p>
            <a:endParaRPr lang="en-AU" sz="1800" dirty="0"/>
          </a:p>
        </p:txBody>
      </p:sp>
      <p:graphicFrame>
        <p:nvGraphicFramePr>
          <p:cNvPr id="6" name="Table 5">
            <a:extLst>
              <a:ext uri="{FF2B5EF4-FFF2-40B4-BE49-F238E27FC236}">
                <a16:creationId xmlns:a16="http://schemas.microsoft.com/office/drawing/2014/main" id="{FB80B289-EF64-8548-22D2-01AA45D80F50}"/>
              </a:ext>
            </a:extLst>
          </p:cNvPr>
          <p:cNvGraphicFramePr>
            <a:graphicFrameLocks noGrp="1"/>
          </p:cNvGraphicFramePr>
          <p:nvPr>
            <p:extLst>
              <p:ext uri="{D42A27DB-BD31-4B8C-83A1-F6EECF244321}">
                <p14:modId xmlns:p14="http://schemas.microsoft.com/office/powerpoint/2010/main" val="2285010207"/>
              </p:ext>
            </p:extLst>
          </p:nvPr>
        </p:nvGraphicFramePr>
        <p:xfrm>
          <a:off x="359998" y="2937502"/>
          <a:ext cx="11483999" cy="3528968"/>
        </p:xfrm>
        <a:graphic>
          <a:graphicData uri="http://schemas.openxmlformats.org/drawingml/2006/table">
            <a:tbl>
              <a:tblPr firstRow="1" firstCol="1" bandRow="1">
                <a:tableStyleId>{69012ECD-51FC-41F1-AA8D-1B2483CD663E}</a:tableStyleId>
              </a:tblPr>
              <a:tblGrid>
                <a:gridCol w="681355">
                  <a:extLst>
                    <a:ext uri="{9D8B030D-6E8A-4147-A177-3AD203B41FA5}">
                      <a16:colId xmlns:a16="http://schemas.microsoft.com/office/drawing/2014/main" val="3904563185"/>
                    </a:ext>
                  </a:extLst>
                </a:gridCol>
                <a:gridCol w="3372173">
                  <a:extLst>
                    <a:ext uri="{9D8B030D-6E8A-4147-A177-3AD203B41FA5}">
                      <a16:colId xmlns:a16="http://schemas.microsoft.com/office/drawing/2014/main" val="4245279688"/>
                    </a:ext>
                  </a:extLst>
                </a:gridCol>
                <a:gridCol w="849606">
                  <a:extLst>
                    <a:ext uri="{9D8B030D-6E8A-4147-A177-3AD203B41FA5}">
                      <a16:colId xmlns:a16="http://schemas.microsoft.com/office/drawing/2014/main" val="1921113876"/>
                    </a:ext>
                  </a:extLst>
                </a:gridCol>
                <a:gridCol w="736246">
                  <a:extLst>
                    <a:ext uri="{9D8B030D-6E8A-4147-A177-3AD203B41FA5}">
                      <a16:colId xmlns:a16="http://schemas.microsoft.com/office/drawing/2014/main" val="3214784965"/>
                    </a:ext>
                  </a:extLst>
                </a:gridCol>
                <a:gridCol w="782782">
                  <a:extLst>
                    <a:ext uri="{9D8B030D-6E8A-4147-A177-3AD203B41FA5}">
                      <a16:colId xmlns:a16="http://schemas.microsoft.com/office/drawing/2014/main" val="3539312829"/>
                    </a:ext>
                  </a:extLst>
                </a:gridCol>
                <a:gridCol w="846026">
                  <a:extLst>
                    <a:ext uri="{9D8B030D-6E8A-4147-A177-3AD203B41FA5}">
                      <a16:colId xmlns:a16="http://schemas.microsoft.com/office/drawing/2014/main" val="2432615710"/>
                    </a:ext>
                  </a:extLst>
                </a:gridCol>
                <a:gridCol w="2022587">
                  <a:extLst>
                    <a:ext uri="{9D8B030D-6E8A-4147-A177-3AD203B41FA5}">
                      <a16:colId xmlns:a16="http://schemas.microsoft.com/office/drawing/2014/main" val="1916017791"/>
                    </a:ext>
                  </a:extLst>
                </a:gridCol>
                <a:gridCol w="2193224">
                  <a:extLst>
                    <a:ext uri="{9D8B030D-6E8A-4147-A177-3AD203B41FA5}">
                      <a16:colId xmlns:a16="http://schemas.microsoft.com/office/drawing/2014/main" val="2312845707"/>
                    </a:ext>
                  </a:extLst>
                </a:gridCol>
              </a:tblGrid>
              <a:tr h="483471">
                <a:tc>
                  <a:txBody>
                    <a:bodyPr/>
                    <a:lstStyle/>
                    <a:p>
                      <a:pPr algn="ctr">
                        <a:lnSpc>
                          <a:spcPct val="120000"/>
                        </a:lnSpc>
                        <a:spcBef>
                          <a:spcPts val="0"/>
                        </a:spcBef>
                        <a:spcAft>
                          <a:spcPts val="600"/>
                        </a:spcAft>
                      </a:pPr>
                      <a:r>
                        <a:rPr lang="en-AU" sz="1800" dirty="0">
                          <a:effectLst/>
                        </a:rPr>
                        <a:t>No.</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dirty="0">
                          <a:effectLst/>
                        </a:rPr>
                        <a:t>Description</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a:effectLst/>
                        </a:rPr>
                        <a:t>Qty</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a:effectLst/>
                        </a:rPr>
                        <a:t>L mm</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a:effectLst/>
                        </a:rPr>
                        <a:t>W mm</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dirty="0">
                          <a:effectLst/>
                        </a:rPr>
                        <a:t>T</a:t>
                      </a:r>
                      <a:br>
                        <a:rPr lang="en-AU" sz="1800" dirty="0">
                          <a:effectLst/>
                        </a:rPr>
                      </a:br>
                      <a:r>
                        <a:rPr lang="en-AU" sz="1800" dirty="0">
                          <a:effectLst/>
                        </a:rPr>
                        <a:t>mm</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a:effectLst/>
                        </a:rPr>
                        <a:t>Material</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a:effectLst/>
                        </a:rPr>
                        <a:t>Notes (joinery methods used)</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5227796"/>
                  </a:ext>
                </a:extLst>
              </a:tr>
              <a:tr h="483471">
                <a:tc>
                  <a:txBody>
                    <a:bodyPr/>
                    <a:lstStyle/>
                    <a:p>
                      <a:pPr algn="ctr">
                        <a:lnSpc>
                          <a:spcPct val="120000"/>
                        </a:lnSpc>
                        <a:spcBef>
                          <a:spcPts val="0"/>
                        </a:spcBef>
                        <a:spcAft>
                          <a:spcPts val="600"/>
                        </a:spcAft>
                      </a:pPr>
                      <a:r>
                        <a:rPr lang="en-AU" sz="1800">
                          <a:effectLst/>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dirty="0">
                          <a:effectLst/>
                        </a:rPr>
                        <a:t>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a:effectLst/>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a:effectLst/>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a:effectLst/>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a:effectLst/>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a:effectLst/>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a:effectLst/>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9005741"/>
                  </a:ext>
                </a:extLst>
              </a:tr>
              <a:tr h="483471">
                <a:tc>
                  <a:txBody>
                    <a:bodyPr/>
                    <a:lstStyle/>
                    <a:p>
                      <a:pPr algn="ctr">
                        <a:lnSpc>
                          <a:spcPct val="120000"/>
                        </a:lnSpc>
                        <a:spcBef>
                          <a:spcPts val="0"/>
                        </a:spcBef>
                        <a:spcAft>
                          <a:spcPts val="600"/>
                        </a:spcAft>
                      </a:pPr>
                      <a:r>
                        <a:rPr lang="en-AU" sz="1800">
                          <a:effectLst/>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dirty="0">
                          <a:effectLst/>
                        </a:rPr>
                        <a:t>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a:effectLst/>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a:effectLst/>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a:effectLst/>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a:effectLst/>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a:effectLst/>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a:effectLst/>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0690661"/>
                  </a:ext>
                </a:extLst>
              </a:tr>
              <a:tr h="483471">
                <a:tc>
                  <a:txBody>
                    <a:bodyPr/>
                    <a:lstStyle/>
                    <a:p>
                      <a:pPr algn="ctr">
                        <a:lnSpc>
                          <a:spcPct val="120000"/>
                        </a:lnSpc>
                        <a:spcBef>
                          <a:spcPts val="0"/>
                        </a:spcBef>
                        <a:spcAft>
                          <a:spcPts val="600"/>
                        </a:spcAft>
                      </a:pPr>
                      <a:r>
                        <a:rPr lang="en-AU" sz="1800">
                          <a:effectLst/>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a:effectLst/>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dirty="0">
                          <a:effectLst/>
                        </a:rPr>
                        <a:t>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dirty="0">
                          <a:effectLst/>
                        </a:rPr>
                        <a:t>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a:effectLst/>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a:effectLst/>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a:effectLst/>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a:effectLst/>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5049537"/>
                  </a:ext>
                </a:extLst>
              </a:tr>
              <a:tr h="483471">
                <a:tc>
                  <a:txBody>
                    <a:bodyPr/>
                    <a:lstStyle/>
                    <a:p>
                      <a:pPr algn="ctr">
                        <a:lnSpc>
                          <a:spcPct val="120000"/>
                        </a:lnSpc>
                        <a:spcBef>
                          <a:spcPts val="0"/>
                        </a:spcBef>
                        <a:spcAft>
                          <a:spcPts val="600"/>
                        </a:spcAft>
                      </a:pPr>
                      <a:r>
                        <a:rPr lang="en-AU" sz="1800">
                          <a:effectLst/>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a:effectLst/>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a:effectLst/>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dirty="0">
                          <a:effectLst/>
                        </a:rPr>
                        <a:t>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dirty="0">
                          <a:effectLst/>
                        </a:rPr>
                        <a:t>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dirty="0">
                          <a:effectLst/>
                        </a:rPr>
                        <a:t>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dirty="0">
                          <a:effectLst/>
                        </a:rPr>
                        <a:t>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a:effectLst/>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4189016"/>
                  </a:ext>
                </a:extLst>
              </a:tr>
              <a:tr h="483471">
                <a:tc>
                  <a:txBody>
                    <a:bodyPr/>
                    <a:lstStyle/>
                    <a:p>
                      <a:pPr algn="ctr">
                        <a:lnSpc>
                          <a:spcPct val="120000"/>
                        </a:lnSpc>
                        <a:spcBef>
                          <a:spcPts val="0"/>
                        </a:spcBef>
                        <a:spcAft>
                          <a:spcPts val="600"/>
                        </a:spcAft>
                      </a:pPr>
                      <a:r>
                        <a:rPr lang="en-AU" sz="1800">
                          <a:effectLst/>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a:effectLst/>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a:effectLst/>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a:effectLst/>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dirty="0">
                          <a:effectLst/>
                        </a:rPr>
                        <a:t>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dirty="0">
                          <a:effectLst/>
                        </a:rPr>
                        <a:t>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dirty="0">
                          <a:effectLst/>
                        </a:rPr>
                        <a:t>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dirty="0">
                          <a:effectLst/>
                        </a:rPr>
                        <a:t>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8839536"/>
                  </a:ext>
                </a:extLst>
              </a:tr>
              <a:tr h="483471">
                <a:tc>
                  <a:txBody>
                    <a:bodyPr/>
                    <a:lstStyle/>
                    <a:p>
                      <a:pPr algn="ctr">
                        <a:lnSpc>
                          <a:spcPct val="120000"/>
                        </a:lnSpc>
                        <a:spcBef>
                          <a:spcPts val="0"/>
                        </a:spcBef>
                        <a:spcAft>
                          <a:spcPts val="600"/>
                        </a:spcAft>
                      </a:pPr>
                      <a:r>
                        <a:rPr lang="en-AU" sz="1800" dirty="0">
                          <a:effectLst/>
                        </a:rPr>
                        <a:t>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dirty="0">
                          <a:effectLst/>
                        </a:rPr>
                        <a:t>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dirty="0">
                          <a:effectLst/>
                        </a:rPr>
                        <a:t>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dirty="0">
                          <a:effectLst/>
                        </a:rPr>
                        <a:t>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dirty="0">
                          <a:effectLst/>
                        </a:rPr>
                        <a:t>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dirty="0">
                          <a:effectLst/>
                        </a:rPr>
                        <a:t>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dirty="0">
                          <a:effectLst/>
                        </a:rPr>
                        <a:t>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Bef>
                          <a:spcPts val="0"/>
                        </a:spcBef>
                        <a:spcAft>
                          <a:spcPts val="600"/>
                        </a:spcAft>
                      </a:pPr>
                      <a:r>
                        <a:rPr lang="en-AU" sz="1800" dirty="0">
                          <a:effectLst/>
                        </a:rPr>
                        <a:t>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7246207"/>
                  </a:ext>
                </a:extLst>
              </a:tr>
            </a:tbl>
          </a:graphicData>
        </a:graphic>
      </p:graphicFrame>
      <p:sp>
        <p:nvSpPr>
          <p:cNvPr id="2" name="Slide Number Placeholder 1">
            <a:extLst>
              <a:ext uri="{FF2B5EF4-FFF2-40B4-BE49-F238E27FC236}">
                <a16:creationId xmlns:a16="http://schemas.microsoft.com/office/drawing/2014/main" id="{92F16BC1-23F2-4756-2C30-91B87D5B2B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45</a:t>
            </a:fld>
            <a:endParaRPr lang="en-AU"/>
          </a:p>
        </p:txBody>
      </p:sp>
    </p:spTree>
    <p:extLst>
      <p:ext uri="{BB962C8B-B14F-4D97-AF65-F5344CB8AC3E}">
        <p14:creationId xmlns:p14="http://schemas.microsoft.com/office/powerpoint/2010/main" val="535919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5E9A83-C2AD-E7F7-6667-65A5240E1C61}"/>
              </a:ext>
            </a:extLst>
          </p:cNvPr>
          <p:cNvSpPr>
            <a:spLocks noGrp="1"/>
          </p:cNvSpPr>
          <p:nvPr>
            <p:ph type="title"/>
          </p:nvPr>
        </p:nvSpPr>
        <p:spPr>
          <a:xfrm>
            <a:off x="354000" y="321091"/>
            <a:ext cx="11484000" cy="545601"/>
          </a:xfrm>
        </p:spPr>
        <p:txBody>
          <a:bodyPr vert="horz" lIns="0" tIns="0" rIns="0" bIns="0" rtlCol="0" anchor="b">
            <a:noAutofit/>
          </a:bodyPr>
          <a:lstStyle/>
          <a:p>
            <a:r>
              <a:rPr lang="en-AU" dirty="0"/>
              <a:t>BBQ caddy cutting list workshop drawing</a:t>
            </a:r>
          </a:p>
        </p:txBody>
      </p:sp>
      <p:pic>
        <p:nvPicPr>
          <p:cNvPr id="7" name="Picture 6" descr="cutting list for BBQ caddy">
            <a:extLst>
              <a:ext uri="{FF2B5EF4-FFF2-40B4-BE49-F238E27FC236}">
                <a16:creationId xmlns:a16="http://schemas.microsoft.com/office/drawing/2014/main" id="{688AFBDA-FC4C-20AE-2486-845C9B1070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000" y="1079367"/>
            <a:ext cx="7939067" cy="5597042"/>
          </a:xfrm>
          <a:prstGeom prst="rect">
            <a:avLst/>
          </a:prstGeom>
          <a:noFill/>
        </p:spPr>
      </p:pic>
      <p:sp>
        <p:nvSpPr>
          <p:cNvPr id="4" name="Slide Number Placeholder 1">
            <a:extLst>
              <a:ext uri="{FF2B5EF4-FFF2-40B4-BE49-F238E27FC236}">
                <a16:creationId xmlns:a16="http://schemas.microsoft.com/office/drawing/2014/main" id="{51D09FD0-BADA-F621-5C5C-043D768295BE}"/>
              </a:ext>
              <a:ext uri="{C183D7F6-B498-43B3-948B-1728B52AA6E4}">
                <adec:decorative xmlns:adec="http://schemas.microsoft.com/office/drawing/2017/decorative" val="1"/>
              </a:ext>
            </a:extLst>
          </p:cNvPr>
          <p:cNvSpPr txBox="1">
            <a:spLocks/>
          </p:cNvSpPr>
          <p:nvPr/>
        </p:nvSpPr>
        <p:spPr>
          <a:xfrm>
            <a:off x="11139769" y="653177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46</a:t>
            </a:fld>
            <a:endParaRPr lang="en-AU"/>
          </a:p>
        </p:txBody>
      </p:sp>
    </p:spTree>
    <p:extLst>
      <p:ext uri="{BB962C8B-B14F-4D97-AF65-F5344CB8AC3E}">
        <p14:creationId xmlns:p14="http://schemas.microsoft.com/office/powerpoint/2010/main" val="875670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 8</a:t>
            </a:r>
          </a:p>
        </p:txBody>
      </p:sp>
      <p:sp>
        <p:nvSpPr>
          <p:cNvPr id="8" name="TextBox 7">
            <a:extLst>
              <a:ext uri="{FF2B5EF4-FFF2-40B4-BE49-F238E27FC236}">
                <a16:creationId xmlns:a16="http://schemas.microsoft.com/office/drawing/2014/main" id="{53334200-EE9F-DA91-A0DD-E8EB920F84F8}"/>
              </a:ext>
            </a:extLst>
          </p:cNvPr>
          <p:cNvSpPr txBox="1"/>
          <p:nvPr/>
        </p:nvSpPr>
        <p:spPr>
          <a:xfrm>
            <a:off x="348000" y="1909282"/>
            <a:ext cx="11483999" cy="2918684"/>
          </a:xfrm>
          <a:prstGeom prst="rect">
            <a:avLst/>
          </a:prstGeom>
          <a:noFill/>
        </p:spPr>
        <p:txBody>
          <a:bodyPr wrap="square" lIns="0" tIns="0">
            <a:spAutoFit/>
          </a:bodyPr>
          <a:lstStyle/>
          <a:p>
            <a:pPr>
              <a:lnSpc>
                <a:spcPct val="150000"/>
              </a:lnSpc>
              <a:spcAft>
                <a:spcPts val="600"/>
              </a:spcAft>
            </a:pPr>
            <a:r>
              <a:rPr lang="en-AU" sz="1800" b="1" dirty="0">
                <a:solidFill>
                  <a:schemeClr val="accent1"/>
                </a:solidFill>
              </a:rPr>
              <a:t>We are:</a:t>
            </a:r>
          </a:p>
          <a:p>
            <a:pPr marL="342900" indent="-342900">
              <a:lnSpc>
                <a:spcPct val="150000"/>
              </a:lnSpc>
              <a:spcAft>
                <a:spcPts val="600"/>
              </a:spcAft>
              <a:buFont typeface="Arial" panose="020B0604020202020204" pitchFamily="34" charset="0"/>
              <a:buChar char="•"/>
            </a:pPr>
            <a:r>
              <a:rPr lang="en-AU" sz="1800" dirty="0"/>
              <a:t>understanding the different types of timber (hardwood, softwood and engineered).</a:t>
            </a:r>
          </a:p>
          <a:p>
            <a:pPr marL="342900" indent="-342900">
              <a:lnSpc>
                <a:spcPct val="150000"/>
              </a:lnSpc>
              <a:spcAft>
                <a:spcPts val="600"/>
              </a:spcAft>
              <a:buFont typeface="Arial" panose="020B0604020202020204" pitchFamily="34" charset="0"/>
              <a:buChar char="•"/>
            </a:pPr>
            <a:r>
              <a:rPr lang="en-AU" sz="1800" dirty="0"/>
              <a:t>researching the properties, characteristics and uses of each timber type.</a:t>
            </a:r>
          </a:p>
          <a:p>
            <a:pPr>
              <a:lnSpc>
                <a:spcPct val="150000"/>
              </a:lnSpc>
              <a:spcAft>
                <a:spcPts val="600"/>
              </a:spcAft>
            </a:pPr>
            <a:r>
              <a:rPr lang="en-AU" sz="1800" b="1" dirty="0">
                <a:solidFill>
                  <a:schemeClr val="accent1"/>
                </a:solidFill>
              </a:rPr>
              <a:t>We can:</a:t>
            </a:r>
          </a:p>
          <a:p>
            <a:pPr marL="342900" indent="-342900">
              <a:lnSpc>
                <a:spcPct val="150000"/>
              </a:lnSpc>
              <a:spcAft>
                <a:spcPts val="600"/>
              </a:spcAft>
              <a:buFont typeface="Arial" panose="020B0604020202020204" pitchFamily="34" charset="0"/>
              <a:buChar char="•"/>
            </a:pPr>
            <a:r>
              <a:rPr lang="en-AU" sz="1800" dirty="0"/>
              <a:t>identify and describe the different types of timber and their significance in woodworking and construction.</a:t>
            </a:r>
          </a:p>
          <a:p>
            <a:pPr marL="342900" indent="-342900">
              <a:lnSpc>
                <a:spcPct val="150000"/>
              </a:lnSpc>
              <a:spcAft>
                <a:spcPts val="600"/>
              </a:spcAft>
              <a:buFont typeface="Arial" panose="020B0604020202020204" pitchFamily="34" charset="0"/>
              <a:buChar char="•"/>
            </a:pPr>
            <a:r>
              <a:rPr lang="en-AU" sz="1800" dirty="0"/>
              <a:t>present key characteristics and uses of a specific type of timber to our peers effectively.</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47</a:t>
            </a:fld>
            <a:endParaRPr lang="en-AU"/>
          </a:p>
        </p:txBody>
      </p:sp>
    </p:spTree>
    <p:extLst>
      <p:ext uri="{BB962C8B-B14F-4D97-AF65-F5344CB8AC3E}">
        <p14:creationId xmlns:p14="http://schemas.microsoft.com/office/powerpoint/2010/main" val="40198976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DA4C2B-9BD8-C05E-DB69-1352DE31A758}"/>
              </a:ext>
            </a:extLst>
          </p:cNvPr>
          <p:cNvSpPr>
            <a:spLocks noGrp="1"/>
          </p:cNvSpPr>
          <p:nvPr>
            <p:ph type="title"/>
          </p:nvPr>
        </p:nvSpPr>
        <p:spPr/>
        <p:txBody>
          <a:bodyPr/>
          <a:lstStyle/>
          <a:p>
            <a:r>
              <a:rPr lang="en-AU" dirty="0"/>
              <a:t>Types of timbers</a:t>
            </a:r>
          </a:p>
        </p:txBody>
      </p:sp>
      <p:sp>
        <p:nvSpPr>
          <p:cNvPr id="4" name="Text Placeholder 3">
            <a:extLst>
              <a:ext uri="{FF2B5EF4-FFF2-40B4-BE49-F238E27FC236}">
                <a16:creationId xmlns:a16="http://schemas.microsoft.com/office/drawing/2014/main" id="{8C56A0CB-2E8D-1E87-0297-0F9A8758525E}"/>
              </a:ext>
            </a:extLst>
          </p:cNvPr>
          <p:cNvSpPr>
            <a:spLocks noGrp="1"/>
          </p:cNvSpPr>
          <p:nvPr>
            <p:ph type="body" sz="quarter" idx="18"/>
          </p:nvPr>
        </p:nvSpPr>
        <p:spPr/>
        <p:txBody>
          <a:bodyPr/>
          <a:lstStyle/>
          <a:p>
            <a:r>
              <a:rPr lang="en-AU" dirty="0"/>
              <a:t>Hardwood and softwood</a:t>
            </a:r>
          </a:p>
        </p:txBody>
      </p:sp>
      <p:sp>
        <p:nvSpPr>
          <p:cNvPr id="5" name="Text Placeholder 4">
            <a:extLst>
              <a:ext uri="{FF2B5EF4-FFF2-40B4-BE49-F238E27FC236}">
                <a16:creationId xmlns:a16="http://schemas.microsoft.com/office/drawing/2014/main" id="{85328B0C-9BE6-D1E4-2ED8-B333F45D3B7D}"/>
              </a:ext>
            </a:extLst>
          </p:cNvPr>
          <p:cNvSpPr>
            <a:spLocks noGrp="1"/>
          </p:cNvSpPr>
          <p:nvPr>
            <p:ph type="body" sz="quarter" idx="17"/>
          </p:nvPr>
        </p:nvSpPr>
        <p:spPr>
          <a:xfrm>
            <a:off x="360000" y="1567087"/>
            <a:ext cx="11484000" cy="451376"/>
          </a:xfrm>
        </p:spPr>
        <p:txBody>
          <a:bodyPr/>
          <a:lstStyle/>
          <a:p>
            <a:r>
              <a:rPr lang="en-AU" sz="1800" dirty="0"/>
              <a:t>Softwoods and hardwoods are used by designers, producers and manufacturers for specific purposes.</a:t>
            </a:r>
          </a:p>
        </p:txBody>
      </p:sp>
      <p:graphicFrame>
        <p:nvGraphicFramePr>
          <p:cNvPr id="6" name="Table 5">
            <a:extLst>
              <a:ext uri="{FF2B5EF4-FFF2-40B4-BE49-F238E27FC236}">
                <a16:creationId xmlns:a16="http://schemas.microsoft.com/office/drawing/2014/main" id="{12E3714C-5268-5881-5D0D-7697E5DBF422}"/>
              </a:ext>
            </a:extLst>
          </p:cNvPr>
          <p:cNvGraphicFramePr>
            <a:graphicFrameLocks noGrp="1"/>
          </p:cNvGraphicFramePr>
          <p:nvPr>
            <p:extLst>
              <p:ext uri="{D42A27DB-BD31-4B8C-83A1-F6EECF244321}">
                <p14:modId xmlns:p14="http://schemas.microsoft.com/office/powerpoint/2010/main" val="990151469"/>
              </p:ext>
            </p:extLst>
          </p:nvPr>
        </p:nvGraphicFramePr>
        <p:xfrm>
          <a:off x="359999" y="2047092"/>
          <a:ext cx="10452100" cy="3782099"/>
        </p:xfrm>
        <a:graphic>
          <a:graphicData uri="http://schemas.openxmlformats.org/drawingml/2006/table">
            <a:tbl>
              <a:tblPr firstRow="1" firstCol="1" bandRow="1">
                <a:tableStyleId>{9DCAF9ED-07DC-4A11-8D7F-57B35C25682E}</a:tableStyleId>
              </a:tblPr>
              <a:tblGrid>
                <a:gridCol w="2336800">
                  <a:extLst>
                    <a:ext uri="{9D8B030D-6E8A-4147-A177-3AD203B41FA5}">
                      <a16:colId xmlns:a16="http://schemas.microsoft.com/office/drawing/2014/main" val="4017026626"/>
                    </a:ext>
                  </a:extLst>
                </a:gridCol>
                <a:gridCol w="3911600">
                  <a:extLst>
                    <a:ext uri="{9D8B030D-6E8A-4147-A177-3AD203B41FA5}">
                      <a16:colId xmlns:a16="http://schemas.microsoft.com/office/drawing/2014/main" val="4187568221"/>
                    </a:ext>
                  </a:extLst>
                </a:gridCol>
                <a:gridCol w="4203700">
                  <a:extLst>
                    <a:ext uri="{9D8B030D-6E8A-4147-A177-3AD203B41FA5}">
                      <a16:colId xmlns:a16="http://schemas.microsoft.com/office/drawing/2014/main" val="1942140975"/>
                    </a:ext>
                  </a:extLst>
                </a:gridCol>
              </a:tblGrid>
              <a:tr h="314391">
                <a:tc>
                  <a:txBody>
                    <a:bodyPr/>
                    <a:lstStyle/>
                    <a:p>
                      <a:pPr>
                        <a:lnSpc>
                          <a:spcPct val="120000"/>
                        </a:lnSpc>
                        <a:spcBef>
                          <a:spcPts val="0"/>
                        </a:spcBef>
                        <a:spcAft>
                          <a:spcPts val="600"/>
                        </a:spcAft>
                      </a:pPr>
                      <a:r>
                        <a:rPr lang="en-AU" dirty="0"/>
                        <a:t>Feature</a:t>
                      </a:r>
                    </a:p>
                  </a:txBody>
                  <a:tcPr marL="68580" marR="68580" marT="0" marB="0" anchor="ctr">
                    <a:solidFill>
                      <a:schemeClr val="accent1"/>
                    </a:solidFill>
                  </a:tcPr>
                </a:tc>
                <a:tc>
                  <a:txBody>
                    <a:bodyPr/>
                    <a:lstStyle/>
                    <a:p>
                      <a:pPr>
                        <a:lnSpc>
                          <a:spcPct val="120000"/>
                        </a:lnSpc>
                        <a:spcBef>
                          <a:spcPts val="0"/>
                        </a:spcBef>
                        <a:spcAft>
                          <a:spcPts val="600"/>
                        </a:spcAft>
                      </a:pPr>
                      <a:r>
                        <a:rPr lang="en-AU" dirty="0"/>
                        <a:t>Hardwoods</a:t>
                      </a:r>
                    </a:p>
                  </a:txBody>
                  <a:tcPr marL="68580" marR="68580" marT="0" marB="0" anchor="ctr">
                    <a:solidFill>
                      <a:schemeClr val="accent1"/>
                    </a:solidFill>
                  </a:tcPr>
                </a:tc>
                <a:tc>
                  <a:txBody>
                    <a:bodyPr/>
                    <a:lstStyle/>
                    <a:p>
                      <a:pPr>
                        <a:lnSpc>
                          <a:spcPct val="120000"/>
                        </a:lnSpc>
                        <a:spcBef>
                          <a:spcPts val="0"/>
                        </a:spcBef>
                        <a:spcAft>
                          <a:spcPts val="600"/>
                        </a:spcAft>
                      </a:pPr>
                      <a:r>
                        <a:rPr lang="en-AU" dirty="0"/>
                        <a:t>Softwoods</a:t>
                      </a:r>
                    </a:p>
                  </a:txBody>
                  <a:tcPr marL="68580" marR="68580" marT="0" marB="0" anchor="ctr">
                    <a:solidFill>
                      <a:schemeClr val="accent1"/>
                    </a:solidFill>
                  </a:tcPr>
                </a:tc>
                <a:extLst>
                  <a:ext uri="{0D108BD9-81ED-4DB2-BD59-A6C34878D82A}">
                    <a16:rowId xmlns:a16="http://schemas.microsoft.com/office/drawing/2014/main" val="2918949966"/>
                  </a:ext>
                </a:extLst>
              </a:tr>
              <a:tr h="673062">
                <a:tc>
                  <a:txBody>
                    <a:bodyPr/>
                    <a:lstStyle/>
                    <a:p>
                      <a:pPr>
                        <a:lnSpc>
                          <a:spcPct val="120000"/>
                        </a:lnSpc>
                        <a:spcBef>
                          <a:spcPts val="0"/>
                        </a:spcBef>
                        <a:spcAft>
                          <a:spcPts val="600"/>
                        </a:spcAft>
                      </a:pPr>
                      <a:r>
                        <a:rPr lang="en-AU" dirty="0"/>
                        <a:t>Physical Properties</a:t>
                      </a:r>
                    </a:p>
                  </a:txBody>
                  <a:tcPr marL="68580" marR="68580" marT="0" marB="0" anchor="ctr">
                    <a:solidFill>
                      <a:schemeClr val="accent4"/>
                    </a:solidFill>
                  </a:tcPr>
                </a:tc>
                <a:tc>
                  <a:txBody>
                    <a:bodyPr/>
                    <a:lstStyle/>
                    <a:p>
                      <a:pPr>
                        <a:lnSpc>
                          <a:spcPct val="120000"/>
                        </a:lnSpc>
                        <a:spcBef>
                          <a:spcPts val="0"/>
                        </a:spcBef>
                        <a:spcAft>
                          <a:spcPts val="600"/>
                        </a:spcAft>
                      </a:pPr>
                      <a:r>
                        <a:rPr lang="en-AU" dirty="0"/>
                        <a:t>Denser, stronger, more durable</a:t>
                      </a:r>
                    </a:p>
                  </a:txBody>
                  <a:tcPr marL="68580" marR="68580" marT="0" marB="0" anchor="ctr">
                    <a:solidFill>
                      <a:schemeClr val="accent4"/>
                    </a:solidFill>
                  </a:tcPr>
                </a:tc>
                <a:tc>
                  <a:txBody>
                    <a:bodyPr/>
                    <a:lstStyle/>
                    <a:p>
                      <a:pPr>
                        <a:lnSpc>
                          <a:spcPct val="120000"/>
                        </a:lnSpc>
                        <a:spcBef>
                          <a:spcPts val="0"/>
                        </a:spcBef>
                        <a:spcAft>
                          <a:spcPts val="600"/>
                        </a:spcAft>
                      </a:pPr>
                      <a:r>
                        <a:rPr lang="en-AU" dirty="0"/>
                        <a:t>Less dense, better workability</a:t>
                      </a:r>
                    </a:p>
                  </a:txBody>
                  <a:tcPr marL="68580" marR="68580" marT="0" marB="0" anchor="ctr">
                    <a:solidFill>
                      <a:schemeClr val="accent4"/>
                    </a:solidFill>
                  </a:tcPr>
                </a:tc>
                <a:extLst>
                  <a:ext uri="{0D108BD9-81ED-4DB2-BD59-A6C34878D82A}">
                    <a16:rowId xmlns:a16="http://schemas.microsoft.com/office/drawing/2014/main" val="21502318"/>
                  </a:ext>
                </a:extLst>
              </a:tr>
              <a:tr h="822961">
                <a:tc>
                  <a:txBody>
                    <a:bodyPr/>
                    <a:lstStyle/>
                    <a:p>
                      <a:pPr>
                        <a:lnSpc>
                          <a:spcPct val="120000"/>
                        </a:lnSpc>
                        <a:spcBef>
                          <a:spcPts val="0"/>
                        </a:spcBef>
                        <a:spcAft>
                          <a:spcPts val="600"/>
                        </a:spcAft>
                      </a:pPr>
                      <a:r>
                        <a:rPr lang="en-AU"/>
                        <a:t>Fibre Structure</a:t>
                      </a:r>
                    </a:p>
                  </a:txBody>
                  <a:tcPr marL="68580" marR="68580" marT="0" marB="0" anchor="ctr"/>
                </a:tc>
                <a:tc>
                  <a:txBody>
                    <a:bodyPr/>
                    <a:lstStyle/>
                    <a:p>
                      <a:pPr>
                        <a:lnSpc>
                          <a:spcPct val="120000"/>
                        </a:lnSpc>
                        <a:spcBef>
                          <a:spcPts val="0"/>
                        </a:spcBef>
                        <a:spcAft>
                          <a:spcPts val="600"/>
                        </a:spcAft>
                      </a:pPr>
                      <a:r>
                        <a:rPr lang="en-AU" dirty="0"/>
                        <a:t>Higher density of longer, thicker-walled fibres</a:t>
                      </a:r>
                    </a:p>
                  </a:txBody>
                  <a:tcPr marL="68580" marR="68580" marT="0" marB="0" anchor="ctr"/>
                </a:tc>
                <a:tc>
                  <a:txBody>
                    <a:bodyPr/>
                    <a:lstStyle/>
                    <a:p>
                      <a:pPr>
                        <a:lnSpc>
                          <a:spcPct val="120000"/>
                        </a:lnSpc>
                        <a:spcBef>
                          <a:spcPts val="0"/>
                        </a:spcBef>
                        <a:spcAft>
                          <a:spcPts val="600"/>
                        </a:spcAft>
                      </a:pPr>
                      <a:r>
                        <a:rPr lang="en-AU" dirty="0"/>
                        <a:t>Fewer, shorter, less dense fibres</a:t>
                      </a:r>
                    </a:p>
                  </a:txBody>
                  <a:tcPr marL="68580" marR="68580" marT="0" marB="0" anchor="ctr"/>
                </a:tc>
                <a:extLst>
                  <a:ext uri="{0D108BD9-81ED-4DB2-BD59-A6C34878D82A}">
                    <a16:rowId xmlns:a16="http://schemas.microsoft.com/office/drawing/2014/main" val="2648678130"/>
                  </a:ext>
                </a:extLst>
              </a:tr>
              <a:tr h="638247">
                <a:tc>
                  <a:txBody>
                    <a:bodyPr/>
                    <a:lstStyle/>
                    <a:p>
                      <a:pPr>
                        <a:lnSpc>
                          <a:spcPct val="120000"/>
                        </a:lnSpc>
                        <a:spcBef>
                          <a:spcPts val="0"/>
                        </a:spcBef>
                        <a:spcAft>
                          <a:spcPts val="600"/>
                        </a:spcAft>
                      </a:pPr>
                      <a:r>
                        <a:rPr lang="en-AU"/>
                        <a:t>Growth Rings</a:t>
                      </a:r>
                    </a:p>
                  </a:txBody>
                  <a:tcPr marL="68580" marR="68580" marT="0" marB="0" anchor="ctr">
                    <a:solidFill>
                      <a:schemeClr val="accent4"/>
                    </a:solidFill>
                  </a:tcPr>
                </a:tc>
                <a:tc>
                  <a:txBody>
                    <a:bodyPr/>
                    <a:lstStyle/>
                    <a:p>
                      <a:pPr>
                        <a:lnSpc>
                          <a:spcPct val="120000"/>
                        </a:lnSpc>
                        <a:spcBef>
                          <a:spcPts val="0"/>
                        </a:spcBef>
                        <a:spcAft>
                          <a:spcPts val="600"/>
                        </a:spcAft>
                      </a:pPr>
                      <a:r>
                        <a:rPr lang="en-AU" dirty="0"/>
                        <a:t>More irregular and varied in size</a:t>
                      </a:r>
                    </a:p>
                  </a:txBody>
                  <a:tcPr marL="68580" marR="68580" marT="0" marB="0" anchor="ctr">
                    <a:solidFill>
                      <a:schemeClr val="accent4"/>
                    </a:solidFill>
                  </a:tcPr>
                </a:tc>
                <a:tc>
                  <a:txBody>
                    <a:bodyPr/>
                    <a:lstStyle/>
                    <a:p>
                      <a:pPr>
                        <a:lnSpc>
                          <a:spcPct val="120000"/>
                        </a:lnSpc>
                        <a:spcBef>
                          <a:spcPts val="0"/>
                        </a:spcBef>
                        <a:spcAft>
                          <a:spcPts val="600"/>
                        </a:spcAft>
                      </a:pPr>
                      <a:r>
                        <a:rPr lang="en-AU" dirty="0"/>
                        <a:t>More uniform and distinct</a:t>
                      </a:r>
                    </a:p>
                  </a:txBody>
                  <a:tcPr marL="68580" marR="68580" marT="0" marB="0" anchor="ctr">
                    <a:solidFill>
                      <a:schemeClr val="accent4"/>
                    </a:solidFill>
                  </a:tcPr>
                </a:tc>
                <a:extLst>
                  <a:ext uri="{0D108BD9-81ED-4DB2-BD59-A6C34878D82A}">
                    <a16:rowId xmlns:a16="http://schemas.microsoft.com/office/drawing/2014/main" val="3101307723"/>
                  </a:ext>
                </a:extLst>
              </a:tr>
              <a:tr h="1333438">
                <a:tc>
                  <a:txBody>
                    <a:bodyPr/>
                    <a:lstStyle/>
                    <a:p>
                      <a:pPr>
                        <a:lnSpc>
                          <a:spcPct val="120000"/>
                        </a:lnSpc>
                        <a:spcBef>
                          <a:spcPts val="0"/>
                        </a:spcBef>
                        <a:spcAft>
                          <a:spcPts val="600"/>
                        </a:spcAft>
                      </a:pPr>
                      <a:r>
                        <a:rPr lang="en-AU" dirty="0"/>
                        <a:t>Types</a:t>
                      </a:r>
                    </a:p>
                  </a:txBody>
                  <a:tcPr marL="68580" marR="68580" marT="0" marB="0" anchor="ctr"/>
                </a:tc>
                <a:tc>
                  <a:txBody>
                    <a:bodyPr/>
                    <a:lstStyle/>
                    <a:p>
                      <a:pPr>
                        <a:lnSpc>
                          <a:spcPct val="120000"/>
                        </a:lnSpc>
                        <a:spcBef>
                          <a:spcPts val="0"/>
                        </a:spcBef>
                        <a:spcAft>
                          <a:spcPts val="600"/>
                        </a:spcAft>
                      </a:pPr>
                      <a:r>
                        <a:rPr lang="en-AU" dirty="0"/>
                        <a:t> </a:t>
                      </a:r>
                    </a:p>
                  </a:txBody>
                  <a:tcPr marL="68580" marR="68580" marT="0" marB="0" anchor="ctr"/>
                </a:tc>
                <a:tc>
                  <a:txBody>
                    <a:bodyPr/>
                    <a:lstStyle/>
                    <a:p>
                      <a:pPr>
                        <a:lnSpc>
                          <a:spcPct val="120000"/>
                        </a:lnSpc>
                        <a:spcBef>
                          <a:spcPts val="0"/>
                        </a:spcBef>
                        <a:spcAft>
                          <a:spcPts val="600"/>
                        </a:spcAft>
                      </a:pPr>
                      <a:r>
                        <a:rPr lang="en-AU" dirty="0"/>
                        <a:t> </a:t>
                      </a:r>
                    </a:p>
                  </a:txBody>
                  <a:tcPr marL="68580" marR="68580" marT="0" marB="0" anchor="ctr"/>
                </a:tc>
                <a:extLst>
                  <a:ext uri="{0D108BD9-81ED-4DB2-BD59-A6C34878D82A}">
                    <a16:rowId xmlns:a16="http://schemas.microsoft.com/office/drawing/2014/main" val="3667264811"/>
                  </a:ext>
                </a:extLst>
              </a:tr>
            </a:tbl>
          </a:graphicData>
        </a:graphic>
      </p:graphicFrame>
      <p:grpSp>
        <p:nvGrpSpPr>
          <p:cNvPr id="7" name="Group 2">
            <a:extLst>
              <a:ext uri="{FF2B5EF4-FFF2-40B4-BE49-F238E27FC236}">
                <a16:creationId xmlns:a16="http://schemas.microsoft.com/office/drawing/2014/main" id="{3A1356CA-8C11-D112-EB62-355CFE4A75E5}"/>
              </a:ext>
              <a:ext uri="{C183D7F6-B498-43B3-948B-1728B52AA6E4}">
                <adec:decorative xmlns:adec="http://schemas.microsoft.com/office/drawing/2017/decorative" val="1"/>
              </a:ext>
            </a:extLst>
          </p:cNvPr>
          <p:cNvGrpSpPr/>
          <p:nvPr/>
        </p:nvGrpSpPr>
        <p:grpSpPr>
          <a:xfrm>
            <a:off x="1" y="6121400"/>
            <a:ext cx="12192000" cy="736600"/>
            <a:chOff x="0" y="0"/>
            <a:chExt cx="25048715" cy="1667970"/>
          </a:xfrm>
        </p:grpSpPr>
        <p:sp>
          <p:nvSpPr>
            <p:cNvPr id="8" name="Freeform 3">
              <a:extLst>
                <a:ext uri="{FF2B5EF4-FFF2-40B4-BE49-F238E27FC236}">
                  <a16:creationId xmlns:a16="http://schemas.microsoft.com/office/drawing/2014/main" id="{FDA1603A-E8A8-6711-63A6-A96D68160FFC}"/>
                </a:ext>
              </a:extLst>
            </p:cNvPr>
            <p:cNvSpPr/>
            <p:nvPr/>
          </p:nvSpPr>
          <p:spPr>
            <a:xfrm>
              <a:off x="20038972" y="0"/>
              <a:ext cx="5009743" cy="1667970"/>
            </a:xfrm>
            <a:custGeom>
              <a:avLst/>
              <a:gdLst/>
              <a:ahLst/>
              <a:cxnLst/>
              <a:rect l="l" t="t" r="r" b="b"/>
              <a:pathLst>
                <a:path w="5009743" h="1667970">
                  <a:moveTo>
                    <a:pt x="0" y="0"/>
                  </a:moveTo>
                  <a:lnTo>
                    <a:pt x="5009743" y="0"/>
                  </a:lnTo>
                  <a:lnTo>
                    <a:pt x="5009743"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sp>
          <p:nvSpPr>
            <p:cNvPr id="9" name="Freeform 4">
              <a:extLst>
                <a:ext uri="{FF2B5EF4-FFF2-40B4-BE49-F238E27FC236}">
                  <a16:creationId xmlns:a16="http://schemas.microsoft.com/office/drawing/2014/main" id="{02195198-C754-F22A-5480-B5B8D7BBBD29}"/>
                </a:ext>
              </a:extLst>
            </p:cNvPr>
            <p:cNvSpPr/>
            <p:nvPr/>
          </p:nvSpPr>
          <p:spPr>
            <a:xfrm>
              <a:off x="15029229" y="0"/>
              <a:ext cx="5009743" cy="1667970"/>
            </a:xfrm>
            <a:custGeom>
              <a:avLst/>
              <a:gdLst/>
              <a:ahLst/>
              <a:cxnLst/>
              <a:rect l="l" t="t" r="r" b="b"/>
              <a:pathLst>
                <a:path w="5009743" h="1667970">
                  <a:moveTo>
                    <a:pt x="0" y="0"/>
                  </a:moveTo>
                  <a:lnTo>
                    <a:pt x="5009742" y="0"/>
                  </a:lnTo>
                  <a:lnTo>
                    <a:pt x="5009742"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sp>
          <p:nvSpPr>
            <p:cNvPr id="10" name="Freeform 5">
              <a:extLst>
                <a:ext uri="{FF2B5EF4-FFF2-40B4-BE49-F238E27FC236}">
                  <a16:creationId xmlns:a16="http://schemas.microsoft.com/office/drawing/2014/main" id="{38E0EBAC-3958-1C22-FE17-E74617755D04}"/>
                </a:ext>
              </a:extLst>
            </p:cNvPr>
            <p:cNvSpPr/>
            <p:nvPr/>
          </p:nvSpPr>
          <p:spPr>
            <a:xfrm>
              <a:off x="10019486" y="0"/>
              <a:ext cx="5009743" cy="1667970"/>
            </a:xfrm>
            <a:custGeom>
              <a:avLst/>
              <a:gdLst/>
              <a:ahLst/>
              <a:cxnLst/>
              <a:rect l="l" t="t" r="r" b="b"/>
              <a:pathLst>
                <a:path w="5009743" h="1667970">
                  <a:moveTo>
                    <a:pt x="0" y="0"/>
                  </a:moveTo>
                  <a:lnTo>
                    <a:pt x="5009743" y="0"/>
                  </a:lnTo>
                  <a:lnTo>
                    <a:pt x="5009743"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sp>
          <p:nvSpPr>
            <p:cNvPr id="11" name="Freeform 6">
              <a:extLst>
                <a:ext uri="{FF2B5EF4-FFF2-40B4-BE49-F238E27FC236}">
                  <a16:creationId xmlns:a16="http://schemas.microsoft.com/office/drawing/2014/main" id="{EFFA4F34-9568-A674-F45F-0B89847252C4}"/>
                </a:ext>
              </a:extLst>
            </p:cNvPr>
            <p:cNvSpPr/>
            <p:nvPr/>
          </p:nvSpPr>
          <p:spPr>
            <a:xfrm>
              <a:off x="5009743" y="0"/>
              <a:ext cx="5009743" cy="1667970"/>
            </a:xfrm>
            <a:custGeom>
              <a:avLst/>
              <a:gdLst/>
              <a:ahLst/>
              <a:cxnLst/>
              <a:rect l="l" t="t" r="r" b="b"/>
              <a:pathLst>
                <a:path w="5009743" h="1667970">
                  <a:moveTo>
                    <a:pt x="0" y="0"/>
                  </a:moveTo>
                  <a:lnTo>
                    <a:pt x="5009742" y="0"/>
                  </a:lnTo>
                  <a:lnTo>
                    <a:pt x="5009742"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sp>
          <p:nvSpPr>
            <p:cNvPr id="12" name="Freeform 7">
              <a:extLst>
                <a:ext uri="{FF2B5EF4-FFF2-40B4-BE49-F238E27FC236}">
                  <a16:creationId xmlns:a16="http://schemas.microsoft.com/office/drawing/2014/main" id="{1DCAC7BB-46BC-3797-5BC1-260924EFAD37}"/>
                </a:ext>
              </a:extLst>
            </p:cNvPr>
            <p:cNvSpPr/>
            <p:nvPr/>
          </p:nvSpPr>
          <p:spPr>
            <a:xfrm>
              <a:off x="0" y="0"/>
              <a:ext cx="5009743" cy="1667970"/>
            </a:xfrm>
            <a:custGeom>
              <a:avLst/>
              <a:gdLst/>
              <a:ahLst/>
              <a:cxnLst/>
              <a:rect l="l" t="t" r="r" b="b"/>
              <a:pathLst>
                <a:path w="5009743" h="1667970">
                  <a:moveTo>
                    <a:pt x="0" y="0"/>
                  </a:moveTo>
                  <a:lnTo>
                    <a:pt x="5009743" y="0"/>
                  </a:lnTo>
                  <a:lnTo>
                    <a:pt x="5009743"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grpSp>
      <p:sp>
        <p:nvSpPr>
          <p:cNvPr id="2" name="Slide Number Placeholder 1">
            <a:extLst>
              <a:ext uri="{FF2B5EF4-FFF2-40B4-BE49-F238E27FC236}">
                <a16:creationId xmlns:a16="http://schemas.microsoft.com/office/drawing/2014/main" id="{68A7FE1B-BC30-5F63-4088-5AB68B4AA16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48</a:t>
            </a:fld>
            <a:endParaRPr lang="en-AU" dirty="0">
              <a:solidFill>
                <a:schemeClr val="bg1"/>
              </a:solidFill>
            </a:endParaRPr>
          </a:p>
        </p:txBody>
      </p:sp>
    </p:spTree>
    <p:extLst>
      <p:ext uri="{BB962C8B-B14F-4D97-AF65-F5344CB8AC3E}">
        <p14:creationId xmlns:p14="http://schemas.microsoft.com/office/powerpoint/2010/main" val="359111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7B3FAE-13EE-2C69-859F-19926A1DE54D}"/>
              </a:ext>
            </a:extLst>
          </p:cNvPr>
          <p:cNvSpPr>
            <a:spLocks noGrp="1"/>
          </p:cNvSpPr>
          <p:nvPr>
            <p:ph type="title"/>
          </p:nvPr>
        </p:nvSpPr>
        <p:spPr/>
        <p:txBody>
          <a:bodyPr/>
          <a:lstStyle/>
          <a:p>
            <a:r>
              <a:rPr lang="en-AU" dirty="0"/>
              <a:t>Properties of Radiata Pine</a:t>
            </a:r>
          </a:p>
        </p:txBody>
      </p:sp>
      <p:graphicFrame>
        <p:nvGraphicFramePr>
          <p:cNvPr id="8" name="Table 7">
            <a:extLst>
              <a:ext uri="{FF2B5EF4-FFF2-40B4-BE49-F238E27FC236}">
                <a16:creationId xmlns:a16="http://schemas.microsoft.com/office/drawing/2014/main" id="{AD98E5F9-F885-8B89-2AA0-76AEB136F64A}"/>
              </a:ext>
            </a:extLst>
          </p:cNvPr>
          <p:cNvGraphicFramePr>
            <a:graphicFrameLocks noGrp="1"/>
          </p:cNvGraphicFramePr>
          <p:nvPr>
            <p:extLst>
              <p:ext uri="{D42A27DB-BD31-4B8C-83A1-F6EECF244321}">
                <p14:modId xmlns:p14="http://schemas.microsoft.com/office/powerpoint/2010/main" val="2290882148"/>
              </p:ext>
            </p:extLst>
          </p:nvPr>
        </p:nvGraphicFramePr>
        <p:xfrm>
          <a:off x="360024" y="1534278"/>
          <a:ext cx="11483974" cy="4864608"/>
        </p:xfrm>
        <a:graphic>
          <a:graphicData uri="http://schemas.openxmlformats.org/drawingml/2006/table">
            <a:tbl>
              <a:tblPr firstRow="1" firstCol="1" bandRow="1">
                <a:tableStyleId>{69012ECD-51FC-41F1-AA8D-1B2483CD663E}</a:tableStyleId>
              </a:tblPr>
              <a:tblGrid>
                <a:gridCol w="2865776">
                  <a:extLst>
                    <a:ext uri="{9D8B030D-6E8A-4147-A177-3AD203B41FA5}">
                      <a16:colId xmlns:a16="http://schemas.microsoft.com/office/drawing/2014/main" val="2839094864"/>
                    </a:ext>
                  </a:extLst>
                </a:gridCol>
                <a:gridCol w="8618198">
                  <a:extLst>
                    <a:ext uri="{9D8B030D-6E8A-4147-A177-3AD203B41FA5}">
                      <a16:colId xmlns:a16="http://schemas.microsoft.com/office/drawing/2014/main" val="99784508"/>
                    </a:ext>
                  </a:extLst>
                </a:gridCol>
              </a:tblGrid>
              <a:tr h="295148">
                <a:tc>
                  <a:txBody>
                    <a:bodyPr/>
                    <a:lstStyle/>
                    <a:p>
                      <a:pPr>
                        <a:lnSpc>
                          <a:spcPct val="120000"/>
                        </a:lnSpc>
                        <a:spcAft>
                          <a:spcPts val="600"/>
                        </a:spcAft>
                      </a:pPr>
                      <a:r>
                        <a:rPr lang="en-AU" dirty="0"/>
                        <a:t>Botanical Name</a:t>
                      </a:r>
                    </a:p>
                  </a:txBody>
                  <a:tcPr marL="152400" marR="152400" marT="47625" marB="47625" anchor="ctr"/>
                </a:tc>
                <a:tc>
                  <a:txBody>
                    <a:bodyPr/>
                    <a:lstStyle/>
                    <a:p>
                      <a:pPr>
                        <a:lnSpc>
                          <a:spcPct val="120000"/>
                        </a:lnSpc>
                        <a:spcAft>
                          <a:spcPts val="600"/>
                        </a:spcAft>
                      </a:pPr>
                      <a:r>
                        <a:rPr lang="en-AU" dirty="0"/>
                        <a:t>Pinus radiata</a:t>
                      </a:r>
                    </a:p>
                  </a:txBody>
                  <a:tcPr marL="152400" marR="152400" marT="47625" marB="47625" anchor="ctr"/>
                </a:tc>
                <a:extLst>
                  <a:ext uri="{0D108BD9-81ED-4DB2-BD59-A6C34878D82A}">
                    <a16:rowId xmlns:a16="http://schemas.microsoft.com/office/drawing/2014/main" val="3799867379"/>
                  </a:ext>
                </a:extLst>
              </a:tr>
              <a:tr h="295148">
                <a:tc>
                  <a:txBody>
                    <a:bodyPr/>
                    <a:lstStyle/>
                    <a:p>
                      <a:pPr>
                        <a:lnSpc>
                          <a:spcPct val="120000"/>
                        </a:lnSpc>
                        <a:spcAft>
                          <a:spcPts val="600"/>
                        </a:spcAft>
                      </a:pPr>
                      <a:r>
                        <a:rPr lang="en-AU"/>
                        <a:t>Other Common Names</a:t>
                      </a:r>
                    </a:p>
                  </a:txBody>
                  <a:tcPr marL="152400" marR="152400" marT="47625" marB="47625" anchor="ctr"/>
                </a:tc>
                <a:tc>
                  <a:txBody>
                    <a:bodyPr/>
                    <a:lstStyle/>
                    <a:p>
                      <a:pPr>
                        <a:lnSpc>
                          <a:spcPct val="120000"/>
                        </a:lnSpc>
                        <a:spcAft>
                          <a:spcPts val="600"/>
                        </a:spcAft>
                      </a:pPr>
                      <a:r>
                        <a:rPr lang="en-AU" dirty="0"/>
                        <a:t>Monterey Pine, Insignis Pine</a:t>
                      </a:r>
                    </a:p>
                  </a:txBody>
                  <a:tcPr marL="152400" marR="152400" marT="47625" marB="47625" anchor="ctr"/>
                </a:tc>
                <a:extLst>
                  <a:ext uri="{0D108BD9-81ED-4DB2-BD59-A6C34878D82A}">
                    <a16:rowId xmlns:a16="http://schemas.microsoft.com/office/drawing/2014/main" val="1616485289"/>
                  </a:ext>
                </a:extLst>
              </a:tr>
              <a:tr h="505460">
                <a:tc>
                  <a:txBody>
                    <a:bodyPr/>
                    <a:lstStyle/>
                    <a:p>
                      <a:pPr>
                        <a:lnSpc>
                          <a:spcPct val="120000"/>
                        </a:lnSpc>
                        <a:spcAft>
                          <a:spcPts val="600"/>
                        </a:spcAft>
                      </a:pPr>
                      <a:r>
                        <a:rPr lang="en-AU"/>
                        <a:t>Tree Description</a:t>
                      </a:r>
                    </a:p>
                  </a:txBody>
                  <a:tcPr marL="152400" marR="152400" marT="47625" marB="47625" anchor="ctr"/>
                </a:tc>
                <a:tc>
                  <a:txBody>
                    <a:bodyPr/>
                    <a:lstStyle/>
                    <a:p>
                      <a:pPr>
                        <a:lnSpc>
                          <a:spcPct val="120000"/>
                        </a:lnSpc>
                        <a:spcAft>
                          <a:spcPts val="600"/>
                        </a:spcAft>
                      </a:pPr>
                      <a:r>
                        <a:rPr lang="en-AU"/>
                        <a:t>Evergreen tree, 30-50 meters tall, straight trunk, conical crown, rough dark grey to brown bark.</a:t>
                      </a:r>
                    </a:p>
                  </a:txBody>
                  <a:tcPr marL="152400" marR="152400" marT="47625" marB="47625" anchor="ctr"/>
                </a:tc>
                <a:extLst>
                  <a:ext uri="{0D108BD9-81ED-4DB2-BD59-A6C34878D82A}">
                    <a16:rowId xmlns:a16="http://schemas.microsoft.com/office/drawing/2014/main" val="1035891702"/>
                  </a:ext>
                </a:extLst>
              </a:tr>
              <a:tr h="295148">
                <a:tc>
                  <a:txBody>
                    <a:bodyPr/>
                    <a:lstStyle/>
                    <a:p>
                      <a:pPr>
                        <a:lnSpc>
                          <a:spcPct val="120000"/>
                        </a:lnSpc>
                        <a:spcAft>
                          <a:spcPts val="600"/>
                        </a:spcAft>
                      </a:pPr>
                      <a:r>
                        <a:rPr lang="en-AU" dirty="0"/>
                        <a:t>Timber Colour</a:t>
                      </a:r>
                    </a:p>
                  </a:txBody>
                  <a:tcPr marL="152400" marR="152400" marT="47625" marB="47625" anchor="ctr"/>
                </a:tc>
                <a:tc>
                  <a:txBody>
                    <a:bodyPr/>
                    <a:lstStyle/>
                    <a:p>
                      <a:pPr>
                        <a:lnSpc>
                          <a:spcPct val="120000"/>
                        </a:lnSpc>
                        <a:spcAft>
                          <a:spcPts val="600"/>
                        </a:spcAft>
                      </a:pPr>
                      <a:r>
                        <a:rPr lang="en-AU" dirty="0"/>
                        <a:t>Pale yellow to light brown heartwood; lighter sapwood.</a:t>
                      </a:r>
                    </a:p>
                  </a:txBody>
                  <a:tcPr marL="152400" marR="152400" marT="47625" marB="47625" anchor="ctr"/>
                </a:tc>
                <a:extLst>
                  <a:ext uri="{0D108BD9-81ED-4DB2-BD59-A6C34878D82A}">
                    <a16:rowId xmlns:a16="http://schemas.microsoft.com/office/drawing/2014/main" val="3415233524"/>
                  </a:ext>
                </a:extLst>
              </a:tr>
              <a:tr h="295148">
                <a:tc>
                  <a:txBody>
                    <a:bodyPr/>
                    <a:lstStyle/>
                    <a:p>
                      <a:pPr>
                        <a:lnSpc>
                          <a:spcPct val="120000"/>
                        </a:lnSpc>
                        <a:spcAft>
                          <a:spcPts val="600"/>
                        </a:spcAft>
                      </a:pPr>
                      <a:r>
                        <a:rPr lang="en-AU"/>
                        <a:t>Grain and Texture</a:t>
                      </a:r>
                    </a:p>
                  </a:txBody>
                  <a:tcPr marL="152400" marR="152400" marT="47625" marB="47625" anchor="ctr"/>
                </a:tc>
                <a:tc>
                  <a:txBody>
                    <a:bodyPr/>
                    <a:lstStyle/>
                    <a:p>
                      <a:pPr>
                        <a:lnSpc>
                          <a:spcPct val="120000"/>
                        </a:lnSpc>
                        <a:spcAft>
                          <a:spcPts val="600"/>
                        </a:spcAft>
                      </a:pPr>
                      <a:r>
                        <a:rPr lang="en-AU"/>
                        <a:t>Straight and even grain, medium to coarse texture; easy to work with.</a:t>
                      </a:r>
                    </a:p>
                  </a:txBody>
                  <a:tcPr marL="152400" marR="152400" marT="47625" marB="47625" anchor="ctr"/>
                </a:tc>
                <a:extLst>
                  <a:ext uri="{0D108BD9-81ED-4DB2-BD59-A6C34878D82A}">
                    <a16:rowId xmlns:a16="http://schemas.microsoft.com/office/drawing/2014/main" val="2534141565"/>
                  </a:ext>
                </a:extLst>
              </a:tr>
              <a:tr h="505460">
                <a:tc>
                  <a:txBody>
                    <a:bodyPr/>
                    <a:lstStyle/>
                    <a:p>
                      <a:pPr>
                        <a:lnSpc>
                          <a:spcPct val="120000"/>
                        </a:lnSpc>
                        <a:spcAft>
                          <a:spcPts val="600"/>
                        </a:spcAft>
                      </a:pPr>
                      <a:r>
                        <a:rPr lang="en-AU" dirty="0"/>
                        <a:t>Density</a:t>
                      </a:r>
                    </a:p>
                  </a:txBody>
                  <a:tcPr marL="152400" marR="152400" marT="47625" marB="47625" anchor="ctr"/>
                </a:tc>
                <a:tc>
                  <a:txBody>
                    <a:bodyPr/>
                    <a:lstStyle/>
                    <a:p>
                      <a:pPr>
                        <a:lnSpc>
                          <a:spcPct val="120000"/>
                        </a:lnSpc>
                        <a:spcAft>
                          <a:spcPts val="600"/>
                        </a:spcAft>
                      </a:pPr>
                      <a:r>
                        <a:rPr lang="en-AU"/>
                        <a:t>Ranges from 500 to 600 kg/m³, depending on moisture content and growth conditions.</a:t>
                      </a:r>
                    </a:p>
                  </a:txBody>
                  <a:tcPr marL="152400" marR="152400" marT="47625" marB="47625" anchor="ctr"/>
                </a:tc>
                <a:extLst>
                  <a:ext uri="{0D108BD9-81ED-4DB2-BD59-A6C34878D82A}">
                    <a16:rowId xmlns:a16="http://schemas.microsoft.com/office/drawing/2014/main" val="196785071"/>
                  </a:ext>
                </a:extLst>
              </a:tr>
              <a:tr h="505460">
                <a:tc>
                  <a:txBody>
                    <a:bodyPr/>
                    <a:lstStyle/>
                    <a:p>
                      <a:pPr>
                        <a:lnSpc>
                          <a:spcPct val="120000"/>
                        </a:lnSpc>
                        <a:spcAft>
                          <a:spcPts val="600"/>
                        </a:spcAft>
                      </a:pPr>
                      <a:r>
                        <a:rPr lang="en-AU"/>
                        <a:t>Durability</a:t>
                      </a:r>
                    </a:p>
                  </a:txBody>
                  <a:tcPr marL="152400" marR="152400" marT="47625" marB="47625" anchor="ctr"/>
                </a:tc>
                <a:tc>
                  <a:txBody>
                    <a:bodyPr/>
                    <a:lstStyle/>
                    <a:p>
                      <a:pPr>
                        <a:lnSpc>
                          <a:spcPct val="120000"/>
                        </a:lnSpc>
                        <a:spcAft>
                          <a:spcPts val="600"/>
                        </a:spcAft>
                      </a:pPr>
                      <a:r>
                        <a:rPr lang="en-AU"/>
                        <a:t>Moderately durable; natural resistance to decay and insects but best treated for outdoor use.</a:t>
                      </a:r>
                    </a:p>
                  </a:txBody>
                  <a:tcPr marL="152400" marR="152400" marT="47625" marB="47625" anchor="ctr"/>
                </a:tc>
                <a:extLst>
                  <a:ext uri="{0D108BD9-81ED-4DB2-BD59-A6C34878D82A}">
                    <a16:rowId xmlns:a16="http://schemas.microsoft.com/office/drawing/2014/main" val="602847892"/>
                  </a:ext>
                </a:extLst>
              </a:tr>
              <a:tr h="295148">
                <a:tc>
                  <a:txBody>
                    <a:bodyPr/>
                    <a:lstStyle/>
                    <a:p>
                      <a:pPr>
                        <a:lnSpc>
                          <a:spcPct val="120000"/>
                        </a:lnSpc>
                        <a:spcAft>
                          <a:spcPts val="600"/>
                        </a:spcAft>
                      </a:pPr>
                      <a:r>
                        <a:rPr lang="en-AU"/>
                        <a:t>Sustainability</a:t>
                      </a:r>
                    </a:p>
                  </a:txBody>
                  <a:tcPr marL="152400" marR="152400" marT="47625" marB="47625" anchor="ctr"/>
                </a:tc>
                <a:tc>
                  <a:txBody>
                    <a:bodyPr/>
                    <a:lstStyle/>
                    <a:p>
                      <a:pPr>
                        <a:lnSpc>
                          <a:spcPct val="120000"/>
                        </a:lnSpc>
                        <a:spcAft>
                          <a:spcPts val="600"/>
                        </a:spcAft>
                      </a:pPr>
                      <a:r>
                        <a:rPr lang="en-AU"/>
                        <a:t>Grown in plantations; sustainable choice with responsible forestry practices.</a:t>
                      </a:r>
                    </a:p>
                  </a:txBody>
                  <a:tcPr marL="152400" marR="152400" marT="47625" marB="47625" anchor="ctr"/>
                </a:tc>
                <a:extLst>
                  <a:ext uri="{0D108BD9-81ED-4DB2-BD59-A6C34878D82A}">
                    <a16:rowId xmlns:a16="http://schemas.microsoft.com/office/drawing/2014/main" val="18009780"/>
                  </a:ext>
                </a:extLst>
              </a:tr>
              <a:tr h="505460">
                <a:tc>
                  <a:txBody>
                    <a:bodyPr/>
                    <a:lstStyle/>
                    <a:p>
                      <a:pPr>
                        <a:lnSpc>
                          <a:spcPct val="120000"/>
                        </a:lnSpc>
                        <a:spcAft>
                          <a:spcPts val="600"/>
                        </a:spcAft>
                      </a:pPr>
                      <a:r>
                        <a:rPr lang="en-AU" dirty="0"/>
                        <a:t>Uses</a:t>
                      </a:r>
                    </a:p>
                  </a:txBody>
                  <a:tcPr marL="152400" marR="152400" marT="47625" marB="47625" anchor="ctr"/>
                </a:tc>
                <a:tc>
                  <a:txBody>
                    <a:bodyPr/>
                    <a:lstStyle/>
                    <a:p>
                      <a:pPr>
                        <a:lnSpc>
                          <a:spcPct val="120000"/>
                        </a:lnSpc>
                        <a:spcAft>
                          <a:spcPts val="600"/>
                        </a:spcAft>
                      </a:pPr>
                      <a:r>
                        <a:rPr lang="en-AU" dirty="0"/>
                        <a:t>Construction (framing, beams, flooring), furniture, plywood, fencing, decking, packaging.</a:t>
                      </a:r>
                    </a:p>
                  </a:txBody>
                  <a:tcPr marL="152400" marR="152400" marT="47625" marB="47625" anchor="ctr"/>
                </a:tc>
                <a:extLst>
                  <a:ext uri="{0D108BD9-81ED-4DB2-BD59-A6C34878D82A}">
                    <a16:rowId xmlns:a16="http://schemas.microsoft.com/office/drawing/2014/main" val="3985531329"/>
                  </a:ext>
                </a:extLst>
              </a:tr>
            </a:tbl>
          </a:graphicData>
        </a:graphic>
      </p:graphicFrame>
      <p:sp>
        <p:nvSpPr>
          <p:cNvPr id="2" name="Slide Number Placeholder 1">
            <a:extLst>
              <a:ext uri="{FF2B5EF4-FFF2-40B4-BE49-F238E27FC236}">
                <a16:creationId xmlns:a16="http://schemas.microsoft.com/office/drawing/2014/main" id="{67405EAC-3552-AF63-96EE-82D79C43936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49</a:t>
            </a:fld>
            <a:endParaRPr lang="en-AU"/>
          </a:p>
        </p:txBody>
      </p:sp>
    </p:spTree>
    <p:extLst>
      <p:ext uri="{BB962C8B-B14F-4D97-AF65-F5344CB8AC3E}">
        <p14:creationId xmlns:p14="http://schemas.microsoft.com/office/powerpoint/2010/main" val="203674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C1F3AF-6459-48E3-C698-8D664A8E4CBC}"/>
              </a:ext>
            </a:extLst>
          </p:cNvPr>
          <p:cNvSpPr>
            <a:spLocks noGrp="1"/>
          </p:cNvSpPr>
          <p:nvPr>
            <p:ph type="title"/>
          </p:nvPr>
        </p:nvSpPr>
        <p:spPr/>
        <p:txBody>
          <a:bodyPr/>
          <a:lstStyle/>
          <a:p>
            <a:r>
              <a:rPr lang="en-AU" dirty="0"/>
              <a:t>Class expectations</a:t>
            </a:r>
          </a:p>
        </p:txBody>
      </p:sp>
      <p:sp>
        <p:nvSpPr>
          <p:cNvPr id="4" name="Text Placeholder 3">
            <a:extLst>
              <a:ext uri="{FF2B5EF4-FFF2-40B4-BE49-F238E27FC236}">
                <a16:creationId xmlns:a16="http://schemas.microsoft.com/office/drawing/2014/main" id="{B4B6C42C-A2D7-8F84-8C77-5E76DA90F20E}"/>
              </a:ext>
            </a:extLst>
          </p:cNvPr>
          <p:cNvSpPr>
            <a:spLocks noGrp="1"/>
          </p:cNvSpPr>
          <p:nvPr>
            <p:ph type="body" sz="quarter" idx="18"/>
          </p:nvPr>
        </p:nvSpPr>
        <p:spPr/>
        <p:txBody>
          <a:bodyPr/>
          <a:lstStyle/>
          <a:p>
            <a:r>
              <a:rPr lang="en-AU" dirty="0"/>
              <a:t>Co-construct class expectations for safe lessons in technology 7–8 – timber</a:t>
            </a:r>
          </a:p>
        </p:txBody>
      </p:sp>
      <p:sp>
        <p:nvSpPr>
          <p:cNvPr id="12" name="Text Placeholder 4">
            <a:extLst>
              <a:ext uri="{FF2B5EF4-FFF2-40B4-BE49-F238E27FC236}">
                <a16:creationId xmlns:a16="http://schemas.microsoft.com/office/drawing/2014/main" id="{280EC6FC-554D-768B-B013-AF68C4678D99}"/>
              </a:ext>
            </a:extLst>
          </p:cNvPr>
          <p:cNvSpPr>
            <a:spLocks noGrp="1"/>
          </p:cNvSpPr>
          <p:nvPr>
            <p:ph type="body" sz="quarter" idx="17"/>
          </p:nvPr>
        </p:nvSpPr>
        <p:spPr>
          <a:xfrm>
            <a:off x="360000" y="1567087"/>
            <a:ext cx="11484000" cy="4167380"/>
          </a:xfrm>
        </p:spPr>
        <p:txBody>
          <a:bodyPr/>
          <a:lstStyle/>
          <a:p>
            <a:pPr>
              <a:spcAft>
                <a:spcPts val="600"/>
              </a:spcAft>
            </a:pPr>
            <a:endParaRPr lang="en-AU" sz="1800" dirty="0"/>
          </a:p>
        </p:txBody>
      </p:sp>
      <p:grpSp>
        <p:nvGrpSpPr>
          <p:cNvPr id="6" name="Group 2">
            <a:extLst>
              <a:ext uri="{FF2B5EF4-FFF2-40B4-BE49-F238E27FC236}">
                <a16:creationId xmlns:a16="http://schemas.microsoft.com/office/drawing/2014/main" id="{FA7763D8-AC92-6D50-E3B2-F4CA5FA14DD2}"/>
              </a:ext>
              <a:ext uri="{C183D7F6-B498-43B3-948B-1728B52AA6E4}">
                <adec:decorative xmlns:adec="http://schemas.microsoft.com/office/drawing/2017/decorative" val="1"/>
              </a:ext>
            </a:extLst>
          </p:cNvPr>
          <p:cNvGrpSpPr/>
          <p:nvPr/>
        </p:nvGrpSpPr>
        <p:grpSpPr>
          <a:xfrm>
            <a:off x="0" y="6121400"/>
            <a:ext cx="12192000" cy="736600"/>
            <a:chOff x="0" y="0"/>
            <a:chExt cx="25048715" cy="1667970"/>
          </a:xfrm>
        </p:grpSpPr>
        <p:sp>
          <p:nvSpPr>
            <p:cNvPr id="7" name="Freeform 3">
              <a:extLst>
                <a:ext uri="{FF2B5EF4-FFF2-40B4-BE49-F238E27FC236}">
                  <a16:creationId xmlns:a16="http://schemas.microsoft.com/office/drawing/2014/main" id="{E2AF7A57-1CEF-05E0-EB88-48DAC1F95C9D}"/>
                </a:ext>
              </a:extLst>
            </p:cNvPr>
            <p:cNvSpPr/>
            <p:nvPr/>
          </p:nvSpPr>
          <p:spPr>
            <a:xfrm>
              <a:off x="20038972" y="0"/>
              <a:ext cx="5009743" cy="1667970"/>
            </a:xfrm>
            <a:custGeom>
              <a:avLst/>
              <a:gdLst/>
              <a:ahLst/>
              <a:cxnLst/>
              <a:rect l="l" t="t" r="r" b="b"/>
              <a:pathLst>
                <a:path w="5009743" h="1667970">
                  <a:moveTo>
                    <a:pt x="0" y="0"/>
                  </a:moveTo>
                  <a:lnTo>
                    <a:pt x="5009743" y="0"/>
                  </a:lnTo>
                  <a:lnTo>
                    <a:pt x="5009743"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sp>
          <p:nvSpPr>
            <p:cNvPr id="8" name="Freeform 4">
              <a:extLst>
                <a:ext uri="{FF2B5EF4-FFF2-40B4-BE49-F238E27FC236}">
                  <a16:creationId xmlns:a16="http://schemas.microsoft.com/office/drawing/2014/main" id="{712A10B1-7DAE-E516-AB81-BB6732ACFE99}"/>
                </a:ext>
              </a:extLst>
            </p:cNvPr>
            <p:cNvSpPr/>
            <p:nvPr/>
          </p:nvSpPr>
          <p:spPr>
            <a:xfrm>
              <a:off x="15029229" y="0"/>
              <a:ext cx="5009743" cy="1667970"/>
            </a:xfrm>
            <a:custGeom>
              <a:avLst/>
              <a:gdLst/>
              <a:ahLst/>
              <a:cxnLst/>
              <a:rect l="l" t="t" r="r" b="b"/>
              <a:pathLst>
                <a:path w="5009743" h="1667970">
                  <a:moveTo>
                    <a:pt x="0" y="0"/>
                  </a:moveTo>
                  <a:lnTo>
                    <a:pt x="5009742" y="0"/>
                  </a:lnTo>
                  <a:lnTo>
                    <a:pt x="5009742"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sp>
          <p:nvSpPr>
            <p:cNvPr id="9" name="Freeform 5">
              <a:extLst>
                <a:ext uri="{FF2B5EF4-FFF2-40B4-BE49-F238E27FC236}">
                  <a16:creationId xmlns:a16="http://schemas.microsoft.com/office/drawing/2014/main" id="{F0ACEE6B-0BDC-490B-09F7-829B2732D5A9}"/>
                </a:ext>
              </a:extLst>
            </p:cNvPr>
            <p:cNvSpPr/>
            <p:nvPr/>
          </p:nvSpPr>
          <p:spPr>
            <a:xfrm>
              <a:off x="10019486" y="0"/>
              <a:ext cx="5009743" cy="1667970"/>
            </a:xfrm>
            <a:custGeom>
              <a:avLst/>
              <a:gdLst/>
              <a:ahLst/>
              <a:cxnLst/>
              <a:rect l="l" t="t" r="r" b="b"/>
              <a:pathLst>
                <a:path w="5009743" h="1667970">
                  <a:moveTo>
                    <a:pt x="0" y="0"/>
                  </a:moveTo>
                  <a:lnTo>
                    <a:pt x="5009743" y="0"/>
                  </a:lnTo>
                  <a:lnTo>
                    <a:pt x="5009743"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sp>
          <p:nvSpPr>
            <p:cNvPr id="10" name="Freeform 6">
              <a:extLst>
                <a:ext uri="{FF2B5EF4-FFF2-40B4-BE49-F238E27FC236}">
                  <a16:creationId xmlns:a16="http://schemas.microsoft.com/office/drawing/2014/main" id="{CDC4F6D0-77E7-FEE0-A7A6-5AEAE1D27623}"/>
                </a:ext>
              </a:extLst>
            </p:cNvPr>
            <p:cNvSpPr/>
            <p:nvPr/>
          </p:nvSpPr>
          <p:spPr>
            <a:xfrm>
              <a:off x="5009743" y="0"/>
              <a:ext cx="5009743" cy="1667970"/>
            </a:xfrm>
            <a:custGeom>
              <a:avLst/>
              <a:gdLst/>
              <a:ahLst/>
              <a:cxnLst/>
              <a:rect l="l" t="t" r="r" b="b"/>
              <a:pathLst>
                <a:path w="5009743" h="1667970">
                  <a:moveTo>
                    <a:pt x="0" y="0"/>
                  </a:moveTo>
                  <a:lnTo>
                    <a:pt x="5009742" y="0"/>
                  </a:lnTo>
                  <a:lnTo>
                    <a:pt x="5009742"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sp>
          <p:nvSpPr>
            <p:cNvPr id="11" name="Freeform 7">
              <a:extLst>
                <a:ext uri="{FF2B5EF4-FFF2-40B4-BE49-F238E27FC236}">
                  <a16:creationId xmlns:a16="http://schemas.microsoft.com/office/drawing/2014/main" id="{95F5E88D-A551-2118-9700-3C1C1CB69ED2}"/>
                </a:ext>
              </a:extLst>
            </p:cNvPr>
            <p:cNvSpPr/>
            <p:nvPr/>
          </p:nvSpPr>
          <p:spPr>
            <a:xfrm>
              <a:off x="0" y="0"/>
              <a:ext cx="5009743" cy="1667970"/>
            </a:xfrm>
            <a:custGeom>
              <a:avLst/>
              <a:gdLst/>
              <a:ahLst/>
              <a:cxnLst/>
              <a:rect l="l" t="t" r="r" b="b"/>
              <a:pathLst>
                <a:path w="5009743" h="1667970">
                  <a:moveTo>
                    <a:pt x="0" y="0"/>
                  </a:moveTo>
                  <a:lnTo>
                    <a:pt x="5009743" y="0"/>
                  </a:lnTo>
                  <a:lnTo>
                    <a:pt x="5009743"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grpSp>
      <p:sp>
        <p:nvSpPr>
          <p:cNvPr id="2" name="Slide Number Placeholder 1">
            <a:extLst>
              <a:ext uri="{FF2B5EF4-FFF2-40B4-BE49-F238E27FC236}">
                <a16:creationId xmlns:a16="http://schemas.microsoft.com/office/drawing/2014/main" id="{653F6528-5B7C-22E7-4AC3-3EFDEC4B946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5</a:t>
            </a:fld>
            <a:endParaRPr lang="en-AU" dirty="0">
              <a:solidFill>
                <a:schemeClr val="bg1"/>
              </a:solidFill>
            </a:endParaRPr>
          </a:p>
        </p:txBody>
      </p:sp>
    </p:spTree>
    <p:extLst>
      <p:ext uri="{BB962C8B-B14F-4D97-AF65-F5344CB8AC3E}">
        <p14:creationId xmlns:p14="http://schemas.microsoft.com/office/powerpoint/2010/main" val="4248111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40C7DE-1C0B-247B-2AFA-326552928C4B}"/>
              </a:ext>
            </a:extLst>
          </p:cNvPr>
          <p:cNvSpPr>
            <a:spLocks noGrp="1"/>
          </p:cNvSpPr>
          <p:nvPr>
            <p:ph type="title"/>
          </p:nvPr>
        </p:nvSpPr>
        <p:spPr/>
        <p:txBody>
          <a:bodyPr/>
          <a:lstStyle/>
          <a:p>
            <a:r>
              <a:rPr lang="en-AU" dirty="0"/>
              <a:t>Properties of Tasmanian Oak</a:t>
            </a:r>
          </a:p>
        </p:txBody>
      </p:sp>
      <p:graphicFrame>
        <p:nvGraphicFramePr>
          <p:cNvPr id="6" name="Table 5">
            <a:extLst>
              <a:ext uri="{FF2B5EF4-FFF2-40B4-BE49-F238E27FC236}">
                <a16:creationId xmlns:a16="http://schemas.microsoft.com/office/drawing/2014/main" id="{D3C6681E-FA34-EB75-248F-EC601042EF88}"/>
              </a:ext>
            </a:extLst>
          </p:cNvPr>
          <p:cNvGraphicFramePr>
            <a:graphicFrameLocks noGrp="1"/>
          </p:cNvGraphicFramePr>
          <p:nvPr>
            <p:extLst>
              <p:ext uri="{D42A27DB-BD31-4B8C-83A1-F6EECF244321}">
                <p14:modId xmlns:p14="http://schemas.microsoft.com/office/powerpoint/2010/main" val="2702888113"/>
              </p:ext>
            </p:extLst>
          </p:nvPr>
        </p:nvGraphicFramePr>
        <p:xfrm>
          <a:off x="360024" y="1038269"/>
          <a:ext cx="11483974" cy="5366398"/>
        </p:xfrm>
        <a:graphic>
          <a:graphicData uri="http://schemas.openxmlformats.org/drawingml/2006/table">
            <a:tbl>
              <a:tblPr firstRow="1" firstCol="1" bandRow="1">
                <a:tableStyleId>{69012ECD-51FC-41F1-AA8D-1B2483CD663E}</a:tableStyleId>
              </a:tblPr>
              <a:tblGrid>
                <a:gridCol w="3030537">
                  <a:extLst>
                    <a:ext uri="{9D8B030D-6E8A-4147-A177-3AD203B41FA5}">
                      <a16:colId xmlns:a16="http://schemas.microsoft.com/office/drawing/2014/main" val="3722833750"/>
                    </a:ext>
                  </a:extLst>
                </a:gridCol>
                <a:gridCol w="8453437">
                  <a:extLst>
                    <a:ext uri="{9D8B030D-6E8A-4147-A177-3AD203B41FA5}">
                      <a16:colId xmlns:a16="http://schemas.microsoft.com/office/drawing/2014/main" val="2091006283"/>
                    </a:ext>
                  </a:extLst>
                </a:gridCol>
              </a:tblGrid>
              <a:tr h="566814">
                <a:tc>
                  <a:txBody>
                    <a:bodyPr/>
                    <a:lstStyle/>
                    <a:p>
                      <a:pPr>
                        <a:lnSpc>
                          <a:spcPct val="120000"/>
                        </a:lnSpc>
                        <a:spcAft>
                          <a:spcPts val="600"/>
                        </a:spcAft>
                      </a:pPr>
                      <a:r>
                        <a:rPr lang="en-AU"/>
                        <a:t>Botanical Name</a:t>
                      </a:r>
                    </a:p>
                  </a:txBody>
                  <a:tcPr marL="152400" marR="152400" marT="47625" marB="47625" anchor="ctr"/>
                </a:tc>
                <a:tc>
                  <a:txBody>
                    <a:bodyPr/>
                    <a:lstStyle/>
                    <a:p>
                      <a:pPr>
                        <a:lnSpc>
                          <a:spcPct val="120000"/>
                        </a:lnSpc>
                        <a:spcAft>
                          <a:spcPts val="600"/>
                        </a:spcAft>
                      </a:pPr>
                      <a:r>
                        <a:rPr lang="en-AU" dirty="0"/>
                        <a:t>Eucalyptus delegatensis</a:t>
                      </a:r>
                    </a:p>
                  </a:txBody>
                  <a:tcPr marL="152400" marR="152400" marT="47625" marB="47625" anchor="ctr"/>
                </a:tc>
                <a:extLst>
                  <a:ext uri="{0D108BD9-81ED-4DB2-BD59-A6C34878D82A}">
                    <a16:rowId xmlns:a16="http://schemas.microsoft.com/office/drawing/2014/main" val="520215142"/>
                  </a:ext>
                </a:extLst>
              </a:tr>
              <a:tr h="295148">
                <a:tc>
                  <a:txBody>
                    <a:bodyPr/>
                    <a:lstStyle/>
                    <a:p>
                      <a:pPr>
                        <a:lnSpc>
                          <a:spcPct val="120000"/>
                        </a:lnSpc>
                        <a:spcAft>
                          <a:spcPts val="600"/>
                        </a:spcAft>
                      </a:pPr>
                      <a:r>
                        <a:rPr lang="en-AU"/>
                        <a:t>Other Common Names</a:t>
                      </a:r>
                    </a:p>
                  </a:txBody>
                  <a:tcPr marL="152400" marR="152400" marT="47625" marB="47625" anchor="ctr"/>
                </a:tc>
                <a:tc>
                  <a:txBody>
                    <a:bodyPr/>
                    <a:lstStyle/>
                    <a:p>
                      <a:pPr>
                        <a:lnSpc>
                          <a:spcPct val="120000"/>
                        </a:lnSpc>
                        <a:spcAft>
                          <a:spcPts val="600"/>
                        </a:spcAft>
                      </a:pPr>
                      <a:r>
                        <a:rPr lang="en-AU"/>
                        <a:t>Tasmanian Ash, Victorian Ash, Mountain Ash</a:t>
                      </a:r>
                    </a:p>
                  </a:txBody>
                  <a:tcPr marL="152400" marR="152400" marT="47625" marB="47625" anchor="ctr"/>
                </a:tc>
                <a:extLst>
                  <a:ext uri="{0D108BD9-81ED-4DB2-BD59-A6C34878D82A}">
                    <a16:rowId xmlns:a16="http://schemas.microsoft.com/office/drawing/2014/main" val="3150467313"/>
                  </a:ext>
                </a:extLst>
              </a:tr>
              <a:tr h="505460">
                <a:tc>
                  <a:txBody>
                    <a:bodyPr/>
                    <a:lstStyle/>
                    <a:p>
                      <a:pPr>
                        <a:lnSpc>
                          <a:spcPct val="120000"/>
                        </a:lnSpc>
                        <a:spcAft>
                          <a:spcPts val="600"/>
                        </a:spcAft>
                      </a:pPr>
                      <a:r>
                        <a:rPr lang="en-AU" dirty="0"/>
                        <a:t>Tree Description</a:t>
                      </a:r>
                    </a:p>
                  </a:txBody>
                  <a:tcPr marL="152400" marR="152400" marT="47625" marB="47625" anchor="ctr"/>
                </a:tc>
                <a:tc>
                  <a:txBody>
                    <a:bodyPr/>
                    <a:lstStyle/>
                    <a:p>
                      <a:pPr>
                        <a:lnSpc>
                          <a:spcPct val="120000"/>
                        </a:lnSpc>
                        <a:spcAft>
                          <a:spcPts val="600"/>
                        </a:spcAft>
                      </a:pPr>
                      <a:r>
                        <a:rPr lang="en-AU"/>
                        <a:t>Tall evergreen tree, can grow up to 60 meters; straight trunk with a smooth, greyish bark.</a:t>
                      </a:r>
                    </a:p>
                  </a:txBody>
                  <a:tcPr marL="152400" marR="152400" marT="47625" marB="47625" anchor="ctr"/>
                </a:tc>
                <a:extLst>
                  <a:ext uri="{0D108BD9-81ED-4DB2-BD59-A6C34878D82A}">
                    <a16:rowId xmlns:a16="http://schemas.microsoft.com/office/drawing/2014/main" val="1259247754"/>
                  </a:ext>
                </a:extLst>
              </a:tr>
              <a:tr h="295148">
                <a:tc>
                  <a:txBody>
                    <a:bodyPr/>
                    <a:lstStyle/>
                    <a:p>
                      <a:pPr>
                        <a:lnSpc>
                          <a:spcPct val="120000"/>
                        </a:lnSpc>
                        <a:spcAft>
                          <a:spcPts val="600"/>
                        </a:spcAft>
                      </a:pPr>
                      <a:r>
                        <a:rPr lang="en-AU"/>
                        <a:t>Timber Colour</a:t>
                      </a:r>
                    </a:p>
                  </a:txBody>
                  <a:tcPr marL="152400" marR="152400" marT="47625" marB="47625" anchor="ctr"/>
                </a:tc>
                <a:tc>
                  <a:txBody>
                    <a:bodyPr/>
                    <a:lstStyle/>
                    <a:p>
                      <a:pPr>
                        <a:lnSpc>
                          <a:spcPct val="120000"/>
                        </a:lnSpc>
                        <a:spcAft>
                          <a:spcPts val="600"/>
                        </a:spcAft>
                      </a:pPr>
                      <a:r>
                        <a:rPr lang="en-AU"/>
                        <a:t>Light to medium brown with pinkish or yellow hues; colour may darken with age.</a:t>
                      </a:r>
                    </a:p>
                  </a:txBody>
                  <a:tcPr marL="152400" marR="152400" marT="47625" marB="47625" anchor="ctr"/>
                </a:tc>
                <a:extLst>
                  <a:ext uri="{0D108BD9-81ED-4DB2-BD59-A6C34878D82A}">
                    <a16:rowId xmlns:a16="http://schemas.microsoft.com/office/drawing/2014/main" val="3165261872"/>
                  </a:ext>
                </a:extLst>
              </a:tr>
              <a:tr h="295148">
                <a:tc>
                  <a:txBody>
                    <a:bodyPr/>
                    <a:lstStyle/>
                    <a:p>
                      <a:pPr>
                        <a:lnSpc>
                          <a:spcPct val="120000"/>
                        </a:lnSpc>
                        <a:spcAft>
                          <a:spcPts val="600"/>
                        </a:spcAft>
                      </a:pPr>
                      <a:r>
                        <a:rPr lang="en-AU" dirty="0"/>
                        <a:t>Grain and Texture</a:t>
                      </a:r>
                    </a:p>
                  </a:txBody>
                  <a:tcPr marL="152400" marR="152400" marT="47625" marB="47625" anchor="ctr"/>
                </a:tc>
                <a:tc>
                  <a:txBody>
                    <a:bodyPr/>
                    <a:lstStyle/>
                    <a:p>
                      <a:pPr>
                        <a:lnSpc>
                          <a:spcPct val="120000"/>
                        </a:lnSpc>
                        <a:spcAft>
                          <a:spcPts val="600"/>
                        </a:spcAft>
                      </a:pPr>
                      <a:r>
                        <a:rPr lang="en-AU" dirty="0"/>
                        <a:t>Fine to medium grain with a straight texture; generally has a smooth finish.</a:t>
                      </a:r>
                    </a:p>
                  </a:txBody>
                  <a:tcPr marL="152400" marR="152400" marT="47625" marB="47625" anchor="ctr"/>
                </a:tc>
                <a:extLst>
                  <a:ext uri="{0D108BD9-81ED-4DB2-BD59-A6C34878D82A}">
                    <a16:rowId xmlns:a16="http://schemas.microsoft.com/office/drawing/2014/main" val="1106409835"/>
                  </a:ext>
                </a:extLst>
              </a:tr>
              <a:tr h="505460">
                <a:tc>
                  <a:txBody>
                    <a:bodyPr/>
                    <a:lstStyle/>
                    <a:p>
                      <a:pPr>
                        <a:lnSpc>
                          <a:spcPct val="120000"/>
                        </a:lnSpc>
                        <a:spcAft>
                          <a:spcPts val="600"/>
                        </a:spcAft>
                      </a:pPr>
                      <a:r>
                        <a:rPr lang="en-AU"/>
                        <a:t>Density</a:t>
                      </a:r>
                    </a:p>
                  </a:txBody>
                  <a:tcPr marL="152400" marR="152400" marT="47625" marB="47625" anchor="ctr"/>
                </a:tc>
                <a:tc>
                  <a:txBody>
                    <a:bodyPr/>
                    <a:lstStyle/>
                    <a:p>
                      <a:pPr>
                        <a:lnSpc>
                          <a:spcPct val="120000"/>
                        </a:lnSpc>
                        <a:spcAft>
                          <a:spcPts val="600"/>
                        </a:spcAft>
                      </a:pPr>
                      <a:r>
                        <a:rPr lang="en-AU"/>
                        <a:t>Density ranges from 600 to 800 kg/m³, depending on the specific species and moisture content.</a:t>
                      </a:r>
                    </a:p>
                  </a:txBody>
                  <a:tcPr marL="152400" marR="152400" marT="47625" marB="47625" anchor="ctr"/>
                </a:tc>
                <a:extLst>
                  <a:ext uri="{0D108BD9-81ED-4DB2-BD59-A6C34878D82A}">
                    <a16:rowId xmlns:a16="http://schemas.microsoft.com/office/drawing/2014/main" val="29665943"/>
                  </a:ext>
                </a:extLst>
              </a:tr>
              <a:tr h="505460">
                <a:tc>
                  <a:txBody>
                    <a:bodyPr/>
                    <a:lstStyle/>
                    <a:p>
                      <a:pPr>
                        <a:lnSpc>
                          <a:spcPct val="120000"/>
                        </a:lnSpc>
                        <a:spcAft>
                          <a:spcPts val="600"/>
                        </a:spcAft>
                      </a:pPr>
                      <a:r>
                        <a:rPr lang="en-AU" dirty="0"/>
                        <a:t>Durability</a:t>
                      </a:r>
                    </a:p>
                  </a:txBody>
                  <a:tcPr marL="152400" marR="152400" marT="47625" marB="47625" anchor="ctr"/>
                </a:tc>
                <a:tc>
                  <a:txBody>
                    <a:bodyPr/>
                    <a:lstStyle/>
                    <a:p>
                      <a:pPr>
                        <a:lnSpc>
                          <a:spcPct val="120000"/>
                        </a:lnSpc>
                        <a:spcAft>
                          <a:spcPts val="600"/>
                        </a:spcAft>
                      </a:pPr>
                      <a:r>
                        <a:rPr lang="en-AU"/>
                        <a:t>Moderately durable; has good resistance to wear but can be susceptible to insect attack.</a:t>
                      </a:r>
                    </a:p>
                  </a:txBody>
                  <a:tcPr marL="152400" marR="152400" marT="47625" marB="47625" anchor="ctr"/>
                </a:tc>
                <a:extLst>
                  <a:ext uri="{0D108BD9-81ED-4DB2-BD59-A6C34878D82A}">
                    <a16:rowId xmlns:a16="http://schemas.microsoft.com/office/drawing/2014/main" val="1293661830"/>
                  </a:ext>
                </a:extLst>
              </a:tr>
              <a:tr h="505460">
                <a:tc>
                  <a:txBody>
                    <a:bodyPr/>
                    <a:lstStyle/>
                    <a:p>
                      <a:pPr>
                        <a:lnSpc>
                          <a:spcPct val="120000"/>
                        </a:lnSpc>
                        <a:spcAft>
                          <a:spcPts val="600"/>
                        </a:spcAft>
                      </a:pPr>
                      <a:r>
                        <a:rPr lang="en-AU"/>
                        <a:t>Sustainability</a:t>
                      </a:r>
                    </a:p>
                  </a:txBody>
                  <a:tcPr marL="152400" marR="152400" marT="47625" marB="47625" anchor="ctr"/>
                </a:tc>
                <a:tc>
                  <a:txBody>
                    <a:bodyPr/>
                    <a:lstStyle/>
                    <a:p>
                      <a:pPr>
                        <a:lnSpc>
                          <a:spcPct val="120000"/>
                        </a:lnSpc>
                        <a:spcAft>
                          <a:spcPts val="600"/>
                        </a:spcAft>
                      </a:pPr>
                      <a:r>
                        <a:rPr lang="en-AU"/>
                        <a:t>Often sourced from sustainably managed forests in Tasmania and Victoria; considered eco-friendly.</a:t>
                      </a:r>
                    </a:p>
                  </a:txBody>
                  <a:tcPr marL="152400" marR="152400" marT="47625" marB="47625" anchor="ctr"/>
                </a:tc>
                <a:extLst>
                  <a:ext uri="{0D108BD9-81ED-4DB2-BD59-A6C34878D82A}">
                    <a16:rowId xmlns:a16="http://schemas.microsoft.com/office/drawing/2014/main" val="1421820313"/>
                  </a:ext>
                </a:extLst>
              </a:tr>
              <a:tr h="505460">
                <a:tc>
                  <a:txBody>
                    <a:bodyPr/>
                    <a:lstStyle/>
                    <a:p>
                      <a:pPr>
                        <a:lnSpc>
                          <a:spcPct val="120000"/>
                        </a:lnSpc>
                        <a:spcAft>
                          <a:spcPts val="600"/>
                        </a:spcAft>
                      </a:pPr>
                      <a:r>
                        <a:rPr lang="en-AU"/>
                        <a:t>Uses</a:t>
                      </a:r>
                    </a:p>
                  </a:txBody>
                  <a:tcPr marL="152400" marR="152400" marT="47625" marB="47625" anchor="ctr"/>
                </a:tc>
                <a:tc>
                  <a:txBody>
                    <a:bodyPr/>
                    <a:lstStyle/>
                    <a:p>
                      <a:pPr>
                        <a:lnSpc>
                          <a:spcPct val="120000"/>
                        </a:lnSpc>
                        <a:spcAft>
                          <a:spcPts val="600"/>
                        </a:spcAft>
                      </a:pPr>
                      <a:r>
                        <a:rPr lang="en-AU" dirty="0"/>
                        <a:t>Furniture, flooring, cabinetry, joinery, and decorative items; widely used in construction.</a:t>
                      </a:r>
                    </a:p>
                  </a:txBody>
                  <a:tcPr marL="152400" marR="152400" marT="47625" marB="47625" anchor="ctr"/>
                </a:tc>
                <a:extLst>
                  <a:ext uri="{0D108BD9-81ED-4DB2-BD59-A6C34878D82A}">
                    <a16:rowId xmlns:a16="http://schemas.microsoft.com/office/drawing/2014/main" val="1935661815"/>
                  </a:ext>
                </a:extLst>
              </a:tr>
            </a:tbl>
          </a:graphicData>
        </a:graphic>
      </p:graphicFrame>
      <p:sp>
        <p:nvSpPr>
          <p:cNvPr id="2" name="Slide Number Placeholder 1">
            <a:extLst>
              <a:ext uri="{FF2B5EF4-FFF2-40B4-BE49-F238E27FC236}">
                <a16:creationId xmlns:a16="http://schemas.microsoft.com/office/drawing/2014/main" id="{6453F5EA-CCB9-1172-BAAC-ED904D9938C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50</a:t>
            </a:fld>
            <a:endParaRPr lang="en-AU"/>
          </a:p>
        </p:txBody>
      </p:sp>
    </p:spTree>
    <p:extLst>
      <p:ext uri="{BB962C8B-B14F-4D97-AF65-F5344CB8AC3E}">
        <p14:creationId xmlns:p14="http://schemas.microsoft.com/office/powerpoint/2010/main" val="368600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 9</a:t>
            </a:r>
          </a:p>
        </p:txBody>
      </p:sp>
      <p:sp>
        <p:nvSpPr>
          <p:cNvPr id="3" name="TextBox 2">
            <a:extLst>
              <a:ext uri="{FF2B5EF4-FFF2-40B4-BE49-F238E27FC236}">
                <a16:creationId xmlns:a16="http://schemas.microsoft.com/office/drawing/2014/main" id="{DF637BA9-DB5E-2457-A795-0B300DBA6F82}"/>
              </a:ext>
            </a:extLst>
          </p:cNvPr>
          <p:cNvSpPr txBox="1"/>
          <p:nvPr/>
        </p:nvSpPr>
        <p:spPr>
          <a:xfrm>
            <a:off x="444500" y="1917277"/>
            <a:ext cx="11303000" cy="373429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rPr>
              <a:t>We are:</a:t>
            </a:r>
          </a:p>
          <a:p>
            <a:pPr marL="342900" indent="-342900">
              <a:lnSpc>
                <a:spcPct val="150000"/>
              </a:lnSpc>
              <a:spcAft>
                <a:spcPts val="600"/>
              </a:spcAft>
              <a:buFont typeface="Arial" panose="020B0604020202020204" pitchFamily="34" charset="0"/>
              <a:buChar char="•"/>
            </a:pPr>
            <a:r>
              <a:rPr lang="en-AU" sz="1800" dirty="0"/>
              <a:t>learning to understand the differences between sustainable and traditional timber sourcing practices and their environmental impact.</a:t>
            </a:r>
          </a:p>
          <a:p>
            <a:pPr marL="342900" indent="-342900">
              <a:lnSpc>
                <a:spcPct val="150000"/>
              </a:lnSpc>
              <a:spcAft>
                <a:spcPts val="600"/>
              </a:spcAft>
              <a:buFont typeface="Arial" panose="020B0604020202020204" pitchFamily="34" charset="0"/>
              <a:buChar char="•"/>
            </a:pPr>
            <a:r>
              <a:rPr lang="en-AU" sz="1800" dirty="0"/>
              <a:t>exploring how sustainable design can benefit both the user and the environment</a:t>
            </a:r>
          </a:p>
          <a:p>
            <a:pPr>
              <a:lnSpc>
                <a:spcPct val="150000"/>
              </a:lnSpc>
              <a:spcAft>
                <a:spcPts val="600"/>
              </a:spcAft>
            </a:pPr>
            <a:r>
              <a:rPr lang="en-AU" sz="1800" b="1" dirty="0">
                <a:solidFill>
                  <a:schemeClr val="accent1"/>
                </a:solidFill>
              </a:rPr>
              <a:t>We can:</a:t>
            </a:r>
          </a:p>
          <a:p>
            <a:pPr marL="342900" indent="-342900">
              <a:lnSpc>
                <a:spcPct val="150000"/>
              </a:lnSpc>
              <a:spcAft>
                <a:spcPts val="600"/>
              </a:spcAft>
              <a:buFont typeface="Arial" panose="020B0604020202020204" pitchFamily="34" charset="0"/>
              <a:buChar char="•"/>
            </a:pPr>
            <a:r>
              <a:rPr lang="en-AU" sz="1800" dirty="0"/>
              <a:t>explain ethical and legal responsibilities involved in sourcing timber and other materials.</a:t>
            </a:r>
          </a:p>
          <a:p>
            <a:pPr marL="342900" indent="-342900">
              <a:lnSpc>
                <a:spcPct val="150000"/>
              </a:lnSpc>
              <a:spcAft>
                <a:spcPts val="600"/>
              </a:spcAft>
              <a:buFont typeface="Arial" panose="020B0604020202020204" pitchFamily="34" charset="0"/>
              <a:buChar char="•"/>
            </a:pPr>
            <a:r>
              <a:rPr lang="en-AU" sz="1800" dirty="0"/>
              <a:t>compare sustainable sourcing practices and resource management practices.</a:t>
            </a:r>
          </a:p>
          <a:p>
            <a:pPr marL="342900" indent="-342900">
              <a:lnSpc>
                <a:spcPct val="150000"/>
              </a:lnSpc>
              <a:spcAft>
                <a:spcPts val="600"/>
              </a:spcAft>
              <a:buFont typeface="Arial" panose="020B0604020202020204" pitchFamily="34" charset="0"/>
              <a:buChar char="•"/>
            </a:pPr>
            <a:r>
              <a:rPr lang="en-AU" sz="1800" dirty="0"/>
              <a:t>minimise waste during design and production.</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51</a:t>
            </a:fld>
            <a:endParaRPr lang="en-AU"/>
          </a:p>
        </p:txBody>
      </p:sp>
    </p:spTree>
    <p:extLst>
      <p:ext uri="{BB962C8B-B14F-4D97-AF65-F5344CB8AC3E}">
        <p14:creationId xmlns:p14="http://schemas.microsoft.com/office/powerpoint/2010/main" val="2385622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3638A6-EAAD-ED23-B235-3195C1C1E80F}"/>
              </a:ext>
            </a:extLst>
          </p:cNvPr>
          <p:cNvSpPr>
            <a:spLocks noGrp="1"/>
          </p:cNvSpPr>
          <p:nvPr>
            <p:ph type="title"/>
          </p:nvPr>
        </p:nvSpPr>
        <p:spPr/>
        <p:txBody>
          <a:bodyPr/>
          <a:lstStyle/>
          <a:p>
            <a:r>
              <a:rPr lang="en-AU" dirty="0"/>
              <a:t>Sustainability</a:t>
            </a:r>
          </a:p>
        </p:txBody>
      </p:sp>
      <p:sp>
        <p:nvSpPr>
          <p:cNvPr id="4" name="Text Placeholder 3">
            <a:extLst>
              <a:ext uri="{FF2B5EF4-FFF2-40B4-BE49-F238E27FC236}">
                <a16:creationId xmlns:a16="http://schemas.microsoft.com/office/drawing/2014/main" id="{5EBF8ADD-9FD6-620B-2B7E-0D04A65F1572}"/>
              </a:ext>
            </a:extLst>
          </p:cNvPr>
          <p:cNvSpPr>
            <a:spLocks noGrp="1"/>
          </p:cNvSpPr>
          <p:nvPr>
            <p:ph type="body" sz="quarter" idx="18"/>
          </p:nvPr>
        </p:nvSpPr>
        <p:spPr/>
        <p:txBody>
          <a:bodyPr/>
          <a:lstStyle/>
          <a:p>
            <a:r>
              <a:rPr lang="en-AU" dirty="0"/>
              <a:t>What is it?</a:t>
            </a:r>
          </a:p>
        </p:txBody>
      </p:sp>
      <p:sp>
        <p:nvSpPr>
          <p:cNvPr id="5" name="Text Placeholder 4">
            <a:extLst>
              <a:ext uri="{FF2B5EF4-FFF2-40B4-BE49-F238E27FC236}">
                <a16:creationId xmlns:a16="http://schemas.microsoft.com/office/drawing/2014/main" id="{C6FE6A93-3BC1-F1ED-4BB8-374FF0B533E8}"/>
              </a:ext>
            </a:extLst>
          </p:cNvPr>
          <p:cNvSpPr>
            <a:spLocks noGrp="1"/>
          </p:cNvSpPr>
          <p:nvPr>
            <p:ph type="body" sz="quarter" idx="17"/>
          </p:nvPr>
        </p:nvSpPr>
        <p:spPr/>
        <p:txBody>
          <a:bodyPr/>
          <a:lstStyle/>
          <a:p>
            <a:pPr>
              <a:spcAft>
                <a:spcPts val="600"/>
              </a:spcAft>
            </a:pPr>
            <a:r>
              <a:rPr lang="en-AU" sz="1800" dirty="0"/>
              <a:t>Sustainability is supporting the needs of the present without compromising the ability of future generations to meet their needs.</a:t>
            </a:r>
          </a:p>
          <a:p>
            <a:pPr>
              <a:spcAft>
                <a:spcPts val="600"/>
              </a:spcAft>
            </a:pPr>
            <a:r>
              <a:rPr lang="en-AU" sz="1800" dirty="0"/>
              <a:t>It is a way of using resources that meets our needs today without harming the ability of future generations to meet their own needs. It’s about balancing how we use resources like timber, water, and energy, so that they will still be available for people in the future.</a:t>
            </a:r>
          </a:p>
        </p:txBody>
      </p:sp>
      <p:sp>
        <p:nvSpPr>
          <p:cNvPr id="2" name="Slide Number Placeholder 1">
            <a:extLst>
              <a:ext uri="{FF2B5EF4-FFF2-40B4-BE49-F238E27FC236}">
                <a16:creationId xmlns:a16="http://schemas.microsoft.com/office/drawing/2014/main" id="{8EE61DF0-6BEA-8D73-8C87-751490533DA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52</a:t>
            </a:fld>
            <a:endParaRPr lang="en-AU"/>
          </a:p>
        </p:txBody>
      </p:sp>
    </p:spTree>
    <p:extLst>
      <p:ext uri="{BB962C8B-B14F-4D97-AF65-F5344CB8AC3E}">
        <p14:creationId xmlns:p14="http://schemas.microsoft.com/office/powerpoint/2010/main" val="95925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4C204FD3-4436-485E-4522-CBA3ABC781BF}"/>
              </a:ext>
            </a:extLst>
          </p:cNvPr>
          <p:cNvSpPr>
            <a:spLocks noGrp="1"/>
          </p:cNvSpPr>
          <p:nvPr>
            <p:ph type="title"/>
          </p:nvPr>
        </p:nvSpPr>
        <p:spPr/>
        <p:txBody>
          <a:bodyPr/>
          <a:lstStyle/>
          <a:p>
            <a:r>
              <a:rPr lang="en-AU" dirty="0"/>
              <a:t>Sustainable wood from sustainable forests</a:t>
            </a:r>
            <a:endParaRPr lang="en-US" dirty="0"/>
          </a:p>
        </p:txBody>
      </p:sp>
      <p:sp>
        <p:nvSpPr>
          <p:cNvPr id="4" name="Text Placeholder 3">
            <a:extLst>
              <a:ext uri="{FF2B5EF4-FFF2-40B4-BE49-F238E27FC236}">
                <a16:creationId xmlns:a16="http://schemas.microsoft.com/office/drawing/2014/main" id="{1F0666D6-8C99-58B5-56A1-F55F614D637D}"/>
              </a:ext>
            </a:extLst>
          </p:cNvPr>
          <p:cNvSpPr>
            <a:spLocks noGrp="1"/>
          </p:cNvSpPr>
          <p:nvPr>
            <p:ph type="body" sz="quarter" idx="18"/>
          </p:nvPr>
        </p:nvSpPr>
        <p:spPr/>
        <p:txBody>
          <a:bodyPr/>
          <a:lstStyle/>
          <a:p>
            <a:r>
              <a:rPr lang="en-AU" sz="2000" dirty="0">
                <a:effectLst/>
                <a:latin typeface="Arial" panose="020B0604020202020204" pitchFamily="34" charset="0"/>
                <a:ea typeface="Calibri" panose="020F0502020204030204" pitchFamily="34" charset="0"/>
              </a:rPr>
              <a:t>Watch </a:t>
            </a:r>
            <a:r>
              <a:rPr lang="en-AU" sz="2000" u="sng" dirty="0">
                <a:solidFill>
                  <a:srgbClr val="2F5496"/>
                </a:solidFill>
                <a:effectLst/>
                <a:latin typeface="Arial" panose="020B0604020202020204" pitchFamily="34" charset="0"/>
                <a:ea typeface="Calibri" panose="020F0502020204030204" pitchFamily="34" charset="0"/>
                <a:hlinkClick r:id="rId3"/>
              </a:rPr>
              <a:t>Sustainable Wood from Sustainable Forests (15:35).</a:t>
            </a:r>
            <a:endParaRPr lang="en-US" dirty="0"/>
          </a:p>
        </p:txBody>
      </p:sp>
      <p:pic>
        <p:nvPicPr>
          <p:cNvPr id="3" name="Online Media 2" descr="Sustainable Wood from Sustainable Forests">
            <a:hlinkClick r:id="" action="ppaction://media"/>
            <a:extLst>
              <a:ext uri="{FF2B5EF4-FFF2-40B4-BE49-F238E27FC236}">
                <a16:creationId xmlns:a16="http://schemas.microsoft.com/office/drawing/2014/main" id="{F755C9DF-242B-04A9-98F4-63E9859F2959}"/>
              </a:ext>
            </a:extLst>
          </p:cNvPr>
          <p:cNvPicPr>
            <a:picLocks noRot="1" noChangeAspect="1"/>
          </p:cNvPicPr>
          <p:nvPr>
            <a:videoFile r:link="rId1"/>
          </p:nvPr>
        </p:nvPicPr>
        <p:blipFill>
          <a:blip r:embed="rId4"/>
          <a:stretch>
            <a:fillRect/>
          </a:stretch>
        </p:blipFill>
        <p:spPr>
          <a:xfrm>
            <a:off x="359998" y="1520825"/>
            <a:ext cx="9004719" cy="5087666"/>
          </a:xfrm>
          <a:prstGeom prst="rect">
            <a:avLst/>
          </a:prstGeom>
        </p:spPr>
      </p:pic>
      <p:sp>
        <p:nvSpPr>
          <p:cNvPr id="2" name="Slide Number Placeholder 1">
            <a:extLst>
              <a:ext uri="{FF2B5EF4-FFF2-40B4-BE49-F238E27FC236}">
                <a16:creationId xmlns:a16="http://schemas.microsoft.com/office/drawing/2014/main" id="{0FB3A87C-7051-C25B-6B94-30B5569EE5B2}"/>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53</a:t>
            </a:fld>
            <a:endParaRPr lang="en-AU"/>
          </a:p>
        </p:txBody>
      </p:sp>
    </p:spTree>
    <p:extLst>
      <p:ext uri="{BB962C8B-B14F-4D97-AF65-F5344CB8AC3E}">
        <p14:creationId xmlns:p14="http://schemas.microsoft.com/office/powerpoint/2010/main" val="341521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C8E7D0-EC89-BB63-D3C1-5A4A2F7347A4}"/>
              </a:ext>
            </a:extLst>
          </p:cNvPr>
          <p:cNvSpPr>
            <a:spLocks noGrp="1"/>
          </p:cNvSpPr>
          <p:nvPr>
            <p:ph type="title"/>
          </p:nvPr>
        </p:nvSpPr>
        <p:spPr/>
        <p:txBody>
          <a:bodyPr vert="horz" lIns="0" tIns="0" rIns="0" bIns="0" rtlCol="0" anchor="b">
            <a:noAutofit/>
          </a:bodyPr>
          <a:lstStyle/>
          <a:p>
            <a:r>
              <a:rPr lang="en-AU" dirty="0"/>
              <a:t>Sustainable</a:t>
            </a:r>
            <a:r>
              <a:rPr lang="en-AU" baseline="0" dirty="0"/>
              <a:t> terms</a:t>
            </a:r>
            <a:endParaRPr lang="en-AU" dirty="0"/>
          </a:p>
        </p:txBody>
      </p:sp>
      <p:graphicFrame>
        <p:nvGraphicFramePr>
          <p:cNvPr id="7" name="Table 6">
            <a:extLst>
              <a:ext uri="{FF2B5EF4-FFF2-40B4-BE49-F238E27FC236}">
                <a16:creationId xmlns:a16="http://schemas.microsoft.com/office/drawing/2014/main" id="{8B46DC0D-101C-F547-B79F-18EE14038E7F}"/>
              </a:ext>
            </a:extLst>
          </p:cNvPr>
          <p:cNvGraphicFramePr>
            <a:graphicFrameLocks noGrp="1"/>
          </p:cNvGraphicFramePr>
          <p:nvPr>
            <p:extLst>
              <p:ext uri="{D42A27DB-BD31-4B8C-83A1-F6EECF244321}">
                <p14:modId xmlns:p14="http://schemas.microsoft.com/office/powerpoint/2010/main" val="1964900818"/>
              </p:ext>
            </p:extLst>
          </p:nvPr>
        </p:nvGraphicFramePr>
        <p:xfrm>
          <a:off x="402896" y="988788"/>
          <a:ext cx="11452773" cy="5515568"/>
        </p:xfrm>
        <a:graphic>
          <a:graphicData uri="http://schemas.openxmlformats.org/drawingml/2006/table">
            <a:tbl>
              <a:tblPr firstRow="1" firstCol="1" bandRow="1">
                <a:tableStyleId>{5A111915-BE36-4E01-A7E5-04B1672EAD32}</a:tableStyleId>
              </a:tblPr>
              <a:tblGrid>
                <a:gridCol w="1929226">
                  <a:extLst>
                    <a:ext uri="{9D8B030D-6E8A-4147-A177-3AD203B41FA5}">
                      <a16:colId xmlns:a16="http://schemas.microsoft.com/office/drawing/2014/main" val="2224320798"/>
                    </a:ext>
                  </a:extLst>
                </a:gridCol>
                <a:gridCol w="9523547">
                  <a:extLst>
                    <a:ext uri="{9D8B030D-6E8A-4147-A177-3AD203B41FA5}">
                      <a16:colId xmlns:a16="http://schemas.microsoft.com/office/drawing/2014/main" val="3043687676"/>
                    </a:ext>
                  </a:extLst>
                </a:gridCol>
              </a:tblGrid>
              <a:tr h="0">
                <a:tc>
                  <a:txBody>
                    <a:bodyPr/>
                    <a:lstStyle/>
                    <a:p>
                      <a:pPr>
                        <a:lnSpc>
                          <a:spcPct val="110000"/>
                        </a:lnSpc>
                        <a:spcAft>
                          <a:spcPts val="0"/>
                        </a:spcAft>
                      </a:pPr>
                      <a:r>
                        <a:rPr lang="en-AU" sz="1600" dirty="0"/>
                        <a:t>Term</a:t>
                      </a:r>
                    </a:p>
                  </a:txBody>
                  <a:tcPr marL="69548" marR="69548" marT="8234" marB="8234" anchor="ctr"/>
                </a:tc>
                <a:tc>
                  <a:txBody>
                    <a:bodyPr/>
                    <a:lstStyle/>
                    <a:p>
                      <a:pPr>
                        <a:lnSpc>
                          <a:spcPct val="110000"/>
                        </a:lnSpc>
                        <a:spcAft>
                          <a:spcPts val="0"/>
                        </a:spcAft>
                      </a:pPr>
                      <a:r>
                        <a:rPr lang="en-AU" sz="1600"/>
                        <a:t>Description</a:t>
                      </a:r>
                    </a:p>
                  </a:txBody>
                  <a:tcPr marL="69548" marR="69548" marT="8234" marB="8234" anchor="ctr"/>
                </a:tc>
                <a:extLst>
                  <a:ext uri="{0D108BD9-81ED-4DB2-BD59-A6C34878D82A}">
                    <a16:rowId xmlns:a16="http://schemas.microsoft.com/office/drawing/2014/main" val="2246358456"/>
                  </a:ext>
                </a:extLst>
              </a:tr>
              <a:tr h="875284">
                <a:tc>
                  <a:txBody>
                    <a:bodyPr/>
                    <a:lstStyle/>
                    <a:p>
                      <a:pPr>
                        <a:lnSpc>
                          <a:spcPct val="110000"/>
                        </a:lnSpc>
                        <a:spcAft>
                          <a:spcPts val="0"/>
                        </a:spcAft>
                      </a:pPr>
                      <a:r>
                        <a:rPr lang="en-AU" sz="1600" dirty="0"/>
                        <a:t>Resource</a:t>
                      </a:r>
                    </a:p>
                  </a:txBody>
                  <a:tcPr anchor="ctr"/>
                </a:tc>
                <a:tc>
                  <a:txBody>
                    <a:bodyPr/>
                    <a:lstStyle/>
                    <a:p>
                      <a:pPr>
                        <a:lnSpc>
                          <a:spcPct val="110000"/>
                        </a:lnSpc>
                        <a:spcAft>
                          <a:spcPts val="0"/>
                        </a:spcAft>
                      </a:pPr>
                      <a:r>
                        <a:rPr lang="en-AU" sz="1600" dirty="0"/>
                        <a:t>A resource is any material, substance, or asset that can be used to produce goods and services, fulfil needs, or provide benefits. Resources can be natural or human-made.</a:t>
                      </a:r>
                    </a:p>
                  </a:txBody>
                  <a:tcPr anchor="ctr"/>
                </a:tc>
                <a:extLst>
                  <a:ext uri="{0D108BD9-81ED-4DB2-BD59-A6C34878D82A}">
                    <a16:rowId xmlns:a16="http://schemas.microsoft.com/office/drawing/2014/main" val="2916537439"/>
                  </a:ext>
                </a:extLst>
              </a:tr>
              <a:tr h="875284">
                <a:tc>
                  <a:txBody>
                    <a:bodyPr/>
                    <a:lstStyle/>
                    <a:p>
                      <a:pPr>
                        <a:lnSpc>
                          <a:spcPct val="110000"/>
                        </a:lnSpc>
                        <a:spcAft>
                          <a:spcPts val="0"/>
                        </a:spcAft>
                      </a:pPr>
                      <a:r>
                        <a:rPr lang="en-AU" sz="1600" dirty="0"/>
                        <a:t>Natural Resource</a:t>
                      </a:r>
                    </a:p>
                  </a:txBody>
                  <a:tcPr anchor="ctr"/>
                </a:tc>
                <a:tc>
                  <a:txBody>
                    <a:bodyPr/>
                    <a:lstStyle/>
                    <a:p>
                      <a:pPr>
                        <a:lnSpc>
                          <a:spcPct val="110000"/>
                        </a:lnSpc>
                        <a:spcAft>
                          <a:spcPts val="0"/>
                        </a:spcAft>
                      </a:pPr>
                      <a:r>
                        <a:rPr lang="en-AU" sz="1600" dirty="0"/>
                        <a:t>A natural resource is a material or substance that occurs in nature and can be used for economic gain. This includes resources like water, minerals, forests, and fossil fuels.</a:t>
                      </a:r>
                    </a:p>
                  </a:txBody>
                  <a:tcPr anchor="ctr"/>
                </a:tc>
                <a:extLst>
                  <a:ext uri="{0D108BD9-81ED-4DB2-BD59-A6C34878D82A}">
                    <a16:rowId xmlns:a16="http://schemas.microsoft.com/office/drawing/2014/main" val="220235172"/>
                  </a:ext>
                </a:extLst>
              </a:tr>
              <a:tr h="875284">
                <a:tc>
                  <a:txBody>
                    <a:bodyPr/>
                    <a:lstStyle/>
                    <a:p>
                      <a:pPr>
                        <a:lnSpc>
                          <a:spcPct val="110000"/>
                        </a:lnSpc>
                        <a:spcAft>
                          <a:spcPts val="0"/>
                        </a:spcAft>
                      </a:pPr>
                      <a:r>
                        <a:rPr lang="en-AU" sz="1600"/>
                        <a:t>Renewable Natural Resource</a:t>
                      </a:r>
                    </a:p>
                  </a:txBody>
                  <a:tcPr anchor="ctr"/>
                </a:tc>
                <a:tc>
                  <a:txBody>
                    <a:bodyPr/>
                    <a:lstStyle/>
                    <a:p>
                      <a:pPr>
                        <a:lnSpc>
                          <a:spcPct val="110000"/>
                        </a:lnSpc>
                        <a:spcAft>
                          <a:spcPts val="0"/>
                        </a:spcAft>
                      </a:pPr>
                      <a:r>
                        <a:rPr lang="en-AU" sz="1600" dirty="0"/>
                        <a:t>A renewable natural resource is a resource that can be replenished naturally over time. Examples include sunlight, wind, water, and forests, which can regenerate through natural processes.</a:t>
                      </a:r>
                    </a:p>
                  </a:txBody>
                  <a:tcPr anchor="ctr"/>
                </a:tc>
                <a:extLst>
                  <a:ext uri="{0D108BD9-81ED-4DB2-BD59-A6C34878D82A}">
                    <a16:rowId xmlns:a16="http://schemas.microsoft.com/office/drawing/2014/main" val="1594048311"/>
                  </a:ext>
                </a:extLst>
              </a:tr>
              <a:tr h="875284">
                <a:tc>
                  <a:txBody>
                    <a:bodyPr/>
                    <a:lstStyle/>
                    <a:p>
                      <a:pPr>
                        <a:lnSpc>
                          <a:spcPct val="110000"/>
                        </a:lnSpc>
                        <a:spcAft>
                          <a:spcPts val="0"/>
                        </a:spcAft>
                      </a:pPr>
                      <a:r>
                        <a:rPr lang="en-AU" sz="1600"/>
                        <a:t>Non-renewable Resource</a:t>
                      </a:r>
                    </a:p>
                  </a:txBody>
                  <a:tcPr anchor="ctr"/>
                </a:tc>
                <a:tc>
                  <a:txBody>
                    <a:bodyPr/>
                    <a:lstStyle/>
                    <a:p>
                      <a:pPr>
                        <a:lnSpc>
                          <a:spcPct val="110000"/>
                        </a:lnSpc>
                        <a:spcAft>
                          <a:spcPts val="0"/>
                        </a:spcAft>
                      </a:pPr>
                      <a:r>
                        <a:rPr lang="en-AU" sz="1600" dirty="0"/>
                        <a:t>A non-renewable resource is a resource that exists in finite amounts and cannot be replaced once it is depleted. Examples include fossil fuels (coal, oil, natural gas) and certain minerals.</a:t>
                      </a:r>
                    </a:p>
                  </a:txBody>
                  <a:tcPr anchor="ctr"/>
                </a:tc>
                <a:extLst>
                  <a:ext uri="{0D108BD9-81ED-4DB2-BD59-A6C34878D82A}">
                    <a16:rowId xmlns:a16="http://schemas.microsoft.com/office/drawing/2014/main" val="3686791634"/>
                  </a:ext>
                </a:extLst>
              </a:tr>
              <a:tr h="875284">
                <a:tc>
                  <a:txBody>
                    <a:bodyPr/>
                    <a:lstStyle/>
                    <a:p>
                      <a:pPr>
                        <a:lnSpc>
                          <a:spcPct val="110000"/>
                        </a:lnSpc>
                        <a:spcAft>
                          <a:spcPts val="0"/>
                        </a:spcAft>
                      </a:pPr>
                      <a:r>
                        <a:rPr lang="en-AU" sz="1600"/>
                        <a:t>Resource Management</a:t>
                      </a:r>
                    </a:p>
                  </a:txBody>
                  <a:tcPr anchor="ctr"/>
                </a:tc>
                <a:tc>
                  <a:txBody>
                    <a:bodyPr/>
                    <a:lstStyle/>
                    <a:p>
                      <a:pPr>
                        <a:lnSpc>
                          <a:spcPct val="110000"/>
                        </a:lnSpc>
                        <a:spcAft>
                          <a:spcPts val="0"/>
                        </a:spcAft>
                      </a:pPr>
                      <a:r>
                        <a:rPr lang="en-AU" sz="1600" dirty="0"/>
                        <a:t>Resource management refers to the planning, monitoring, and control of natural resources to ensure their sustainable use and conservation. This includes practices aimed at balancing ecological health and human needs.</a:t>
                      </a:r>
                    </a:p>
                  </a:txBody>
                  <a:tcPr anchor="ctr"/>
                </a:tc>
                <a:extLst>
                  <a:ext uri="{0D108BD9-81ED-4DB2-BD59-A6C34878D82A}">
                    <a16:rowId xmlns:a16="http://schemas.microsoft.com/office/drawing/2014/main" val="3591087091"/>
                  </a:ext>
                </a:extLst>
              </a:tr>
              <a:tr h="875284">
                <a:tc>
                  <a:txBody>
                    <a:bodyPr/>
                    <a:lstStyle/>
                    <a:p>
                      <a:pPr>
                        <a:lnSpc>
                          <a:spcPct val="110000"/>
                        </a:lnSpc>
                        <a:spcAft>
                          <a:spcPts val="0"/>
                        </a:spcAft>
                      </a:pPr>
                      <a:r>
                        <a:rPr lang="en-AU" sz="1600" dirty="0"/>
                        <a:t>Harvesting</a:t>
                      </a:r>
                    </a:p>
                  </a:txBody>
                  <a:tcPr anchor="ctr"/>
                </a:tc>
                <a:tc>
                  <a:txBody>
                    <a:bodyPr/>
                    <a:lstStyle/>
                    <a:p>
                      <a:pPr>
                        <a:lnSpc>
                          <a:spcPct val="110000"/>
                        </a:lnSpc>
                        <a:spcAft>
                          <a:spcPts val="0"/>
                        </a:spcAft>
                      </a:pPr>
                      <a:r>
                        <a:rPr lang="en-AU" sz="1600" dirty="0"/>
                        <a:t>Harvesting is the process of collecting or gathering resources, particularly renewable resources like timber, crops, or fish. It involves the methods and practices used to obtain these resources responsibly.</a:t>
                      </a:r>
                    </a:p>
                  </a:txBody>
                  <a:tcPr anchor="ctr"/>
                </a:tc>
                <a:extLst>
                  <a:ext uri="{0D108BD9-81ED-4DB2-BD59-A6C34878D82A}">
                    <a16:rowId xmlns:a16="http://schemas.microsoft.com/office/drawing/2014/main" val="670622011"/>
                  </a:ext>
                </a:extLst>
              </a:tr>
            </a:tbl>
          </a:graphicData>
        </a:graphic>
      </p:graphicFrame>
      <p:sp>
        <p:nvSpPr>
          <p:cNvPr id="2" name="Slide Number Placeholder 1">
            <a:extLst>
              <a:ext uri="{FF2B5EF4-FFF2-40B4-BE49-F238E27FC236}">
                <a16:creationId xmlns:a16="http://schemas.microsoft.com/office/drawing/2014/main" id="{B875969B-6798-3CB9-9A5C-7693E525B5F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54</a:t>
            </a:fld>
            <a:endParaRPr lang="en-AU"/>
          </a:p>
        </p:txBody>
      </p:sp>
    </p:spTree>
    <p:extLst>
      <p:ext uri="{BB962C8B-B14F-4D97-AF65-F5344CB8AC3E}">
        <p14:creationId xmlns:p14="http://schemas.microsoft.com/office/powerpoint/2010/main" val="203705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 10</a:t>
            </a:r>
          </a:p>
        </p:txBody>
      </p:sp>
      <p:sp>
        <p:nvSpPr>
          <p:cNvPr id="3" name="TextBox 2">
            <a:extLst>
              <a:ext uri="{FF2B5EF4-FFF2-40B4-BE49-F238E27FC236}">
                <a16:creationId xmlns:a16="http://schemas.microsoft.com/office/drawing/2014/main" id="{DF637BA9-DB5E-2457-A795-0B300DBA6F82}"/>
              </a:ext>
            </a:extLst>
          </p:cNvPr>
          <p:cNvSpPr txBox="1"/>
          <p:nvPr/>
        </p:nvSpPr>
        <p:spPr>
          <a:xfrm>
            <a:off x="444500" y="1917277"/>
            <a:ext cx="11303000" cy="20261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800" b="1" dirty="0">
                <a:solidFill>
                  <a:schemeClr val="accent1"/>
                </a:solidFill>
              </a:rPr>
              <a:t>We are:</a:t>
            </a:r>
          </a:p>
          <a:p>
            <a:pPr marL="342900" indent="-342900">
              <a:lnSpc>
                <a:spcPct val="150000"/>
              </a:lnSpc>
              <a:buFont typeface="Arial" panose="020B0604020202020204" pitchFamily="34" charset="0"/>
              <a:buChar char="•"/>
            </a:pPr>
            <a:r>
              <a:rPr lang="en-AU" sz="1800" dirty="0"/>
              <a:t>learning about techniques to join timber. </a:t>
            </a:r>
          </a:p>
          <a:p>
            <a:pPr>
              <a:lnSpc>
                <a:spcPct val="150000"/>
              </a:lnSpc>
            </a:pPr>
            <a:r>
              <a:rPr lang="en-AU" sz="1800" b="1" dirty="0">
                <a:solidFill>
                  <a:schemeClr val="accent1"/>
                </a:solidFill>
              </a:rPr>
              <a:t>We can:</a:t>
            </a:r>
          </a:p>
          <a:p>
            <a:pPr marL="342900" indent="-342900">
              <a:lnSpc>
                <a:spcPct val="150000"/>
              </a:lnSpc>
              <a:buFont typeface="Arial" panose="020B0604020202020204" pitchFamily="34" charset="0"/>
              <a:buChar char="•"/>
            </a:pPr>
            <a:r>
              <a:rPr lang="en-AU" sz="1800" dirty="0"/>
              <a:t>apply techniques to measure and mark out my project</a:t>
            </a:r>
          </a:p>
          <a:p>
            <a:pPr marL="342900" indent="-342900">
              <a:lnSpc>
                <a:spcPct val="150000"/>
              </a:lnSpc>
              <a:buFont typeface="Arial" panose="020B0604020202020204" pitchFamily="34" charset="0"/>
              <a:buChar char="•"/>
            </a:pPr>
            <a:r>
              <a:rPr lang="en-AU" sz="1800" dirty="0"/>
              <a:t>complete a butt joint and rebate joint.</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55</a:t>
            </a:fld>
            <a:endParaRPr lang="en-AU"/>
          </a:p>
        </p:txBody>
      </p:sp>
    </p:spTree>
    <p:extLst>
      <p:ext uri="{BB962C8B-B14F-4D97-AF65-F5344CB8AC3E}">
        <p14:creationId xmlns:p14="http://schemas.microsoft.com/office/powerpoint/2010/main" val="34276252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 11</a:t>
            </a:r>
          </a:p>
        </p:txBody>
      </p:sp>
      <p:sp>
        <p:nvSpPr>
          <p:cNvPr id="3" name="TextBox 2">
            <a:extLst>
              <a:ext uri="{FF2B5EF4-FFF2-40B4-BE49-F238E27FC236}">
                <a16:creationId xmlns:a16="http://schemas.microsoft.com/office/drawing/2014/main" id="{DF637BA9-DB5E-2457-A795-0B300DBA6F82}"/>
              </a:ext>
            </a:extLst>
          </p:cNvPr>
          <p:cNvSpPr txBox="1"/>
          <p:nvPr/>
        </p:nvSpPr>
        <p:spPr>
          <a:xfrm>
            <a:off x="444500" y="1917277"/>
            <a:ext cx="11303000" cy="368812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800" b="1" dirty="0">
                <a:solidFill>
                  <a:schemeClr val="accent1"/>
                </a:solidFill>
              </a:rPr>
              <a:t>We are:</a:t>
            </a:r>
          </a:p>
          <a:p>
            <a:pPr marL="342900" indent="-342900">
              <a:lnSpc>
                <a:spcPct val="150000"/>
              </a:lnSpc>
              <a:buFont typeface="Arial" panose="020B0604020202020204" pitchFamily="34" charset="0"/>
              <a:buChar char="•"/>
            </a:pPr>
            <a:r>
              <a:rPr lang="en-AU" sz="1800" dirty="0"/>
              <a:t>learning about the history and culture of products and systems developed by Aboriginal and Torres Strait Islander Peoples</a:t>
            </a:r>
          </a:p>
          <a:p>
            <a:pPr marL="342900" indent="-342900">
              <a:lnSpc>
                <a:spcPct val="150000"/>
              </a:lnSpc>
              <a:buFont typeface="Arial" panose="020B0604020202020204" pitchFamily="34" charset="0"/>
              <a:buChar char="•"/>
            </a:pPr>
            <a:r>
              <a:rPr lang="en-AU" sz="1800" dirty="0"/>
              <a:t>developing an awareness of the ethical and legal considerations in design and production</a:t>
            </a:r>
          </a:p>
          <a:p>
            <a:pPr>
              <a:lnSpc>
                <a:spcPct val="150000"/>
              </a:lnSpc>
            </a:pPr>
            <a:r>
              <a:rPr lang="en-AU" sz="1800" b="1" dirty="0">
                <a:solidFill>
                  <a:schemeClr val="accent1"/>
                </a:solidFill>
              </a:rPr>
              <a:t>We can:</a:t>
            </a:r>
          </a:p>
          <a:p>
            <a:pPr marL="342900" indent="-342900">
              <a:lnSpc>
                <a:spcPct val="150000"/>
              </a:lnSpc>
              <a:buFont typeface="Arial" panose="020B0604020202020204" pitchFamily="34" charset="0"/>
              <a:buChar char="•"/>
            </a:pPr>
            <a:r>
              <a:rPr lang="en-AU" sz="1800" dirty="0"/>
              <a:t>describe the historical engineering and function of timber products and design by Aboriginal and Torres Strait Islander Peoples</a:t>
            </a:r>
          </a:p>
          <a:p>
            <a:pPr marL="342900" indent="-342900">
              <a:lnSpc>
                <a:spcPct val="150000"/>
              </a:lnSpc>
              <a:buFont typeface="Arial" panose="020B0604020202020204" pitchFamily="34" charset="0"/>
              <a:buChar char="•"/>
            </a:pPr>
            <a:r>
              <a:rPr lang="en-AU" sz="1800" dirty="0"/>
              <a:t>appreciate Aboriginal and Torres Strait Islander Peoples art and identify the difference between inspiration and copyright (ICIP). </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56</a:t>
            </a:fld>
            <a:endParaRPr lang="en-AU"/>
          </a:p>
        </p:txBody>
      </p:sp>
    </p:spTree>
    <p:extLst>
      <p:ext uri="{BB962C8B-B14F-4D97-AF65-F5344CB8AC3E}">
        <p14:creationId xmlns:p14="http://schemas.microsoft.com/office/powerpoint/2010/main" val="32442336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56B861-3A6A-FA41-29E9-CD612C47C0AF}"/>
              </a:ext>
            </a:extLst>
          </p:cNvPr>
          <p:cNvSpPr>
            <a:spLocks noGrp="1"/>
          </p:cNvSpPr>
          <p:nvPr>
            <p:ph type="title"/>
          </p:nvPr>
        </p:nvSpPr>
        <p:spPr/>
        <p:txBody>
          <a:bodyPr/>
          <a:lstStyle/>
          <a:p>
            <a:r>
              <a:rPr lang="en-AU" dirty="0"/>
              <a:t>Aboriginal and Torres Strait Islander Peoples materials, products and systems</a:t>
            </a:r>
          </a:p>
        </p:txBody>
      </p:sp>
      <p:sp>
        <p:nvSpPr>
          <p:cNvPr id="5" name="Text Placeholder 4">
            <a:extLst>
              <a:ext uri="{FF2B5EF4-FFF2-40B4-BE49-F238E27FC236}">
                <a16:creationId xmlns:a16="http://schemas.microsoft.com/office/drawing/2014/main" id="{93F25196-0CA4-3274-BC0C-613357359FCA}"/>
              </a:ext>
            </a:extLst>
          </p:cNvPr>
          <p:cNvSpPr>
            <a:spLocks noGrp="1"/>
          </p:cNvSpPr>
          <p:nvPr>
            <p:ph type="body" sz="quarter" idx="17"/>
          </p:nvPr>
        </p:nvSpPr>
        <p:spPr/>
        <p:txBody>
          <a:bodyPr/>
          <a:lstStyle/>
          <a:p>
            <a:pPr>
              <a:lnSpc>
                <a:spcPct val="150000"/>
              </a:lnSpc>
              <a:spcAft>
                <a:spcPts val="600"/>
              </a:spcAft>
            </a:pPr>
            <a:r>
              <a:rPr lang="en-AU" sz="1800" dirty="0"/>
              <a:t>Aboriginal people used a variety of tools, utensils and weapons as they hunted, fished and gathered foods. Some technology was simple with the item being made, used for its purpose and then thrown away. Others needed more complex methods of making them like heat and pressure to set sap and fibres to determine the shape, flexibility and durability of the item.</a:t>
            </a:r>
          </a:p>
          <a:p>
            <a:pPr>
              <a:spcAft>
                <a:spcPts val="600"/>
              </a:spcAft>
            </a:pPr>
            <a:r>
              <a:rPr lang="en-AU" sz="1800" dirty="0">
                <a:effectLst/>
                <a:latin typeface="Arial" panose="020B0604020202020204" pitchFamily="34" charset="0"/>
                <a:ea typeface="Calibri" panose="020F0502020204030204" pitchFamily="34" charset="0"/>
              </a:rPr>
              <a:t>Australia contains many different climates and environments. The general pattern of Aboriginal life was similar, small groups moved with the seasons over their territory. The tools, utensils and weapons made by Aboriginal people were adapted to the environment in which they were used. They were developed over many generations and made from readily available materials.</a:t>
            </a:r>
          </a:p>
        </p:txBody>
      </p:sp>
      <p:sp>
        <p:nvSpPr>
          <p:cNvPr id="2" name="Slide Number Placeholder 1">
            <a:extLst>
              <a:ext uri="{FF2B5EF4-FFF2-40B4-BE49-F238E27FC236}">
                <a16:creationId xmlns:a16="http://schemas.microsoft.com/office/drawing/2014/main" id="{0319E125-857A-847D-CE0D-2A672FF279F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57</a:t>
            </a:fld>
            <a:endParaRPr lang="en-AU"/>
          </a:p>
        </p:txBody>
      </p:sp>
    </p:spTree>
    <p:extLst>
      <p:ext uri="{BB962C8B-B14F-4D97-AF65-F5344CB8AC3E}">
        <p14:creationId xmlns:p14="http://schemas.microsoft.com/office/powerpoint/2010/main" val="179528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4A4F62-9B02-DE0D-11D2-42AC1AE841AD}"/>
              </a:ext>
            </a:extLst>
          </p:cNvPr>
          <p:cNvSpPr>
            <a:spLocks noGrp="1"/>
          </p:cNvSpPr>
          <p:nvPr>
            <p:ph type="title"/>
          </p:nvPr>
        </p:nvSpPr>
        <p:spPr/>
        <p:txBody>
          <a:bodyPr/>
          <a:lstStyle/>
          <a:p>
            <a:r>
              <a:rPr lang="en-AU" dirty="0"/>
              <a:t>Aboriginal and Torres Strait Islander – tools and equipment</a:t>
            </a:r>
          </a:p>
        </p:txBody>
      </p:sp>
      <p:sp>
        <p:nvSpPr>
          <p:cNvPr id="5" name="Text Placeholder 4">
            <a:extLst>
              <a:ext uri="{FF2B5EF4-FFF2-40B4-BE49-F238E27FC236}">
                <a16:creationId xmlns:a16="http://schemas.microsoft.com/office/drawing/2014/main" id="{AFA44160-081F-6389-E639-B37E5CF00A45}"/>
              </a:ext>
            </a:extLst>
          </p:cNvPr>
          <p:cNvSpPr>
            <a:spLocks noGrp="1"/>
          </p:cNvSpPr>
          <p:nvPr>
            <p:ph type="body" sz="quarter" idx="17"/>
          </p:nvPr>
        </p:nvSpPr>
        <p:spPr/>
        <p:txBody>
          <a:bodyPr/>
          <a:lstStyle/>
          <a:p>
            <a:pPr>
              <a:spcAft>
                <a:spcPts val="600"/>
              </a:spcAft>
            </a:pPr>
            <a:r>
              <a:rPr lang="en-AU" sz="1800" dirty="0"/>
              <a:t>Aboriginal and Torres Strait Islander people invented many tools, pieces of equipment and technology to use in everyday life. This technology was made using natural resources in highly creative ways. </a:t>
            </a:r>
          </a:p>
          <a:p>
            <a:pPr marL="285750" lvl="0" indent="-285750">
              <a:lnSpc>
                <a:spcPct val="150000"/>
              </a:lnSpc>
              <a:spcAft>
                <a:spcPts val="600"/>
              </a:spcAft>
              <a:buFont typeface="Arial" panose="020B0604020202020204" pitchFamily="34" charset="0"/>
              <a:buChar char="•"/>
              <a:tabLst>
                <a:tab pos="228600" algn="l"/>
              </a:tabLst>
            </a:pPr>
            <a:r>
              <a:rPr lang="en-AU" sz="1800" u="sng" dirty="0">
                <a:solidFill>
                  <a:srgbClr val="001C4A"/>
                </a:solidFill>
                <a:effectLst/>
                <a:latin typeface="Arial" panose="020B0604020202020204" pitchFamily="34" charset="0"/>
                <a:ea typeface="Calibri" panose="020F0502020204030204" pitchFamily="34" charset="0"/>
                <a:hlinkClick r:id="rId2"/>
              </a:rPr>
              <a:t>Aboriginal Plant use and Technology</a:t>
            </a:r>
            <a:endParaRPr lang="en-AU" sz="1800" dirty="0">
              <a:effectLst/>
              <a:latin typeface="Arial" panose="020B0604020202020204" pitchFamily="34" charset="0"/>
              <a:ea typeface="Calibri" panose="020F0502020204030204" pitchFamily="34" charset="0"/>
            </a:endParaRPr>
          </a:p>
          <a:p>
            <a:pPr marL="285750" lvl="0" indent="-285750">
              <a:lnSpc>
                <a:spcPct val="150000"/>
              </a:lnSpc>
              <a:spcAft>
                <a:spcPts val="600"/>
              </a:spcAft>
              <a:buFont typeface="Arial" panose="020B0604020202020204" pitchFamily="34" charset="0"/>
              <a:buChar char="•"/>
              <a:tabLst>
                <a:tab pos="228600" algn="l"/>
              </a:tabLst>
            </a:pPr>
            <a:r>
              <a:rPr lang="en-AU" sz="1800" u="sng" dirty="0">
                <a:solidFill>
                  <a:srgbClr val="001C4A"/>
                </a:solidFill>
                <a:effectLst/>
                <a:latin typeface="Arial" panose="020B0604020202020204" pitchFamily="34" charset="0"/>
                <a:ea typeface="Calibri" panose="020F0502020204030204" pitchFamily="34" charset="0"/>
                <a:hlinkClick r:id="rId3"/>
              </a:rPr>
              <a:t>Tools &amp; Technology – Deadly Story</a:t>
            </a:r>
            <a:endParaRPr lang="en-AU" sz="1800" u="sng" dirty="0">
              <a:solidFill>
                <a:srgbClr val="001C4A"/>
              </a:solidFill>
              <a:effectLst/>
              <a:latin typeface="Arial" panose="020B0604020202020204" pitchFamily="34" charset="0"/>
              <a:ea typeface="Calibri" panose="020F0502020204030204" pitchFamily="34" charset="0"/>
            </a:endParaRPr>
          </a:p>
          <a:p>
            <a:pPr marL="285750" lvl="0" indent="-285750">
              <a:lnSpc>
                <a:spcPct val="150000"/>
              </a:lnSpc>
              <a:spcAft>
                <a:spcPts val="600"/>
              </a:spcAft>
              <a:buFont typeface="Arial" panose="020B0604020202020204" pitchFamily="34" charset="0"/>
              <a:buChar char="•"/>
              <a:tabLst>
                <a:tab pos="228600" algn="l"/>
              </a:tabLst>
            </a:pPr>
            <a:r>
              <a:rPr lang="en-AU" sz="1800" u="sng" dirty="0">
                <a:solidFill>
                  <a:srgbClr val="001C4A"/>
                </a:solidFill>
                <a:effectLst/>
                <a:latin typeface="Arial" panose="020B0604020202020204" pitchFamily="34" charset="0"/>
                <a:ea typeface="Calibri" panose="020F0502020204030204" pitchFamily="34" charset="0"/>
                <a:hlinkClick r:id="rId4"/>
              </a:rPr>
              <a:t>Yandi (coolamon) fact sheet (PDF)</a:t>
            </a:r>
            <a:endParaRPr lang="en-AU" sz="1800" dirty="0">
              <a:effectLst/>
              <a:latin typeface="Arial" panose="020B0604020202020204" pitchFamily="34" charset="0"/>
              <a:ea typeface="Calibri" panose="020F0502020204030204" pitchFamily="34" charset="0"/>
            </a:endParaRPr>
          </a:p>
          <a:p>
            <a:pPr marL="285750" lvl="0" indent="-285750">
              <a:lnSpc>
                <a:spcPct val="150000"/>
              </a:lnSpc>
              <a:spcAft>
                <a:spcPts val="600"/>
              </a:spcAft>
              <a:buFont typeface="Arial" panose="020B0604020202020204" pitchFamily="34" charset="0"/>
              <a:buChar char="•"/>
              <a:tabLst>
                <a:tab pos="228600" algn="l"/>
              </a:tabLst>
            </a:pPr>
            <a:r>
              <a:rPr lang="en-AU" sz="1800" u="sng" dirty="0">
                <a:solidFill>
                  <a:srgbClr val="001C4A"/>
                </a:solidFill>
                <a:effectLst/>
                <a:latin typeface="Arial" panose="020B0604020202020204" pitchFamily="34" charset="0"/>
                <a:ea typeface="Calibri" panose="020F0502020204030204" pitchFamily="34" charset="0"/>
                <a:hlinkClick r:id="rId5"/>
              </a:rPr>
              <a:t>13 Indigenous innovations that are truly amazing</a:t>
            </a:r>
            <a:endParaRPr lang="en-AU" sz="18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3E2E3C86-A9CB-43EF-1D28-A9A3538B2CB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58</a:t>
            </a:fld>
            <a:endParaRPr lang="en-AU"/>
          </a:p>
        </p:txBody>
      </p:sp>
    </p:spTree>
    <p:extLst>
      <p:ext uri="{BB962C8B-B14F-4D97-AF65-F5344CB8AC3E}">
        <p14:creationId xmlns:p14="http://schemas.microsoft.com/office/powerpoint/2010/main" val="91657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893ABB-0260-423B-700E-ECEAFDD1C6AE}"/>
              </a:ext>
            </a:extLst>
          </p:cNvPr>
          <p:cNvSpPr>
            <a:spLocks noGrp="1"/>
          </p:cNvSpPr>
          <p:nvPr>
            <p:ph type="title"/>
          </p:nvPr>
        </p:nvSpPr>
        <p:spPr/>
        <p:txBody>
          <a:bodyPr/>
          <a:lstStyle/>
          <a:p>
            <a:r>
              <a:rPr lang="en-AU" dirty="0"/>
              <a:t>Aboriginal and Torres Strait Islander – art and symbols</a:t>
            </a:r>
          </a:p>
        </p:txBody>
      </p:sp>
      <p:sp>
        <p:nvSpPr>
          <p:cNvPr id="5" name="Text Placeholder 4">
            <a:extLst>
              <a:ext uri="{FF2B5EF4-FFF2-40B4-BE49-F238E27FC236}">
                <a16:creationId xmlns:a16="http://schemas.microsoft.com/office/drawing/2014/main" id="{9AACD06F-92CD-9A73-F341-A9F2DED148D5}"/>
              </a:ext>
            </a:extLst>
          </p:cNvPr>
          <p:cNvSpPr>
            <a:spLocks noGrp="1"/>
          </p:cNvSpPr>
          <p:nvPr>
            <p:ph type="body" sz="quarter" idx="17"/>
          </p:nvPr>
        </p:nvSpPr>
        <p:spPr/>
        <p:txBody>
          <a:bodyPr/>
          <a:lstStyle/>
          <a:p>
            <a:pPr>
              <a:spcAft>
                <a:spcPts val="600"/>
              </a:spcAft>
            </a:pPr>
            <a:r>
              <a:rPr lang="en-AU" sz="1800" dirty="0"/>
              <a:t>Aboriginal art is vibrant, diverse, and carries important cultural meaning. Throughout time, it has been used as a mode through which knowledge and stories are passed down through the generations. When you look at Aboriginal art, you will see that symbols are often used, and their meanings and ways of depicting them vary greatly across nations. Examples of symbols engraved or painted on rock art sites show a record of use of these marks for tens of thousands of years. </a:t>
            </a:r>
          </a:p>
          <a:p>
            <a:pPr>
              <a:spcAft>
                <a:spcPts val="600"/>
              </a:spcAft>
            </a:pPr>
            <a:r>
              <a:rPr lang="en-AU" sz="1800" dirty="0"/>
              <a:t>Read: </a:t>
            </a:r>
            <a:r>
              <a:rPr lang="en-AU" sz="1800" dirty="0">
                <a:hlinkClick r:id="rId2"/>
              </a:rPr>
              <a:t>Understanding symbols in Aboriginal art – Red Kangaroo </a:t>
            </a:r>
            <a:endParaRPr lang="en-AU" sz="1800" dirty="0"/>
          </a:p>
          <a:p>
            <a:pPr>
              <a:spcAft>
                <a:spcPts val="600"/>
              </a:spcAft>
            </a:pPr>
            <a:r>
              <a:rPr lang="en-AU" sz="1800" dirty="0"/>
              <a:t>Research: Where is local place of yarning for Aboriginal people in your local area?</a:t>
            </a:r>
          </a:p>
        </p:txBody>
      </p:sp>
      <p:sp>
        <p:nvSpPr>
          <p:cNvPr id="2" name="Slide Number Placeholder 1">
            <a:extLst>
              <a:ext uri="{FF2B5EF4-FFF2-40B4-BE49-F238E27FC236}">
                <a16:creationId xmlns:a16="http://schemas.microsoft.com/office/drawing/2014/main" id="{95CDD70C-786F-D7D4-DE3F-BB5C64E2BD4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59</a:t>
            </a:fld>
            <a:endParaRPr lang="en-AU"/>
          </a:p>
        </p:txBody>
      </p:sp>
    </p:spTree>
    <p:extLst>
      <p:ext uri="{BB962C8B-B14F-4D97-AF65-F5344CB8AC3E}">
        <p14:creationId xmlns:p14="http://schemas.microsoft.com/office/powerpoint/2010/main" val="288919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CC8E54-FFF0-B492-F16D-A960CAAD0276}"/>
              </a:ext>
            </a:extLst>
          </p:cNvPr>
          <p:cNvSpPr>
            <a:spLocks noGrp="1"/>
          </p:cNvSpPr>
          <p:nvPr>
            <p:ph type="title"/>
          </p:nvPr>
        </p:nvSpPr>
        <p:spPr/>
        <p:txBody>
          <a:bodyPr/>
          <a:lstStyle/>
          <a:p>
            <a:r>
              <a:rPr lang="en-AU" dirty="0"/>
              <a:t>Class procedures</a:t>
            </a:r>
          </a:p>
        </p:txBody>
      </p:sp>
      <p:sp>
        <p:nvSpPr>
          <p:cNvPr id="4" name="Text Placeholder 3">
            <a:extLst>
              <a:ext uri="{FF2B5EF4-FFF2-40B4-BE49-F238E27FC236}">
                <a16:creationId xmlns:a16="http://schemas.microsoft.com/office/drawing/2014/main" id="{C6B56382-0C07-6E44-9051-A65037E7DAD0}"/>
              </a:ext>
            </a:extLst>
          </p:cNvPr>
          <p:cNvSpPr>
            <a:spLocks noGrp="1"/>
          </p:cNvSpPr>
          <p:nvPr>
            <p:ph type="body" sz="quarter" idx="18"/>
          </p:nvPr>
        </p:nvSpPr>
        <p:spPr/>
        <p:txBody>
          <a:bodyPr/>
          <a:lstStyle/>
          <a:p>
            <a:r>
              <a:rPr lang="en-AU" dirty="0"/>
              <a:t>Co-construct procedures for safe lessons in technology 7–8 – timber</a:t>
            </a:r>
          </a:p>
        </p:txBody>
      </p:sp>
      <p:sp>
        <p:nvSpPr>
          <p:cNvPr id="12" name="Text Placeholder 4">
            <a:extLst>
              <a:ext uri="{FF2B5EF4-FFF2-40B4-BE49-F238E27FC236}">
                <a16:creationId xmlns:a16="http://schemas.microsoft.com/office/drawing/2014/main" id="{4B02E6B0-0464-7942-7982-3A27DE9BE285}"/>
              </a:ext>
            </a:extLst>
          </p:cNvPr>
          <p:cNvSpPr>
            <a:spLocks noGrp="1"/>
          </p:cNvSpPr>
          <p:nvPr>
            <p:ph type="body" sz="quarter" idx="17"/>
          </p:nvPr>
        </p:nvSpPr>
        <p:spPr>
          <a:xfrm>
            <a:off x="360000" y="1567087"/>
            <a:ext cx="11484000" cy="4167380"/>
          </a:xfrm>
        </p:spPr>
        <p:txBody>
          <a:bodyPr/>
          <a:lstStyle/>
          <a:p>
            <a:pPr>
              <a:spcAft>
                <a:spcPts val="600"/>
              </a:spcAft>
            </a:pPr>
            <a:endParaRPr lang="en-AU" sz="1800" dirty="0"/>
          </a:p>
        </p:txBody>
      </p:sp>
      <p:grpSp>
        <p:nvGrpSpPr>
          <p:cNvPr id="6" name="Group 2">
            <a:extLst>
              <a:ext uri="{FF2B5EF4-FFF2-40B4-BE49-F238E27FC236}">
                <a16:creationId xmlns:a16="http://schemas.microsoft.com/office/drawing/2014/main" id="{7C44C95A-6DBE-B695-5D74-AA4E592C69D4}"/>
              </a:ext>
              <a:ext uri="{C183D7F6-B498-43B3-948B-1728B52AA6E4}">
                <adec:decorative xmlns:adec="http://schemas.microsoft.com/office/drawing/2017/decorative" val="1"/>
              </a:ext>
            </a:extLst>
          </p:cNvPr>
          <p:cNvGrpSpPr/>
          <p:nvPr/>
        </p:nvGrpSpPr>
        <p:grpSpPr>
          <a:xfrm>
            <a:off x="1" y="6121400"/>
            <a:ext cx="12192000" cy="736600"/>
            <a:chOff x="0" y="0"/>
            <a:chExt cx="25048715" cy="1667970"/>
          </a:xfrm>
        </p:grpSpPr>
        <p:sp>
          <p:nvSpPr>
            <p:cNvPr id="7" name="Freeform 3">
              <a:extLst>
                <a:ext uri="{FF2B5EF4-FFF2-40B4-BE49-F238E27FC236}">
                  <a16:creationId xmlns:a16="http://schemas.microsoft.com/office/drawing/2014/main" id="{B7CBE2CA-09A8-CBF9-2817-53ACED9AEE6A}"/>
                </a:ext>
              </a:extLst>
            </p:cNvPr>
            <p:cNvSpPr/>
            <p:nvPr/>
          </p:nvSpPr>
          <p:spPr>
            <a:xfrm>
              <a:off x="20038972" y="0"/>
              <a:ext cx="5009743" cy="1667970"/>
            </a:xfrm>
            <a:custGeom>
              <a:avLst/>
              <a:gdLst/>
              <a:ahLst/>
              <a:cxnLst/>
              <a:rect l="l" t="t" r="r" b="b"/>
              <a:pathLst>
                <a:path w="5009743" h="1667970">
                  <a:moveTo>
                    <a:pt x="0" y="0"/>
                  </a:moveTo>
                  <a:lnTo>
                    <a:pt x="5009743" y="0"/>
                  </a:lnTo>
                  <a:lnTo>
                    <a:pt x="5009743"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solidFill>
                  <a:schemeClr val="bg1"/>
                </a:solidFill>
              </a:endParaRPr>
            </a:p>
          </p:txBody>
        </p:sp>
        <p:sp>
          <p:nvSpPr>
            <p:cNvPr id="8" name="Freeform 4">
              <a:extLst>
                <a:ext uri="{FF2B5EF4-FFF2-40B4-BE49-F238E27FC236}">
                  <a16:creationId xmlns:a16="http://schemas.microsoft.com/office/drawing/2014/main" id="{15936054-66CD-7C60-2873-38CF01CB62D7}"/>
                </a:ext>
              </a:extLst>
            </p:cNvPr>
            <p:cNvSpPr/>
            <p:nvPr/>
          </p:nvSpPr>
          <p:spPr>
            <a:xfrm>
              <a:off x="15029229" y="0"/>
              <a:ext cx="5009743" cy="1667970"/>
            </a:xfrm>
            <a:custGeom>
              <a:avLst/>
              <a:gdLst/>
              <a:ahLst/>
              <a:cxnLst/>
              <a:rect l="l" t="t" r="r" b="b"/>
              <a:pathLst>
                <a:path w="5009743" h="1667970">
                  <a:moveTo>
                    <a:pt x="0" y="0"/>
                  </a:moveTo>
                  <a:lnTo>
                    <a:pt x="5009742" y="0"/>
                  </a:lnTo>
                  <a:lnTo>
                    <a:pt x="5009742"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sp>
          <p:nvSpPr>
            <p:cNvPr id="9" name="Freeform 5">
              <a:extLst>
                <a:ext uri="{FF2B5EF4-FFF2-40B4-BE49-F238E27FC236}">
                  <a16:creationId xmlns:a16="http://schemas.microsoft.com/office/drawing/2014/main" id="{F876FDDD-3B07-3970-864C-28049E5EECE9}"/>
                </a:ext>
              </a:extLst>
            </p:cNvPr>
            <p:cNvSpPr/>
            <p:nvPr/>
          </p:nvSpPr>
          <p:spPr>
            <a:xfrm>
              <a:off x="10019486" y="0"/>
              <a:ext cx="5009743" cy="1667970"/>
            </a:xfrm>
            <a:custGeom>
              <a:avLst/>
              <a:gdLst/>
              <a:ahLst/>
              <a:cxnLst/>
              <a:rect l="l" t="t" r="r" b="b"/>
              <a:pathLst>
                <a:path w="5009743" h="1667970">
                  <a:moveTo>
                    <a:pt x="0" y="0"/>
                  </a:moveTo>
                  <a:lnTo>
                    <a:pt x="5009743" y="0"/>
                  </a:lnTo>
                  <a:lnTo>
                    <a:pt x="5009743"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sp>
          <p:nvSpPr>
            <p:cNvPr id="10" name="Freeform 6">
              <a:extLst>
                <a:ext uri="{FF2B5EF4-FFF2-40B4-BE49-F238E27FC236}">
                  <a16:creationId xmlns:a16="http://schemas.microsoft.com/office/drawing/2014/main" id="{E5928A4E-2E98-F895-0D09-BAAC73510EF4}"/>
                </a:ext>
              </a:extLst>
            </p:cNvPr>
            <p:cNvSpPr/>
            <p:nvPr/>
          </p:nvSpPr>
          <p:spPr>
            <a:xfrm>
              <a:off x="5009743" y="0"/>
              <a:ext cx="5009743" cy="1667970"/>
            </a:xfrm>
            <a:custGeom>
              <a:avLst/>
              <a:gdLst/>
              <a:ahLst/>
              <a:cxnLst/>
              <a:rect l="l" t="t" r="r" b="b"/>
              <a:pathLst>
                <a:path w="5009743" h="1667970">
                  <a:moveTo>
                    <a:pt x="0" y="0"/>
                  </a:moveTo>
                  <a:lnTo>
                    <a:pt x="5009742" y="0"/>
                  </a:lnTo>
                  <a:lnTo>
                    <a:pt x="5009742"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sp>
          <p:nvSpPr>
            <p:cNvPr id="11" name="Freeform 7">
              <a:extLst>
                <a:ext uri="{FF2B5EF4-FFF2-40B4-BE49-F238E27FC236}">
                  <a16:creationId xmlns:a16="http://schemas.microsoft.com/office/drawing/2014/main" id="{F276C66C-737E-21EB-DA44-FF055F53A418}"/>
                </a:ext>
              </a:extLst>
            </p:cNvPr>
            <p:cNvSpPr/>
            <p:nvPr/>
          </p:nvSpPr>
          <p:spPr>
            <a:xfrm>
              <a:off x="0" y="0"/>
              <a:ext cx="5009743" cy="1667970"/>
            </a:xfrm>
            <a:custGeom>
              <a:avLst/>
              <a:gdLst/>
              <a:ahLst/>
              <a:cxnLst/>
              <a:rect l="l" t="t" r="r" b="b"/>
              <a:pathLst>
                <a:path w="5009743" h="1667970">
                  <a:moveTo>
                    <a:pt x="0" y="0"/>
                  </a:moveTo>
                  <a:lnTo>
                    <a:pt x="5009743" y="0"/>
                  </a:lnTo>
                  <a:lnTo>
                    <a:pt x="5009743"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grpSp>
      <p:sp>
        <p:nvSpPr>
          <p:cNvPr id="2" name="Slide Number Placeholder 1">
            <a:extLst>
              <a:ext uri="{FF2B5EF4-FFF2-40B4-BE49-F238E27FC236}">
                <a16:creationId xmlns:a16="http://schemas.microsoft.com/office/drawing/2014/main" id="{29CFDC84-2197-8952-6A4A-EE64DF66F13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6</a:t>
            </a:fld>
            <a:endParaRPr lang="en-AU" dirty="0">
              <a:solidFill>
                <a:schemeClr val="bg1"/>
              </a:solidFill>
            </a:endParaRPr>
          </a:p>
        </p:txBody>
      </p:sp>
    </p:spTree>
    <p:extLst>
      <p:ext uri="{BB962C8B-B14F-4D97-AF65-F5344CB8AC3E}">
        <p14:creationId xmlns:p14="http://schemas.microsoft.com/office/powerpoint/2010/main" val="195301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048ACE-E721-29B2-B9EF-85072BF3B0AC}"/>
              </a:ext>
            </a:extLst>
          </p:cNvPr>
          <p:cNvSpPr>
            <a:spLocks noGrp="1"/>
          </p:cNvSpPr>
          <p:nvPr>
            <p:ph type="title"/>
          </p:nvPr>
        </p:nvSpPr>
        <p:spPr>
          <a:xfrm>
            <a:off x="359998" y="360000"/>
            <a:ext cx="11659282" cy="522000"/>
          </a:xfrm>
        </p:spPr>
        <p:txBody>
          <a:bodyPr anchor="t">
            <a:noAutofit/>
          </a:bodyPr>
          <a:lstStyle/>
          <a:p>
            <a:r>
              <a:rPr lang="en-AU" dirty="0"/>
              <a:t>Protecting Indigenous Cultural Intellectual Property</a:t>
            </a:r>
          </a:p>
        </p:txBody>
      </p:sp>
      <p:sp>
        <p:nvSpPr>
          <p:cNvPr id="4" name="Text Placeholder 3">
            <a:extLst>
              <a:ext uri="{FF2B5EF4-FFF2-40B4-BE49-F238E27FC236}">
                <a16:creationId xmlns:a16="http://schemas.microsoft.com/office/drawing/2014/main" id="{677AE25E-0AC5-1E53-22B8-65D518D91CCB}"/>
              </a:ext>
            </a:extLst>
          </p:cNvPr>
          <p:cNvSpPr>
            <a:spLocks noGrp="1"/>
          </p:cNvSpPr>
          <p:nvPr>
            <p:ph type="body" sz="quarter" idx="18"/>
          </p:nvPr>
        </p:nvSpPr>
        <p:spPr>
          <a:xfrm>
            <a:off x="360000" y="1016704"/>
            <a:ext cx="10080000" cy="310015"/>
          </a:xfrm>
        </p:spPr>
        <p:txBody>
          <a:bodyPr anchor="b">
            <a:noAutofit/>
          </a:bodyPr>
          <a:lstStyle/>
          <a:p>
            <a:pPr>
              <a:lnSpc>
                <a:spcPct val="140000"/>
              </a:lnSpc>
            </a:pPr>
            <a:r>
              <a:rPr lang="en-AU" dirty="0">
                <a:effectLst/>
              </a:rPr>
              <a:t>watch </a:t>
            </a:r>
            <a:r>
              <a:rPr lang="en-AU" u="sng" dirty="0">
                <a:effectLst/>
                <a:hlinkClick r:id="rId3"/>
              </a:rPr>
              <a:t>Protecting Indigenous Cultural and Intellectual Property rights (ICIP) (2:02)</a:t>
            </a:r>
            <a:endParaRPr lang="en-AU" dirty="0"/>
          </a:p>
        </p:txBody>
      </p:sp>
      <p:pic>
        <p:nvPicPr>
          <p:cNvPr id="5" name="Online Media 4" descr="Protecting Indigenous Cultural and Intellectual Property rights (ICIP)">
            <a:hlinkClick r:id="" action="ppaction://media"/>
            <a:extLst>
              <a:ext uri="{FF2B5EF4-FFF2-40B4-BE49-F238E27FC236}">
                <a16:creationId xmlns:a16="http://schemas.microsoft.com/office/drawing/2014/main" id="{CC0D8E5D-7F69-8A66-CF5E-04168E8EB861}"/>
              </a:ext>
            </a:extLst>
          </p:cNvPr>
          <p:cNvPicPr>
            <a:picLocks noRot="1" noChangeAspect="1"/>
          </p:cNvPicPr>
          <p:nvPr>
            <a:videoFile r:link="rId1"/>
          </p:nvPr>
        </p:nvPicPr>
        <p:blipFill>
          <a:blip r:embed="rId4"/>
          <a:stretch>
            <a:fillRect/>
          </a:stretch>
        </p:blipFill>
        <p:spPr>
          <a:xfrm>
            <a:off x="359998" y="1827530"/>
            <a:ext cx="8489362" cy="4796490"/>
          </a:xfrm>
          <a:prstGeom prst="rect">
            <a:avLst/>
          </a:prstGeom>
        </p:spPr>
      </p:pic>
      <p:sp>
        <p:nvSpPr>
          <p:cNvPr id="2" name="Slide Number Placeholder 1">
            <a:extLst>
              <a:ext uri="{FF2B5EF4-FFF2-40B4-BE49-F238E27FC236}">
                <a16:creationId xmlns:a16="http://schemas.microsoft.com/office/drawing/2014/main" id="{6F28B08A-D60D-F5A1-407C-6D5D4C09A975}"/>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60</a:t>
            </a:fld>
            <a:endParaRPr lang="en-AU"/>
          </a:p>
        </p:txBody>
      </p:sp>
    </p:spTree>
    <p:extLst>
      <p:ext uri="{BB962C8B-B14F-4D97-AF65-F5344CB8AC3E}">
        <p14:creationId xmlns:p14="http://schemas.microsoft.com/office/powerpoint/2010/main" val="301020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F6113C-160B-9239-7539-0055B5FDCF3C}"/>
              </a:ext>
            </a:extLst>
          </p:cNvPr>
          <p:cNvSpPr>
            <a:spLocks noGrp="1"/>
          </p:cNvSpPr>
          <p:nvPr>
            <p:ph type="title"/>
          </p:nvPr>
        </p:nvSpPr>
        <p:spPr/>
        <p:txBody>
          <a:bodyPr/>
          <a:lstStyle/>
          <a:p>
            <a:r>
              <a:rPr lang="en-AU" dirty="0"/>
              <a:t>Indigenous Cultural Intellectual Property (ICIP)</a:t>
            </a:r>
          </a:p>
        </p:txBody>
      </p:sp>
      <p:sp>
        <p:nvSpPr>
          <p:cNvPr id="5" name="Text Placeholder 4">
            <a:extLst>
              <a:ext uri="{FF2B5EF4-FFF2-40B4-BE49-F238E27FC236}">
                <a16:creationId xmlns:a16="http://schemas.microsoft.com/office/drawing/2014/main" id="{AD82367D-3255-DA11-DBA4-814D0C99086C}"/>
              </a:ext>
            </a:extLst>
          </p:cNvPr>
          <p:cNvSpPr>
            <a:spLocks noGrp="1"/>
          </p:cNvSpPr>
          <p:nvPr>
            <p:ph type="body" sz="quarter" idx="17"/>
          </p:nvPr>
        </p:nvSpPr>
        <p:spPr/>
        <p:txBody>
          <a:bodyPr/>
          <a:lstStyle/>
          <a:p>
            <a:pPr>
              <a:spcAft>
                <a:spcPts val="600"/>
              </a:spcAft>
            </a:pPr>
            <a:r>
              <a:rPr lang="en-AU" sz="1800" dirty="0"/>
              <a:t>It is essential to respect ICIP rights, ensuring that traditional knowledge and cultural expressions are protected and that Aboriginal communities maintain control over their cultural heritage.</a:t>
            </a:r>
          </a:p>
          <a:p>
            <a:pPr>
              <a:spcAft>
                <a:spcPts val="600"/>
              </a:spcAft>
            </a:pPr>
            <a:endParaRPr lang="en-AU" sz="1800" dirty="0"/>
          </a:p>
          <a:p>
            <a:pPr>
              <a:spcAft>
                <a:spcPts val="600"/>
              </a:spcAft>
            </a:pPr>
            <a:r>
              <a:rPr lang="en-AU" sz="1800" dirty="0"/>
              <a:t>Read </a:t>
            </a:r>
            <a:r>
              <a:rPr lang="en-AU" sz="1800" dirty="0">
                <a:hlinkClick r:id="rId2"/>
              </a:rPr>
              <a:t>First Nations artists and souvenir sellers back crackdown on fake Indigenous art </a:t>
            </a:r>
            <a:r>
              <a:rPr lang="en-AU" sz="1800" dirty="0"/>
              <a:t>and identify important issues and actions raised in the article.</a:t>
            </a:r>
          </a:p>
          <a:p>
            <a:pPr marL="285750" indent="-285750">
              <a:spcAft>
                <a:spcPts val="600"/>
              </a:spcAft>
              <a:buFont typeface="Arial" panose="020B0604020202020204" pitchFamily="34" charset="0"/>
              <a:buChar char="•"/>
            </a:pPr>
            <a:r>
              <a:rPr lang="en-AU" sz="1800" dirty="0"/>
              <a:t>What are the issues with non-Aboriginal people selling Aboriginal Art? </a:t>
            </a:r>
          </a:p>
          <a:p>
            <a:pPr marL="285750" indent="-285750">
              <a:spcAft>
                <a:spcPts val="600"/>
              </a:spcAft>
              <a:buFont typeface="Arial" panose="020B0604020202020204" pitchFamily="34" charset="0"/>
              <a:buChar char="•"/>
            </a:pPr>
            <a:r>
              <a:rPr lang="en-AU" sz="1800" dirty="0"/>
              <a:t>Are there laws protecting ICIP?</a:t>
            </a:r>
          </a:p>
          <a:p>
            <a:pPr marL="285750" indent="-285750">
              <a:spcAft>
                <a:spcPts val="600"/>
              </a:spcAft>
              <a:buFont typeface="Arial" panose="020B0604020202020204" pitchFamily="34" charset="0"/>
              <a:buChar char="•"/>
            </a:pPr>
            <a:r>
              <a:rPr lang="en-AU" sz="1800" dirty="0"/>
              <a:t>Would it be appropriate for you to decorate your bedroom sign with Aboriginal symbols? Why/Why not?</a:t>
            </a:r>
          </a:p>
        </p:txBody>
      </p:sp>
      <p:sp>
        <p:nvSpPr>
          <p:cNvPr id="2" name="Slide Number Placeholder 1">
            <a:extLst>
              <a:ext uri="{FF2B5EF4-FFF2-40B4-BE49-F238E27FC236}">
                <a16:creationId xmlns:a16="http://schemas.microsoft.com/office/drawing/2014/main" id="{CFA55E74-032F-3275-3B75-06ED48E55E7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61</a:t>
            </a:fld>
            <a:endParaRPr lang="en-AU"/>
          </a:p>
        </p:txBody>
      </p:sp>
    </p:spTree>
    <p:extLst>
      <p:ext uri="{BB962C8B-B14F-4D97-AF65-F5344CB8AC3E}">
        <p14:creationId xmlns:p14="http://schemas.microsoft.com/office/powerpoint/2010/main" val="3165344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 12</a:t>
            </a:r>
          </a:p>
        </p:txBody>
      </p:sp>
      <p:sp>
        <p:nvSpPr>
          <p:cNvPr id="3" name="TextBox 2">
            <a:extLst>
              <a:ext uri="{FF2B5EF4-FFF2-40B4-BE49-F238E27FC236}">
                <a16:creationId xmlns:a16="http://schemas.microsoft.com/office/drawing/2014/main" id="{DF637BA9-DB5E-2457-A795-0B300DBA6F82}"/>
              </a:ext>
            </a:extLst>
          </p:cNvPr>
          <p:cNvSpPr txBox="1"/>
          <p:nvPr/>
        </p:nvSpPr>
        <p:spPr>
          <a:xfrm>
            <a:off x="444500" y="1917277"/>
            <a:ext cx="11303000" cy="267246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rPr>
              <a:t>We are:</a:t>
            </a:r>
          </a:p>
          <a:p>
            <a:pPr marL="342900" indent="-342900">
              <a:lnSpc>
                <a:spcPct val="150000"/>
              </a:lnSpc>
              <a:spcAft>
                <a:spcPts val="600"/>
              </a:spcAft>
              <a:buFont typeface="Arial" panose="020B0604020202020204" pitchFamily="34" charset="0"/>
              <a:buChar char="•"/>
            </a:pPr>
            <a:r>
              <a:rPr lang="en-AU" sz="1800" dirty="0"/>
              <a:t>learning about the products and systems created by a diverse range of designers, producers and manufacturers.</a:t>
            </a:r>
          </a:p>
          <a:p>
            <a:pPr>
              <a:lnSpc>
                <a:spcPct val="150000"/>
              </a:lnSpc>
              <a:spcAft>
                <a:spcPts val="600"/>
              </a:spcAft>
            </a:pPr>
            <a:r>
              <a:rPr lang="en-AU" sz="1800" b="1" dirty="0">
                <a:solidFill>
                  <a:schemeClr val="accent1"/>
                </a:solidFill>
              </a:rPr>
              <a:t>We can:</a:t>
            </a:r>
          </a:p>
          <a:p>
            <a:pPr marL="342900" indent="-342900">
              <a:lnSpc>
                <a:spcPct val="150000"/>
              </a:lnSpc>
              <a:spcAft>
                <a:spcPts val="600"/>
              </a:spcAft>
              <a:buFont typeface="Arial" panose="020B0604020202020204" pitchFamily="34" charset="0"/>
              <a:buChar char="•"/>
            </a:pPr>
            <a:r>
              <a:rPr lang="en-AU" sz="1800" dirty="0"/>
              <a:t> research and describe the production techniques and materials used by designers, producers and manufacturers.</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62</a:t>
            </a:fld>
            <a:endParaRPr lang="en-AU"/>
          </a:p>
        </p:txBody>
      </p:sp>
    </p:spTree>
    <p:extLst>
      <p:ext uri="{BB962C8B-B14F-4D97-AF65-F5344CB8AC3E}">
        <p14:creationId xmlns:p14="http://schemas.microsoft.com/office/powerpoint/2010/main" val="20064377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 13</a:t>
            </a:r>
          </a:p>
        </p:txBody>
      </p:sp>
      <p:sp>
        <p:nvSpPr>
          <p:cNvPr id="3" name="TextBox 2">
            <a:extLst>
              <a:ext uri="{FF2B5EF4-FFF2-40B4-BE49-F238E27FC236}">
                <a16:creationId xmlns:a16="http://schemas.microsoft.com/office/drawing/2014/main" id="{DF637BA9-DB5E-2457-A795-0B300DBA6F82}"/>
              </a:ext>
            </a:extLst>
          </p:cNvPr>
          <p:cNvSpPr txBox="1"/>
          <p:nvPr/>
        </p:nvSpPr>
        <p:spPr>
          <a:xfrm>
            <a:off x="444500" y="1917277"/>
            <a:ext cx="11303000" cy="381123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rPr>
              <a:t>We are:</a:t>
            </a:r>
          </a:p>
          <a:p>
            <a:pPr marL="285750" indent="-285750">
              <a:lnSpc>
                <a:spcPct val="150000"/>
              </a:lnSpc>
              <a:spcAft>
                <a:spcPts val="600"/>
              </a:spcAft>
              <a:buFont typeface="Arial" panose="020B0604020202020204" pitchFamily="34" charset="0"/>
              <a:buChar char="•"/>
            </a:pPr>
            <a:r>
              <a:rPr lang="en-AU" sz="1800" dirty="0"/>
              <a:t>learning about the function of the serviette weight</a:t>
            </a:r>
          </a:p>
          <a:p>
            <a:pPr marL="285750" indent="-285750">
              <a:lnSpc>
                <a:spcPct val="150000"/>
              </a:lnSpc>
              <a:spcAft>
                <a:spcPts val="600"/>
              </a:spcAft>
              <a:buFont typeface="Arial" panose="020B0604020202020204" pitchFamily="34" charset="0"/>
              <a:buChar char="•"/>
            </a:pPr>
            <a:r>
              <a:rPr lang="en-AU" sz="1800" dirty="0"/>
              <a:t>considering designs for our project</a:t>
            </a:r>
          </a:p>
          <a:p>
            <a:pPr marL="285750" indent="-285750">
              <a:lnSpc>
                <a:spcPct val="150000"/>
              </a:lnSpc>
              <a:spcAft>
                <a:spcPts val="600"/>
              </a:spcAft>
              <a:buFont typeface="Arial" panose="020B0604020202020204" pitchFamily="34" charset="0"/>
              <a:buChar char="•"/>
            </a:pPr>
            <a:r>
              <a:rPr lang="en-AU" sz="1800" dirty="0"/>
              <a:t>learning about finishing techniques of timber.</a:t>
            </a:r>
          </a:p>
          <a:p>
            <a:pPr>
              <a:lnSpc>
                <a:spcPct val="150000"/>
              </a:lnSpc>
              <a:spcAft>
                <a:spcPts val="600"/>
              </a:spcAft>
            </a:pPr>
            <a:r>
              <a:rPr lang="en-AU" sz="1800" b="1" dirty="0">
                <a:solidFill>
                  <a:schemeClr val="accent1"/>
                </a:solidFill>
              </a:rPr>
              <a:t>We can:</a:t>
            </a:r>
          </a:p>
          <a:p>
            <a:pPr marL="285750" indent="-285750">
              <a:lnSpc>
                <a:spcPct val="150000"/>
              </a:lnSpc>
              <a:spcAft>
                <a:spcPts val="600"/>
              </a:spcAft>
              <a:buFont typeface="Arial" panose="020B0604020202020204" pitchFamily="34" charset="0"/>
              <a:buChar char="•"/>
            </a:pPr>
            <a:r>
              <a:rPr lang="en-AU" sz="1800" dirty="0"/>
              <a:t>design and manufacture an appropriate serviette weight</a:t>
            </a:r>
          </a:p>
          <a:p>
            <a:pPr marL="285750" indent="-285750">
              <a:lnSpc>
                <a:spcPct val="150000"/>
              </a:lnSpc>
              <a:spcAft>
                <a:spcPts val="600"/>
              </a:spcAft>
              <a:buFont typeface="Arial" panose="020B0604020202020204" pitchFamily="34" charset="0"/>
              <a:buChar char="•"/>
            </a:pPr>
            <a:r>
              <a:rPr lang="en-AU" sz="1800" dirty="0"/>
              <a:t>identify and select appropriate finishing techniques for my project</a:t>
            </a:r>
          </a:p>
          <a:p>
            <a:pPr marL="285750" indent="-285750">
              <a:lnSpc>
                <a:spcPct val="150000"/>
              </a:lnSpc>
              <a:spcAft>
                <a:spcPts val="600"/>
              </a:spcAft>
              <a:buFont typeface="Arial" panose="020B0604020202020204" pitchFamily="34" charset="0"/>
              <a:buChar char="•"/>
            </a:pPr>
            <a:r>
              <a:rPr lang="en-AU" sz="1800" dirty="0"/>
              <a:t>apply functional and aesthetic requirements to my project.</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63</a:t>
            </a:fld>
            <a:endParaRPr lang="en-AU"/>
          </a:p>
        </p:txBody>
      </p:sp>
    </p:spTree>
    <p:extLst>
      <p:ext uri="{BB962C8B-B14F-4D97-AF65-F5344CB8AC3E}">
        <p14:creationId xmlns:p14="http://schemas.microsoft.com/office/powerpoint/2010/main" val="25375724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D4C24D-49B0-4999-EBD6-4B66F8BC8FD7}"/>
              </a:ext>
            </a:extLst>
          </p:cNvPr>
          <p:cNvSpPr>
            <a:spLocks noGrp="1"/>
          </p:cNvSpPr>
          <p:nvPr>
            <p:ph type="title"/>
          </p:nvPr>
        </p:nvSpPr>
        <p:spPr/>
        <p:txBody>
          <a:bodyPr/>
          <a:lstStyle/>
          <a:p>
            <a:r>
              <a:rPr lang="en-AU" dirty="0"/>
              <a:t>Surface finishes</a:t>
            </a:r>
          </a:p>
        </p:txBody>
      </p:sp>
      <p:sp>
        <p:nvSpPr>
          <p:cNvPr id="12" name="Text Placeholder 11">
            <a:extLst>
              <a:ext uri="{FF2B5EF4-FFF2-40B4-BE49-F238E27FC236}">
                <a16:creationId xmlns:a16="http://schemas.microsoft.com/office/drawing/2014/main" id="{3BF692BA-7434-3A17-6AB1-13519030784F}"/>
              </a:ext>
            </a:extLst>
          </p:cNvPr>
          <p:cNvSpPr>
            <a:spLocks noGrp="1"/>
          </p:cNvSpPr>
          <p:nvPr>
            <p:ph type="body" sz="quarter" idx="17"/>
          </p:nvPr>
        </p:nvSpPr>
        <p:spPr>
          <a:xfrm>
            <a:off x="360000" y="1567087"/>
            <a:ext cx="11484000" cy="4167380"/>
          </a:xfrm>
        </p:spPr>
        <p:txBody>
          <a:bodyPr/>
          <a:lstStyle/>
          <a:p>
            <a:r>
              <a:rPr lang="en-AU" sz="1800" dirty="0"/>
              <a:t>Finishing timber is essential for enhancing its durability, protecting it from environmental factors, improving its aesthetic appeal, and ensuring ease of maintenance. These benefits contribute to the longevity and performance of wooden products in various applications.</a:t>
            </a:r>
          </a:p>
        </p:txBody>
      </p:sp>
      <p:grpSp>
        <p:nvGrpSpPr>
          <p:cNvPr id="6" name="Group 2">
            <a:extLst>
              <a:ext uri="{FF2B5EF4-FFF2-40B4-BE49-F238E27FC236}">
                <a16:creationId xmlns:a16="http://schemas.microsoft.com/office/drawing/2014/main" id="{1EB0E7C6-CC63-F18F-A790-290727852FEE}"/>
              </a:ext>
              <a:ext uri="{C183D7F6-B498-43B3-948B-1728B52AA6E4}">
                <adec:decorative xmlns:adec="http://schemas.microsoft.com/office/drawing/2017/decorative" val="1"/>
              </a:ext>
            </a:extLst>
          </p:cNvPr>
          <p:cNvGrpSpPr/>
          <p:nvPr/>
        </p:nvGrpSpPr>
        <p:grpSpPr>
          <a:xfrm>
            <a:off x="1" y="6121400"/>
            <a:ext cx="12192000" cy="736600"/>
            <a:chOff x="0" y="0"/>
            <a:chExt cx="25048715" cy="1667970"/>
          </a:xfrm>
        </p:grpSpPr>
        <p:sp>
          <p:nvSpPr>
            <p:cNvPr id="7" name="Freeform 3">
              <a:extLst>
                <a:ext uri="{FF2B5EF4-FFF2-40B4-BE49-F238E27FC236}">
                  <a16:creationId xmlns:a16="http://schemas.microsoft.com/office/drawing/2014/main" id="{5028D133-70A2-088D-A084-E07097C68A08}"/>
                </a:ext>
              </a:extLst>
            </p:cNvPr>
            <p:cNvSpPr/>
            <p:nvPr/>
          </p:nvSpPr>
          <p:spPr>
            <a:xfrm>
              <a:off x="20038972" y="0"/>
              <a:ext cx="5009743" cy="1667970"/>
            </a:xfrm>
            <a:custGeom>
              <a:avLst/>
              <a:gdLst/>
              <a:ahLst/>
              <a:cxnLst/>
              <a:rect l="l" t="t" r="r" b="b"/>
              <a:pathLst>
                <a:path w="5009743" h="1667970">
                  <a:moveTo>
                    <a:pt x="0" y="0"/>
                  </a:moveTo>
                  <a:lnTo>
                    <a:pt x="5009743" y="0"/>
                  </a:lnTo>
                  <a:lnTo>
                    <a:pt x="5009743"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dirty="0"/>
            </a:p>
          </p:txBody>
        </p:sp>
        <p:sp>
          <p:nvSpPr>
            <p:cNvPr id="8" name="Freeform 4">
              <a:extLst>
                <a:ext uri="{FF2B5EF4-FFF2-40B4-BE49-F238E27FC236}">
                  <a16:creationId xmlns:a16="http://schemas.microsoft.com/office/drawing/2014/main" id="{C0D16288-C4A5-0250-C6E6-6CBFF4A35BEB}"/>
                </a:ext>
              </a:extLst>
            </p:cNvPr>
            <p:cNvSpPr/>
            <p:nvPr/>
          </p:nvSpPr>
          <p:spPr>
            <a:xfrm>
              <a:off x="15029229" y="0"/>
              <a:ext cx="5009743" cy="1667970"/>
            </a:xfrm>
            <a:custGeom>
              <a:avLst/>
              <a:gdLst/>
              <a:ahLst/>
              <a:cxnLst/>
              <a:rect l="l" t="t" r="r" b="b"/>
              <a:pathLst>
                <a:path w="5009743" h="1667970">
                  <a:moveTo>
                    <a:pt x="0" y="0"/>
                  </a:moveTo>
                  <a:lnTo>
                    <a:pt x="5009742" y="0"/>
                  </a:lnTo>
                  <a:lnTo>
                    <a:pt x="5009742"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sp>
          <p:nvSpPr>
            <p:cNvPr id="9" name="Freeform 5">
              <a:extLst>
                <a:ext uri="{FF2B5EF4-FFF2-40B4-BE49-F238E27FC236}">
                  <a16:creationId xmlns:a16="http://schemas.microsoft.com/office/drawing/2014/main" id="{B46F9DB8-8914-95AE-31DD-7EFF61052447}"/>
                </a:ext>
              </a:extLst>
            </p:cNvPr>
            <p:cNvSpPr/>
            <p:nvPr/>
          </p:nvSpPr>
          <p:spPr>
            <a:xfrm>
              <a:off x="10019486" y="0"/>
              <a:ext cx="5009743" cy="1667970"/>
            </a:xfrm>
            <a:custGeom>
              <a:avLst/>
              <a:gdLst/>
              <a:ahLst/>
              <a:cxnLst/>
              <a:rect l="l" t="t" r="r" b="b"/>
              <a:pathLst>
                <a:path w="5009743" h="1667970">
                  <a:moveTo>
                    <a:pt x="0" y="0"/>
                  </a:moveTo>
                  <a:lnTo>
                    <a:pt x="5009743" y="0"/>
                  </a:lnTo>
                  <a:lnTo>
                    <a:pt x="5009743"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sp>
          <p:nvSpPr>
            <p:cNvPr id="10" name="Freeform 6">
              <a:extLst>
                <a:ext uri="{FF2B5EF4-FFF2-40B4-BE49-F238E27FC236}">
                  <a16:creationId xmlns:a16="http://schemas.microsoft.com/office/drawing/2014/main" id="{1F74A951-23A9-E8A8-ABEA-7E7EF22990AF}"/>
                </a:ext>
              </a:extLst>
            </p:cNvPr>
            <p:cNvSpPr/>
            <p:nvPr/>
          </p:nvSpPr>
          <p:spPr>
            <a:xfrm>
              <a:off x="5009743" y="0"/>
              <a:ext cx="5009743" cy="1667970"/>
            </a:xfrm>
            <a:custGeom>
              <a:avLst/>
              <a:gdLst/>
              <a:ahLst/>
              <a:cxnLst/>
              <a:rect l="l" t="t" r="r" b="b"/>
              <a:pathLst>
                <a:path w="5009743" h="1667970">
                  <a:moveTo>
                    <a:pt x="0" y="0"/>
                  </a:moveTo>
                  <a:lnTo>
                    <a:pt x="5009742" y="0"/>
                  </a:lnTo>
                  <a:lnTo>
                    <a:pt x="5009742"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sp>
          <p:nvSpPr>
            <p:cNvPr id="11" name="Freeform 7">
              <a:extLst>
                <a:ext uri="{FF2B5EF4-FFF2-40B4-BE49-F238E27FC236}">
                  <a16:creationId xmlns:a16="http://schemas.microsoft.com/office/drawing/2014/main" id="{A0C64029-F78B-F3D7-1B67-9ABA159322A7}"/>
                </a:ext>
              </a:extLst>
            </p:cNvPr>
            <p:cNvSpPr/>
            <p:nvPr/>
          </p:nvSpPr>
          <p:spPr>
            <a:xfrm>
              <a:off x="0" y="0"/>
              <a:ext cx="5009743" cy="1667970"/>
            </a:xfrm>
            <a:custGeom>
              <a:avLst/>
              <a:gdLst/>
              <a:ahLst/>
              <a:cxnLst/>
              <a:rect l="l" t="t" r="r" b="b"/>
              <a:pathLst>
                <a:path w="5009743" h="1667970">
                  <a:moveTo>
                    <a:pt x="0" y="0"/>
                  </a:moveTo>
                  <a:lnTo>
                    <a:pt x="5009743" y="0"/>
                  </a:lnTo>
                  <a:lnTo>
                    <a:pt x="5009743" y="1667970"/>
                  </a:lnTo>
                  <a:lnTo>
                    <a:pt x="0" y="166797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AU"/>
            </a:p>
          </p:txBody>
        </p:sp>
      </p:grpSp>
      <p:sp>
        <p:nvSpPr>
          <p:cNvPr id="2" name="Slide Number Placeholder 1">
            <a:extLst>
              <a:ext uri="{FF2B5EF4-FFF2-40B4-BE49-F238E27FC236}">
                <a16:creationId xmlns:a16="http://schemas.microsoft.com/office/drawing/2014/main" id="{5B8377CE-CD30-F502-546C-F65847AB6FA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64</a:t>
            </a:fld>
            <a:endParaRPr lang="en-AU" dirty="0">
              <a:solidFill>
                <a:schemeClr val="bg1"/>
              </a:solidFill>
            </a:endParaRPr>
          </a:p>
        </p:txBody>
      </p:sp>
    </p:spTree>
    <p:extLst>
      <p:ext uri="{BB962C8B-B14F-4D97-AF65-F5344CB8AC3E}">
        <p14:creationId xmlns:p14="http://schemas.microsoft.com/office/powerpoint/2010/main" val="411101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8D98EA-EC56-0948-F265-B685751F9CC2}"/>
              </a:ext>
            </a:extLst>
          </p:cNvPr>
          <p:cNvSpPr>
            <a:spLocks noGrp="1"/>
          </p:cNvSpPr>
          <p:nvPr>
            <p:ph type="title"/>
          </p:nvPr>
        </p:nvSpPr>
        <p:spPr/>
        <p:txBody>
          <a:bodyPr/>
          <a:lstStyle/>
          <a:p>
            <a:r>
              <a:rPr lang="en-AU" dirty="0"/>
              <a:t>Types of finishes</a:t>
            </a:r>
          </a:p>
        </p:txBody>
      </p:sp>
      <p:sp>
        <p:nvSpPr>
          <p:cNvPr id="5" name="Text Placeholder 4">
            <a:extLst>
              <a:ext uri="{FF2B5EF4-FFF2-40B4-BE49-F238E27FC236}">
                <a16:creationId xmlns:a16="http://schemas.microsoft.com/office/drawing/2014/main" id="{61A4BA3A-4B63-32B8-695C-A71EDB07D23C}"/>
              </a:ext>
            </a:extLst>
          </p:cNvPr>
          <p:cNvSpPr>
            <a:spLocks noGrp="1"/>
          </p:cNvSpPr>
          <p:nvPr>
            <p:ph type="body" sz="quarter" idx="17"/>
          </p:nvPr>
        </p:nvSpPr>
        <p:spPr>
          <a:xfrm>
            <a:off x="360000" y="1567087"/>
            <a:ext cx="11484000" cy="1025534"/>
          </a:xfrm>
        </p:spPr>
        <p:txBody>
          <a:bodyPr/>
          <a:lstStyle/>
          <a:p>
            <a:pPr>
              <a:spcAft>
                <a:spcPts val="600"/>
              </a:spcAft>
            </a:pPr>
            <a:r>
              <a:rPr lang="en-AU" sz="1800" dirty="0"/>
              <a:t>There is a range of finishes that can be applied to timber, including oil, wax, varnish, lacquer, stain, paint and water-based finish. Each has its own practical use and application method.</a:t>
            </a:r>
          </a:p>
        </p:txBody>
      </p:sp>
      <p:sp>
        <p:nvSpPr>
          <p:cNvPr id="11" name="Freeform 2">
            <a:extLst>
              <a:ext uri="{FF2B5EF4-FFF2-40B4-BE49-F238E27FC236}">
                <a16:creationId xmlns:a16="http://schemas.microsoft.com/office/drawing/2014/main" id="{848CBB96-288A-B1BF-0787-04CA260AF2FB}"/>
              </a:ext>
              <a:ext uri="{C183D7F6-B498-43B3-948B-1728B52AA6E4}">
                <adec:decorative xmlns:adec="http://schemas.microsoft.com/office/drawing/2017/decorative" val="1"/>
              </a:ext>
            </a:extLst>
          </p:cNvPr>
          <p:cNvSpPr/>
          <p:nvPr/>
        </p:nvSpPr>
        <p:spPr>
          <a:xfrm>
            <a:off x="2564282" y="3971003"/>
            <a:ext cx="1661653" cy="1932154"/>
          </a:xfrm>
          <a:custGeom>
            <a:avLst/>
            <a:gdLst/>
            <a:ahLst/>
            <a:cxnLst/>
            <a:rect l="l" t="t" r="r" b="b"/>
            <a:pathLst>
              <a:path w="3538728" h="4114800">
                <a:moveTo>
                  <a:pt x="0" y="0"/>
                </a:moveTo>
                <a:lnTo>
                  <a:pt x="3538728" y="0"/>
                </a:lnTo>
                <a:lnTo>
                  <a:pt x="353872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12" name="TextBox 11">
            <a:extLst>
              <a:ext uri="{FF2B5EF4-FFF2-40B4-BE49-F238E27FC236}">
                <a16:creationId xmlns:a16="http://schemas.microsoft.com/office/drawing/2014/main" id="{65B52D75-2925-A38D-BD6C-A42AFFE77078}"/>
              </a:ext>
            </a:extLst>
          </p:cNvPr>
          <p:cNvSpPr txBox="1"/>
          <p:nvPr/>
        </p:nvSpPr>
        <p:spPr>
          <a:xfrm>
            <a:off x="4760810" y="4265380"/>
            <a:ext cx="5293627" cy="1637776"/>
          </a:xfrm>
          <a:prstGeom prst="rect">
            <a:avLst/>
          </a:prstGeom>
          <a:noFill/>
        </p:spPr>
        <p:txBody>
          <a:bodyPr wrap="square" lIns="0" tIns="0" rIns="0" bIns="0" rtlCol="0">
            <a:noAutofit/>
          </a:bodyPr>
          <a:lstStyle/>
          <a:p>
            <a:pPr>
              <a:lnSpc>
                <a:spcPct val="150000"/>
              </a:lnSpc>
              <a:spcBef>
                <a:spcPts val="1200"/>
              </a:spcBef>
              <a:spcAft>
                <a:spcPts val="600"/>
              </a:spcAft>
            </a:pPr>
            <a:r>
              <a:rPr lang="en-AU" sz="1800" dirty="0"/>
              <a:t>Consider how and where your BBQ caddy will be used. What finishes would be suitable for your project? Give a brief explanation for your choice.</a:t>
            </a:r>
          </a:p>
        </p:txBody>
      </p:sp>
      <p:sp>
        <p:nvSpPr>
          <p:cNvPr id="2" name="Slide Number Placeholder 1">
            <a:extLst>
              <a:ext uri="{FF2B5EF4-FFF2-40B4-BE49-F238E27FC236}">
                <a16:creationId xmlns:a16="http://schemas.microsoft.com/office/drawing/2014/main" id="{36666808-4089-911C-FA75-5BB5FAE3DB6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65</a:t>
            </a:fld>
            <a:endParaRPr lang="en-AU"/>
          </a:p>
        </p:txBody>
      </p:sp>
    </p:spTree>
    <p:extLst>
      <p:ext uri="{BB962C8B-B14F-4D97-AF65-F5344CB8AC3E}">
        <p14:creationId xmlns:p14="http://schemas.microsoft.com/office/powerpoint/2010/main" val="3814997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B89C23-2850-04CC-320A-3AC4E07AFDC1}"/>
              </a:ext>
            </a:extLst>
          </p:cNvPr>
          <p:cNvSpPr>
            <a:spLocks noGrp="1"/>
          </p:cNvSpPr>
          <p:nvPr>
            <p:ph type="title"/>
          </p:nvPr>
        </p:nvSpPr>
        <p:spPr/>
        <p:txBody>
          <a:bodyPr/>
          <a:lstStyle/>
          <a:p>
            <a:r>
              <a:rPr lang="en-AU" dirty="0"/>
              <a:t>Preparing for surface finishing</a:t>
            </a:r>
          </a:p>
        </p:txBody>
      </p:sp>
      <p:sp>
        <p:nvSpPr>
          <p:cNvPr id="5" name="Text Placeholder 4">
            <a:extLst>
              <a:ext uri="{FF2B5EF4-FFF2-40B4-BE49-F238E27FC236}">
                <a16:creationId xmlns:a16="http://schemas.microsoft.com/office/drawing/2014/main" id="{BAA079FF-DC32-1211-6DE7-9177B526DF9A}"/>
              </a:ext>
            </a:extLst>
          </p:cNvPr>
          <p:cNvSpPr>
            <a:spLocks noGrp="1"/>
          </p:cNvSpPr>
          <p:nvPr>
            <p:ph type="body" sz="quarter" idx="17"/>
          </p:nvPr>
        </p:nvSpPr>
        <p:spPr>
          <a:xfrm>
            <a:off x="360000" y="1567087"/>
            <a:ext cx="11484000" cy="1765394"/>
          </a:xfrm>
        </p:spPr>
        <p:txBody>
          <a:bodyPr/>
          <a:lstStyle/>
          <a:p>
            <a:pPr>
              <a:spcAft>
                <a:spcPts val="600"/>
              </a:spcAft>
            </a:pPr>
            <a:r>
              <a:rPr lang="en-AU" sz="1800" dirty="0"/>
              <a:t>The quality of a finish on wood depends a lot on how smooth and clean the wood surface is before you apply it. Clear finishes, like varnish or lacquer, can make any scratches or marks on the wood more noticeable. This is why it’s important to prepare the wood surface properly before putting on the finish. Taking the time to make the surface nice and smooth will help ensure that the final look is great. The following procedure should be used.</a:t>
            </a:r>
          </a:p>
        </p:txBody>
      </p:sp>
      <p:sp>
        <p:nvSpPr>
          <p:cNvPr id="9" name="Freeform 8">
            <a:extLst>
              <a:ext uri="{FF2B5EF4-FFF2-40B4-BE49-F238E27FC236}">
                <a16:creationId xmlns:a16="http://schemas.microsoft.com/office/drawing/2014/main" id="{041A48F8-609F-ACDE-9CAD-BECEC9E0EE37}"/>
              </a:ext>
            </a:extLst>
          </p:cNvPr>
          <p:cNvSpPr/>
          <p:nvPr/>
        </p:nvSpPr>
        <p:spPr>
          <a:xfrm>
            <a:off x="353603" y="4661980"/>
            <a:ext cx="1737072" cy="1042243"/>
          </a:xfrm>
          <a:custGeom>
            <a:avLst/>
            <a:gdLst>
              <a:gd name="connsiteX0" fmla="*/ 0 w 1737072"/>
              <a:gd name="connsiteY0" fmla="*/ 104224 h 1042243"/>
              <a:gd name="connsiteX1" fmla="*/ 104224 w 1737072"/>
              <a:gd name="connsiteY1" fmla="*/ 0 h 1042243"/>
              <a:gd name="connsiteX2" fmla="*/ 1632848 w 1737072"/>
              <a:gd name="connsiteY2" fmla="*/ 0 h 1042243"/>
              <a:gd name="connsiteX3" fmla="*/ 1737072 w 1737072"/>
              <a:gd name="connsiteY3" fmla="*/ 104224 h 1042243"/>
              <a:gd name="connsiteX4" fmla="*/ 1737072 w 1737072"/>
              <a:gd name="connsiteY4" fmla="*/ 938019 h 1042243"/>
              <a:gd name="connsiteX5" fmla="*/ 1632848 w 1737072"/>
              <a:gd name="connsiteY5" fmla="*/ 1042243 h 1042243"/>
              <a:gd name="connsiteX6" fmla="*/ 104224 w 1737072"/>
              <a:gd name="connsiteY6" fmla="*/ 1042243 h 1042243"/>
              <a:gd name="connsiteX7" fmla="*/ 0 w 1737072"/>
              <a:gd name="connsiteY7" fmla="*/ 938019 h 1042243"/>
              <a:gd name="connsiteX8" fmla="*/ 0 w 1737072"/>
              <a:gd name="connsiteY8" fmla="*/ 104224 h 104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072" h="1042243">
                <a:moveTo>
                  <a:pt x="0" y="104224"/>
                </a:moveTo>
                <a:cubicBezTo>
                  <a:pt x="0" y="46663"/>
                  <a:pt x="46663" y="0"/>
                  <a:pt x="104224" y="0"/>
                </a:cubicBezTo>
                <a:lnTo>
                  <a:pt x="1632848" y="0"/>
                </a:lnTo>
                <a:cubicBezTo>
                  <a:pt x="1690409" y="0"/>
                  <a:pt x="1737072" y="46663"/>
                  <a:pt x="1737072" y="104224"/>
                </a:cubicBezTo>
                <a:lnTo>
                  <a:pt x="1737072" y="938019"/>
                </a:lnTo>
                <a:cubicBezTo>
                  <a:pt x="1737072" y="995580"/>
                  <a:pt x="1690409" y="1042243"/>
                  <a:pt x="1632848" y="1042243"/>
                </a:cubicBezTo>
                <a:lnTo>
                  <a:pt x="104224" y="1042243"/>
                </a:lnTo>
                <a:cubicBezTo>
                  <a:pt x="46663" y="1042243"/>
                  <a:pt x="0" y="995580"/>
                  <a:pt x="0" y="938019"/>
                </a:cubicBezTo>
                <a:lnTo>
                  <a:pt x="0" y="10422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726" tIns="106726" rIns="106726" bIns="106726" numCol="1" spcCol="1270" anchor="ctr" anchorCtr="0">
            <a:noAutofit/>
          </a:bodyPr>
          <a:lstStyle/>
          <a:p>
            <a:pPr marL="90488" lvl="0" defTabSz="889000">
              <a:lnSpc>
                <a:spcPct val="90000"/>
              </a:lnSpc>
              <a:spcBef>
                <a:spcPct val="0"/>
              </a:spcBef>
              <a:spcAft>
                <a:spcPct val="35000"/>
              </a:spcAft>
              <a:buNone/>
            </a:pPr>
            <a:r>
              <a:rPr lang="en-AU" sz="1800" kern="1200" dirty="0"/>
              <a:t>Cleaning up</a:t>
            </a:r>
          </a:p>
        </p:txBody>
      </p:sp>
      <p:sp>
        <p:nvSpPr>
          <p:cNvPr id="10" name="Freeform 9">
            <a:extLst>
              <a:ext uri="{FF2B5EF4-FFF2-40B4-BE49-F238E27FC236}">
                <a16:creationId xmlns:a16="http://schemas.microsoft.com/office/drawing/2014/main" id="{81C74B71-F421-5A38-99C4-AF829A57217E}"/>
              </a:ext>
              <a:ext uri="{C183D7F6-B498-43B3-948B-1728B52AA6E4}">
                <adec:decorative xmlns:adec="http://schemas.microsoft.com/office/drawing/2017/decorative" val="1"/>
              </a:ext>
            </a:extLst>
          </p:cNvPr>
          <p:cNvSpPr/>
          <p:nvPr/>
        </p:nvSpPr>
        <p:spPr>
          <a:xfrm>
            <a:off x="2264382" y="4967705"/>
            <a:ext cx="368259" cy="430793"/>
          </a:xfrm>
          <a:custGeom>
            <a:avLst/>
            <a:gdLst>
              <a:gd name="connsiteX0" fmla="*/ 0 w 368259"/>
              <a:gd name="connsiteY0" fmla="*/ 86159 h 430793"/>
              <a:gd name="connsiteX1" fmla="*/ 184130 w 368259"/>
              <a:gd name="connsiteY1" fmla="*/ 86159 h 430793"/>
              <a:gd name="connsiteX2" fmla="*/ 184130 w 368259"/>
              <a:gd name="connsiteY2" fmla="*/ 0 h 430793"/>
              <a:gd name="connsiteX3" fmla="*/ 368259 w 368259"/>
              <a:gd name="connsiteY3" fmla="*/ 215397 h 430793"/>
              <a:gd name="connsiteX4" fmla="*/ 184130 w 368259"/>
              <a:gd name="connsiteY4" fmla="*/ 430793 h 430793"/>
              <a:gd name="connsiteX5" fmla="*/ 184130 w 368259"/>
              <a:gd name="connsiteY5" fmla="*/ 344634 h 430793"/>
              <a:gd name="connsiteX6" fmla="*/ 0 w 368259"/>
              <a:gd name="connsiteY6" fmla="*/ 344634 h 430793"/>
              <a:gd name="connsiteX7" fmla="*/ 0 w 368259"/>
              <a:gd name="connsiteY7" fmla="*/ 86159 h 43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259" h="430793">
                <a:moveTo>
                  <a:pt x="0" y="86159"/>
                </a:moveTo>
                <a:lnTo>
                  <a:pt x="184130" y="86159"/>
                </a:lnTo>
                <a:lnTo>
                  <a:pt x="184130" y="0"/>
                </a:lnTo>
                <a:lnTo>
                  <a:pt x="368259" y="215397"/>
                </a:lnTo>
                <a:lnTo>
                  <a:pt x="184130" y="430793"/>
                </a:lnTo>
                <a:lnTo>
                  <a:pt x="184130" y="344634"/>
                </a:lnTo>
                <a:lnTo>
                  <a:pt x="0" y="344634"/>
                </a:lnTo>
                <a:lnTo>
                  <a:pt x="0" y="8615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6159" rIns="110478" bIns="86159" numCol="1" spcCol="1270" anchor="ctr" anchorCtr="0">
            <a:noAutofit/>
          </a:bodyPr>
          <a:lstStyle/>
          <a:p>
            <a:pPr marL="0" lvl="0" indent="0" algn="ctr" defTabSz="711200">
              <a:lnSpc>
                <a:spcPct val="90000"/>
              </a:lnSpc>
              <a:spcBef>
                <a:spcPct val="0"/>
              </a:spcBef>
              <a:spcAft>
                <a:spcPct val="35000"/>
              </a:spcAft>
              <a:buNone/>
            </a:pPr>
            <a:endParaRPr lang="en-AU" sz="1600" kern="1200"/>
          </a:p>
        </p:txBody>
      </p:sp>
      <p:sp>
        <p:nvSpPr>
          <p:cNvPr id="11" name="Freeform 10">
            <a:extLst>
              <a:ext uri="{FF2B5EF4-FFF2-40B4-BE49-F238E27FC236}">
                <a16:creationId xmlns:a16="http://schemas.microsoft.com/office/drawing/2014/main" id="{D6FA4759-34B8-A2F1-F35C-78BFCE6830AA}"/>
              </a:ext>
            </a:extLst>
          </p:cNvPr>
          <p:cNvSpPr/>
          <p:nvPr/>
        </p:nvSpPr>
        <p:spPr>
          <a:xfrm>
            <a:off x="2785504" y="4661980"/>
            <a:ext cx="1737072" cy="1042243"/>
          </a:xfrm>
          <a:custGeom>
            <a:avLst/>
            <a:gdLst>
              <a:gd name="connsiteX0" fmla="*/ 0 w 1737072"/>
              <a:gd name="connsiteY0" fmla="*/ 104224 h 1042243"/>
              <a:gd name="connsiteX1" fmla="*/ 104224 w 1737072"/>
              <a:gd name="connsiteY1" fmla="*/ 0 h 1042243"/>
              <a:gd name="connsiteX2" fmla="*/ 1632848 w 1737072"/>
              <a:gd name="connsiteY2" fmla="*/ 0 h 1042243"/>
              <a:gd name="connsiteX3" fmla="*/ 1737072 w 1737072"/>
              <a:gd name="connsiteY3" fmla="*/ 104224 h 1042243"/>
              <a:gd name="connsiteX4" fmla="*/ 1737072 w 1737072"/>
              <a:gd name="connsiteY4" fmla="*/ 938019 h 1042243"/>
              <a:gd name="connsiteX5" fmla="*/ 1632848 w 1737072"/>
              <a:gd name="connsiteY5" fmla="*/ 1042243 h 1042243"/>
              <a:gd name="connsiteX6" fmla="*/ 104224 w 1737072"/>
              <a:gd name="connsiteY6" fmla="*/ 1042243 h 1042243"/>
              <a:gd name="connsiteX7" fmla="*/ 0 w 1737072"/>
              <a:gd name="connsiteY7" fmla="*/ 938019 h 1042243"/>
              <a:gd name="connsiteX8" fmla="*/ 0 w 1737072"/>
              <a:gd name="connsiteY8" fmla="*/ 104224 h 104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072" h="1042243">
                <a:moveTo>
                  <a:pt x="0" y="104224"/>
                </a:moveTo>
                <a:cubicBezTo>
                  <a:pt x="0" y="46663"/>
                  <a:pt x="46663" y="0"/>
                  <a:pt x="104224" y="0"/>
                </a:cubicBezTo>
                <a:lnTo>
                  <a:pt x="1632848" y="0"/>
                </a:lnTo>
                <a:cubicBezTo>
                  <a:pt x="1690409" y="0"/>
                  <a:pt x="1737072" y="46663"/>
                  <a:pt x="1737072" y="104224"/>
                </a:cubicBezTo>
                <a:lnTo>
                  <a:pt x="1737072" y="938019"/>
                </a:lnTo>
                <a:cubicBezTo>
                  <a:pt x="1737072" y="995580"/>
                  <a:pt x="1690409" y="1042243"/>
                  <a:pt x="1632848" y="1042243"/>
                </a:cubicBezTo>
                <a:lnTo>
                  <a:pt x="104224" y="1042243"/>
                </a:lnTo>
                <a:cubicBezTo>
                  <a:pt x="46663" y="1042243"/>
                  <a:pt x="0" y="995580"/>
                  <a:pt x="0" y="938019"/>
                </a:cubicBezTo>
                <a:lnTo>
                  <a:pt x="0" y="10422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726" tIns="106726" rIns="106726" bIns="106726" numCol="1" spcCol="1270" anchor="ctr" anchorCtr="0">
            <a:noAutofit/>
          </a:bodyPr>
          <a:lstStyle/>
          <a:p>
            <a:pPr marL="141288" lvl="0" defTabSz="889000">
              <a:lnSpc>
                <a:spcPct val="90000"/>
              </a:lnSpc>
              <a:spcBef>
                <a:spcPct val="0"/>
              </a:spcBef>
              <a:spcAft>
                <a:spcPct val="35000"/>
              </a:spcAft>
              <a:buNone/>
            </a:pPr>
            <a:r>
              <a:rPr lang="en-AU" sz="1800" kern="1200" dirty="0"/>
              <a:t>Removal of dents</a:t>
            </a:r>
          </a:p>
        </p:txBody>
      </p:sp>
      <p:sp>
        <p:nvSpPr>
          <p:cNvPr id="12" name="Freeform 11">
            <a:extLst>
              <a:ext uri="{FF2B5EF4-FFF2-40B4-BE49-F238E27FC236}">
                <a16:creationId xmlns:a16="http://schemas.microsoft.com/office/drawing/2014/main" id="{0684FBBD-3326-333B-1A52-FC62059C1EA6}"/>
              </a:ext>
              <a:ext uri="{C183D7F6-B498-43B3-948B-1728B52AA6E4}">
                <adec:decorative xmlns:adec="http://schemas.microsoft.com/office/drawing/2017/decorative" val="1"/>
              </a:ext>
            </a:extLst>
          </p:cNvPr>
          <p:cNvSpPr/>
          <p:nvPr/>
        </p:nvSpPr>
        <p:spPr>
          <a:xfrm>
            <a:off x="4696284" y="4967705"/>
            <a:ext cx="368259" cy="430793"/>
          </a:xfrm>
          <a:custGeom>
            <a:avLst/>
            <a:gdLst>
              <a:gd name="connsiteX0" fmla="*/ 0 w 368259"/>
              <a:gd name="connsiteY0" fmla="*/ 86159 h 430793"/>
              <a:gd name="connsiteX1" fmla="*/ 184130 w 368259"/>
              <a:gd name="connsiteY1" fmla="*/ 86159 h 430793"/>
              <a:gd name="connsiteX2" fmla="*/ 184130 w 368259"/>
              <a:gd name="connsiteY2" fmla="*/ 0 h 430793"/>
              <a:gd name="connsiteX3" fmla="*/ 368259 w 368259"/>
              <a:gd name="connsiteY3" fmla="*/ 215397 h 430793"/>
              <a:gd name="connsiteX4" fmla="*/ 184130 w 368259"/>
              <a:gd name="connsiteY4" fmla="*/ 430793 h 430793"/>
              <a:gd name="connsiteX5" fmla="*/ 184130 w 368259"/>
              <a:gd name="connsiteY5" fmla="*/ 344634 h 430793"/>
              <a:gd name="connsiteX6" fmla="*/ 0 w 368259"/>
              <a:gd name="connsiteY6" fmla="*/ 344634 h 430793"/>
              <a:gd name="connsiteX7" fmla="*/ 0 w 368259"/>
              <a:gd name="connsiteY7" fmla="*/ 86159 h 43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259" h="430793">
                <a:moveTo>
                  <a:pt x="0" y="86159"/>
                </a:moveTo>
                <a:lnTo>
                  <a:pt x="184130" y="86159"/>
                </a:lnTo>
                <a:lnTo>
                  <a:pt x="184130" y="0"/>
                </a:lnTo>
                <a:lnTo>
                  <a:pt x="368259" y="215397"/>
                </a:lnTo>
                <a:lnTo>
                  <a:pt x="184130" y="430793"/>
                </a:lnTo>
                <a:lnTo>
                  <a:pt x="184130" y="344634"/>
                </a:lnTo>
                <a:lnTo>
                  <a:pt x="0" y="344634"/>
                </a:lnTo>
                <a:lnTo>
                  <a:pt x="0" y="8615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6159" rIns="110478" bIns="86159" numCol="1" spcCol="1270" anchor="ctr" anchorCtr="0">
            <a:noAutofit/>
          </a:bodyPr>
          <a:lstStyle/>
          <a:p>
            <a:pPr marL="0" lvl="0" indent="0" algn="ctr" defTabSz="711200">
              <a:lnSpc>
                <a:spcPct val="90000"/>
              </a:lnSpc>
              <a:spcBef>
                <a:spcPct val="0"/>
              </a:spcBef>
              <a:spcAft>
                <a:spcPct val="35000"/>
              </a:spcAft>
              <a:buNone/>
            </a:pPr>
            <a:endParaRPr lang="en-AU" sz="1600" kern="1200"/>
          </a:p>
        </p:txBody>
      </p:sp>
      <p:sp>
        <p:nvSpPr>
          <p:cNvPr id="13" name="Freeform 12">
            <a:extLst>
              <a:ext uri="{FF2B5EF4-FFF2-40B4-BE49-F238E27FC236}">
                <a16:creationId xmlns:a16="http://schemas.microsoft.com/office/drawing/2014/main" id="{366166CA-58FF-BF9D-EF57-1143E461958E}"/>
              </a:ext>
            </a:extLst>
          </p:cNvPr>
          <p:cNvSpPr/>
          <p:nvPr/>
        </p:nvSpPr>
        <p:spPr>
          <a:xfrm>
            <a:off x="5217405" y="4661980"/>
            <a:ext cx="1737072" cy="1042243"/>
          </a:xfrm>
          <a:custGeom>
            <a:avLst/>
            <a:gdLst>
              <a:gd name="connsiteX0" fmla="*/ 0 w 1737072"/>
              <a:gd name="connsiteY0" fmla="*/ 104224 h 1042243"/>
              <a:gd name="connsiteX1" fmla="*/ 104224 w 1737072"/>
              <a:gd name="connsiteY1" fmla="*/ 0 h 1042243"/>
              <a:gd name="connsiteX2" fmla="*/ 1632848 w 1737072"/>
              <a:gd name="connsiteY2" fmla="*/ 0 h 1042243"/>
              <a:gd name="connsiteX3" fmla="*/ 1737072 w 1737072"/>
              <a:gd name="connsiteY3" fmla="*/ 104224 h 1042243"/>
              <a:gd name="connsiteX4" fmla="*/ 1737072 w 1737072"/>
              <a:gd name="connsiteY4" fmla="*/ 938019 h 1042243"/>
              <a:gd name="connsiteX5" fmla="*/ 1632848 w 1737072"/>
              <a:gd name="connsiteY5" fmla="*/ 1042243 h 1042243"/>
              <a:gd name="connsiteX6" fmla="*/ 104224 w 1737072"/>
              <a:gd name="connsiteY6" fmla="*/ 1042243 h 1042243"/>
              <a:gd name="connsiteX7" fmla="*/ 0 w 1737072"/>
              <a:gd name="connsiteY7" fmla="*/ 938019 h 1042243"/>
              <a:gd name="connsiteX8" fmla="*/ 0 w 1737072"/>
              <a:gd name="connsiteY8" fmla="*/ 104224 h 104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072" h="1042243">
                <a:moveTo>
                  <a:pt x="0" y="104224"/>
                </a:moveTo>
                <a:cubicBezTo>
                  <a:pt x="0" y="46663"/>
                  <a:pt x="46663" y="0"/>
                  <a:pt x="104224" y="0"/>
                </a:cubicBezTo>
                <a:lnTo>
                  <a:pt x="1632848" y="0"/>
                </a:lnTo>
                <a:cubicBezTo>
                  <a:pt x="1690409" y="0"/>
                  <a:pt x="1737072" y="46663"/>
                  <a:pt x="1737072" y="104224"/>
                </a:cubicBezTo>
                <a:lnTo>
                  <a:pt x="1737072" y="938019"/>
                </a:lnTo>
                <a:cubicBezTo>
                  <a:pt x="1737072" y="995580"/>
                  <a:pt x="1690409" y="1042243"/>
                  <a:pt x="1632848" y="1042243"/>
                </a:cubicBezTo>
                <a:lnTo>
                  <a:pt x="104224" y="1042243"/>
                </a:lnTo>
                <a:cubicBezTo>
                  <a:pt x="46663" y="1042243"/>
                  <a:pt x="0" y="995580"/>
                  <a:pt x="0" y="938019"/>
                </a:cubicBezTo>
                <a:lnTo>
                  <a:pt x="0" y="10422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726" tIns="106726" rIns="106726" bIns="106726" numCol="1" spcCol="1270" anchor="ctr" anchorCtr="0">
            <a:noAutofit/>
          </a:bodyPr>
          <a:lstStyle/>
          <a:p>
            <a:pPr marL="0" lvl="0" indent="0" defTabSz="889000">
              <a:lnSpc>
                <a:spcPct val="90000"/>
              </a:lnSpc>
              <a:spcBef>
                <a:spcPct val="0"/>
              </a:spcBef>
              <a:spcAft>
                <a:spcPct val="35000"/>
              </a:spcAft>
              <a:buNone/>
            </a:pPr>
            <a:r>
              <a:rPr lang="en-AU" sz="1800" kern="1200" dirty="0">
                <a:effectLst/>
              </a:rPr>
              <a:t>Initial use of abrasive paper</a:t>
            </a:r>
            <a:endParaRPr lang="en-AU" sz="1800" kern="1200" dirty="0"/>
          </a:p>
        </p:txBody>
      </p:sp>
      <p:sp>
        <p:nvSpPr>
          <p:cNvPr id="14" name="Freeform 13">
            <a:extLst>
              <a:ext uri="{FF2B5EF4-FFF2-40B4-BE49-F238E27FC236}">
                <a16:creationId xmlns:a16="http://schemas.microsoft.com/office/drawing/2014/main" id="{A82E11A7-55D0-5E0B-95C3-FCD76493FC0C}"/>
              </a:ext>
              <a:ext uri="{C183D7F6-B498-43B3-948B-1728B52AA6E4}">
                <adec:decorative xmlns:adec="http://schemas.microsoft.com/office/drawing/2017/decorative" val="1"/>
              </a:ext>
            </a:extLst>
          </p:cNvPr>
          <p:cNvSpPr/>
          <p:nvPr/>
        </p:nvSpPr>
        <p:spPr>
          <a:xfrm>
            <a:off x="7128185" y="4967705"/>
            <a:ext cx="368259" cy="430793"/>
          </a:xfrm>
          <a:custGeom>
            <a:avLst/>
            <a:gdLst>
              <a:gd name="connsiteX0" fmla="*/ 0 w 368259"/>
              <a:gd name="connsiteY0" fmla="*/ 86159 h 430793"/>
              <a:gd name="connsiteX1" fmla="*/ 184130 w 368259"/>
              <a:gd name="connsiteY1" fmla="*/ 86159 h 430793"/>
              <a:gd name="connsiteX2" fmla="*/ 184130 w 368259"/>
              <a:gd name="connsiteY2" fmla="*/ 0 h 430793"/>
              <a:gd name="connsiteX3" fmla="*/ 368259 w 368259"/>
              <a:gd name="connsiteY3" fmla="*/ 215397 h 430793"/>
              <a:gd name="connsiteX4" fmla="*/ 184130 w 368259"/>
              <a:gd name="connsiteY4" fmla="*/ 430793 h 430793"/>
              <a:gd name="connsiteX5" fmla="*/ 184130 w 368259"/>
              <a:gd name="connsiteY5" fmla="*/ 344634 h 430793"/>
              <a:gd name="connsiteX6" fmla="*/ 0 w 368259"/>
              <a:gd name="connsiteY6" fmla="*/ 344634 h 430793"/>
              <a:gd name="connsiteX7" fmla="*/ 0 w 368259"/>
              <a:gd name="connsiteY7" fmla="*/ 86159 h 43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259" h="430793">
                <a:moveTo>
                  <a:pt x="0" y="86159"/>
                </a:moveTo>
                <a:lnTo>
                  <a:pt x="184130" y="86159"/>
                </a:lnTo>
                <a:lnTo>
                  <a:pt x="184130" y="0"/>
                </a:lnTo>
                <a:lnTo>
                  <a:pt x="368259" y="215397"/>
                </a:lnTo>
                <a:lnTo>
                  <a:pt x="184130" y="430793"/>
                </a:lnTo>
                <a:lnTo>
                  <a:pt x="184130" y="344634"/>
                </a:lnTo>
                <a:lnTo>
                  <a:pt x="0" y="344634"/>
                </a:lnTo>
                <a:lnTo>
                  <a:pt x="0" y="8615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6159" rIns="110478" bIns="86159" numCol="1" spcCol="1270" anchor="ctr" anchorCtr="0">
            <a:noAutofit/>
          </a:bodyPr>
          <a:lstStyle/>
          <a:p>
            <a:pPr marL="0" lvl="0" indent="0" algn="ctr" defTabSz="711200">
              <a:lnSpc>
                <a:spcPct val="90000"/>
              </a:lnSpc>
              <a:spcBef>
                <a:spcPct val="0"/>
              </a:spcBef>
              <a:spcAft>
                <a:spcPct val="35000"/>
              </a:spcAft>
              <a:buNone/>
            </a:pPr>
            <a:endParaRPr lang="en-AU" sz="1600" kern="1200"/>
          </a:p>
        </p:txBody>
      </p:sp>
      <p:sp>
        <p:nvSpPr>
          <p:cNvPr id="15" name="Freeform 14">
            <a:extLst>
              <a:ext uri="{FF2B5EF4-FFF2-40B4-BE49-F238E27FC236}">
                <a16:creationId xmlns:a16="http://schemas.microsoft.com/office/drawing/2014/main" id="{BB936363-2198-8512-1332-7DC4CCFF4D4A}"/>
              </a:ext>
            </a:extLst>
          </p:cNvPr>
          <p:cNvSpPr/>
          <p:nvPr/>
        </p:nvSpPr>
        <p:spPr>
          <a:xfrm>
            <a:off x="7649307" y="4661980"/>
            <a:ext cx="1737072" cy="1042243"/>
          </a:xfrm>
          <a:custGeom>
            <a:avLst/>
            <a:gdLst>
              <a:gd name="connsiteX0" fmla="*/ 0 w 1737072"/>
              <a:gd name="connsiteY0" fmla="*/ 104224 h 1042243"/>
              <a:gd name="connsiteX1" fmla="*/ 104224 w 1737072"/>
              <a:gd name="connsiteY1" fmla="*/ 0 h 1042243"/>
              <a:gd name="connsiteX2" fmla="*/ 1632848 w 1737072"/>
              <a:gd name="connsiteY2" fmla="*/ 0 h 1042243"/>
              <a:gd name="connsiteX3" fmla="*/ 1737072 w 1737072"/>
              <a:gd name="connsiteY3" fmla="*/ 104224 h 1042243"/>
              <a:gd name="connsiteX4" fmla="*/ 1737072 w 1737072"/>
              <a:gd name="connsiteY4" fmla="*/ 938019 h 1042243"/>
              <a:gd name="connsiteX5" fmla="*/ 1632848 w 1737072"/>
              <a:gd name="connsiteY5" fmla="*/ 1042243 h 1042243"/>
              <a:gd name="connsiteX6" fmla="*/ 104224 w 1737072"/>
              <a:gd name="connsiteY6" fmla="*/ 1042243 h 1042243"/>
              <a:gd name="connsiteX7" fmla="*/ 0 w 1737072"/>
              <a:gd name="connsiteY7" fmla="*/ 938019 h 1042243"/>
              <a:gd name="connsiteX8" fmla="*/ 0 w 1737072"/>
              <a:gd name="connsiteY8" fmla="*/ 104224 h 104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072" h="1042243">
                <a:moveTo>
                  <a:pt x="0" y="104224"/>
                </a:moveTo>
                <a:cubicBezTo>
                  <a:pt x="0" y="46663"/>
                  <a:pt x="46663" y="0"/>
                  <a:pt x="104224" y="0"/>
                </a:cubicBezTo>
                <a:lnTo>
                  <a:pt x="1632848" y="0"/>
                </a:lnTo>
                <a:cubicBezTo>
                  <a:pt x="1690409" y="0"/>
                  <a:pt x="1737072" y="46663"/>
                  <a:pt x="1737072" y="104224"/>
                </a:cubicBezTo>
                <a:lnTo>
                  <a:pt x="1737072" y="938019"/>
                </a:lnTo>
                <a:cubicBezTo>
                  <a:pt x="1737072" y="995580"/>
                  <a:pt x="1690409" y="1042243"/>
                  <a:pt x="1632848" y="1042243"/>
                </a:cubicBezTo>
                <a:lnTo>
                  <a:pt x="104224" y="1042243"/>
                </a:lnTo>
                <a:cubicBezTo>
                  <a:pt x="46663" y="1042243"/>
                  <a:pt x="0" y="995580"/>
                  <a:pt x="0" y="938019"/>
                </a:cubicBezTo>
                <a:lnTo>
                  <a:pt x="0" y="10422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726" tIns="106726" rIns="106726" bIns="106726" numCol="1" spcCol="1270" anchor="ctr" anchorCtr="0">
            <a:noAutofit/>
          </a:bodyPr>
          <a:lstStyle/>
          <a:p>
            <a:pPr marL="0" lvl="0" indent="0" defTabSz="889000">
              <a:lnSpc>
                <a:spcPct val="90000"/>
              </a:lnSpc>
              <a:spcBef>
                <a:spcPct val="0"/>
              </a:spcBef>
              <a:spcAft>
                <a:spcPct val="35000"/>
              </a:spcAft>
              <a:buNone/>
            </a:pPr>
            <a:r>
              <a:rPr lang="en-AU" sz="1800" kern="1200">
                <a:effectLst/>
              </a:rPr>
              <a:t>Final use of abrasive paper</a:t>
            </a:r>
            <a:endParaRPr lang="en-AU" sz="1800" kern="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16" name="Freeform 15">
            <a:extLst>
              <a:ext uri="{FF2B5EF4-FFF2-40B4-BE49-F238E27FC236}">
                <a16:creationId xmlns:a16="http://schemas.microsoft.com/office/drawing/2014/main" id="{40D81A52-388C-11F5-B8F0-55DF6FB307D2}"/>
              </a:ext>
              <a:ext uri="{C183D7F6-B498-43B3-948B-1728B52AA6E4}">
                <adec:decorative xmlns:adec="http://schemas.microsoft.com/office/drawing/2017/decorative" val="1"/>
              </a:ext>
            </a:extLst>
          </p:cNvPr>
          <p:cNvSpPr/>
          <p:nvPr/>
        </p:nvSpPr>
        <p:spPr>
          <a:xfrm>
            <a:off x="9560086" y="4967705"/>
            <a:ext cx="368259" cy="430793"/>
          </a:xfrm>
          <a:custGeom>
            <a:avLst/>
            <a:gdLst>
              <a:gd name="connsiteX0" fmla="*/ 0 w 368259"/>
              <a:gd name="connsiteY0" fmla="*/ 86159 h 430793"/>
              <a:gd name="connsiteX1" fmla="*/ 184130 w 368259"/>
              <a:gd name="connsiteY1" fmla="*/ 86159 h 430793"/>
              <a:gd name="connsiteX2" fmla="*/ 184130 w 368259"/>
              <a:gd name="connsiteY2" fmla="*/ 0 h 430793"/>
              <a:gd name="connsiteX3" fmla="*/ 368259 w 368259"/>
              <a:gd name="connsiteY3" fmla="*/ 215397 h 430793"/>
              <a:gd name="connsiteX4" fmla="*/ 184130 w 368259"/>
              <a:gd name="connsiteY4" fmla="*/ 430793 h 430793"/>
              <a:gd name="connsiteX5" fmla="*/ 184130 w 368259"/>
              <a:gd name="connsiteY5" fmla="*/ 344634 h 430793"/>
              <a:gd name="connsiteX6" fmla="*/ 0 w 368259"/>
              <a:gd name="connsiteY6" fmla="*/ 344634 h 430793"/>
              <a:gd name="connsiteX7" fmla="*/ 0 w 368259"/>
              <a:gd name="connsiteY7" fmla="*/ 86159 h 43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259" h="430793">
                <a:moveTo>
                  <a:pt x="0" y="86159"/>
                </a:moveTo>
                <a:lnTo>
                  <a:pt x="184130" y="86159"/>
                </a:lnTo>
                <a:lnTo>
                  <a:pt x="184130" y="0"/>
                </a:lnTo>
                <a:lnTo>
                  <a:pt x="368259" y="215397"/>
                </a:lnTo>
                <a:lnTo>
                  <a:pt x="184130" y="430793"/>
                </a:lnTo>
                <a:lnTo>
                  <a:pt x="184130" y="344634"/>
                </a:lnTo>
                <a:lnTo>
                  <a:pt x="0" y="344634"/>
                </a:lnTo>
                <a:lnTo>
                  <a:pt x="0" y="8615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6159" rIns="110478" bIns="86159" numCol="1" spcCol="1270" anchor="ctr" anchorCtr="0">
            <a:noAutofit/>
          </a:bodyPr>
          <a:lstStyle/>
          <a:p>
            <a:pPr marL="0" lvl="0" indent="0" algn="ctr" defTabSz="711200">
              <a:lnSpc>
                <a:spcPct val="90000"/>
              </a:lnSpc>
              <a:spcBef>
                <a:spcPct val="0"/>
              </a:spcBef>
              <a:spcAft>
                <a:spcPct val="35000"/>
              </a:spcAft>
              <a:buNone/>
            </a:pPr>
            <a:endParaRPr lang="en-AU" sz="1600" kern="1200"/>
          </a:p>
        </p:txBody>
      </p:sp>
      <p:sp>
        <p:nvSpPr>
          <p:cNvPr id="17" name="Freeform 16">
            <a:extLst>
              <a:ext uri="{FF2B5EF4-FFF2-40B4-BE49-F238E27FC236}">
                <a16:creationId xmlns:a16="http://schemas.microsoft.com/office/drawing/2014/main" id="{17FF02BF-F969-3A87-5DD6-8D19D1E6F99B}"/>
              </a:ext>
            </a:extLst>
          </p:cNvPr>
          <p:cNvSpPr/>
          <p:nvPr/>
        </p:nvSpPr>
        <p:spPr>
          <a:xfrm>
            <a:off x="10081208" y="4661980"/>
            <a:ext cx="1737072" cy="1042243"/>
          </a:xfrm>
          <a:custGeom>
            <a:avLst/>
            <a:gdLst>
              <a:gd name="connsiteX0" fmla="*/ 0 w 1737072"/>
              <a:gd name="connsiteY0" fmla="*/ 104224 h 1042243"/>
              <a:gd name="connsiteX1" fmla="*/ 104224 w 1737072"/>
              <a:gd name="connsiteY1" fmla="*/ 0 h 1042243"/>
              <a:gd name="connsiteX2" fmla="*/ 1632848 w 1737072"/>
              <a:gd name="connsiteY2" fmla="*/ 0 h 1042243"/>
              <a:gd name="connsiteX3" fmla="*/ 1737072 w 1737072"/>
              <a:gd name="connsiteY3" fmla="*/ 104224 h 1042243"/>
              <a:gd name="connsiteX4" fmla="*/ 1737072 w 1737072"/>
              <a:gd name="connsiteY4" fmla="*/ 938019 h 1042243"/>
              <a:gd name="connsiteX5" fmla="*/ 1632848 w 1737072"/>
              <a:gd name="connsiteY5" fmla="*/ 1042243 h 1042243"/>
              <a:gd name="connsiteX6" fmla="*/ 104224 w 1737072"/>
              <a:gd name="connsiteY6" fmla="*/ 1042243 h 1042243"/>
              <a:gd name="connsiteX7" fmla="*/ 0 w 1737072"/>
              <a:gd name="connsiteY7" fmla="*/ 938019 h 1042243"/>
              <a:gd name="connsiteX8" fmla="*/ 0 w 1737072"/>
              <a:gd name="connsiteY8" fmla="*/ 104224 h 104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072" h="1042243">
                <a:moveTo>
                  <a:pt x="0" y="104224"/>
                </a:moveTo>
                <a:cubicBezTo>
                  <a:pt x="0" y="46663"/>
                  <a:pt x="46663" y="0"/>
                  <a:pt x="104224" y="0"/>
                </a:cubicBezTo>
                <a:lnTo>
                  <a:pt x="1632848" y="0"/>
                </a:lnTo>
                <a:cubicBezTo>
                  <a:pt x="1690409" y="0"/>
                  <a:pt x="1737072" y="46663"/>
                  <a:pt x="1737072" y="104224"/>
                </a:cubicBezTo>
                <a:lnTo>
                  <a:pt x="1737072" y="938019"/>
                </a:lnTo>
                <a:cubicBezTo>
                  <a:pt x="1737072" y="995580"/>
                  <a:pt x="1690409" y="1042243"/>
                  <a:pt x="1632848" y="1042243"/>
                </a:cubicBezTo>
                <a:lnTo>
                  <a:pt x="104224" y="1042243"/>
                </a:lnTo>
                <a:cubicBezTo>
                  <a:pt x="46663" y="1042243"/>
                  <a:pt x="0" y="995580"/>
                  <a:pt x="0" y="938019"/>
                </a:cubicBezTo>
                <a:lnTo>
                  <a:pt x="0" y="10422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726" tIns="106726" rIns="106726" bIns="106726" numCol="1" spcCol="1270" anchor="ctr" anchorCtr="0">
            <a:noAutofit/>
          </a:bodyPr>
          <a:lstStyle/>
          <a:p>
            <a:pPr marL="50800" lvl="0" defTabSz="889000">
              <a:lnSpc>
                <a:spcPct val="90000"/>
              </a:lnSpc>
              <a:spcBef>
                <a:spcPct val="0"/>
              </a:spcBef>
              <a:spcAft>
                <a:spcPct val="35000"/>
              </a:spcAft>
              <a:buNone/>
            </a:pPr>
            <a:r>
              <a:rPr lang="en-AU" sz="1800" kern="1200" dirty="0">
                <a:effectLst/>
              </a:rPr>
              <a:t>Application of finish</a:t>
            </a:r>
            <a:endParaRPr lang="en-AU" sz="1800" kern="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748DBCC3-826C-FE66-B6B7-13D651CC890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66</a:t>
            </a:fld>
            <a:endParaRPr lang="en-AU"/>
          </a:p>
        </p:txBody>
      </p:sp>
    </p:spTree>
    <p:extLst>
      <p:ext uri="{BB962C8B-B14F-4D97-AF65-F5344CB8AC3E}">
        <p14:creationId xmlns:p14="http://schemas.microsoft.com/office/powerpoint/2010/main" val="138084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 14</a:t>
            </a:r>
          </a:p>
        </p:txBody>
      </p:sp>
      <p:sp>
        <p:nvSpPr>
          <p:cNvPr id="3" name="TextBox 2">
            <a:extLst>
              <a:ext uri="{FF2B5EF4-FFF2-40B4-BE49-F238E27FC236}">
                <a16:creationId xmlns:a16="http://schemas.microsoft.com/office/drawing/2014/main" id="{DF637BA9-DB5E-2457-A795-0B300DBA6F82}"/>
              </a:ext>
            </a:extLst>
          </p:cNvPr>
          <p:cNvSpPr txBox="1"/>
          <p:nvPr/>
        </p:nvSpPr>
        <p:spPr>
          <a:xfrm>
            <a:off x="444500" y="1917277"/>
            <a:ext cx="11303000" cy="282635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rPr>
              <a:t>We are:</a:t>
            </a:r>
          </a:p>
          <a:p>
            <a:pPr marL="342900" indent="-342900">
              <a:lnSpc>
                <a:spcPct val="150000"/>
              </a:lnSpc>
              <a:spcAft>
                <a:spcPts val="600"/>
              </a:spcAft>
              <a:buFont typeface="Arial" panose="020B0604020202020204" pitchFamily="34" charset="0"/>
              <a:buChar char="•"/>
            </a:pPr>
            <a:r>
              <a:rPr lang="en-AU" sz="1800" dirty="0"/>
              <a:t>investigating evaluation as a way of self-assessing our work and our peers. </a:t>
            </a:r>
          </a:p>
          <a:p>
            <a:pPr marL="342900" indent="-342900">
              <a:lnSpc>
                <a:spcPct val="150000"/>
              </a:lnSpc>
              <a:spcAft>
                <a:spcPts val="600"/>
              </a:spcAft>
              <a:buFont typeface="Arial" panose="020B0604020202020204" pitchFamily="34" charset="0"/>
              <a:buChar char="•"/>
            </a:pPr>
            <a:r>
              <a:rPr lang="en-AU" sz="1800" dirty="0"/>
              <a:t>learning to refer to the criteria for success to gauge the success of our project. </a:t>
            </a:r>
          </a:p>
          <a:p>
            <a:pPr>
              <a:lnSpc>
                <a:spcPct val="150000"/>
              </a:lnSpc>
              <a:spcAft>
                <a:spcPts val="600"/>
              </a:spcAft>
            </a:pPr>
            <a:r>
              <a:rPr lang="en-AU" sz="1800" b="1" dirty="0">
                <a:solidFill>
                  <a:schemeClr val="accent1"/>
                </a:solidFill>
              </a:rPr>
              <a:t>We can:</a:t>
            </a:r>
          </a:p>
          <a:p>
            <a:pPr marL="342900" indent="-342900">
              <a:lnSpc>
                <a:spcPct val="150000"/>
              </a:lnSpc>
              <a:spcAft>
                <a:spcPts val="600"/>
              </a:spcAft>
              <a:buFont typeface="Arial" panose="020B0604020202020204" pitchFamily="34" charset="0"/>
              <a:buChar char="•"/>
            </a:pPr>
            <a:r>
              <a:rPr lang="en-AU" sz="1800" dirty="0"/>
              <a:t>evaluate the success of our project and my peers against the criteria for success.</a:t>
            </a:r>
          </a:p>
          <a:p>
            <a:pPr marL="342900" indent="-342900">
              <a:lnSpc>
                <a:spcPct val="150000"/>
              </a:lnSpc>
              <a:spcAft>
                <a:spcPts val="600"/>
              </a:spcAft>
              <a:buFont typeface="Arial" panose="020B0604020202020204" pitchFamily="34" charset="0"/>
              <a:buChar char="•"/>
            </a:pPr>
            <a:r>
              <a:rPr lang="en-AU" sz="1800" dirty="0"/>
              <a:t>select and apply appropriate finishing techniques to my project.</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67</a:t>
            </a:fld>
            <a:endParaRPr lang="en-AU"/>
          </a:p>
        </p:txBody>
      </p:sp>
    </p:spTree>
    <p:extLst>
      <p:ext uri="{BB962C8B-B14F-4D97-AF65-F5344CB8AC3E}">
        <p14:creationId xmlns:p14="http://schemas.microsoft.com/office/powerpoint/2010/main" val="42840107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latin typeface="+mj-lt"/>
              </a:rPr>
              <a:t>References</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ea typeface="+mn-ea"/>
                <a:cs typeface="+mn-cs"/>
              </a:rPr>
              <a:t> </a:t>
            </a:r>
            <a:r>
              <a:rPr kumimoji="0" lang="en-AU" sz="1200" b="0" i="0" u="none" strike="noStrike" kern="1200" cap="none" spc="0" normalizeH="0" baseline="0" noProof="0" dirty="0">
                <a:ln>
                  <a:noFill/>
                </a:ln>
                <a:solidFill>
                  <a:srgbClr val="FFFFFF"/>
                </a:solidFill>
                <a:effectLst/>
                <a:uLnTx/>
                <a:uFillTx/>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a:lstStyle/>
          <a:p>
            <a:pPr>
              <a:spcAft>
                <a:spcPts val="600"/>
              </a:spcAft>
            </a:pPr>
            <a:r>
              <a:rPr lang="en-AU" dirty="0">
                <a:latin typeface="+mn-lt"/>
                <a:hlinkClick r:id="rId6"/>
              </a:rPr>
              <a:t>Technology 7–8 </a:t>
            </a:r>
            <a:r>
              <a:rPr lang="en-AU" dirty="0">
                <a:latin typeface="+mn-lt"/>
              </a:rPr>
              <a:t>© Syllabus NSW Education Standards Authority (NESA) for and on behalf of the Crown in right of the State of New South Wales, [Year of publication].</a:t>
            </a:r>
          </a:p>
          <a:p>
            <a:pPr>
              <a:lnSpc>
                <a:spcPct val="150000"/>
              </a:lnSpc>
              <a:spcAft>
                <a:spcPts val="600"/>
              </a:spcAft>
            </a:pPr>
            <a:r>
              <a:rPr lang="en-AU" dirty="0" err="1">
                <a:effectLst/>
                <a:latin typeface="Arial" panose="020B0604020202020204" pitchFamily="34" charset="0"/>
                <a:ea typeface="Calibri" panose="020F0502020204030204" pitchFamily="34" charset="0"/>
              </a:rPr>
              <a:t>Archae-aus</a:t>
            </a:r>
            <a:r>
              <a:rPr lang="en-AU" dirty="0">
                <a:effectLst/>
                <a:latin typeface="Arial" panose="020B0604020202020204" pitchFamily="34" charset="0"/>
                <a:ea typeface="Calibri" panose="020F0502020204030204" pitchFamily="34" charset="0"/>
              </a:rPr>
              <a:t>, 2024, </a:t>
            </a:r>
            <a:r>
              <a:rPr lang="en-AU" u="sng" dirty="0">
                <a:solidFill>
                  <a:srgbClr val="001C4A"/>
                </a:solidFill>
                <a:effectLst/>
                <a:latin typeface="Arial" panose="020B0604020202020204" pitchFamily="34" charset="0"/>
                <a:ea typeface="Calibri" panose="020F0502020204030204" pitchFamily="34" charset="0"/>
                <a:hlinkClick r:id="rId7"/>
              </a:rPr>
              <a:t>Yandi (coolamon) fact sheet (PDF)</a:t>
            </a:r>
            <a:r>
              <a:rPr lang="en-AU" dirty="0">
                <a:effectLst/>
                <a:latin typeface="Arial" panose="020B0604020202020204" pitchFamily="34" charset="0"/>
                <a:ea typeface="Calibri" panose="020F0502020204030204" pitchFamily="34" charset="0"/>
              </a:rPr>
              <a:t>,  </a:t>
            </a:r>
            <a:r>
              <a:rPr lang="en-AU" u="sng" dirty="0" err="1">
                <a:solidFill>
                  <a:srgbClr val="001C4A"/>
                </a:solidFill>
                <a:effectLst/>
                <a:latin typeface="Arial" panose="020B0604020202020204" pitchFamily="34" charset="0"/>
                <a:ea typeface="Calibri" panose="020F0502020204030204" pitchFamily="34" charset="0"/>
                <a:hlinkClick r:id="rId8"/>
              </a:rPr>
              <a:t>Archae-aus</a:t>
            </a:r>
            <a:r>
              <a:rPr lang="en-AU" dirty="0">
                <a:effectLst/>
                <a:latin typeface="Arial" panose="020B0604020202020204" pitchFamily="34" charset="0"/>
                <a:ea typeface="Calibri" panose="020F0502020204030204" pitchFamily="34" charset="0"/>
              </a:rPr>
              <a:t>, accessed 19 November 2024.</a:t>
            </a:r>
          </a:p>
          <a:p>
            <a:pPr>
              <a:lnSpc>
                <a:spcPct val="150000"/>
              </a:lnSpc>
              <a:spcAft>
                <a:spcPts val="600"/>
              </a:spcAft>
            </a:pPr>
            <a:r>
              <a:rPr lang="en-AU" dirty="0">
                <a:effectLst/>
                <a:latin typeface="Arial" panose="020B0604020202020204" pitchFamily="34" charset="0"/>
                <a:ea typeface="Calibri" panose="020F0502020204030204" pitchFamily="34" charset="0"/>
              </a:rPr>
              <a:t>Australian National Botanic Gardens, 2020, </a:t>
            </a:r>
            <a:r>
              <a:rPr lang="en-AU" u="sng" dirty="0">
                <a:solidFill>
                  <a:srgbClr val="001C4A"/>
                </a:solidFill>
                <a:effectLst/>
                <a:latin typeface="Arial" panose="020B0604020202020204" pitchFamily="34" charset="0"/>
                <a:ea typeface="Calibri" panose="020F0502020204030204" pitchFamily="34" charset="0"/>
                <a:hlinkClick r:id="rId9"/>
              </a:rPr>
              <a:t>Aboriginal Plant use and Technology (PDF)</a:t>
            </a:r>
            <a:r>
              <a:rPr lang="en-AU" dirty="0">
                <a:effectLst/>
                <a:latin typeface="Arial" panose="020B0604020202020204" pitchFamily="34" charset="0"/>
                <a:ea typeface="Calibri" panose="020F0502020204030204" pitchFamily="34" charset="0"/>
              </a:rPr>
              <a:t>, Australian National Botanic Gardens, accessed 19 November 2024.</a:t>
            </a:r>
          </a:p>
          <a:p>
            <a:pPr>
              <a:lnSpc>
                <a:spcPct val="150000"/>
              </a:lnSpc>
              <a:spcAft>
                <a:spcPts val="600"/>
              </a:spcAft>
            </a:pPr>
            <a:r>
              <a:rPr lang="en-AU" sz="1200" dirty="0">
                <a:effectLst/>
                <a:latin typeface="Arial" panose="020B0604020202020204" pitchFamily="34" charset="0"/>
                <a:ea typeface="Calibri" panose="020F0502020204030204" pitchFamily="34" charset="0"/>
              </a:rPr>
              <a:t>Bombora Furniture, 2024, </a:t>
            </a:r>
            <a:r>
              <a:rPr lang="en-AU" sz="1200" u="sng" dirty="0">
                <a:solidFill>
                  <a:srgbClr val="001C4A"/>
                </a:solidFill>
                <a:effectLst/>
                <a:latin typeface="Arial" panose="020B0604020202020204" pitchFamily="34" charset="0"/>
                <a:ea typeface="Calibri" panose="020F0502020204030204" pitchFamily="34" charset="0"/>
                <a:hlinkClick r:id="rId10"/>
              </a:rPr>
              <a:t>About Bombora Custom Furniture | Recycled Timber Furniture &amp; Custom Wooden Cabinetry</a:t>
            </a:r>
            <a:r>
              <a:rPr lang="en-AU" sz="1200" dirty="0">
                <a:effectLst/>
                <a:latin typeface="Arial" panose="020B0604020202020204" pitchFamily="34" charset="0"/>
                <a:ea typeface="Calibri" panose="020F0502020204030204" pitchFamily="34" charset="0"/>
              </a:rPr>
              <a:t> Bombora Custom Furniture, accessed 19 November 2024.</a:t>
            </a:r>
          </a:p>
          <a:p>
            <a:pPr>
              <a:lnSpc>
                <a:spcPct val="150000"/>
              </a:lnSpc>
              <a:spcAft>
                <a:spcPts val="600"/>
              </a:spcAft>
            </a:pPr>
            <a:r>
              <a:rPr lang="en-AU" sz="1200" u="none" strike="noStrike" dirty="0">
                <a:solidFill>
                  <a:srgbClr val="001C4A"/>
                </a:solidFill>
                <a:effectLst/>
                <a:latin typeface="Arial" panose="020B0604020202020204" pitchFamily="34" charset="0"/>
                <a:ea typeface="Calibri" panose="020F0502020204030204" pitchFamily="34" charset="0"/>
                <a:hlinkClick r:id="rId11"/>
              </a:rPr>
              <a:t>City of Newcastle, 2022, </a:t>
            </a:r>
            <a:r>
              <a:rPr lang="en-AU" sz="1200" u="sng" dirty="0">
                <a:solidFill>
                  <a:srgbClr val="001C4A"/>
                </a:solidFill>
                <a:effectLst/>
                <a:latin typeface="Arial" panose="020B0604020202020204" pitchFamily="34" charset="0"/>
                <a:ea typeface="Calibri" panose="020F0502020204030204" pitchFamily="34" charset="0"/>
                <a:hlinkClick r:id="rId11"/>
              </a:rPr>
              <a:t>NSW Government declaration to protect cultural significance of Aboriginal ceremonial site</a:t>
            </a:r>
            <a:r>
              <a:rPr lang="en-AU" sz="1200" dirty="0">
                <a:effectLst/>
                <a:latin typeface="Arial" panose="020B0604020202020204" pitchFamily="34" charset="0"/>
                <a:ea typeface="Calibri" panose="020F0502020204030204" pitchFamily="34" charset="0"/>
              </a:rPr>
              <a:t>, City of Newcastle, accessed 19 November 2024.</a:t>
            </a:r>
          </a:p>
          <a:p>
            <a:pPr>
              <a:lnSpc>
                <a:spcPct val="150000"/>
              </a:lnSpc>
              <a:spcAft>
                <a:spcPts val="600"/>
              </a:spcAft>
            </a:pPr>
            <a:r>
              <a:rPr lang="en-AU" sz="1200" dirty="0">
                <a:effectLst/>
                <a:latin typeface="Arial" panose="020B0604020202020204" pitchFamily="34" charset="0"/>
                <a:ea typeface="Calibri" panose="020F0502020204030204" pitchFamily="34" charset="0"/>
              </a:rPr>
              <a:t>Deadly Story, 2023, </a:t>
            </a:r>
            <a:r>
              <a:rPr lang="en-AU" sz="1200" u="sng" dirty="0">
                <a:solidFill>
                  <a:srgbClr val="001C4A"/>
                </a:solidFill>
                <a:effectLst/>
                <a:latin typeface="Arial" panose="020B0604020202020204" pitchFamily="34" charset="0"/>
                <a:ea typeface="Calibri" panose="020F0502020204030204" pitchFamily="34" charset="0"/>
                <a:hlinkClick r:id="rId12"/>
              </a:rPr>
              <a:t>Tools &amp; Technology</a:t>
            </a:r>
            <a:r>
              <a:rPr lang="en-AU" sz="1200" dirty="0">
                <a:effectLst/>
                <a:latin typeface="Arial" panose="020B0604020202020204" pitchFamily="34" charset="0"/>
                <a:ea typeface="Calibri" panose="020F0502020204030204" pitchFamily="34" charset="0"/>
              </a:rPr>
              <a:t>, Deadly Story, accessed 19 November 2024.</a:t>
            </a:r>
          </a:p>
          <a:p>
            <a:pPr>
              <a:lnSpc>
                <a:spcPct val="150000"/>
              </a:lnSpc>
              <a:spcAft>
                <a:spcPts val="600"/>
              </a:spcAft>
            </a:pPr>
            <a:r>
              <a:rPr lang="en-AU" sz="1200" dirty="0">
                <a:effectLst/>
                <a:latin typeface="Arial" panose="020B0604020202020204" pitchFamily="34" charset="0"/>
                <a:ea typeface="Calibri" panose="020F0502020204030204" pitchFamily="34" charset="0"/>
              </a:rPr>
              <a:t>Dion </a:t>
            </a:r>
            <a:r>
              <a:rPr lang="en-AU" sz="1200" dirty="0" err="1">
                <a:effectLst/>
                <a:latin typeface="Arial" panose="020B0604020202020204" pitchFamily="34" charset="0"/>
                <a:ea typeface="Calibri" panose="020F0502020204030204" pitchFamily="34" charset="0"/>
              </a:rPr>
              <a:t>Devow</a:t>
            </a:r>
            <a:r>
              <a:rPr lang="en-AU" sz="1200" dirty="0">
                <a:effectLst/>
                <a:latin typeface="Arial" panose="020B0604020202020204" pitchFamily="34" charset="0"/>
                <a:ea typeface="Calibri" panose="020F0502020204030204" pitchFamily="34" charset="0"/>
              </a:rPr>
              <a:t>, D, 2017, </a:t>
            </a:r>
            <a:r>
              <a:rPr lang="en-AU" sz="1200" u="sng" dirty="0">
                <a:solidFill>
                  <a:srgbClr val="001C4A"/>
                </a:solidFill>
                <a:effectLst/>
                <a:latin typeface="Arial" panose="020B0604020202020204" pitchFamily="34" charset="0"/>
                <a:ea typeface="Calibri" panose="020F0502020204030204" pitchFamily="34" charset="0"/>
                <a:hlinkClick r:id="rId13"/>
              </a:rPr>
              <a:t>13 Indigenous innovations that are truly amazing</a:t>
            </a:r>
            <a:r>
              <a:rPr lang="en-AU" sz="1200" dirty="0">
                <a:effectLst/>
                <a:latin typeface="Arial" panose="020B0604020202020204" pitchFamily="34" charset="0"/>
                <a:ea typeface="Calibri" panose="020F0502020204030204" pitchFamily="34" charset="0"/>
              </a:rPr>
              <a:t>, </a:t>
            </a:r>
            <a:r>
              <a:rPr lang="en-AU" sz="1200" dirty="0" err="1">
                <a:effectLst/>
                <a:latin typeface="Arial" panose="020B0604020202020204" pitchFamily="34" charset="0"/>
                <a:ea typeface="Calibri" panose="020F0502020204030204" pitchFamily="34" charset="0"/>
              </a:rPr>
              <a:t>Téa&amp;Belle</a:t>
            </a:r>
            <a:r>
              <a:rPr lang="en-AU" sz="1200" dirty="0">
                <a:effectLst/>
                <a:latin typeface="Arial" panose="020B0604020202020204" pitchFamily="34" charset="0"/>
                <a:ea typeface="Calibri" panose="020F0502020204030204" pitchFamily="34" charset="0"/>
              </a:rPr>
              <a:t> Collective, accessed 19 November 2024.</a:t>
            </a:r>
          </a:p>
          <a:p>
            <a:pPr>
              <a:lnSpc>
                <a:spcPct val="150000"/>
              </a:lnSpc>
              <a:spcAft>
                <a:spcPts val="600"/>
              </a:spcAft>
            </a:pPr>
            <a:r>
              <a:rPr lang="en-AU" sz="1200" dirty="0">
                <a:effectLst/>
                <a:latin typeface="Arial" panose="020B0604020202020204" pitchFamily="34" charset="0"/>
                <a:ea typeface="Calibri" panose="020F0502020204030204" pitchFamily="34" charset="0"/>
              </a:rPr>
              <a:t>E9design, 2024, </a:t>
            </a:r>
            <a:r>
              <a:rPr lang="en-AU" sz="1200" u="sng" dirty="0">
                <a:solidFill>
                  <a:srgbClr val="001C4A"/>
                </a:solidFill>
                <a:effectLst/>
                <a:latin typeface="Arial" panose="020B0604020202020204" pitchFamily="34" charset="0"/>
                <a:ea typeface="Calibri" panose="020F0502020204030204" pitchFamily="34" charset="0"/>
                <a:hlinkClick r:id="rId14"/>
              </a:rPr>
              <a:t>The E9 Design Story: Sustainable Australian Furniture Using Technology</a:t>
            </a:r>
            <a:r>
              <a:rPr lang="en-AU" sz="1200" dirty="0">
                <a:effectLst/>
                <a:latin typeface="Arial" panose="020B0604020202020204" pitchFamily="34" charset="0"/>
                <a:ea typeface="Calibri" panose="020F0502020204030204" pitchFamily="34" charset="0"/>
              </a:rPr>
              <a:t>, E9design, accessed 19 November 2024.</a:t>
            </a: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68</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A6D9B9-76E7-370E-C7D9-4BE5881C30FC}"/>
              </a:ext>
            </a:extLst>
          </p:cNvPr>
          <p:cNvSpPr>
            <a:spLocks noGrp="1"/>
          </p:cNvSpPr>
          <p:nvPr>
            <p:ph type="title"/>
          </p:nvPr>
        </p:nvSpPr>
        <p:spPr/>
        <p:txBody>
          <a:bodyPr/>
          <a:lstStyle/>
          <a:p>
            <a:r>
              <a:rPr lang="en-AU" dirty="0"/>
              <a:t>References 2</a:t>
            </a:r>
          </a:p>
        </p:txBody>
      </p:sp>
      <p:sp>
        <p:nvSpPr>
          <p:cNvPr id="2" name="Picture Placeholder 1">
            <a:extLst>
              <a:ext uri="{FF2B5EF4-FFF2-40B4-BE49-F238E27FC236}">
                <a16:creationId xmlns:a16="http://schemas.microsoft.com/office/drawing/2014/main" id="{6F04CFC4-7B93-D490-77FD-DBFC0D4CD825}"/>
              </a:ext>
            </a:extLst>
          </p:cNvPr>
          <p:cNvSpPr>
            <a:spLocks noGrp="1"/>
          </p:cNvSpPr>
          <p:nvPr>
            <p:ph type="pic" sz="quarter" idx="13"/>
          </p:nvPr>
        </p:nvSpPr>
        <p:spPr/>
        <p:txBody>
          <a:bodyPr/>
          <a:lstStyle/>
          <a:p>
            <a:pPr>
              <a:spcAft>
                <a:spcPts val="600"/>
              </a:spcAft>
            </a:pPr>
            <a:r>
              <a:rPr lang="en-AU" sz="1200" dirty="0">
                <a:effectLst/>
                <a:latin typeface="Arial" panose="020B0604020202020204" pitchFamily="34" charset="0"/>
                <a:ea typeface="Calibri" panose="020F0502020204030204" pitchFamily="34" charset="0"/>
              </a:rPr>
              <a:t>Forest Learning, 2024, </a:t>
            </a:r>
            <a:r>
              <a:rPr lang="en-AU" sz="1200" u="sng" dirty="0">
                <a:solidFill>
                  <a:srgbClr val="001C4A"/>
                </a:solidFill>
                <a:effectLst/>
                <a:latin typeface="Arial" panose="020B0604020202020204" pitchFamily="34" charset="0"/>
                <a:ea typeface="Calibri" panose="020F0502020204030204" pitchFamily="34" charset="0"/>
                <a:hlinkClick r:id="rId2"/>
              </a:rPr>
              <a:t>Forester Time with Gavin Livingston: Forestry 101. Managing today's forests for tomorrow's generations</a:t>
            </a:r>
            <a:r>
              <a:rPr lang="en-AU" sz="1200" dirty="0">
                <a:effectLst/>
                <a:latin typeface="Arial" panose="020B0604020202020204" pitchFamily="34" charset="0"/>
                <a:ea typeface="Calibri" panose="020F0502020204030204" pitchFamily="34" charset="0"/>
              </a:rPr>
              <a:t>, Forest Learning, accessed 19 November 2024.</a:t>
            </a:r>
          </a:p>
          <a:p>
            <a:pPr>
              <a:lnSpc>
                <a:spcPct val="150000"/>
              </a:lnSpc>
              <a:spcAft>
                <a:spcPts val="600"/>
              </a:spcAft>
            </a:pPr>
            <a:r>
              <a:rPr lang="en-AU" sz="1200" dirty="0">
                <a:effectLst/>
                <a:latin typeface="Arial" panose="020B0604020202020204" pitchFamily="34" charset="0"/>
                <a:ea typeface="Calibri" panose="020F0502020204030204" pitchFamily="34" charset="0"/>
              </a:rPr>
              <a:t>Heartwood Timber Designs, 2020, </a:t>
            </a:r>
            <a:r>
              <a:rPr lang="en-AU" sz="1200" u="sng" dirty="0">
                <a:solidFill>
                  <a:srgbClr val="001C4A"/>
                </a:solidFill>
                <a:effectLst/>
                <a:latin typeface="Arial" panose="020B0604020202020204" pitchFamily="34" charset="0"/>
                <a:ea typeface="Calibri" panose="020F0502020204030204" pitchFamily="34" charset="0"/>
                <a:hlinkClick r:id="rId3"/>
              </a:rPr>
              <a:t>Home - Heartwood Timber Designs</a:t>
            </a:r>
            <a:r>
              <a:rPr lang="en-AU" sz="1200" dirty="0">
                <a:effectLst/>
                <a:latin typeface="Arial" panose="020B0604020202020204" pitchFamily="34" charset="0"/>
                <a:ea typeface="Calibri" panose="020F0502020204030204" pitchFamily="34" charset="0"/>
              </a:rPr>
              <a:t>, Heartwood Timber Designs, accessed 19 November 2024.</a:t>
            </a:r>
          </a:p>
          <a:p>
            <a:pPr>
              <a:lnSpc>
                <a:spcPct val="150000"/>
              </a:lnSpc>
              <a:spcAft>
                <a:spcPts val="600"/>
              </a:spcAft>
            </a:pPr>
            <a:r>
              <a:rPr lang="en-AU" sz="1200" dirty="0" err="1">
                <a:effectLst/>
                <a:latin typeface="Arial" panose="020B0604020202020204" pitchFamily="34" charset="0"/>
                <a:ea typeface="Calibri" panose="020F0502020204030204" pitchFamily="34" charset="0"/>
              </a:rPr>
              <a:t>Madji</a:t>
            </a:r>
            <a:r>
              <a:rPr lang="en-AU" sz="1200" dirty="0">
                <a:effectLst/>
                <a:latin typeface="Arial" panose="020B0604020202020204" pitchFamily="34" charset="0"/>
                <a:ea typeface="Calibri" panose="020F0502020204030204" pitchFamily="34" charset="0"/>
              </a:rPr>
              <a:t> Indigenous Furniture, 2024, </a:t>
            </a:r>
            <a:r>
              <a:rPr lang="en-AU" sz="1200" u="sng" dirty="0">
                <a:solidFill>
                  <a:srgbClr val="001C4A"/>
                </a:solidFill>
                <a:effectLst/>
                <a:latin typeface="Arial" panose="020B0604020202020204" pitchFamily="34" charset="0"/>
                <a:ea typeface="Calibri" panose="020F0502020204030204" pitchFamily="34" charset="0"/>
                <a:hlinkClick r:id="rId4"/>
              </a:rPr>
              <a:t>Madji Indigenous Furniture - Furniture created with Indigenous designs</a:t>
            </a:r>
            <a:r>
              <a:rPr lang="en-AU" sz="1200" dirty="0">
                <a:effectLst/>
                <a:latin typeface="Arial" panose="020B0604020202020204" pitchFamily="34" charset="0"/>
                <a:ea typeface="Calibri" panose="020F0502020204030204" pitchFamily="34" charset="0"/>
              </a:rPr>
              <a:t>, </a:t>
            </a:r>
            <a:r>
              <a:rPr lang="en-AU" sz="1200" dirty="0" err="1">
                <a:effectLst/>
                <a:latin typeface="Arial" panose="020B0604020202020204" pitchFamily="34" charset="0"/>
                <a:ea typeface="Calibri" panose="020F0502020204030204" pitchFamily="34" charset="0"/>
              </a:rPr>
              <a:t>Madji</a:t>
            </a:r>
            <a:r>
              <a:rPr lang="en-AU" sz="1200" dirty="0">
                <a:effectLst/>
                <a:latin typeface="Arial" panose="020B0604020202020204" pitchFamily="34" charset="0"/>
                <a:ea typeface="Calibri" panose="020F0502020204030204" pitchFamily="34" charset="0"/>
              </a:rPr>
              <a:t> Indigenous Furniture, accessed 19 November 2024.</a:t>
            </a:r>
          </a:p>
          <a:p>
            <a:pPr>
              <a:lnSpc>
                <a:spcPct val="150000"/>
              </a:lnSpc>
              <a:spcAft>
                <a:spcPts val="600"/>
              </a:spcAft>
            </a:pPr>
            <a:r>
              <a:rPr lang="en-AU" sz="1200" dirty="0" err="1">
                <a:effectLst/>
                <a:latin typeface="Arial" panose="020B0604020202020204" pitchFamily="34" charset="0"/>
                <a:ea typeface="Calibri" panose="020F0502020204030204" pitchFamily="34" charset="0"/>
              </a:rPr>
              <a:t>Manapan</a:t>
            </a:r>
            <a:r>
              <a:rPr lang="en-AU" sz="1200" dirty="0">
                <a:effectLst/>
                <a:latin typeface="Arial" panose="020B0604020202020204" pitchFamily="34" charset="0"/>
                <a:ea typeface="Calibri" panose="020F0502020204030204" pitchFamily="34" charset="0"/>
              </a:rPr>
              <a:t>, 2024, </a:t>
            </a:r>
            <a:r>
              <a:rPr lang="en-AU" sz="1200" u="sng" dirty="0">
                <a:solidFill>
                  <a:srgbClr val="001C4A"/>
                </a:solidFill>
                <a:effectLst/>
                <a:latin typeface="Arial" panose="020B0604020202020204" pitchFamily="34" charset="0"/>
                <a:ea typeface="Calibri" panose="020F0502020204030204" pitchFamily="34" charset="0"/>
                <a:hlinkClick r:id="rId5"/>
              </a:rPr>
              <a:t>Manapan - Inspired Indigenous Furniture</a:t>
            </a:r>
            <a:r>
              <a:rPr lang="en-AU" sz="1200" dirty="0">
                <a:effectLst/>
                <a:latin typeface="Arial" panose="020B0604020202020204" pitchFamily="34" charset="0"/>
                <a:ea typeface="Calibri" panose="020F0502020204030204" pitchFamily="34" charset="0"/>
              </a:rPr>
              <a:t>  </a:t>
            </a:r>
            <a:r>
              <a:rPr lang="en-AU" sz="1200" dirty="0" err="1">
                <a:effectLst/>
                <a:latin typeface="Arial" panose="020B0604020202020204" pitchFamily="34" charset="0"/>
                <a:ea typeface="Calibri" panose="020F0502020204030204" pitchFamily="34" charset="0"/>
              </a:rPr>
              <a:t>Manapan</a:t>
            </a:r>
            <a:r>
              <a:rPr lang="en-AU" sz="1200" dirty="0">
                <a:effectLst/>
                <a:latin typeface="Arial" panose="020B0604020202020204" pitchFamily="34" charset="0"/>
                <a:ea typeface="Calibri" panose="020F0502020204030204" pitchFamily="34" charset="0"/>
              </a:rPr>
              <a:t>, accessed 19 November 2024.</a:t>
            </a:r>
          </a:p>
          <a:p>
            <a:pPr>
              <a:lnSpc>
                <a:spcPct val="150000"/>
              </a:lnSpc>
              <a:spcAft>
                <a:spcPts val="600"/>
              </a:spcAft>
            </a:pPr>
            <a:r>
              <a:rPr lang="en-AU" sz="1200" dirty="0">
                <a:effectLst/>
                <a:latin typeface="Arial" panose="020B0604020202020204" pitchFamily="34" charset="0"/>
                <a:ea typeface="Calibri" panose="020F0502020204030204" pitchFamily="34" charset="0"/>
              </a:rPr>
              <a:t>NSW Department of Education, 2024, </a:t>
            </a:r>
            <a:r>
              <a:rPr lang="en-AU" sz="1200" u="sng" dirty="0">
                <a:solidFill>
                  <a:srgbClr val="001C4A"/>
                </a:solidFill>
                <a:effectLst/>
                <a:latin typeface="Arial" panose="020B0604020202020204" pitchFamily="34" charset="0"/>
                <a:ea typeface="Calibri" panose="020F0502020204030204" pitchFamily="34" charset="0"/>
                <a:hlinkClick r:id="rId6"/>
              </a:rPr>
              <a:t>understand local community protocols and engage with the community respectfully and authentically</a:t>
            </a:r>
            <a:r>
              <a:rPr lang="en-AU" sz="1200" dirty="0">
                <a:effectLst/>
                <a:latin typeface="Arial" panose="020B0604020202020204" pitchFamily="34" charset="0"/>
                <a:ea typeface="Calibri" panose="020F0502020204030204" pitchFamily="34" charset="0"/>
              </a:rPr>
              <a:t>, Getting to know local Aboriginal and/or Torres Strait Islander Histories and Cultures, accessed 19 November 2024.</a:t>
            </a:r>
          </a:p>
          <a:p>
            <a:pPr>
              <a:lnSpc>
                <a:spcPct val="150000"/>
              </a:lnSpc>
              <a:spcAft>
                <a:spcPts val="600"/>
              </a:spcAft>
            </a:pPr>
            <a:r>
              <a:rPr lang="en-AU" sz="1200" dirty="0">
                <a:effectLst/>
                <a:latin typeface="Arial" panose="020B0604020202020204" pitchFamily="34" charset="0"/>
                <a:ea typeface="Calibri" panose="020F0502020204030204" pitchFamily="34" charset="0"/>
              </a:rPr>
              <a:t>Rayonier Inc. (1 October 2021) </a:t>
            </a:r>
            <a:r>
              <a:rPr lang="en-AU" sz="1200" u="sng" dirty="0">
                <a:solidFill>
                  <a:srgbClr val="001C4A"/>
                </a:solidFill>
                <a:effectLst/>
                <a:latin typeface="Arial" panose="020B0604020202020204" pitchFamily="34" charset="0"/>
                <a:ea typeface="Calibri" panose="020F0502020204030204" pitchFamily="34" charset="0"/>
                <a:hlinkClick r:id="rId7"/>
              </a:rPr>
              <a:t>From Trees to Lumber: Watch how boards are made from pine trees </a:t>
            </a:r>
            <a:r>
              <a:rPr lang="en-AU" sz="1200" dirty="0">
                <a:effectLst/>
                <a:latin typeface="Arial" panose="020B0604020202020204" pitchFamily="34" charset="0"/>
                <a:ea typeface="Calibri" panose="020F0502020204030204" pitchFamily="34" charset="0"/>
              </a:rPr>
              <a:t>(8:12) Rayonier Inc., YouTube, accessed 19 November 2024.</a:t>
            </a:r>
          </a:p>
          <a:p>
            <a:pPr>
              <a:lnSpc>
                <a:spcPct val="150000"/>
              </a:lnSpc>
              <a:spcAft>
                <a:spcPts val="600"/>
              </a:spcAft>
            </a:pPr>
            <a:r>
              <a:rPr lang="en-AU" sz="1200" dirty="0">
                <a:effectLst/>
                <a:latin typeface="Arial" panose="020B0604020202020204" pitchFamily="34" charset="0"/>
                <a:ea typeface="Calibri" panose="020F0502020204030204" pitchFamily="34" charset="0"/>
              </a:rPr>
              <a:t>Red Kangaroo, 2024, </a:t>
            </a:r>
            <a:r>
              <a:rPr lang="en-AU" sz="1200" u="sng" dirty="0">
                <a:solidFill>
                  <a:srgbClr val="001C4A"/>
                </a:solidFill>
                <a:effectLst/>
                <a:latin typeface="Arial" panose="020B0604020202020204" pitchFamily="34" charset="0"/>
                <a:ea typeface="Calibri" panose="020F0502020204030204" pitchFamily="34" charset="0"/>
                <a:hlinkClick r:id="rId8"/>
              </a:rPr>
              <a:t>Understanding symbols in Aboriginal art</a:t>
            </a:r>
            <a:r>
              <a:rPr lang="en-AU" sz="1200" dirty="0">
                <a:effectLst/>
                <a:latin typeface="Arial" panose="020B0604020202020204" pitchFamily="34" charset="0"/>
                <a:ea typeface="Calibri" panose="020F0502020204030204" pitchFamily="34" charset="0"/>
              </a:rPr>
              <a:t>, Red Kangaroo, accessed 19 November 2024.</a:t>
            </a:r>
          </a:p>
          <a:p>
            <a:pPr>
              <a:lnSpc>
                <a:spcPct val="150000"/>
              </a:lnSpc>
              <a:spcAft>
                <a:spcPts val="600"/>
              </a:spcAft>
            </a:pPr>
            <a:r>
              <a:rPr lang="en-AU" sz="1200" dirty="0">
                <a:effectLst/>
                <a:latin typeface="Arial" panose="020B0604020202020204" pitchFamily="34" charset="0"/>
                <a:ea typeface="Calibri" panose="020F0502020204030204" pitchFamily="34" charset="0"/>
              </a:rPr>
              <a:t>Responsible Wood, 2023, </a:t>
            </a:r>
            <a:r>
              <a:rPr lang="en-AU" sz="1200" u="sng" dirty="0">
                <a:solidFill>
                  <a:srgbClr val="001C4A"/>
                </a:solidFill>
                <a:effectLst/>
                <a:latin typeface="Arial" panose="020B0604020202020204" pitchFamily="34" charset="0"/>
                <a:ea typeface="Calibri" panose="020F0502020204030204" pitchFamily="34" charset="0"/>
                <a:hlinkClick r:id="rId9"/>
              </a:rPr>
              <a:t>responsiblewood.org.au</a:t>
            </a:r>
            <a:r>
              <a:rPr lang="en-AU" sz="1200" dirty="0">
                <a:effectLst/>
                <a:latin typeface="Arial" panose="020B0604020202020204" pitchFamily="34" charset="0"/>
                <a:ea typeface="Calibri" panose="020F0502020204030204" pitchFamily="34" charset="0"/>
              </a:rPr>
              <a:t>,  Responsible Wood, accessed 19 November 2024.</a:t>
            </a:r>
          </a:p>
          <a:p>
            <a:pPr>
              <a:lnSpc>
                <a:spcPct val="150000"/>
              </a:lnSpc>
              <a:spcAft>
                <a:spcPts val="600"/>
              </a:spcAft>
            </a:pPr>
            <a:r>
              <a:rPr lang="en-AU" sz="1200" dirty="0">
                <a:effectLst/>
                <a:latin typeface="Arial" panose="020B0604020202020204" pitchFamily="34" charset="0"/>
                <a:ea typeface="Calibri" panose="020F0502020204030204" pitchFamily="34" charset="0"/>
              </a:rPr>
              <a:t>Responsible Wood, 2023, </a:t>
            </a:r>
            <a:r>
              <a:rPr lang="en-AU" sz="1200" u="sng" dirty="0">
                <a:solidFill>
                  <a:srgbClr val="001C4A"/>
                </a:solidFill>
                <a:effectLst/>
                <a:latin typeface="Arial" panose="020B0604020202020204" pitchFamily="34" charset="0"/>
                <a:ea typeface="Calibri" panose="020F0502020204030204" pitchFamily="34" charset="0"/>
                <a:hlinkClick r:id="rId10"/>
              </a:rPr>
              <a:t>Value Of Australian Sustainable Timber</a:t>
            </a:r>
            <a:r>
              <a:rPr lang="en-AU" sz="1200" dirty="0">
                <a:effectLst/>
                <a:latin typeface="Arial" panose="020B0604020202020204" pitchFamily="34" charset="0"/>
                <a:ea typeface="Calibri" panose="020F0502020204030204" pitchFamily="34" charset="0"/>
              </a:rPr>
              <a:t>, Responsible Wood, accessed 19 November 2024.</a:t>
            </a:r>
          </a:p>
          <a:p>
            <a:pPr>
              <a:lnSpc>
                <a:spcPct val="150000"/>
              </a:lnSpc>
              <a:spcAft>
                <a:spcPts val="600"/>
              </a:spcAft>
            </a:pPr>
            <a:r>
              <a:rPr lang="en-AU" sz="1200" dirty="0">
                <a:effectLst/>
                <a:latin typeface="Arial" panose="020B0604020202020204" pitchFamily="34" charset="0"/>
                <a:ea typeface="Calibri" panose="020F0502020204030204" pitchFamily="34" charset="0"/>
              </a:rPr>
              <a:t>Richardson H, Testa C, Lee J, 2023, </a:t>
            </a:r>
            <a:r>
              <a:rPr lang="en-AU" sz="1200" u="sng" dirty="0">
                <a:solidFill>
                  <a:srgbClr val="001C4A"/>
                </a:solidFill>
                <a:effectLst/>
                <a:latin typeface="Arial" panose="020B0604020202020204" pitchFamily="34" charset="0"/>
                <a:ea typeface="Calibri" panose="020F0502020204030204" pitchFamily="34" charset="0"/>
                <a:hlinkClick r:id="rId11"/>
              </a:rPr>
              <a:t>First Nations artists and souvenir sellers back crackdown on fake Indigenous art</a:t>
            </a:r>
            <a:r>
              <a:rPr lang="en-AU" sz="1200" dirty="0">
                <a:effectLst/>
                <a:latin typeface="Arial" panose="020B0604020202020204" pitchFamily="34" charset="0"/>
                <a:ea typeface="Calibri" panose="020F0502020204030204" pitchFamily="34" charset="0"/>
              </a:rPr>
              <a:t>, ABC News, accessed 19 November 2024.</a:t>
            </a:r>
          </a:p>
          <a:p>
            <a:pPr>
              <a:lnSpc>
                <a:spcPct val="150000"/>
              </a:lnSpc>
              <a:spcAft>
                <a:spcPts val="600"/>
              </a:spcAft>
            </a:pPr>
            <a:r>
              <a:rPr lang="en-AU" sz="1200" u="sng" dirty="0">
                <a:solidFill>
                  <a:srgbClr val="001C4A"/>
                </a:solidFill>
                <a:effectLst/>
                <a:latin typeface="Arial" panose="020B0604020202020204" pitchFamily="34" charset="0"/>
                <a:ea typeface="Calibri" panose="020F0502020204030204" pitchFamily="34" charset="0"/>
                <a:hlinkClick r:id="rId12"/>
              </a:rPr>
              <a:t>TAS Safety resources (sharepoint.com)</a:t>
            </a:r>
            <a:endParaRPr lang="en-AU" sz="1200" dirty="0">
              <a:effectLst/>
              <a:latin typeface="Arial" panose="020B0604020202020204" pitchFamily="34" charset="0"/>
              <a:ea typeface="Calibri" panose="020F0502020204030204" pitchFamily="34" charset="0"/>
            </a:endParaRPr>
          </a:p>
          <a:p>
            <a:pPr>
              <a:lnSpc>
                <a:spcPct val="150000"/>
              </a:lnSpc>
              <a:spcAft>
                <a:spcPts val="600"/>
              </a:spcAft>
            </a:pPr>
            <a:endParaRPr lang="en-AU" sz="1200" dirty="0">
              <a:effectLst/>
              <a:latin typeface="Arial" panose="020B0604020202020204" pitchFamily="34" charset="0"/>
              <a:ea typeface="Calibri" panose="020F0502020204030204" pitchFamily="34" charset="0"/>
            </a:endParaRPr>
          </a:p>
        </p:txBody>
      </p:sp>
      <p:sp>
        <p:nvSpPr>
          <p:cNvPr id="3" name="Slide Number Placeholder 2">
            <a:extLst>
              <a:ext uri="{FF2B5EF4-FFF2-40B4-BE49-F238E27FC236}">
                <a16:creationId xmlns:a16="http://schemas.microsoft.com/office/drawing/2014/main" id="{FA6F89F3-DA01-F043-687C-7E25F6C5EB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69</a:t>
            </a:fld>
            <a:endParaRPr lang="en-AU"/>
          </a:p>
        </p:txBody>
      </p:sp>
    </p:spTree>
    <p:extLst>
      <p:ext uri="{BB962C8B-B14F-4D97-AF65-F5344CB8AC3E}">
        <p14:creationId xmlns:p14="http://schemas.microsoft.com/office/powerpoint/2010/main" val="2975009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3999" cy="545601"/>
          </a:xfrm>
        </p:spPr>
        <p:txBody>
          <a:bodyPr/>
          <a:lstStyle/>
          <a:p>
            <a:r>
              <a:rPr lang="en-AU" dirty="0">
                <a:latin typeface="+mj-lt"/>
              </a:rPr>
              <a:t>Made from timber</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3998" cy="356423"/>
          </a:xfrm>
        </p:spPr>
        <p:txBody>
          <a:bodyPr/>
          <a:lstStyle/>
          <a:p>
            <a:r>
              <a:rPr lang="en-AU" dirty="0">
                <a:latin typeface="+mj-lt"/>
              </a:rPr>
              <a:t>Brainstorm 10 things you have used in the last 24 hours made from timber</a:t>
            </a:r>
          </a:p>
        </p:txBody>
      </p:sp>
      <p:grpSp>
        <p:nvGrpSpPr>
          <p:cNvPr id="2" name="Group 1">
            <a:extLst>
              <a:ext uri="{FF2B5EF4-FFF2-40B4-BE49-F238E27FC236}">
                <a16:creationId xmlns:a16="http://schemas.microsoft.com/office/drawing/2014/main" id="{81453544-29F7-868B-FDB2-6A798BAEFC9B}"/>
              </a:ext>
              <a:ext uri="{C183D7F6-B498-43B3-948B-1728B52AA6E4}">
                <adec:decorative xmlns:adec="http://schemas.microsoft.com/office/drawing/2017/decorative" val="1"/>
              </a:ext>
            </a:extLst>
          </p:cNvPr>
          <p:cNvGrpSpPr/>
          <p:nvPr/>
        </p:nvGrpSpPr>
        <p:grpSpPr>
          <a:xfrm>
            <a:off x="3361828" y="1712472"/>
            <a:ext cx="5478392" cy="4881503"/>
            <a:chOff x="3361828" y="1712472"/>
            <a:chExt cx="5478392" cy="4881503"/>
          </a:xfrm>
        </p:grpSpPr>
        <p:sp>
          <p:nvSpPr>
            <p:cNvPr id="4" name="Freeform 9">
              <a:extLst>
                <a:ext uri="{FF2B5EF4-FFF2-40B4-BE49-F238E27FC236}">
                  <a16:creationId xmlns:a16="http://schemas.microsoft.com/office/drawing/2014/main" id="{74C67F2F-30DE-298E-30B4-DFCD0940E52B}"/>
                </a:ext>
              </a:extLst>
            </p:cNvPr>
            <p:cNvSpPr/>
            <p:nvPr/>
          </p:nvSpPr>
          <p:spPr>
            <a:xfrm>
              <a:off x="5159311" y="3429000"/>
              <a:ext cx="1873377" cy="1883651"/>
            </a:xfrm>
            <a:custGeom>
              <a:avLst/>
              <a:gdLst/>
              <a:ahLst/>
              <a:cxnLst/>
              <a:rect l="l" t="t" r="r" b="b"/>
              <a:pathLst>
                <a:path w="3430172" h="3448984">
                  <a:moveTo>
                    <a:pt x="0" y="0"/>
                  </a:moveTo>
                  <a:lnTo>
                    <a:pt x="3430172" y="0"/>
                  </a:lnTo>
                  <a:lnTo>
                    <a:pt x="3430172" y="3448985"/>
                  </a:lnTo>
                  <a:lnTo>
                    <a:pt x="0" y="3448985"/>
                  </a:lnTo>
                  <a:lnTo>
                    <a:pt x="0" y="0"/>
                  </a:lnTo>
                  <a:close/>
                </a:path>
              </a:pathLst>
            </a:custGeom>
            <a:blipFill>
              <a:blip r:embed="rId3">
                <a:alphaModFix amt="57000"/>
                <a:extLst>
                  <a:ext uri="{96DAC541-7B7A-43D3-8B79-37D633B846F1}">
                    <asvg:svgBlip xmlns:asvg="http://schemas.microsoft.com/office/drawing/2016/SVG/main" r:embed="rId4"/>
                  </a:ext>
                </a:extLst>
              </a:blip>
              <a:stretch>
                <a:fillRect/>
              </a:stretch>
            </a:blipFill>
          </p:spPr>
          <p:txBody>
            <a:bodyPr/>
            <a:lstStyle/>
            <a:p>
              <a:endParaRPr lang="en-AU"/>
            </a:p>
          </p:txBody>
        </p:sp>
        <p:sp>
          <p:nvSpPr>
            <p:cNvPr id="5" name="Freeform 10">
              <a:extLst>
                <a:ext uri="{FF2B5EF4-FFF2-40B4-BE49-F238E27FC236}">
                  <a16:creationId xmlns:a16="http://schemas.microsoft.com/office/drawing/2014/main" id="{60BAB98D-0476-72E4-895E-BBDAD8D76C88}"/>
                </a:ext>
              </a:extLst>
            </p:cNvPr>
            <p:cNvSpPr/>
            <p:nvPr/>
          </p:nvSpPr>
          <p:spPr>
            <a:xfrm rot="18620686" flipV="1">
              <a:off x="6072318" y="2533388"/>
              <a:ext cx="1821978" cy="589866"/>
            </a:xfrm>
            <a:custGeom>
              <a:avLst/>
              <a:gdLst/>
              <a:ahLst/>
              <a:cxnLst/>
              <a:rect l="l" t="t" r="r" b="b"/>
              <a:pathLst>
                <a:path w="3336061" h="1080050">
                  <a:moveTo>
                    <a:pt x="0" y="1080049"/>
                  </a:moveTo>
                  <a:lnTo>
                    <a:pt x="3336061" y="1080049"/>
                  </a:lnTo>
                  <a:lnTo>
                    <a:pt x="3336061" y="0"/>
                  </a:lnTo>
                  <a:lnTo>
                    <a:pt x="0" y="0"/>
                  </a:lnTo>
                  <a:lnTo>
                    <a:pt x="0" y="108004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7" name="Freeform 12">
              <a:extLst>
                <a:ext uri="{FF2B5EF4-FFF2-40B4-BE49-F238E27FC236}">
                  <a16:creationId xmlns:a16="http://schemas.microsoft.com/office/drawing/2014/main" id="{993FA91A-9B5A-C83C-68C1-43705B9313AB}"/>
                </a:ext>
              </a:extLst>
            </p:cNvPr>
            <p:cNvSpPr/>
            <p:nvPr/>
          </p:nvSpPr>
          <p:spPr>
            <a:xfrm rot="15080425">
              <a:off x="4617559" y="2328528"/>
              <a:ext cx="1821978" cy="589866"/>
            </a:xfrm>
            <a:custGeom>
              <a:avLst/>
              <a:gdLst/>
              <a:ahLst/>
              <a:cxnLst/>
              <a:rect l="l" t="t" r="r" b="b"/>
              <a:pathLst>
                <a:path w="3336061" h="1080050">
                  <a:moveTo>
                    <a:pt x="0" y="0"/>
                  </a:moveTo>
                  <a:lnTo>
                    <a:pt x="3336061" y="0"/>
                  </a:lnTo>
                  <a:lnTo>
                    <a:pt x="3336061" y="1080049"/>
                  </a:lnTo>
                  <a:lnTo>
                    <a:pt x="0" y="10800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8" name="Freeform 13">
              <a:extLst>
                <a:ext uri="{FF2B5EF4-FFF2-40B4-BE49-F238E27FC236}">
                  <a16:creationId xmlns:a16="http://schemas.microsoft.com/office/drawing/2014/main" id="{A93A8A96-3109-0CC5-EC36-B86912065FD8}"/>
                </a:ext>
              </a:extLst>
            </p:cNvPr>
            <p:cNvSpPr/>
            <p:nvPr/>
          </p:nvSpPr>
          <p:spPr>
            <a:xfrm rot="19870313" flipV="1">
              <a:off x="6671373" y="3085399"/>
              <a:ext cx="1821979" cy="589866"/>
            </a:xfrm>
            <a:custGeom>
              <a:avLst/>
              <a:gdLst/>
              <a:ahLst/>
              <a:cxnLst/>
              <a:rect l="l" t="t" r="r" b="b"/>
              <a:pathLst>
                <a:path w="3336061" h="1080050">
                  <a:moveTo>
                    <a:pt x="0" y="1080050"/>
                  </a:moveTo>
                  <a:lnTo>
                    <a:pt x="3336060" y="1080050"/>
                  </a:lnTo>
                  <a:lnTo>
                    <a:pt x="3336060" y="0"/>
                  </a:lnTo>
                  <a:lnTo>
                    <a:pt x="0" y="0"/>
                  </a:lnTo>
                  <a:lnTo>
                    <a:pt x="0" y="108005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9" name="Freeform 14">
              <a:extLst>
                <a:ext uri="{FF2B5EF4-FFF2-40B4-BE49-F238E27FC236}">
                  <a16:creationId xmlns:a16="http://schemas.microsoft.com/office/drawing/2014/main" id="{3384915D-1805-F29F-DF7D-3FF4EA9874ED}"/>
                </a:ext>
              </a:extLst>
            </p:cNvPr>
            <p:cNvSpPr/>
            <p:nvPr/>
          </p:nvSpPr>
          <p:spPr>
            <a:xfrm rot="8237342" flipV="1">
              <a:off x="3892327" y="5332302"/>
              <a:ext cx="1821978" cy="589866"/>
            </a:xfrm>
            <a:custGeom>
              <a:avLst/>
              <a:gdLst/>
              <a:ahLst/>
              <a:cxnLst/>
              <a:rect l="l" t="t" r="r" b="b"/>
              <a:pathLst>
                <a:path w="3336061" h="1080050">
                  <a:moveTo>
                    <a:pt x="0" y="1080050"/>
                  </a:moveTo>
                  <a:lnTo>
                    <a:pt x="3336061" y="1080050"/>
                  </a:lnTo>
                  <a:lnTo>
                    <a:pt x="3336061" y="0"/>
                  </a:lnTo>
                  <a:lnTo>
                    <a:pt x="0" y="0"/>
                  </a:lnTo>
                  <a:lnTo>
                    <a:pt x="0" y="108005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0" name="Freeform 15">
              <a:extLst>
                <a:ext uri="{FF2B5EF4-FFF2-40B4-BE49-F238E27FC236}">
                  <a16:creationId xmlns:a16="http://schemas.microsoft.com/office/drawing/2014/main" id="{57720C60-9FB6-568E-BC08-40D94E565832}"/>
                </a:ext>
              </a:extLst>
            </p:cNvPr>
            <p:cNvSpPr/>
            <p:nvPr/>
          </p:nvSpPr>
          <p:spPr>
            <a:xfrm rot="760039">
              <a:off x="7018241" y="3824874"/>
              <a:ext cx="1821979" cy="589866"/>
            </a:xfrm>
            <a:custGeom>
              <a:avLst/>
              <a:gdLst/>
              <a:ahLst/>
              <a:cxnLst/>
              <a:rect l="l" t="t" r="r" b="b"/>
              <a:pathLst>
                <a:path w="3336061" h="1080050">
                  <a:moveTo>
                    <a:pt x="0" y="0"/>
                  </a:moveTo>
                  <a:lnTo>
                    <a:pt x="3336060" y="0"/>
                  </a:lnTo>
                  <a:lnTo>
                    <a:pt x="3336060" y="1080050"/>
                  </a:lnTo>
                  <a:lnTo>
                    <a:pt x="0" y="10800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4" name="Freeform 16">
              <a:extLst>
                <a:ext uri="{FF2B5EF4-FFF2-40B4-BE49-F238E27FC236}">
                  <a16:creationId xmlns:a16="http://schemas.microsoft.com/office/drawing/2014/main" id="{CE13B56E-C07A-BF74-C6E1-17849F7CFAE9}"/>
                </a:ext>
              </a:extLst>
            </p:cNvPr>
            <p:cNvSpPr/>
            <p:nvPr/>
          </p:nvSpPr>
          <p:spPr>
            <a:xfrm rot="11454315">
              <a:off x="3361828" y="3613940"/>
              <a:ext cx="1821979" cy="589866"/>
            </a:xfrm>
            <a:custGeom>
              <a:avLst/>
              <a:gdLst/>
              <a:ahLst/>
              <a:cxnLst/>
              <a:rect l="l" t="t" r="r" b="b"/>
              <a:pathLst>
                <a:path w="3336061" h="1080050">
                  <a:moveTo>
                    <a:pt x="0" y="0"/>
                  </a:moveTo>
                  <a:lnTo>
                    <a:pt x="3336061" y="0"/>
                  </a:lnTo>
                  <a:lnTo>
                    <a:pt x="3336061" y="1080050"/>
                  </a:lnTo>
                  <a:lnTo>
                    <a:pt x="0" y="1080050"/>
                  </a:lnTo>
                  <a:lnTo>
                    <a:pt x="0" y="0"/>
                  </a:lnTo>
                  <a:close/>
                </a:path>
              </a:pathLst>
            </a:custGeom>
            <a:blipFill>
              <a:blip r:embed="rId5">
                <a:extLst>
                  <a:ext uri="{96DAC541-7B7A-43D3-8B79-37D633B846F1}">
                    <asvg:svgBlip xmlns:asvg="http://schemas.microsoft.com/office/drawing/2016/SVG/main" r:embed="rId7"/>
                  </a:ext>
                </a:extLst>
              </a:blip>
              <a:stretch>
                <a:fillRect/>
              </a:stretch>
            </a:blipFill>
          </p:spPr>
          <p:txBody>
            <a:bodyPr/>
            <a:lstStyle/>
            <a:p>
              <a:endParaRPr lang="en-AU"/>
            </a:p>
          </p:txBody>
        </p:sp>
        <p:sp>
          <p:nvSpPr>
            <p:cNvPr id="15" name="Freeform 17">
              <a:extLst>
                <a:ext uri="{FF2B5EF4-FFF2-40B4-BE49-F238E27FC236}">
                  <a16:creationId xmlns:a16="http://schemas.microsoft.com/office/drawing/2014/main" id="{160E2958-D31B-B513-9B5E-3894035517EA}"/>
                </a:ext>
              </a:extLst>
            </p:cNvPr>
            <p:cNvSpPr/>
            <p:nvPr/>
          </p:nvSpPr>
          <p:spPr>
            <a:xfrm rot="482187" flipV="1">
              <a:off x="6886865" y="4842600"/>
              <a:ext cx="1821979" cy="589866"/>
            </a:xfrm>
            <a:custGeom>
              <a:avLst/>
              <a:gdLst/>
              <a:ahLst/>
              <a:cxnLst/>
              <a:rect l="l" t="t" r="r" b="b"/>
              <a:pathLst>
                <a:path w="3336061" h="1080050">
                  <a:moveTo>
                    <a:pt x="0" y="1080050"/>
                  </a:moveTo>
                  <a:lnTo>
                    <a:pt x="3336060" y="1080050"/>
                  </a:lnTo>
                  <a:lnTo>
                    <a:pt x="3336060" y="0"/>
                  </a:lnTo>
                  <a:lnTo>
                    <a:pt x="0" y="0"/>
                  </a:lnTo>
                  <a:lnTo>
                    <a:pt x="0" y="108005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6" name="Freeform 18">
              <a:extLst>
                <a:ext uri="{FF2B5EF4-FFF2-40B4-BE49-F238E27FC236}">
                  <a16:creationId xmlns:a16="http://schemas.microsoft.com/office/drawing/2014/main" id="{5A20E3DE-1781-400B-799F-92DD1E1030F7}"/>
                </a:ext>
              </a:extLst>
            </p:cNvPr>
            <p:cNvSpPr/>
            <p:nvPr/>
          </p:nvSpPr>
          <p:spPr>
            <a:xfrm rot="2746636">
              <a:off x="6459239" y="5388053"/>
              <a:ext cx="1821978" cy="589866"/>
            </a:xfrm>
            <a:custGeom>
              <a:avLst/>
              <a:gdLst/>
              <a:ahLst/>
              <a:cxnLst/>
              <a:rect l="l" t="t" r="r" b="b"/>
              <a:pathLst>
                <a:path w="3336061" h="1080050">
                  <a:moveTo>
                    <a:pt x="0" y="0"/>
                  </a:moveTo>
                  <a:lnTo>
                    <a:pt x="3336060" y="0"/>
                  </a:lnTo>
                  <a:lnTo>
                    <a:pt x="3336060" y="1080050"/>
                  </a:lnTo>
                  <a:lnTo>
                    <a:pt x="0" y="10800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7" name="Freeform 19">
              <a:extLst>
                <a:ext uri="{FF2B5EF4-FFF2-40B4-BE49-F238E27FC236}">
                  <a16:creationId xmlns:a16="http://schemas.microsoft.com/office/drawing/2014/main" id="{1D934628-B1B5-0A44-C16A-2D31630EFA17}"/>
                </a:ext>
              </a:extLst>
            </p:cNvPr>
            <p:cNvSpPr/>
            <p:nvPr/>
          </p:nvSpPr>
          <p:spPr>
            <a:xfrm rot="20942331" flipH="1" flipV="1">
              <a:off x="3438617" y="4519283"/>
              <a:ext cx="1821979" cy="589866"/>
            </a:xfrm>
            <a:custGeom>
              <a:avLst/>
              <a:gdLst/>
              <a:ahLst/>
              <a:cxnLst/>
              <a:rect l="l" t="t" r="r" b="b"/>
              <a:pathLst>
                <a:path w="3336061" h="1080050">
                  <a:moveTo>
                    <a:pt x="3336060" y="1080049"/>
                  </a:moveTo>
                  <a:lnTo>
                    <a:pt x="0" y="1080049"/>
                  </a:lnTo>
                  <a:lnTo>
                    <a:pt x="0" y="0"/>
                  </a:lnTo>
                  <a:lnTo>
                    <a:pt x="3336060" y="0"/>
                  </a:lnTo>
                  <a:lnTo>
                    <a:pt x="3336060" y="108004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8" name="Freeform 20">
              <a:extLst>
                <a:ext uri="{FF2B5EF4-FFF2-40B4-BE49-F238E27FC236}">
                  <a16:creationId xmlns:a16="http://schemas.microsoft.com/office/drawing/2014/main" id="{CF6EFC1C-852F-A481-42FF-3050D3880543}"/>
                </a:ext>
              </a:extLst>
            </p:cNvPr>
            <p:cNvSpPr/>
            <p:nvPr/>
          </p:nvSpPr>
          <p:spPr>
            <a:xfrm rot="13180941" flipV="1">
              <a:off x="3891185" y="2571009"/>
              <a:ext cx="1821979" cy="589866"/>
            </a:xfrm>
            <a:custGeom>
              <a:avLst/>
              <a:gdLst/>
              <a:ahLst/>
              <a:cxnLst/>
              <a:rect l="l" t="t" r="r" b="b"/>
              <a:pathLst>
                <a:path w="3336061" h="1080050">
                  <a:moveTo>
                    <a:pt x="0" y="1080049"/>
                  </a:moveTo>
                  <a:lnTo>
                    <a:pt x="3336061" y="1080049"/>
                  </a:lnTo>
                  <a:lnTo>
                    <a:pt x="3336061" y="0"/>
                  </a:lnTo>
                  <a:lnTo>
                    <a:pt x="0" y="0"/>
                  </a:lnTo>
                  <a:lnTo>
                    <a:pt x="0" y="108004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grpSp>
      <p:sp>
        <p:nvSpPr>
          <p:cNvPr id="6" name="TextBox 11">
            <a:extLst>
              <a:ext uri="{FF2B5EF4-FFF2-40B4-BE49-F238E27FC236}">
                <a16:creationId xmlns:a16="http://schemas.microsoft.com/office/drawing/2014/main" id="{5E8911CB-A6C4-F3C5-0D0D-3FC257C55B5A}"/>
              </a:ext>
            </a:extLst>
          </p:cNvPr>
          <p:cNvSpPr txBox="1"/>
          <p:nvPr/>
        </p:nvSpPr>
        <p:spPr>
          <a:xfrm>
            <a:off x="5348510" y="3730420"/>
            <a:ext cx="1490017" cy="1195199"/>
          </a:xfrm>
          <a:prstGeom prst="rect">
            <a:avLst/>
          </a:prstGeom>
        </p:spPr>
        <p:txBody>
          <a:bodyPr lIns="0" tIns="0" rIns="0" bIns="0" rtlCol="0" anchor="t">
            <a:spAutoFit/>
          </a:bodyPr>
          <a:lstStyle/>
          <a:p>
            <a:pPr algn="ctr">
              <a:lnSpc>
                <a:spcPct val="150000"/>
              </a:lnSpc>
            </a:pPr>
            <a:r>
              <a:rPr lang="en-US" sz="1800" b="1" dirty="0">
                <a:solidFill>
                  <a:srgbClr val="000000"/>
                </a:solidFill>
                <a:latin typeface="Arial" panose="020B0604020202020204" pitchFamily="34" charset="0"/>
                <a:ea typeface="Arial Bold"/>
                <a:cs typeface="Arial" panose="020B0604020202020204" pitchFamily="34" charset="0"/>
                <a:sym typeface="Arial Bold"/>
              </a:rPr>
              <a:t>Made</a:t>
            </a:r>
            <a:br>
              <a:rPr lang="en-US" sz="1800" b="1" dirty="0">
                <a:solidFill>
                  <a:srgbClr val="000000"/>
                </a:solidFill>
                <a:latin typeface="Arial" panose="020B0604020202020204" pitchFamily="34" charset="0"/>
                <a:ea typeface="Arial Bold"/>
                <a:cs typeface="Arial" panose="020B0604020202020204" pitchFamily="34" charset="0"/>
                <a:sym typeface="Arial Bold"/>
              </a:rPr>
            </a:br>
            <a:r>
              <a:rPr lang="en-US" sz="1800" b="1" dirty="0">
                <a:solidFill>
                  <a:srgbClr val="000000"/>
                </a:solidFill>
                <a:latin typeface="Arial" panose="020B0604020202020204" pitchFamily="34" charset="0"/>
                <a:ea typeface="Arial Bold"/>
                <a:cs typeface="Arial" panose="020B0604020202020204" pitchFamily="34" charset="0"/>
                <a:sym typeface="Arial Bold"/>
              </a:rPr>
              <a:t>from</a:t>
            </a:r>
          </a:p>
          <a:p>
            <a:pPr algn="ctr">
              <a:lnSpc>
                <a:spcPct val="150000"/>
              </a:lnSpc>
            </a:pPr>
            <a:r>
              <a:rPr lang="en-US" sz="1800" b="1" dirty="0">
                <a:solidFill>
                  <a:srgbClr val="000000"/>
                </a:solidFill>
                <a:latin typeface="Arial" panose="020B0604020202020204" pitchFamily="34" charset="0"/>
                <a:ea typeface="Arial Bold"/>
                <a:cs typeface="Arial" panose="020B0604020202020204" pitchFamily="34" charset="0"/>
                <a:sym typeface="Arial Bold"/>
              </a:rPr>
              <a:t>timber</a:t>
            </a: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a:t>
            </a:fld>
            <a:endParaRPr lang="en-AU"/>
          </a:p>
        </p:txBody>
      </p:sp>
    </p:spTree>
    <p:extLst>
      <p:ext uri="{BB962C8B-B14F-4D97-AF65-F5344CB8AC3E}">
        <p14:creationId xmlns:p14="http://schemas.microsoft.com/office/powerpoint/2010/main" val="203174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597CA3-7BEB-CB63-8F52-BEDE00C8081A}"/>
              </a:ext>
            </a:extLst>
          </p:cNvPr>
          <p:cNvSpPr>
            <a:spLocks noGrp="1"/>
          </p:cNvSpPr>
          <p:nvPr>
            <p:ph type="title"/>
          </p:nvPr>
        </p:nvSpPr>
        <p:spPr/>
        <p:txBody>
          <a:bodyPr/>
          <a:lstStyle/>
          <a:p>
            <a:r>
              <a:rPr lang="en-AU" dirty="0"/>
              <a:t>References 3</a:t>
            </a:r>
          </a:p>
        </p:txBody>
      </p:sp>
      <p:sp>
        <p:nvSpPr>
          <p:cNvPr id="2" name="Picture Placeholder 1">
            <a:extLst>
              <a:ext uri="{FF2B5EF4-FFF2-40B4-BE49-F238E27FC236}">
                <a16:creationId xmlns:a16="http://schemas.microsoft.com/office/drawing/2014/main" id="{32ECBAEB-EF75-7C39-A2A3-95A96AA029E1}"/>
              </a:ext>
            </a:extLst>
          </p:cNvPr>
          <p:cNvSpPr>
            <a:spLocks noGrp="1"/>
          </p:cNvSpPr>
          <p:nvPr>
            <p:ph type="pic" sz="quarter" idx="13"/>
          </p:nvPr>
        </p:nvSpPr>
        <p:spPr/>
        <p:txBody>
          <a:bodyPr/>
          <a:lstStyle/>
          <a:p>
            <a:pPr>
              <a:lnSpc>
                <a:spcPct val="150000"/>
              </a:lnSpc>
              <a:spcAft>
                <a:spcPts val="600"/>
              </a:spcAft>
            </a:pPr>
            <a:r>
              <a:rPr lang="en-AU" sz="1200" dirty="0">
                <a:effectLst/>
                <a:latin typeface="Arial" panose="020B0604020202020204" pitchFamily="34" charset="0"/>
                <a:ea typeface="Calibri" panose="020F0502020204030204" pitchFamily="34" charset="0"/>
              </a:rPr>
              <a:t>Thompson, R and </a:t>
            </a:r>
            <a:r>
              <a:rPr lang="en-AU" sz="1200" dirty="0" err="1">
                <a:effectLst/>
                <a:latin typeface="Arial" panose="020B0604020202020204" pitchFamily="34" charset="0"/>
                <a:ea typeface="Calibri" panose="020F0502020204030204" pitchFamily="34" charset="0"/>
              </a:rPr>
              <a:t>Dryen</a:t>
            </a:r>
            <a:r>
              <a:rPr lang="en-AU" sz="1200" dirty="0">
                <a:effectLst/>
                <a:latin typeface="Arial" panose="020B0604020202020204" pitchFamily="34" charset="0"/>
                <a:ea typeface="Calibri" panose="020F0502020204030204" pitchFamily="34" charset="0"/>
              </a:rPr>
              <a:t>, D, 2022, </a:t>
            </a:r>
            <a:r>
              <a:rPr lang="en-AU" sz="1200" u="none" strike="noStrike" dirty="0">
                <a:solidFill>
                  <a:srgbClr val="001C4A"/>
                </a:solidFill>
                <a:effectLst/>
                <a:latin typeface="Arial" panose="020B0604020202020204" pitchFamily="34" charset="0"/>
                <a:ea typeface="Calibri" panose="020F0502020204030204" pitchFamily="34" charset="0"/>
                <a:hlinkClick r:id="rId2"/>
              </a:rPr>
              <a:t>,</a:t>
            </a:r>
            <a:r>
              <a:rPr lang="en-AU" sz="1200" u="sng" dirty="0">
                <a:solidFill>
                  <a:srgbClr val="001C4A"/>
                </a:solidFill>
                <a:effectLst/>
                <a:latin typeface="Arial" panose="020B0604020202020204" pitchFamily="34" charset="0"/>
                <a:ea typeface="Calibri" panose="020F0502020204030204" pitchFamily="34" charset="0"/>
                <a:hlinkClick r:id="rId2"/>
              </a:rPr>
              <a:t>Beyond Ordinary: Contemporary Women Makers — Victorian Woodworkers Association</a:t>
            </a:r>
            <a:r>
              <a:rPr lang="en-AU" sz="1200" dirty="0">
                <a:effectLst/>
                <a:latin typeface="Arial" panose="020B0604020202020204" pitchFamily="34" charset="0"/>
                <a:ea typeface="Calibri" panose="020F0502020204030204" pitchFamily="34" charset="0"/>
              </a:rPr>
              <a:t>, Victorian Woodworkers Association, accessed 19 November 2024.</a:t>
            </a:r>
          </a:p>
          <a:p>
            <a:pPr>
              <a:lnSpc>
                <a:spcPct val="150000"/>
              </a:lnSpc>
              <a:spcAft>
                <a:spcPts val="600"/>
              </a:spcAft>
            </a:pPr>
            <a:r>
              <a:rPr lang="en-AU" sz="1200" u="sng" dirty="0">
                <a:solidFill>
                  <a:srgbClr val="001C4A"/>
                </a:solidFill>
                <a:effectLst/>
                <a:latin typeface="Arial" panose="020B0604020202020204" pitchFamily="34" charset="0"/>
                <a:ea typeface="Calibri" panose="020F0502020204030204" pitchFamily="34" charset="0"/>
                <a:hlinkClick r:id="rId3"/>
              </a:rPr>
              <a:t>timber technology workshop walkthrough (5:37)</a:t>
            </a:r>
            <a:endParaRPr lang="en-AU" sz="1200" dirty="0">
              <a:effectLst/>
              <a:latin typeface="Arial" panose="020B0604020202020204" pitchFamily="34" charset="0"/>
              <a:ea typeface="Calibri" panose="020F0502020204030204" pitchFamily="34" charset="0"/>
            </a:endParaRPr>
          </a:p>
          <a:p>
            <a:pPr>
              <a:lnSpc>
                <a:spcPct val="150000"/>
              </a:lnSpc>
              <a:spcAft>
                <a:spcPts val="600"/>
              </a:spcAft>
            </a:pPr>
            <a:r>
              <a:rPr lang="en-AU" sz="1200" dirty="0" err="1">
                <a:effectLst/>
                <a:latin typeface="Arial" panose="020B0604020202020204" pitchFamily="34" charset="0"/>
                <a:ea typeface="Calibri" panose="020F0502020204030204" pitchFamily="34" charset="0"/>
              </a:rPr>
              <a:t>WorkBC's</a:t>
            </a:r>
            <a:r>
              <a:rPr lang="en-AU" sz="1200" dirty="0">
                <a:effectLst/>
                <a:latin typeface="Arial" panose="020B0604020202020204" pitchFamily="34" charset="0"/>
                <a:ea typeface="Calibri" panose="020F0502020204030204" pitchFamily="34" charset="0"/>
              </a:rPr>
              <a:t> Career Trek (11 June 2020) </a:t>
            </a:r>
            <a:r>
              <a:rPr lang="en-AU" sz="1200" u="sng" dirty="0">
                <a:solidFill>
                  <a:srgbClr val="001C4A"/>
                </a:solidFill>
                <a:effectLst/>
                <a:latin typeface="Arial" panose="020B0604020202020204" pitchFamily="34" charset="0"/>
                <a:ea typeface="Calibri" panose="020F0502020204030204" pitchFamily="34" charset="0"/>
                <a:hlinkClick r:id="rId4"/>
              </a:rPr>
              <a:t>Designer, Furniture Maker (Episode 87) (4:47)  </a:t>
            </a:r>
            <a:r>
              <a:rPr lang="en-AU" sz="1200" dirty="0" err="1">
                <a:effectLst/>
                <a:latin typeface="Arial" panose="020B0604020202020204" pitchFamily="34" charset="0"/>
                <a:ea typeface="Calibri" panose="020F0502020204030204" pitchFamily="34" charset="0"/>
              </a:rPr>
              <a:t>WorkBC's</a:t>
            </a:r>
            <a:r>
              <a:rPr lang="en-AU" sz="1200" dirty="0">
                <a:effectLst/>
                <a:latin typeface="Arial" panose="020B0604020202020204" pitchFamily="34" charset="0"/>
                <a:ea typeface="Calibri" panose="020F0502020204030204" pitchFamily="34" charset="0"/>
              </a:rPr>
              <a:t> Career Trek, YouTube, accessed 19 November 2024.</a:t>
            </a:r>
            <a:endParaRPr lang="en-AU" sz="1200" dirty="0"/>
          </a:p>
        </p:txBody>
      </p:sp>
      <p:sp>
        <p:nvSpPr>
          <p:cNvPr id="3" name="Slide Number Placeholder 2">
            <a:extLst>
              <a:ext uri="{FF2B5EF4-FFF2-40B4-BE49-F238E27FC236}">
                <a16:creationId xmlns:a16="http://schemas.microsoft.com/office/drawing/2014/main" id="{F3EA5515-CAB1-F7FC-A81B-92681192A5A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70</a:t>
            </a:fld>
            <a:endParaRPr lang="en-AU"/>
          </a:p>
        </p:txBody>
      </p:sp>
    </p:spTree>
    <p:extLst>
      <p:ext uri="{BB962C8B-B14F-4D97-AF65-F5344CB8AC3E}">
        <p14:creationId xmlns:p14="http://schemas.microsoft.com/office/powerpoint/2010/main" val="6920636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dirty="0">
                <a:latin typeface="+mj-lt"/>
              </a:rPr>
              <a:t>Copyright</a:t>
            </a:r>
          </a:p>
        </p:txBody>
      </p:sp>
      <p:sp>
        <p:nvSpPr>
          <p:cNvPr id="6" name="Text Placeholder 6">
            <a:extLst>
              <a:ext uri="{FF2B5EF4-FFF2-40B4-BE49-F238E27FC236}">
                <a16:creationId xmlns:a16="http://schemas.microsoft.com/office/drawing/2014/main" id="{B795C681-3165-48E9-6795-65D29FD87D4C}"/>
              </a:ext>
            </a:extLst>
          </p:cNvPr>
          <p:cNvSpPr>
            <a:spLocks noGrp="1"/>
          </p:cNvSpPr>
          <p:nvPr>
            <p:ph type="body" sz="quarter" idx="18"/>
          </p:nvPr>
        </p:nvSpPr>
        <p:spPr>
          <a:xfrm>
            <a:off x="360000" y="981264"/>
            <a:ext cx="10080000" cy="310015"/>
          </a:xfrm>
        </p:spPr>
        <p:txBody>
          <a:bodyPr/>
          <a:lstStyle/>
          <a:p>
            <a:r>
              <a:rPr lang="en-AU" dirty="0">
                <a:hlinkClick r:id="rId3">
                  <a:extLst>
                    <a:ext uri="{A12FA001-AC4F-418D-AE19-62706E023703}">
                      <ahyp:hlinkClr xmlns:ahyp="http://schemas.microsoft.com/office/drawing/2018/hyperlinkcolor" val="tx"/>
                    </a:ext>
                  </a:extLst>
                </a:hlinkClick>
              </a:rPr>
              <a:t>© State of New South Wales (Department of Education), 2025</a:t>
            </a:r>
            <a:endParaRPr lang="en-AU" dirty="0"/>
          </a:p>
        </p:txBody>
      </p:sp>
      <p:sp>
        <p:nvSpPr>
          <p:cNvPr id="9" name="TextBox 8">
            <a:extLst>
              <a:ext uri="{FF2B5EF4-FFF2-40B4-BE49-F238E27FC236}">
                <a16:creationId xmlns:a16="http://schemas.microsoft.com/office/drawing/2014/main" id="{EFCD5734-71B5-AFF1-098D-A59DFE9E825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4">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2025.</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algn="l">
              <a:lnSpc>
                <a:spcPct val="150000"/>
              </a:lnSpc>
              <a:spcAft>
                <a:spcPts val="600"/>
              </a:spcAft>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i="1" dirty="0" err="1">
                <a:solidFill>
                  <a:schemeClr val="bg1"/>
                </a:solidFill>
              </a:rPr>
              <a:t>Cth</a:t>
            </a:r>
            <a:r>
              <a:rPr lang="en-AU" sz="1200" i="1" dirty="0">
                <a:solidFill>
                  <a:schemeClr val="bg1"/>
                </a:solidFill>
              </a:rPr>
              <a:t>). </a:t>
            </a:r>
            <a:r>
              <a:rPr lang="en-AU" sz="1200" dirty="0">
                <a:solidFill>
                  <a:schemeClr val="bg1"/>
                </a:solidFill>
              </a:rPr>
              <a:t>The department accepts no responsibility for content on third-party websites. </a:t>
            </a:r>
          </a:p>
        </p:txBody>
      </p:sp>
      <p:sp>
        <p:nvSpPr>
          <p:cNvPr id="2" name="Slide Number Placeholder 1">
            <a:extLst>
              <a:ext uri="{FF2B5EF4-FFF2-40B4-BE49-F238E27FC236}">
                <a16:creationId xmlns:a16="http://schemas.microsoft.com/office/drawing/2014/main" id="{0303DFE7-8ED6-8289-3C7A-37260EDA32B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71</a:t>
            </a:fld>
            <a:endParaRPr lang="en-AU"/>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0BE901-61A1-BCEF-2231-25F932993EC6}"/>
              </a:ext>
            </a:extLst>
          </p:cNvPr>
          <p:cNvSpPr>
            <a:spLocks noGrp="1"/>
          </p:cNvSpPr>
          <p:nvPr>
            <p:ph type="title"/>
          </p:nvPr>
        </p:nvSpPr>
        <p:spPr/>
        <p:txBody>
          <a:bodyPr/>
          <a:lstStyle/>
          <a:p>
            <a:r>
              <a:rPr lang="en-AU" sz="3600" dirty="0">
                <a:effectLst/>
                <a:latin typeface="Arial" panose="020B0604020202020204" pitchFamily="34" charset="0"/>
                <a:ea typeface="Calibri" panose="020F0502020204030204" pitchFamily="34" charset="0"/>
              </a:rPr>
              <a:t>What are the qualities of timber?</a:t>
            </a:r>
            <a:endParaRPr lang="en-AU" dirty="0"/>
          </a:p>
        </p:txBody>
      </p:sp>
      <p:sp>
        <p:nvSpPr>
          <p:cNvPr id="4" name="Text Placeholder 3">
            <a:extLst>
              <a:ext uri="{FF2B5EF4-FFF2-40B4-BE49-F238E27FC236}">
                <a16:creationId xmlns:a16="http://schemas.microsoft.com/office/drawing/2014/main" id="{52165FB5-E883-56F3-DEBE-8CB0D5161042}"/>
              </a:ext>
            </a:extLst>
          </p:cNvPr>
          <p:cNvSpPr>
            <a:spLocks noGrp="1"/>
          </p:cNvSpPr>
          <p:nvPr>
            <p:ph type="body" sz="quarter" idx="18"/>
          </p:nvPr>
        </p:nvSpPr>
        <p:spPr/>
        <p:txBody>
          <a:bodyPr/>
          <a:lstStyle/>
          <a:p>
            <a:r>
              <a:rPr lang="en-AU" dirty="0"/>
              <a:t>List the qualities of timber</a:t>
            </a:r>
          </a:p>
        </p:txBody>
      </p:sp>
      <p:sp>
        <p:nvSpPr>
          <p:cNvPr id="5" name="Text Placeholder 4">
            <a:extLst>
              <a:ext uri="{FF2B5EF4-FFF2-40B4-BE49-F238E27FC236}">
                <a16:creationId xmlns:a16="http://schemas.microsoft.com/office/drawing/2014/main" id="{FC5F5CEA-8177-CD10-94AD-9D7F0810630E}"/>
              </a:ext>
            </a:extLst>
          </p:cNvPr>
          <p:cNvSpPr>
            <a:spLocks noGrp="1"/>
          </p:cNvSpPr>
          <p:nvPr>
            <p:ph type="body" sz="quarter" idx="17"/>
          </p:nvPr>
        </p:nvSpPr>
        <p:spPr>
          <a:xfrm>
            <a:off x="360000" y="1567087"/>
            <a:ext cx="11484000" cy="4167380"/>
          </a:xfrm>
        </p:spPr>
        <p:txBody>
          <a:bodyPr/>
          <a:lstStyle/>
          <a:p>
            <a:pPr>
              <a:spcAft>
                <a:spcPts val="600"/>
              </a:spcAft>
            </a:pPr>
            <a:endParaRPr lang="en-AU" sz="1800" dirty="0"/>
          </a:p>
        </p:txBody>
      </p:sp>
      <p:grpSp>
        <p:nvGrpSpPr>
          <p:cNvPr id="6" name="Group 2">
            <a:extLst>
              <a:ext uri="{FF2B5EF4-FFF2-40B4-BE49-F238E27FC236}">
                <a16:creationId xmlns:a16="http://schemas.microsoft.com/office/drawing/2014/main" id="{4BF53524-92E4-C228-829F-B55231406C35}"/>
              </a:ext>
              <a:ext uri="{C183D7F6-B498-43B3-948B-1728B52AA6E4}">
                <adec:decorative xmlns:adec="http://schemas.microsoft.com/office/drawing/2017/decorative" val="1"/>
              </a:ext>
            </a:extLst>
          </p:cNvPr>
          <p:cNvGrpSpPr/>
          <p:nvPr/>
        </p:nvGrpSpPr>
        <p:grpSpPr>
          <a:xfrm>
            <a:off x="1" y="6121400"/>
            <a:ext cx="12192000" cy="736600"/>
            <a:chOff x="0" y="0"/>
            <a:chExt cx="25048715" cy="1667970"/>
          </a:xfrm>
        </p:grpSpPr>
        <p:sp>
          <p:nvSpPr>
            <p:cNvPr id="7" name="Freeform 3">
              <a:extLst>
                <a:ext uri="{FF2B5EF4-FFF2-40B4-BE49-F238E27FC236}">
                  <a16:creationId xmlns:a16="http://schemas.microsoft.com/office/drawing/2014/main" id="{74980CD2-1E2E-3B54-7D00-5E648BE4DBA6}"/>
                </a:ext>
              </a:extLst>
            </p:cNvPr>
            <p:cNvSpPr/>
            <p:nvPr/>
          </p:nvSpPr>
          <p:spPr>
            <a:xfrm>
              <a:off x="20038972" y="0"/>
              <a:ext cx="5009743" cy="1667970"/>
            </a:xfrm>
            <a:custGeom>
              <a:avLst/>
              <a:gdLst/>
              <a:ahLst/>
              <a:cxnLst/>
              <a:rect l="l" t="t" r="r" b="b"/>
              <a:pathLst>
                <a:path w="5009743" h="1667970">
                  <a:moveTo>
                    <a:pt x="0" y="0"/>
                  </a:moveTo>
                  <a:lnTo>
                    <a:pt x="5009743" y="0"/>
                  </a:lnTo>
                  <a:lnTo>
                    <a:pt x="5009743" y="1667970"/>
                  </a:lnTo>
                  <a:lnTo>
                    <a:pt x="0" y="1667970"/>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endParaRPr lang="en-AU"/>
            </a:p>
          </p:txBody>
        </p:sp>
        <p:sp>
          <p:nvSpPr>
            <p:cNvPr id="8" name="Freeform 4">
              <a:extLst>
                <a:ext uri="{FF2B5EF4-FFF2-40B4-BE49-F238E27FC236}">
                  <a16:creationId xmlns:a16="http://schemas.microsoft.com/office/drawing/2014/main" id="{F93D222F-A9F8-270B-1F57-B85C28988CF6}"/>
                </a:ext>
              </a:extLst>
            </p:cNvPr>
            <p:cNvSpPr/>
            <p:nvPr/>
          </p:nvSpPr>
          <p:spPr>
            <a:xfrm>
              <a:off x="15029229" y="0"/>
              <a:ext cx="5009743" cy="1667970"/>
            </a:xfrm>
            <a:custGeom>
              <a:avLst/>
              <a:gdLst/>
              <a:ahLst/>
              <a:cxnLst/>
              <a:rect l="l" t="t" r="r" b="b"/>
              <a:pathLst>
                <a:path w="5009743" h="1667970">
                  <a:moveTo>
                    <a:pt x="0" y="0"/>
                  </a:moveTo>
                  <a:lnTo>
                    <a:pt x="5009742" y="0"/>
                  </a:lnTo>
                  <a:lnTo>
                    <a:pt x="5009742" y="1667970"/>
                  </a:lnTo>
                  <a:lnTo>
                    <a:pt x="0" y="1667970"/>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endParaRPr lang="en-AU"/>
            </a:p>
          </p:txBody>
        </p:sp>
        <p:sp>
          <p:nvSpPr>
            <p:cNvPr id="9" name="Freeform 5">
              <a:extLst>
                <a:ext uri="{FF2B5EF4-FFF2-40B4-BE49-F238E27FC236}">
                  <a16:creationId xmlns:a16="http://schemas.microsoft.com/office/drawing/2014/main" id="{1B447960-95A1-4CDF-130B-A0C65CD9215E}"/>
                </a:ext>
              </a:extLst>
            </p:cNvPr>
            <p:cNvSpPr/>
            <p:nvPr/>
          </p:nvSpPr>
          <p:spPr>
            <a:xfrm>
              <a:off x="10019486" y="0"/>
              <a:ext cx="5009743" cy="1667970"/>
            </a:xfrm>
            <a:custGeom>
              <a:avLst/>
              <a:gdLst/>
              <a:ahLst/>
              <a:cxnLst/>
              <a:rect l="l" t="t" r="r" b="b"/>
              <a:pathLst>
                <a:path w="5009743" h="1667970">
                  <a:moveTo>
                    <a:pt x="0" y="0"/>
                  </a:moveTo>
                  <a:lnTo>
                    <a:pt x="5009743" y="0"/>
                  </a:lnTo>
                  <a:lnTo>
                    <a:pt x="5009743" y="1667970"/>
                  </a:lnTo>
                  <a:lnTo>
                    <a:pt x="0" y="1667970"/>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endParaRPr lang="en-AU"/>
            </a:p>
          </p:txBody>
        </p:sp>
        <p:sp>
          <p:nvSpPr>
            <p:cNvPr id="10" name="Freeform 6">
              <a:extLst>
                <a:ext uri="{FF2B5EF4-FFF2-40B4-BE49-F238E27FC236}">
                  <a16:creationId xmlns:a16="http://schemas.microsoft.com/office/drawing/2014/main" id="{C0DF4C1D-9C08-181F-FB16-86118371A617}"/>
                </a:ext>
              </a:extLst>
            </p:cNvPr>
            <p:cNvSpPr/>
            <p:nvPr/>
          </p:nvSpPr>
          <p:spPr>
            <a:xfrm>
              <a:off x="5009743" y="0"/>
              <a:ext cx="5009743" cy="1667970"/>
            </a:xfrm>
            <a:custGeom>
              <a:avLst/>
              <a:gdLst/>
              <a:ahLst/>
              <a:cxnLst/>
              <a:rect l="l" t="t" r="r" b="b"/>
              <a:pathLst>
                <a:path w="5009743" h="1667970">
                  <a:moveTo>
                    <a:pt x="0" y="0"/>
                  </a:moveTo>
                  <a:lnTo>
                    <a:pt x="5009742" y="0"/>
                  </a:lnTo>
                  <a:lnTo>
                    <a:pt x="5009742" y="1667970"/>
                  </a:lnTo>
                  <a:lnTo>
                    <a:pt x="0" y="1667970"/>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endParaRPr lang="en-AU"/>
            </a:p>
          </p:txBody>
        </p:sp>
        <p:sp>
          <p:nvSpPr>
            <p:cNvPr id="11" name="Freeform 7">
              <a:extLst>
                <a:ext uri="{FF2B5EF4-FFF2-40B4-BE49-F238E27FC236}">
                  <a16:creationId xmlns:a16="http://schemas.microsoft.com/office/drawing/2014/main" id="{E04227EF-2CC2-F058-DE71-917EFAA26DEA}"/>
                </a:ext>
              </a:extLst>
            </p:cNvPr>
            <p:cNvSpPr/>
            <p:nvPr/>
          </p:nvSpPr>
          <p:spPr>
            <a:xfrm>
              <a:off x="0" y="0"/>
              <a:ext cx="5009743" cy="1667970"/>
            </a:xfrm>
            <a:custGeom>
              <a:avLst/>
              <a:gdLst/>
              <a:ahLst/>
              <a:cxnLst/>
              <a:rect l="l" t="t" r="r" b="b"/>
              <a:pathLst>
                <a:path w="5009743" h="1667970">
                  <a:moveTo>
                    <a:pt x="0" y="0"/>
                  </a:moveTo>
                  <a:lnTo>
                    <a:pt x="5009743" y="0"/>
                  </a:lnTo>
                  <a:lnTo>
                    <a:pt x="5009743" y="1667970"/>
                  </a:lnTo>
                  <a:lnTo>
                    <a:pt x="0" y="1667970"/>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endParaRPr lang="en-AU"/>
            </a:p>
          </p:txBody>
        </p:sp>
      </p:grpSp>
      <p:sp>
        <p:nvSpPr>
          <p:cNvPr id="2" name="Slide Number Placeholder 1">
            <a:extLst>
              <a:ext uri="{FF2B5EF4-FFF2-40B4-BE49-F238E27FC236}">
                <a16:creationId xmlns:a16="http://schemas.microsoft.com/office/drawing/2014/main" id="{6CC99B5D-49A6-CB65-2F48-3944EAB6856C}"/>
              </a:ext>
            </a:extLst>
          </p:cNvPr>
          <p:cNvSpPr>
            <a:spLocks noGrp="1"/>
          </p:cNvSpPr>
          <p:nvPr>
            <p:ph type="sldNum" sz="quarter" idx="12"/>
          </p:nvPr>
        </p:nvSpPr>
        <p:spPr/>
        <p:txBody>
          <a:bodyPr/>
          <a:lstStyle/>
          <a:p>
            <a:fld id="{10A01DC5-1685-4615-8240-15192985C6A2}" type="slidenum">
              <a:rPr lang="en-AU" smtClean="0">
                <a:solidFill>
                  <a:schemeClr val="bg1"/>
                </a:solidFill>
              </a:rPr>
              <a:t>8</a:t>
            </a:fld>
            <a:endParaRPr lang="en-AU" dirty="0">
              <a:solidFill>
                <a:schemeClr val="bg1"/>
              </a:solidFill>
            </a:endParaRPr>
          </a:p>
        </p:txBody>
      </p:sp>
    </p:spTree>
    <p:extLst>
      <p:ext uri="{BB962C8B-B14F-4D97-AF65-F5344CB8AC3E}">
        <p14:creationId xmlns:p14="http://schemas.microsoft.com/office/powerpoint/2010/main" val="98930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78DBE6-6C52-236A-CF50-7DD844126D58}"/>
              </a:ext>
            </a:extLst>
          </p:cNvPr>
          <p:cNvSpPr>
            <a:spLocks noGrp="1"/>
          </p:cNvSpPr>
          <p:nvPr>
            <p:ph type="title"/>
          </p:nvPr>
        </p:nvSpPr>
        <p:spPr/>
        <p:txBody>
          <a:bodyPr/>
          <a:lstStyle/>
          <a:p>
            <a:r>
              <a:rPr lang="en-AU" dirty="0"/>
              <a:t>Parts of tree</a:t>
            </a:r>
          </a:p>
        </p:txBody>
      </p:sp>
      <p:pic>
        <p:nvPicPr>
          <p:cNvPr id="6" name="Picture 5" descr="Tree with roots, trunk, branch and limb">
            <a:extLst>
              <a:ext uri="{FF2B5EF4-FFF2-40B4-BE49-F238E27FC236}">
                <a16:creationId xmlns:a16="http://schemas.microsoft.com/office/drawing/2014/main" id="{E354D125-DA3C-78B8-53A2-3018E95EF5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000" y="1015395"/>
            <a:ext cx="5193220" cy="5611662"/>
          </a:xfrm>
          <a:prstGeom prst="rect">
            <a:avLst/>
          </a:prstGeom>
        </p:spPr>
      </p:pic>
      <p:pic>
        <p:nvPicPr>
          <p:cNvPr id="7" name="Picture 6" descr="cross cut diagram of a pice of raw timber, identifying the pith, heartwood, bark, cambium and sapwood.">
            <a:extLst>
              <a:ext uri="{FF2B5EF4-FFF2-40B4-BE49-F238E27FC236}">
                <a16:creationId xmlns:a16="http://schemas.microsoft.com/office/drawing/2014/main" id="{FBB2F083-59CA-0816-70AB-7C5438A83F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147" b="98246" l="1585" r="96513">
                        <a14:foregroundMark x1="32805" y1="7656" x2="32805" y2="7656"/>
                        <a14:foregroundMark x1="26941" y1="11324" x2="26941" y2="11324"/>
                        <a14:foregroundMark x1="24247" y1="10367" x2="24247" y2="10367"/>
                        <a14:foregroundMark x1="22187" y1="15949" x2="22187" y2="15949"/>
                        <a14:foregroundMark x1="24723" y1="22648" x2="24723" y2="22648"/>
                        <a14:foregroundMark x1="11410" y1="34769" x2="11410" y2="34769"/>
                        <a14:foregroundMark x1="22662" y1="68102" x2="22662" y2="68102"/>
                        <a14:foregroundMark x1="32488" y1="90271" x2="32488" y2="90271"/>
                        <a14:foregroundMark x1="32488" y1="90271" x2="32488" y2="90271"/>
                        <a14:foregroundMark x1="46117" y1="92982" x2="46117" y2="92982"/>
                        <a14:foregroundMark x1="59746" y1="92663" x2="59746" y2="92663"/>
                        <a14:foregroundMark x1="70365" y1="96172" x2="70365" y2="96172"/>
                        <a14:foregroundMark x1="72742" y1="98405" x2="72742" y2="98405"/>
                        <a14:foregroundMark x1="84311" y1="89793" x2="84311" y2="89793"/>
                        <a14:foregroundMark x1="80824" y1="88198" x2="80824" y2="88198"/>
                        <a14:foregroundMark x1="92076" y1="68581" x2="92076" y2="68581"/>
                        <a14:foregroundMark x1="94770" y1="57257" x2="94770" y2="57257"/>
                        <a14:foregroundMark x1="62599" y1="4466" x2="62599" y2="4466"/>
                        <a14:foregroundMark x1="30428" y1="4147" x2="30428" y2="4147"/>
                        <a14:foregroundMark x1="25040" y1="5263" x2="25040" y2="5263"/>
                        <a14:foregroundMark x1="21395" y1="9250" x2="21395" y2="9250"/>
                        <a14:foregroundMark x1="5547" y1="30781" x2="5547" y2="30781"/>
                        <a14:foregroundMark x1="5864" y1="33174" x2="5864" y2="33174"/>
                        <a14:foregroundMark x1="6656" y1="37480" x2="6656" y2="37480"/>
                        <a14:foregroundMark x1="6181" y1="46890" x2="6181" y2="46890"/>
                        <a14:foregroundMark x1="1585" y1="55183" x2="1585" y2="55183"/>
                        <a14:foregroundMark x1="9667" y1="70494" x2="9667" y2="70494"/>
                        <a14:foregroundMark x1="12203" y1="77671" x2="12203" y2="77671"/>
                        <a14:foregroundMark x1="96038" y1="39872" x2="96038" y2="39872"/>
                        <a14:foregroundMark x1="96513" y1="39553" x2="96513" y2="39553"/>
                      </a14:backgroundRemoval>
                    </a14:imgEffect>
                  </a14:imgLayer>
                </a14:imgProps>
              </a:ext>
              <a:ext uri="{28A0092B-C50C-407E-A947-70E740481C1C}">
                <a14:useLocalDpi xmlns:a14="http://schemas.microsoft.com/office/drawing/2010/main" val="0"/>
              </a:ext>
            </a:extLst>
          </a:blip>
          <a:stretch>
            <a:fillRect/>
          </a:stretch>
        </p:blipFill>
        <p:spPr>
          <a:xfrm>
            <a:off x="6290780" y="1241053"/>
            <a:ext cx="5193220" cy="5160345"/>
          </a:xfrm>
          <a:prstGeom prst="rect">
            <a:avLst/>
          </a:prstGeom>
          <a:ln>
            <a:noFill/>
          </a:ln>
        </p:spPr>
      </p:pic>
      <p:sp>
        <p:nvSpPr>
          <p:cNvPr id="2" name="Slide Number Placeholder 1">
            <a:extLst>
              <a:ext uri="{FF2B5EF4-FFF2-40B4-BE49-F238E27FC236}">
                <a16:creationId xmlns:a16="http://schemas.microsoft.com/office/drawing/2014/main" id="{A7152FB5-16F8-10EB-D34D-C7D99E4423C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a:p>
        </p:txBody>
      </p:sp>
    </p:spTree>
    <p:extLst>
      <p:ext uri="{BB962C8B-B14F-4D97-AF65-F5344CB8AC3E}">
        <p14:creationId xmlns:p14="http://schemas.microsoft.com/office/powerpoint/2010/main" val="428264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1" id="{F4486E2B-970B-44C2-95B1-D2145C98A365}" vid="{0E84D85C-CB23-43AD-A877-EC34B6CFF88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4" ma:contentTypeDescription="Create a new document." ma:contentTypeScope="" ma:versionID="2d03496e235b9d817491fa7cea2b6e4e">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1621bbbc198d165ad4696d5eadb2c4b9"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D9A1A04-217D-4C6A-8F36-0DD00A90E194}">
  <ds:schemaRefs>
    <ds:schemaRef ds:uri="http://schemas.microsoft.com/office/2006/metadata/properties"/>
    <ds:schemaRef ds:uri="http://schemas.microsoft.com/office/infopath/2007/PartnerControls"/>
    <ds:schemaRef ds:uri="98740c54-966f-451d-a76c-e38eb7fddd55"/>
  </ds:schemaRefs>
</ds:datastoreItem>
</file>

<file path=customXml/itemProps2.xml><?xml version="1.0" encoding="utf-8"?>
<ds:datastoreItem xmlns:ds="http://schemas.openxmlformats.org/officeDocument/2006/customXml" ds:itemID="{CFEE015E-A11B-47CB-A09C-A6FF99FFB7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740c54-966f-451d-a76c-e38eb7fddd55"/>
    <ds:schemaRef ds:uri="094ce8ca-8c20-4eb0-bb23-b47a1c76b7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AD388D-8627-4B32-9357-59205F6882B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student-facing-secondary-template-v1.5 1</Template>
  <TotalTime>9</TotalTime>
  <Words>6606</Words>
  <Application>Microsoft Office PowerPoint</Application>
  <PresentationFormat>Widescreen</PresentationFormat>
  <Paragraphs>704</Paragraphs>
  <Slides>71</Slides>
  <Notes>25</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71</vt:i4>
      </vt:variant>
    </vt:vector>
  </HeadingPairs>
  <TitlesOfParts>
    <vt:vector size="76" baseType="lpstr">
      <vt:lpstr>Arial</vt:lpstr>
      <vt:lpstr>Times New Roman</vt:lpstr>
      <vt:lpstr>Calibri</vt:lpstr>
      <vt:lpstr>Public Sans</vt:lpstr>
      <vt:lpstr>NSWG Corporate</vt:lpstr>
      <vt:lpstr>Instructions for use</vt:lpstr>
      <vt:lpstr>My BBQ rules</vt:lpstr>
      <vt:lpstr>Difference between wood and timber</vt:lpstr>
      <vt:lpstr>Learning intentions and success criteria 1</vt:lpstr>
      <vt:lpstr>Class expectations</vt:lpstr>
      <vt:lpstr>Class procedures</vt:lpstr>
      <vt:lpstr>Made from timber</vt:lpstr>
      <vt:lpstr>What are the qualities of timber?</vt:lpstr>
      <vt:lpstr>Parts of tree</vt:lpstr>
      <vt:lpstr>Tree to timber</vt:lpstr>
      <vt:lpstr>Timber terminology</vt:lpstr>
      <vt:lpstr>Learning intentions and success criteria 2</vt:lpstr>
      <vt:lpstr>Workshop safety</vt:lpstr>
      <vt:lpstr>Safety signage</vt:lpstr>
      <vt:lpstr>‘The sign’</vt:lpstr>
      <vt:lpstr>Learning intentions and success criteria 3</vt:lpstr>
      <vt:lpstr>The design and production process</vt:lpstr>
      <vt:lpstr>Identifying and defining</vt:lpstr>
      <vt:lpstr>Design ideas</vt:lpstr>
      <vt:lpstr>Testing and evaluating</vt:lpstr>
      <vt:lpstr>Learning intentions and success criteria 4</vt:lpstr>
      <vt:lpstr>Skill development</vt:lpstr>
      <vt:lpstr>The BBQ Caddy</vt:lpstr>
      <vt:lpstr>Learning intentions and success criteria 5</vt:lpstr>
      <vt:lpstr>BBQ caddy project</vt:lpstr>
      <vt:lpstr>The design and production process </vt:lpstr>
      <vt:lpstr>BBQ caddy folio requirements</vt:lpstr>
      <vt:lpstr>Factors affecting design</vt:lpstr>
      <vt:lpstr>Sample answers for factors affecting design</vt:lpstr>
      <vt:lpstr>Design spotlight</vt:lpstr>
      <vt:lpstr>Designer, Furniture maker – questions</vt:lpstr>
      <vt:lpstr>Learning intentions and success criteria 6</vt:lpstr>
      <vt:lpstr>Measurement – FEWTEL</vt:lpstr>
      <vt:lpstr>Joining timber</vt:lpstr>
      <vt:lpstr>Types of screws</vt:lpstr>
      <vt:lpstr>Screw head shapes</vt:lpstr>
      <vt:lpstr>Types of nails</vt:lpstr>
      <vt:lpstr>Learning intentions and success criteria 7</vt:lpstr>
      <vt:lpstr>Workshop drawings</vt:lpstr>
      <vt:lpstr>Production planning</vt:lpstr>
      <vt:lpstr>Production planning – folio</vt:lpstr>
      <vt:lpstr>Production planning – BBQ caddy key phases</vt:lpstr>
      <vt:lpstr>BBQ caddy key phases time estimates</vt:lpstr>
      <vt:lpstr>Gantt chart</vt:lpstr>
      <vt:lpstr>Production planning – cutting list</vt:lpstr>
      <vt:lpstr>BBQ caddy cutting list workshop drawing</vt:lpstr>
      <vt:lpstr>Learning intentions and success criteria 8</vt:lpstr>
      <vt:lpstr>Types of timbers</vt:lpstr>
      <vt:lpstr>Properties of Radiata Pine</vt:lpstr>
      <vt:lpstr>Properties of Tasmanian Oak</vt:lpstr>
      <vt:lpstr>Learning intentions and success criteria 9</vt:lpstr>
      <vt:lpstr>Sustainability</vt:lpstr>
      <vt:lpstr>Sustainable wood from sustainable forests</vt:lpstr>
      <vt:lpstr>Sustainable terms</vt:lpstr>
      <vt:lpstr>Learning intentions and success criteria 10</vt:lpstr>
      <vt:lpstr>Learning intentions and success criteria 11</vt:lpstr>
      <vt:lpstr>Aboriginal and Torres Strait Islander Peoples materials, products and systems</vt:lpstr>
      <vt:lpstr>Aboriginal and Torres Strait Islander – tools and equipment</vt:lpstr>
      <vt:lpstr>Aboriginal and Torres Strait Islander – art and symbols</vt:lpstr>
      <vt:lpstr>Protecting Indigenous Cultural Intellectual Property</vt:lpstr>
      <vt:lpstr>Indigenous Cultural Intellectual Property (ICIP)</vt:lpstr>
      <vt:lpstr>Learning intentions and success criteria 12</vt:lpstr>
      <vt:lpstr>Learning intentions and success criteria 13</vt:lpstr>
      <vt:lpstr>Surface finishes</vt:lpstr>
      <vt:lpstr>Types of finishes</vt:lpstr>
      <vt:lpstr>Preparing for surface finishing</vt:lpstr>
      <vt:lpstr>Learning intentions and success criteria 14</vt:lpstr>
      <vt:lpstr>References</vt:lpstr>
      <vt:lpstr>References 2</vt:lpstr>
      <vt:lpstr>References 3</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BBQ Rules – slide deck – timber – Technology 7–8</dc:title>
  <dc:creator>NSW Department of Education</dc:creator>
  <dcterms:created xsi:type="dcterms:W3CDTF">2025-02-17T04:57:32Z</dcterms:created>
  <dcterms:modified xsi:type="dcterms:W3CDTF">2025-02-24T01:48:43Z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2025-02-17T04:57:44Z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60b42a59-8925-47bb-a656-727445262ff2</vt:lpwstr>
  </property>
  <property fmtid="{D5CDD505-2E9C-101B-9397-08002B2CF9AE}" pid="8" name="MSIP_Label_b603dfd7-d93a-4381-a340-2995d8282205_ContentBits">
    <vt:lpwstr>0</vt:lpwstr>
  </property>
  <property fmtid="{D5CDD505-2E9C-101B-9397-08002B2CF9AE}" pid="9" name="MSIP_Label_b603dfd7-d93a-4381-a340-2995d8282205_Tag">
    <vt:lpwstr>10, 3, 0, 1</vt:lpwstr>
  </property>
  <property fmtid="{D5CDD505-2E9C-101B-9397-08002B2CF9AE}" pid="10" name="MediaServiceImageTags">
    <vt:lpwstr/>
  </property>
  <property fmtid="{D5CDD505-2E9C-101B-9397-08002B2CF9AE}" pid="11" name="ContentTypeId">
    <vt:lpwstr>0x010100C6BC20BCFB223D4189F17F47419ECBA2</vt:lpwstr>
  </property>
</Properties>
</file>