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8"/>
  </p:notesMasterIdLst>
  <p:handoutMasterIdLst>
    <p:handoutMasterId r:id="rId29"/>
  </p:handoutMasterIdLst>
  <p:sldIdLst>
    <p:sldId id="26381" r:id="rId2"/>
    <p:sldId id="266" r:id="rId3"/>
    <p:sldId id="26411" r:id="rId4"/>
    <p:sldId id="271" r:id="rId5"/>
    <p:sldId id="26405" r:id="rId6"/>
    <p:sldId id="26394" r:id="rId7"/>
    <p:sldId id="289" r:id="rId8"/>
    <p:sldId id="26400" r:id="rId9"/>
    <p:sldId id="26406" r:id="rId10"/>
    <p:sldId id="26398" r:id="rId11"/>
    <p:sldId id="26408" r:id="rId12"/>
    <p:sldId id="26396" r:id="rId13"/>
    <p:sldId id="26399" r:id="rId14"/>
    <p:sldId id="26397" r:id="rId15"/>
    <p:sldId id="26410" r:id="rId16"/>
    <p:sldId id="26407" r:id="rId17"/>
    <p:sldId id="26412" r:id="rId18"/>
    <p:sldId id="26409" r:id="rId19"/>
    <p:sldId id="26413" r:id="rId20"/>
    <p:sldId id="26404" r:id="rId21"/>
    <p:sldId id="26414" r:id="rId22"/>
    <p:sldId id="26403" r:id="rId23"/>
    <p:sldId id="26415" r:id="rId24"/>
    <p:sldId id="26402" r:id="rId25"/>
    <p:sldId id="360" r:id="rId26"/>
    <p:sldId id="361" r:id="rId27"/>
  </p:sldIdLst>
  <p:sldSz cx="12192000" cy="6858000"/>
  <p:notesSz cx="6858000" cy="9144000"/>
  <p:embeddedFontLst>
    <p:embeddedFont>
      <p:font typeface="Public Sans" pitchFamily="2" charset="0"/>
      <p:regular r:id="rId30"/>
      <p:bold r:id="rId31"/>
      <p:italic r:id="rId32"/>
      <p:boldItalic r:id="rId33"/>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for teachers" id="{E2540145-C446-48E2-9140-9B215E91A42D}">
          <p14:sldIdLst>
            <p14:sldId id="26381"/>
          </p14:sldIdLst>
        </p14:section>
        <p14:section name="Content" id="{D5A8010D-981F-43AA-A0D6-182EC53CAA84}">
          <p14:sldIdLst>
            <p14:sldId id="266"/>
            <p14:sldId id="26411"/>
            <p14:sldId id="271"/>
            <p14:sldId id="26405"/>
            <p14:sldId id="26394"/>
            <p14:sldId id="289"/>
            <p14:sldId id="26400"/>
            <p14:sldId id="26406"/>
            <p14:sldId id="26398"/>
            <p14:sldId id="26408"/>
            <p14:sldId id="26396"/>
            <p14:sldId id="26399"/>
            <p14:sldId id="26397"/>
            <p14:sldId id="26410"/>
            <p14:sldId id="26407"/>
            <p14:sldId id="26412"/>
            <p14:sldId id="26409"/>
            <p14:sldId id="26413"/>
            <p14:sldId id="26404"/>
            <p14:sldId id="26414"/>
            <p14:sldId id="26403"/>
            <p14:sldId id="26415"/>
            <p14:sldId id="26402"/>
          </p14:sldIdLst>
        </p14:section>
        <p14:section name="References &amp; copyright" id="{DBC31484-F5F8-4CB1-8DB4-A562A9780899}">
          <p14:sldIdLst>
            <p14:sldId id="360"/>
            <p14:sldId id="361"/>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91FFC33D-2D45-5E34-EC2C-732041C61E23}" name="Alex Stewart" initials="AS" userId="S::Alexander.Stewart2@det.nsw.edu.au::e1719bb3-9ca2-45dd-b4e5-5382c78f578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039CCD-0436-40D3-AC46-621B2BE3ECA0}" v="1" dt="2024-11-24T22:35:34.029"/>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73333" autoAdjust="0"/>
  </p:normalViewPr>
  <p:slideViewPr>
    <p:cSldViewPr snapToGrid="0">
      <p:cViewPr varScale="1">
        <p:scale>
          <a:sx n="73" d="100"/>
          <a:sy n="73" d="100"/>
        </p:scale>
        <p:origin x="1974" y="42"/>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5082" y="16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8/10/relationships/authors" Target="authors.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25/11/2024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25/11/2024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1933589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3405280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1940004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160621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3972589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1001833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BE5846-5FD2-D5D6-8A4E-1154AF781B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22F2E4-3E03-24DC-27BA-4FB432A97A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90007D-773A-134B-F122-2D393C4F4562}"/>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87082E3F-71E5-F4E3-D4C8-EA294B734A14}"/>
              </a:ext>
            </a:extLst>
          </p:cNvPr>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2449268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40340810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44201-755B-94A7-F3B4-C762F3409D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064B12-B35A-3A9F-DC71-EE3BEA0A1A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AA8E4D-150D-46BB-4C8E-885A748101A6}"/>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F0BED494-1555-7D2F-33EA-1AE6F24A4C69}"/>
              </a:ext>
            </a:extLst>
          </p:cNvPr>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14102494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20</a:t>
            </a:fld>
            <a:endParaRPr lang="en-AU"/>
          </a:p>
        </p:txBody>
      </p:sp>
    </p:spTree>
    <p:extLst>
      <p:ext uri="{BB962C8B-B14F-4D97-AF65-F5344CB8AC3E}">
        <p14:creationId xmlns:p14="http://schemas.microsoft.com/office/powerpoint/2010/main" val="3721485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68BE2-1019-AE4D-BDFF-4B2C90F027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8E5FBC-F9BD-F9C0-FDC7-CEC69671E1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CAFA78-F052-38D1-7631-D8A450B85B91}"/>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4A80E04F-6114-4D75-373F-617D0A68B4F6}"/>
              </a:ext>
            </a:extLst>
          </p:cNvPr>
          <p:cNvSpPr>
            <a:spLocks noGrp="1"/>
          </p:cNvSpPr>
          <p:nvPr>
            <p:ph type="sldNum" sz="quarter" idx="5"/>
          </p:nvPr>
        </p:nvSpPr>
        <p:spPr/>
        <p:txBody>
          <a:bodyPr/>
          <a:lstStyle/>
          <a:p>
            <a:fld id="{B07158C4-A119-4B78-9DE8-A50001BC31DC}" type="slidenum">
              <a:rPr lang="en-AU" smtClean="0"/>
              <a:pPr/>
              <a:t>21</a:t>
            </a:fld>
            <a:endParaRPr lang="en-AU"/>
          </a:p>
        </p:txBody>
      </p:sp>
    </p:spTree>
    <p:extLst>
      <p:ext uri="{BB962C8B-B14F-4D97-AF65-F5344CB8AC3E}">
        <p14:creationId xmlns:p14="http://schemas.microsoft.com/office/powerpoint/2010/main" val="3120806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22</a:t>
            </a:fld>
            <a:endParaRPr lang="en-AU"/>
          </a:p>
        </p:txBody>
      </p:sp>
    </p:spTree>
    <p:extLst>
      <p:ext uri="{BB962C8B-B14F-4D97-AF65-F5344CB8AC3E}">
        <p14:creationId xmlns:p14="http://schemas.microsoft.com/office/powerpoint/2010/main" val="16748822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9BAB4-B651-E539-9C72-26665B527B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752062-DE91-6C97-C101-1BAA56F5F9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3E7387-1943-C3B5-2C2D-5B67855DD61E}"/>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1B0D794-0372-C77C-3B9C-6DF537E27D6B}"/>
              </a:ext>
            </a:extLst>
          </p:cNvPr>
          <p:cNvSpPr>
            <a:spLocks noGrp="1"/>
          </p:cNvSpPr>
          <p:nvPr>
            <p:ph type="sldNum" sz="quarter" idx="5"/>
          </p:nvPr>
        </p:nvSpPr>
        <p:spPr/>
        <p:txBody>
          <a:bodyPr/>
          <a:lstStyle/>
          <a:p>
            <a:fld id="{B07158C4-A119-4B78-9DE8-A50001BC31DC}" type="slidenum">
              <a:rPr lang="en-AU" smtClean="0"/>
              <a:pPr/>
              <a:t>23</a:t>
            </a:fld>
            <a:endParaRPr lang="en-AU"/>
          </a:p>
        </p:txBody>
      </p:sp>
    </p:spTree>
    <p:extLst>
      <p:ext uri="{BB962C8B-B14F-4D97-AF65-F5344CB8AC3E}">
        <p14:creationId xmlns:p14="http://schemas.microsoft.com/office/powerpoint/2010/main" val="10246279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24</a:t>
            </a:fld>
            <a:endParaRPr lang="en-AU"/>
          </a:p>
        </p:txBody>
      </p:sp>
    </p:spTree>
    <p:extLst>
      <p:ext uri="{BB962C8B-B14F-4D97-AF65-F5344CB8AC3E}">
        <p14:creationId xmlns:p14="http://schemas.microsoft.com/office/powerpoint/2010/main" val="1531053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25</a:t>
            </a:fld>
            <a:endParaRPr lang="en-AU"/>
          </a:p>
        </p:txBody>
      </p:sp>
    </p:spTree>
    <p:extLst>
      <p:ext uri="{BB962C8B-B14F-4D97-AF65-F5344CB8AC3E}">
        <p14:creationId xmlns:p14="http://schemas.microsoft.com/office/powerpoint/2010/main" val="22855752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26</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3</a:t>
            </a:fld>
            <a:endParaRPr lang="en-AU"/>
          </a:p>
        </p:txBody>
      </p:sp>
    </p:spTree>
    <p:extLst>
      <p:ext uri="{BB962C8B-B14F-4D97-AF65-F5344CB8AC3E}">
        <p14:creationId xmlns:p14="http://schemas.microsoft.com/office/powerpoint/2010/main" val="2740951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3480285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1017558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2538426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961419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542528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42680491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46" r:id="rId7"/>
    <p:sldLayoutId id="2147483725" r:id="rId8"/>
    <p:sldLayoutId id="2147483743" r:id="rId9"/>
    <p:sldLayoutId id="2147483744"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hyperlink" Target="https://app.fabric.microsoft.com/view?r=eyJrIjoiMDA4YWIwZWEtMDE3ZS00YmFhLWE5YWMtODFlZWEzNTU1ODNiIiwidCI6IjZjMGE1YjljLTA4OWEtNDk0ZS1iMDVlLTcxNjEwOTgyOTA0NyIsImMiOjF9" TargetMode="External"/><Relationship Id="rId7" Type="http://schemas.openxmlformats.org/officeDocument/2006/relationships/hyperlink" Target="https://www.tableau.com/learn/articles/best-data-visualization-blogs"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hyperlink" Target="https://www.tableau.com/learn/articles/books-about-data-visualization" TargetMode="External"/><Relationship Id="rId5" Type="http://schemas.openxmlformats.org/officeDocument/2006/relationships/hyperlink" Target="https://coolinfographics.com/dataviz-guides" TargetMode="External"/><Relationship Id="rId4" Type="http://schemas.openxmlformats.org/officeDocument/2006/relationships/hyperlink" Target="https://www.datacamp.com/cheat-sheet/data-viz-cheat-sheet"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www.datacamp.com/cheat-sheet/data-viz-cheat-sheet" TargetMode="External"/><Relationship Id="rId3" Type="http://schemas.openxmlformats.org/officeDocument/2006/relationships/hyperlink" Target="https://educationstandards.nsw.edu.au/wps/portal/nesa/mini-footer/copyright" TargetMode="External"/><Relationship Id="rId7" Type="http://schemas.openxmlformats.org/officeDocument/2006/relationships/hyperlink" Target="https://curriculum.nsw.edu.au/learning-areas/tas/enterprise-computing-11-12-2022/overview#:~:text=30-,Enterprise%20Computing%20course%20specifications,-Enterprise%20Computing%20Course" TargetMode="External"/><Relationship Id="rId12" Type="http://schemas.openxmlformats.org/officeDocument/2006/relationships/hyperlink" Target="https://app.fabric.microsoft.com/view?r=eyJrIjoiMDA4YWIwZWEtMDE3ZS00YmFhLWE5YWMtODFlZWEzNTU1ODNiIiwidCI6IjZjMGE1YjljLTA4OWEtNDk0ZS1iMDVlLTcxNjEwOTgyOTA0NyIsImMiOjF9" TargetMode="External"/><Relationship Id="rId2" Type="http://schemas.openxmlformats.org/officeDocument/2006/relationships/notesSlide" Target="../notesSlides/notesSlide23.xml"/><Relationship Id="rId1" Type="http://schemas.openxmlformats.org/officeDocument/2006/relationships/slideLayout" Target="../slideLayouts/slideLayout9.xml"/><Relationship Id="rId6" Type="http://schemas.openxmlformats.org/officeDocument/2006/relationships/hyperlink" Target="https://curriculum.nsw.edu.au/learning-areas/tas/enterprise-computing-11-12-2022/overview" TargetMode="External"/><Relationship Id="rId11" Type="http://schemas.openxmlformats.org/officeDocument/2006/relationships/hyperlink" Target="https://www.tableau.com/learn/articles/books-about-data-visualization" TargetMode="External"/><Relationship Id="rId5" Type="http://schemas.openxmlformats.org/officeDocument/2006/relationships/hyperlink" Target="https://curriculum.nsw.edu.au/" TargetMode="External"/><Relationship Id="rId10" Type="http://schemas.openxmlformats.org/officeDocument/2006/relationships/hyperlink" Target="https://www.tableau.com/learn/articles/best-data-visualization-blogs" TargetMode="External"/><Relationship Id="rId4" Type="http://schemas.openxmlformats.org/officeDocument/2006/relationships/hyperlink" Target="https://educationstandards.nsw.edu.au/" TargetMode="External"/><Relationship Id="rId9" Type="http://schemas.openxmlformats.org/officeDocument/2006/relationships/hyperlink" Target="https://coolinfographics.com/dataviz-guides"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998069-8808-F7B7-147A-0D45AF051C4E}"/>
              </a:ext>
            </a:extLst>
          </p:cNvPr>
          <p:cNvSpPr>
            <a:spLocks noGrp="1"/>
          </p:cNvSpPr>
          <p:nvPr>
            <p:ph type="title"/>
          </p:nvPr>
        </p:nvSpPr>
        <p:spPr/>
        <p:txBody>
          <a:bodyPr/>
          <a:lstStyle/>
          <a:p>
            <a:r>
              <a:rPr lang="en-AU" dirty="0">
                <a:latin typeface="+mj-lt"/>
              </a:rPr>
              <a:t>Instructions for use</a:t>
            </a:r>
          </a:p>
        </p:txBody>
      </p:sp>
      <p:sp>
        <p:nvSpPr>
          <p:cNvPr id="7" name="Picture Placeholder 6">
            <a:extLst>
              <a:ext uri="{FF2B5EF4-FFF2-40B4-BE49-F238E27FC236}">
                <a16:creationId xmlns:a16="http://schemas.microsoft.com/office/drawing/2014/main" id="{41E659CE-3503-CAAB-868D-643BC7328B29}"/>
              </a:ext>
            </a:extLst>
          </p:cNvPr>
          <p:cNvSpPr>
            <a:spLocks noGrp="1"/>
          </p:cNvSpPr>
          <p:nvPr>
            <p:ph type="pic" sz="quarter" idx="13"/>
          </p:nvPr>
        </p:nvSpPr>
        <p:spPr>
          <a:xfrm>
            <a:off x="354000" y="1931625"/>
            <a:ext cx="11483999" cy="4498641"/>
          </a:xfrm>
        </p:spPr>
        <p:txBody>
          <a:bodyPr/>
          <a:lstStyle/>
          <a:p>
            <a:pPr marL="342900" indent="-342900">
              <a:lnSpc>
                <a:spcPct val="150000"/>
              </a:lnSpc>
              <a:buFont typeface="Arial"/>
              <a:buChar char="•"/>
            </a:pPr>
            <a:r>
              <a:rPr lang="en-AU" sz="1800" dirty="0">
                <a:latin typeface="+mn-lt"/>
                <a:ea typeface="+mn-lt"/>
                <a:cs typeface="+mn-lt"/>
              </a:rPr>
              <a:t>This resource is not a teaching and learning program. It should be used in conjunction with the program and teacher resource </a:t>
            </a:r>
            <a:r>
              <a:rPr lang="en-AU" sz="1800" b="1" dirty="0">
                <a:latin typeface="+mn-lt"/>
                <a:ea typeface="+mn-lt"/>
                <a:cs typeface="+mn-lt"/>
              </a:rPr>
              <a:t>Data visualisation – Enterprise Computing 11–12 in Week 4. </a:t>
            </a:r>
          </a:p>
          <a:p>
            <a:pPr marL="342900" indent="-342900">
              <a:lnSpc>
                <a:spcPct val="150000"/>
              </a:lnSpc>
              <a:buFont typeface="Arial"/>
              <a:buChar char="•"/>
            </a:pPr>
            <a:r>
              <a:rPr lang="en-AU" sz="1800" dirty="0">
                <a:solidFill>
                  <a:srgbClr val="22272B"/>
                </a:solidFill>
                <a:latin typeface="+mn-lt"/>
              </a:rPr>
              <a:t>Classroom teachers are encouraged to </a:t>
            </a:r>
            <a:r>
              <a:rPr lang="en-AU" sz="1800" b="1" dirty="0">
                <a:solidFill>
                  <a:srgbClr val="22272B"/>
                </a:solidFill>
                <a:latin typeface="+mn-lt"/>
              </a:rPr>
              <a:t>add and adapt</a:t>
            </a:r>
            <a:r>
              <a:rPr lang="en-AU" sz="1800" dirty="0">
                <a:solidFill>
                  <a:srgbClr val="22272B"/>
                </a:solidFill>
                <a:latin typeface="+mn-lt"/>
              </a:rPr>
              <a:t> slides as required to meet the needs of their students.</a:t>
            </a:r>
          </a:p>
          <a:p>
            <a:pPr marL="342900" indent="-342900">
              <a:lnSpc>
                <a:spcPct val="150000"/>
              </a:lnSpc>
              <a:buFont typeface="Arial"/>
              <a:buChar char="•"/>
            </a:pPr>
            <a:r>
              <a:rPr lang="en-AU" sz="1800" dirty="0">
                <a:solidFill>
                  <a:srgbClr val="22272B"/>
                </a:solidFill>
                <a:latin typeface="+mn-lt"/>
              </a:rPr>
              <a:t>Save a copy of the file to make changes to the slide deck. Go to </a:t>
            </a:r>
            <a:r>
              <a:rPr lang="en-AU" sz="1800" b="1" dirty="0">
                <a:solidFill>
                  <a:srgbClr val="22272B"/>
                </a:solidFill>
                <a:latin typeface="+mn-lt"/>
              </a:rPr>
              <a:t>File</a:t>
            </a:r>
            <a:r>
              <a:rPr lang="en-AU" sz="1800" dirty="0">
                <a:solidFill>
                  <a:srgbClr val="22272B"/>
                </a:solidFill>
                <a:latin typeface="+mn-lt"/>
              </a:rPr>
              <a:t> &gt; </a:t>
            </a:r>
            <a:r>
              <a:rPr lang="en-AU" sz="1800" b="1" dirty="0">
                <a:solidFill>
                  <a:srgbClr val="22272B"/>
                </a:solidFill>
                <a:latin typeface="+mn-lt"/>
              </a:rPr>
              <a:t>Download a Copy </a:t>
            </a:r>
            <a:r>
              <a:rPr lang="en-AU" sz="1800" dirty="0">
                <a:solidFill>
                  <a:srgbClr val="22272B"/>
                </a:solidFill>
                <a:latin typeface="+mn-lt"/>
              </a:rPr>
              <a:t>(this downloads a copy to the computer to edit in the PowerPoint app).</a:t>
            </a:r>
          </a:p>
          <a:p>
            <a:pPr marL="342900" indent="-342900">
              <a:lnSpc>
                <a:spcPct val="150000"/>
              </a:lnSpc>
              <a:buFont typeface="Arial"/>
              <a:buChar char="•"/>
            </a:pPr>
            <a:r>
              <a:rPr lang="en-AU" sz="1800" dirty="0">
                <a:solidFill>
                  <a:srgbClr val="22272B"/>
                </a:solidFill>
                <a:latin typeface="+mn-lt"/>
              </a:rPr>
              <a:t>To convert the PowerPoint to Google Slides:</a:t>
            </a:r>
          </a:p>
          <a:p>
            <a:pPr marL="913765" lvl="1" indent="-457200">
              <a:lnSpc>
                <a:spcPct val="150000"/>
              </a:lnSpc>
              <a:spcAft>
                <a:spcPts val="1200"/>
              </a:spcAft>
              <a:buFont typeface="+mj-lt"/>
              <a:buAutoNum type="arabicPeriod"/>
            </a:pPr>
            <a:r>
              <a:rPr lang="en-AU" dirty="0">
                <a:solidFill>
                  <a:srgbClr val="22272B"/>
                </a:solidFill>
                <a:latin typeface="+mn-lt"/>
              </a:rPr>
              <a:t>Upload the file into Google Drive and open it.</a:t>
            </a:r>
          </a:p>
          <a:p>
            <a:pPr marL="913765" lvl="1" indent="-457200">
              <a:lnSpc>
                <a:spcPct val="150000"/>
              </a:lnSpc>
              <a:spcAft>
                <a:spcPts val="1200"/>
              </a:spcAft>
              <a:buFont typeface="+mj-lt"/>
              <a:buAutoNum type="arabicPeriod"/>
            </a:pPr>
            <a:r>
              <a:rPr lang="en-AU" dirty="0">
                <a:solidFill>
                  <a:srgbClr val="22272B"/>
                </a:solidFill>
                <a:latin typeface="+mn-lt"/>
              </a:rPr>
              <a:t>Go to File &gt; </a:t>
            </a:r>
            <a:r>
              <a:rPr lang="en-AU" b="1" dirty="0">
                <a:solidFill>
                  <a:srgbClr val="22272B"/>
                </a:solidFill>
                <a:latin typeface="+mn-lt"/>
              </a:rPr>
              <a:t>Save as </a:t>
            </a:r>
            <a:r>
              <a:rPr lang="en-AU" dirty="0">
                <a:solidFill>
                  <a:srgbClr val="22272B"/>
                </a:solidFill>
                <a:latin typeface="+mn-lt"/>
              </a:rPr>
              <a:t>Google Slides.</a:t>
            </a:r>
          </a:p>
          <a:p>
            <a:pPr marL="456565" lvl="1">
              <a:lnSpc>
                <a:spcPct val="150000"/>
              </a:lnSpc>
              <a:spcAft>
                <a:spcPts val="1200"/>
              </a:spcAft>
            </a:pPr>
            <a:r>
              <a:rPr lang="en-AU" dirty="0">
                <a:solidFill>
                  <a:srgbClr val="22272B"/>
                </a:solidFill>
                <a:latin typeface="+mn-lt"/>
              </a:rPr>
              <a:t>(</a:t>
            </a:r>
            <a:r>
              <a:rPr lang="en-AU" b="1" dirty="0">
                <a:solidFill>
                  <a:srgbClr val="22272B"/>
                </a:solidFill>
                <a:latin typeface="+mn-lt"/>
              </a:rPr>
              <a:t>Note</a:t>
            </a:r>
            <a:r>
              <a:rPr lang="en-AU" dirty="0">
                <a:solidFill>
                  <a:srgbClr val="22272B"/>
                </a:solidFill>
                <a:latin typeface="+mn-lt"/>
              </a:rPr>
              <a:t>: conversion may cause formatting changes in the slides.)</a:t>
            </a:r>
          </a:p>
        </p:txBody>
      </p:sp>
      <p:sp>
        <p:nvSpPr>
          <p:cNvPr id="2" name="Slide Number Placeholder 1">
            <a:extLst>
              <a:ext uri="{FF2B5EF4-FFF2-40B4-BE49-F238E27FC236}">
                <a16:creationId xmlns:a16="http://schemas.microsoft.com/office/drawing/2014/main" id="{CD087911-6789-4356-F538-4C4ABF1219E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a:t>
            </a:fld>
            <a:endParaRPr lang="en-AU"/>
          </a:p>
        </p:txBody>
      </p:sp>
    </p:spTree>
    <p:extLst>
      <p:ext uri="{BB962C8B-B14F-4D97-AF65-F5344CB8AC3E}">
        <p14:creationId xmlns:p14="http://schemas.microsoft.com/office/powerpoint/2010/main" val="397706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3999" cy="545601"/>
          </a:xfrm>
        </p:spPr>
        <p:txBody>
          <a:bodyPr/>
          <a:lstStyle/>
          <a:p>
            <a:r>
              <a:rPr lang="en-AU" dirty="0">
                <a:latin typeface="+mj-lt"/>
              </a:rPr>
              <a:t>Before you start</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dirty="0">
                <a:latin typeface="+mj-lt"/>
              </a:rPr>
              <a:t>Self-reflection questions</a:t>
            </a: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p:txBody>
          <a:bodyPr/>
          <a:lstStyle/>
          <a:p>
            <a:r>
              <a:rPr lang="en-AU" dirty="0">
                <a:latin typeface="+mn-lt"/>
              </a:rPr>
              <a:t>Before jumping to specifics, think about what you want to accomplish with the visualisation, as this will help you decide what data to include. ​Ask yourself these questions:​</a:t>
            </a:r>
          </a:p>
          <a:p>
            <a:pPr marL="342900" indent="-342900">
              <a:buFont typeface="Arial" panose="020B0604020202020204" pitchFamily="34" charset="0"/>
              <a:buChar char="•"/>
            </a:pPr>
            <a:r>
              <a:rPr lang="en-AU" dirty="0">
                <a:latin typeface="+mn-lt"/>
              </a:rPr>
              <a:t>Who is my audience? How well will they understand data?​</a:t>
            </a:r>
          </a:p>
          <a:p>
            <a:pPr marL="342900" indent="-342900">
              <a:buFont typeface="Arial" panose="020B0604020202020204" pitchFamily="34" charset="0"/>
              <a:buChar char="•"/>
            </a:pPr>
            <a:r>
              <a:rPr lang="en-AU" dirty="0">
                <a:latin typeface="+mn-lt"/>
              </a:rPr>
              <a:t>What questions do they have?​</a:t>
            </a:r>
          </a:p>
          <a:p>
            <a:pPr marL="342900" indent="-342900">
              <a:buFont typeface="Arial" panose="020B0604020202020204" pitchFamily="34" charset="0"/>
              <a:buChar char="•"/>
            </a:pPr>
            <a:r>
              <a:rPr lang="en-AU" dirty="0">
                <a:latin typeface="+mn-lt"/>
              </a:rPr>
              <a:t>What answers am I finding for them?​</a:t>
            </a:r>
          </a:p>
          <a:p>
            <a:pPr marL="342900" indent="-342900">
              <a:buFont typeface="Arial" panose="020B0604020202020204" pitchFamily="34" charset="0"/>
              <a:buChar char="•"/>
            </a:pPr>
            <a:r>
              <a:rPr lang="en-AU" dirty="0">
                <a:latin typeface="+mn-lt"/>
              </a:rPr>
              <a:t>What am I trying to say?​</a:t>
            </a:r>
          </a:p>
          <a:p>
            <a:pPr marL="342900" indent="-342900">
              <a:buFont typeface="Arial" panose="020B0604020202020204" pitchFamily="34" charset="0"/>
              <a:buChar char="•"/>
            </a:pPr>
            <a:r>
              <a:rPr lang="en-AU" dirty="0">
                <a:latin typeface="+mn-lt"/>
              </a:rPr>
              <a:t>What other questions will my visualisation inspire or what conversations may result?​</a:t>
            </a:r>
          </a:p>
          <a:p>
            <a:r>
              <a:rPr lang="en-AU" dirty="0">
                <a:latin typeface="+mn-lt"/>
              </a:rPr>
              <a:t>If the above questions are answered well, the visualisations can tell an interesting story.</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10</a:t>
            </a:fld>
            <a:endParaRPr lang="en-AU"/>
          </a:p>
        </p:txBody>
      </p:sp>
    </p:spTree>
    <p:extLst>
      <p:ext uri="{BB962C8B-B14F-4D97-AF65-F5344CB8AC3E}">
        <p14:creationId xmlns:p14="http://schemas.microsoft.com/office/powerpoint/2010/main" val="674029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3999" cy="545601"/>
          </a:xfrm>
        </p:spPr>
        <p:txBody>
          <a:bodyPr/>
          <a:lstStyle/>
          <a:p>
            <a:r>
              <a:rPr lang="en-AU" dirty="0">
                <a:latin typeface="+mj-lt"/>
              </a:rPr>
              <a:t>Be mindful</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sz="2000" dirty="0"/>
              <a:t>Data can be misrepresented or misinterpreted when visualised incorrectly</a:t>
            </a:r>
            <a:endParaRPr lang="en-AU" dirty="0">
              <a:latin typeface="+mj-lt"/>
            </a:endParaRP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p:txBody>
          <a:bodyPr/>
          <a:lstStyle/>
          <a:p>
            <a:r>
              <a:rPr lang="en-AU" sz="2000" dirty="0">
                <a:latin typeface="+mn-lt"/>
              </a:rPr>
              <a:t>It is best to keep the following in mind when designing data visualisations:</a:t>
            </a:r>
          </a:p>
          <a:p>
            <a:pPr marL="342900" indent="-342900">
              <a:buFont typeface="Arial" panose="020B0604020202020204" pitchFamily="34" charset="0"/>
              <a:buChar char="•"/>
            </a:pPr>
            <a:r>
              <a:rPr lang="en-AU" dirty="0">
                <a:latin typeface="+mn-lt"/>
              </a:rPr>
              <a:t>the k</a:t>
            </a:r>
            <a:r>
              <a:rPr lang="en-AU" sz="2000" dirty="0">
                <a:latin typeface="+mn-lt"/>
              </a:rPr>
              <a:t>ey message can get lost in a poorly designed visualisation</a:t>
            </a:r>
          </a:p>
          <a:p>
            <a:pPr marL="342900" indent="-342900">
              <a:buFont typeface="Arial" panose="020B0604020202020204" pitchFamily="34" charset="0"/>
              <a:buChar char="•"/>
            </a:pPr>
            <a:r>
              <a:rPr lang="en-AU" sz="2000" dirty="0">
                <a:latin typeface="+mn-lt"/>
              </a:rPr>
              <a:t>including too much data can hide the most important insights</a:t>
            </a:r>
          </a:p>
          <a:p>
            <a:pPr marL="342900" indent="-342900">
              <a:buFont typeface="Arial" panose="020B0604020202020204" pitchFamily="34" charset="0"/>
              <a:buChar char="•"/>
            </a:pPr>
            <a:r>
              <a:rPr lang="en-AU" sz="2000" dirty="0">
                <a:latin typeface="+mn-lt"/>
              </a:rPr>
              <a:t>visualisation choices can introduce bias</a:t>
            </a:r>
          </a:p>
          <a:p>
            <a:pPr marL="342900" indent="-342900">
              <a:buFont typeface="Arial" panose="020B0604020202020204" pitchFamily="34" charset="0"/>
              <a:buChar char="•"/>
            </a:pPr>
            <a:r>
              <a:rPr lang="en-AU" sz="2000" dirty="0">
                <a:latin typeface="+mn-lt"/>
              </a:rPr>
              <a:t>visualisations can imply causation where it may not exist</a:t>
            </a:r>
          </a:p>
          <a:p>
            <a:pPr marL="342900" indent="-342900">
              <a:buFont typeface="Arial" panose="020B0604020202020204" pitchFamily="34" charset="0"/>
              <a:buChar char="•"/>
            </a:pPr>
            <a:r>
              <a:rPr lang="en-AU" sz="2000" dirty="0">
                <a:latin typeface="+mn-lt"/>
              </a:rPr>
              <a:t>without clear context, viewers might misinterpret the information and draw inaccurate conclusions.</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11</a:t>
            </a:fld>
            <a:endParaRPr lang="en-AU"/>
          </a:p>
        </p:txBody>
      </p:sp>
    </p:spTree>
    <p:extLst>
      <p:ext uri="{BB962C8B-B14F-4D97-AF65-F5344CB8AC3E}">
        <p14:creationId xmlns:p14="http://schemas.microsoft.com/office/powerpoint/2010/main" val="250334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41CB2-806C-88D0-D54A-51AAACB72141}"/>
              </a:ext>
            </a:extLst>
          </p:cNvPr>
          <p:cNvSpPr>
            <a:spLocks noGrp="1"/>
          </p:cNvSpPr>
          <p:nvPr>
            <p:ph type="ctrTitle"/>
          </p:nvPr>
        </p:nvSpPr>
        <p:spPr/>
        <p:txBody>
          <a:bodyPr/>
          <a:lstStyle/>
          <a:p>
            <a:r>
              <a:rPr lang="en-AU" dirty="0">
                <a:latin typeface="+mj-lt"/>
              </a:rPr>
              <a:t>Data charts (1)</a:t>
            </a:r>
          </a:p>
        </p:txBody>
      </p:sp>
    </p:spTree>
    <p:extLst>
      <p:ext uri="{BB962C8B-B14F-4D97-AF65-F5344CB8AC3E}">
        <p14:creationId xmlns:p14="http://schemas.microsoft.com/office/powerpoint/2010/main" val="260774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3999" cy="545601"/>
          </a:xfrm>
        </p:spPr>
        <p:txBody>
          <a:bodyPr/>
          <a:lstStyle/>
          <a:p>
            <a:r>
              <a:rPr lang="en-AU" dirty="0">
                <a:latin typeface="+mj-lt"/>
              </a:rPr>
              <a:t>Data charts (2)</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dirty="0">
                <a:latin typeface="+mj-lt"/>
              </a:rPr>
              <a:t>Data charts act as the bridge between data visualisation principles and data dashboards​</a:t>
            </a: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p:txBody>
          <a:bodyPr/>
          <a:lstStyle/>
          <a:p>
            <a:r>
              <a:rPr lang="en-AU" sz="1800" b="1" dirty="0">
                <a:latin typeface="+mj-lt"/>
              </a:rPr>
              <a:t>Data visualisation principles </a:t>
            </a:r>
          </a:p>
          <a:p>
            <a:r>
              <a:rPr lang="en-AU" sz="1800" dirty="0">
                <a:latin typeface="+mn-lt"/>
              </a:rPr>
              <a:t>These principles guide how to effectively represent data in a clear and informative way. They cover aspects like pre-attentive attributes, nuances of using colour effectively and keeping the design clear.​</a:t>
            </a:r>
          </a:p>
          <a:p>
            <a:r>
              <a:rPr lang="en-AU" sz="1800" b="1" dirty="0">
                <a:latin typeface="+mj-lt"/>
              </a:rPr>
              <a:t>Data charts </a:t>
            </a:r>
          </a:p>
          <a:p>
            <a:r>
              <a:rPr lang="en-AU" sz="1800" dirty="0">
                <a:latin typeface="+mn-lt"/>
              </a:rPr>
              <a:t>These are the building blocks of data visualisation. They translate raw data points and relationships into visual elements like bars, lines, pie slices and so on. They put the data visualisation principles into action.​</a:t>
            </a:r>
          </a:p>
          <a:p>
            <a:r>
              <a:rPr lang="en-AU" sz="1800" b="1" dirty="0">
                <a:latin typeface="+mj-lt"/>
              </a:rPr>
              <a:t>Data dashboards </a:t>
            </a:r>
          </a:p>
          <a:p>
            <a:r>
              <a:rPr lang="en-AU" sz="1800" dirty="0">
                <a:latin typeface="+mn-lt"/>
              </a:rPr>
              <a:t>These are collections of multiple data visualisations designed to provide a comprehensive view of a specific topic or area. They leverage data charts to present key metrics and insights in a single, user-friendly interface. The dashboard also involves thinking about consistent themes and report navigation amongst other considerations.​</a:t>
            </a:r>
          </a:p>
          <a:p>
            <a:endParaRPr lang="en-AU" dirty="0">
              <a:latin typeface="+mn-lt"/>
            </a:endParaRPr>
          </a:p>
          <a:p>
            <a:r>
              <a:rPr lang="en-AU" dirty="0">
                <a:latin typeface="+mn-lt"/>
              </a:rPr>
              <a:t>​</a:t>
            </a:r>
          </a:p>
          <a:p>
            <a:endParaRPr lang="en-AU" dirty="0">
              <a:latin typeface="+mn-lt"/>
            </a:endParaRPr>
          </a:p>
          <a:p>
            <a:r>
              <a:rPr lang="en-AU" dirty="0">
                <a:latin typeface="+mn-lt"/>
              </a:rPr>
              <a:t>Think of data graphs as the individual bricks, data visualization principles as the blueprint, and the data dashboard as the final built structure.</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13</a:t>
            </a:fld>
            <a:endParaRPr lang="en-AU"/>
          </a:p>
        </p:txBody>
      </p:sp>
    </p:spTree>
    <p:extLst>
      <p:ext uri="{BB962C8B-B14F-4D97-AF65-F5344CB8AC3E}">
        <p14:creationId xmlns:p14="http://schemas.microsoft.com/office/powerpoint/2010/main" val="764360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B4DBF-C047-F76A-23EF-E09C77DCF620}"/>
              </a:ext>
            </a:extLst>
          </p:cNvPr>
          <p:cNvSpPr>
            <a:spLocks noGrp="1"/>
          </p:cNvSpPr>
          <p:nvPr>
            <p:ph type="ctrTitle"/>
          </p:nvPr>
        </p:nvSpPr>
        <p:spPr/>
        <p:txBody>
          <a:bodyPr/>
          <a:lstStyle/>
          <a:p>
            <a:r>
              <a:rPr lang="en-AU" dirty="0">
                <a:latin typeface="+mj-lt"/>
              </a:rPr>
              <a:t>Chart types</a:t>
            </a:r>
          </a:p>
        </p:txBody>
      </p:sp>
    </p:spTree>
    <p:extLst>
      <p:ext uri="{BB962C8B-B14F-4D97-AF65-F5344CB8AC3E}">
        <p14:creationId xmlns:p14="http://schemas.microsoft.com/office/powerpoint/2010/main" val="2174433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C46CC-A774-0C36-6AA4-C1B4C40368F6}"/>
              </a:ext>
            </a:extLst>
          </p:cNvPr>
          <p:cNvSpPr>
            <a:spLocks noGrp="1"/>
          </p:cNvSpPr>
          <p:nvPr>
            <p:ph type="title"/>
          </p:nvPr>
        </p:nvSpPr>
        <p:spPr>
          <a:xfrm>
            <a:off x="360000" y="360000"/>
            <a:ext cx="10080000" cy="1008000"/>
          </a:xfrm>
        </p:spPr>
        <p:txBody>
          <a:bodyPr/>
          <a:lstStyle/>
          <a:p>
            <a:r>
              <a:rPr lang="en-AU" dirty="0"/>
              <a:t>Data relationships</a:t>
            </a:r>
          </a:p>
        </p:txBody>
      </p:sp>
      <p:grpSp>
        <p:nvGrpSpPr>
          <p:cNvPr id="28" name="Group 27" descr="Nominal Comparison&#10;This is a simple comparison of the quantitative values of subcategories. &#10;Example – Number of employees. &#10;">
            <a:extLst>
              <a:ext uri="{FF2B5EF4-FFF2-40B4-BE49-F238E27FC236}">
                <a16:creationId xmlns:a16="http://schemas.microsoft.com/office/drawing/2014/main" id="{04B8412C-ACD8-0718-6569-B4DC1AA84D46}"/>
              </a:ext>
            </a:extLst>
          </p:cNvPr>
          <p:cNvGrpSpPr/>
          <p:nvPr/>
        </p:nvGrpSpPr>
        <p:grpSpPr>
          <a:xfrm>
            <a:off x="360000" y="930308"/>
            <a:ext cx="5596300" cy="1389934"/>
            <a:chOff x="360000" y="951759"/>
            <a:chExt cx="5596300" cy="1389934"/>
          </a:xfrm>
        </p:grpSpPr>
        <p:pic>
          <p:nvPicPr>
            <p:cNvPr id="4" name="Picture 3">
              <a:extLst>
                <a:ext uri="{FF2B5EF4-FFF2-40B4-BE49-F238E27FC236}">
                  <a16:creationId xmlns:a16="http://schemas.microsoft.com/office/drawing/2014/main" id="{0EE083F7-040A-544C-7C3F-2FFBDE8B7D11}"/>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76007" y="1067532"/>
              <a:ext cx="1322055" cy="1158388"/>
            </a:xfrm>
            <a:prstGeom prst="rect">
              <a:avLst/>
            </a:prstGeom>
          </p:spPr>
        </p:pic>
        <p:sp>
          <p:nvSpPr>
            <p:cNvPr id="6" name="TextBox 5">
              <a:extLst>
                <a:ext uri="{FF2B5EF4-FFF2-40B4-BE49-F238E27FC236}">
                  <a16:creationId xmlns:a16="http://schemas.microsoft.com/office/drawing/2014/main" id="{0075367E-9A43-40B3-46B5-81E61F88C91D}"/>
                </a:ext>
              </a:extLst>
            </p:cNvPr>
            <p:cNvSpPr txBox="1"/>
            <p:nvPr/>
          </p:nvSpPr>
          <p:spPr>
            <a:xfrm>
              <a:off x="1876623" y="1119659"/>
              <a:ext cx="4076382" cy="1054135"/>
            </a:xfrm>
            <a:prstGeom prst="rect">
              <a:avLst/>
            </a:prstGeom>
            <a:noFill/>
          </p:spPr>
          <p:txBody>
            <a:bodyPr wrap="square">
              <a:spAutoFit/>
            </a:bodyPr>
            <a:lstStyle/>
            <a:p>
              <a:pPr>
                <a:lnSpc>
                  <a:spcPct val="114000"/>
                </a:lnSpc>
                <a:spcAft>
                  <a:spcPts val="600"/>
                </a:spcAft>
              </a:pPr>
              <a:r>
                <a:rPr lang="en-AU" sz="1400" b="1" dirty="0"/>
                <a:t>Nominal comparison</a:t>
              </a:r>
              <a:br>
                <a:rPr lang="en-AU" sz="1400" b="1" dirty="0"/>
              </a:br>
              <a:r>
                <a:rPr lang="en-AU" sz="1400" dirty="0"/>
                <a:t>This is a simple comparison of the quantitative values of subcategories. </a:t>
              </a:r>
              <a:br>
                <a:rPr lang="en-AU" sz="1400" dirty="0"/>
              </a:br>
              <a:r>
                <a:rPr lang="en-AU" sz="1400" b="1" dirty="0"/>
                <a:t>Example </a:t>
              </a:r>
              <a:r>
                <a:rPr lang="en-AU" sz="1400" dirty="0"/>
                <a:t>– Number of employees. </a:t>
              </a:r>
            </a:p>
          </p:txBody>
        </p:sp>
        <p:sp>
          <p:nvSpPr>
            <p:cNvPr id="16" name="Rectangle: Rounded Corners 15">
              <a:extLst>
                <a:ext uri="{FF2B5EF4-FFF2-40B4-BE49-F238E27FC236}">
                  <a16:creationId xmlns:a16="http://schemas.microsoft.com/office/drawing/2014/main" id="{76FB054F-4A6E-2C12-C84F-74127B64E9AC}"/>
                </a:ext>
              </a:extLst>
            </p:cNvPr>
            <p:cNvSpPr/>
            <p:nvPr/>
          </p:nvSpPr>
          <p:spPr>
            <a:xfrm>
              <a:off x="360000" y="951759"/>
              <a:ext cx="5596300" cy="1389934"/>
            </a:xfrm>
            <a:prstGeom prst="round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29" name="Group 28" descr="Time Series&#10;This tracks changes in values of a consistent metric over time. &#10;Example – Monthly sales. &#10;">
            <a:extLst>
              <a:ext uri="{FF2B5EF4-FFF2-40B4-BE49-F238E27FC236}">
                <a16:creationId xmlns:a16="http://schemas.microsoft.com/office/drawing/2014/main" id="{93CEDBFE-A727-A451-F6E0-4D529C1930A4}"/>
              </a:ext>
            </a:extLst>
          </p:cNvPr>
          <p:cNvGrpSpPr/>
          <p:nvPr/>
        </p:nvGrpSpPr>
        <p:grpSpPr>
          <a:xfrm>
            <a:off x="360000" y="2404794"/>
            <a:ext cx="5596300" cy="1389934"/>
            <a:chOff x="360000" y="2477143"/>
            <a:chExt cx="5596300" cy="1389934"/>
          </a:xfrm>
        </p:grpSpPr>
        <p:sp>
          <p:nvSpPr>
            <p:cNvPr id="7" name="TextBox 6">
              <a:extLst>
                <a:ext uri="{FF2B5EF4-FFF2-40B4-BE49-F238E27FC236}">
                  <a16:creationId xmlns:a16="http://schemas.microsoft.com/office/drawing/2014/main" id="{F1AB9823-ADAC-074F-6E14-CA9616D1517E}"/>
                </a:ext>
              </a:extLst>
            </p:cNvPr>
            <p:cNvSpPr txBox="1"/>
            <p:nvPr/>
          </p:nvSpPr>
          <p:spPr>
            <a:xfrm>
              <a:off x="1876623" y="2645043"/>
              <a:ext cx="4076382" cy="1054135"/>
            </a:xfrm>
            <a:prstGeom prst="rect">
              <a:avLst/>
            </a:prstGeom>
            <a:noFill/>
          </p:spPr>
          <p:txBody>
            <a:bodyPr wrap="square">
              <a:spAutoFit/>
            </a:bodyPr>
            <a:lstStyle/>
            <a:p>
              <a:pPr>
                <a:lnSpc>
                  <a:spcPct val="114000"/>
                </a:lnSpc>
                <a:spcAft>
                  <a:spcPts val="600"/>
                </a:spcAft>
              </a:pPr>
              <a:r>
                <a:rPr lang="en-AU" sz="1400" b="1" dirty="0"/>
                <a:t>Time series</a:t>
              </a:r>
              <a:br>
                <a:rPr lang="en-AU" sz="1400" b="1" dirty="0"/>
              </a:br>
              <a:r>
                <a:rPr lang="en-AU" sz="1400" dirty="0"/>
                <a:t>This tracks changes in values of a consistent metric over time. </a:t>
              </a:r>
              <a:br>
                <a:rPr lang="en-AU" sz="1400" dirty="0"/>
              </a:br>
              <a:r>
                <a:rPr lang="en-AU" sz="1400" b="1" dirty="0"/>
                <a:t>Example </a:t>
              </a:r>
              <a:r>
                <a:rPr lang="en-AU" sz="1400" dirty="0"/>
                <a:t>– Monthly sales. </a:t>
              </a:r>
            </a:p>
          </p:txBody>
        </p:sp>
        <p:pic>
          <p:nvPicPr>
            <p:cNvPr id="13" name="Picture 12">
              <a:extLst>
                <a:ext uri="{FF2B5EF4-FFF2-40B4-BE49-F238E27FC236}">
                  <a16:creationId xmlns:a16="http://schemas.microsoft.com/office/drawing/2014/main" id="{7DA715EC-34C8-320F-F5B9-A39353E45135}"/>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76007" y="2592916"/>
              <a:ext cx="1322055" cy="1158388"/>
            </a:xfrm>
            <a:prstGeom prst="rect">
              <a:avLst/>
            </a:prstGeom>
          </p:spPr>
        </p:pic>
        <p:sp>
          <p:nvSpPr>
            <p:cNvPr id="20" name="Rectangle: Rounded Corners 19">
              <a:extLst>
                <a:ext uri="{FF2B5EF4-FFF2-40B4-BE49-F238E27FC236}">
                  <a16:creationId xmlns:a16="http://schemas.microsoft.com/office/drawing/2014/main" id="{43973E11-1DF3-51D1-6BAB-E7BA6721D604}"/>
                </a:ext>
              </a:extLst>
            </p:cNvPr>
            <p:cNvSpPr/>
            <p:nvPr/>
          </p:nvSpPr>
          <p:spPr>
            <a:xfrm>
              <a:off x="360000" y="2477143"/>
              <a:ext cx="5596300" cy="1389934"/>
            </a:xfrm>
            <a:prstGeom prst="round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30" name="Group 29" descr="Correlation&#10;This is data with two or more variables that may demonstrate a positive or negative correlation to each other. &#10;Example – Sick leaves and employee wellbeing.&#10;">
            <a:extLst>
              <a:ext uri="{FF2B5EF4-FFF2-40B4-BE49-F238E27FC236}">
                <a16:creationId xmlns:a16="http://schemas.microsoft.com/office/drawing/2014/main" id="{2E99E7D0-6B6F-606D-088B-D3CC0738762B}"/>
              </a:ext>
            </a:extLst>
          </p:cNvPr>
          <p:cNvGrpSpPr/>
          <p:nvPr/>
        </p:nvGrpSpPr>
        <p:grpSpPr>
          <a:xfrm>
            <a:off x="360000" y="3879280"/>
            <a:ext cx="5596300" cy="1389934"/>
            <a:chOff x="360000" y="3939877"/>
            <a:chExt cx="5596300" cy="1389934"/>
          </a:xfrm>
        </p:grpSpPr>
        <p:sp>
          <p:nvSpPr>
            <p:cNvPr id="8" name="TextBox 7">
              <a:extLst>
                <a:ext uri="{FF2B5EF4-FFF2-40B4-BE49-F238E27FC236}">
                  <a16:creationId xmlns:a16="http://schemas.microsoft.com/office/drawing/2014/main" id="{D9FEA20F-7519-7262-2BED-D3605C5927CA}"/>
                </a:ext>
              </a:extLst>
            </p:cNvPr>
            <p:cNvSpPr txBox="1"/>
            <p:nvPr/>
          </p:nvSpPr>
          <p:spPr>
            <a:xfrm>
              <a:off x="1876623" y="3984987"/>
              <a:ext cx="4076382" cy="1299715"/>
            </a:xfrm>
            <a:prstGeom prst="rect">
              <a:avLst/>
            </a:prstGeom>
            <a:noFill/>
          </p:spPr>
          <p:txBody>
            <a:bodyPr wrap="square">
              <a:spAutoFit/>
            </a:bodyPr>
            <a:lstStyle/>
            <a:p>
              <a:pPr>
                <a:lnSpc>
                  <a:spcPct val="114000"/>
                </a:lnSpc>
                <a:spcAft>
                  <a:spcPts val="600"/>
                </a:spcAft>
              </a:pPr>
              <a:r>
                <a:rPr lang="en-AU" sz="1400" b="1" dirty="0"/>
                <a:t>Correlation</a:t>
              </a:r>
              <a:br>
                <a:rPr lang="en-AU" sz="1400" b="1" dirty="0"/>
              </a:br>
              <a:r>
                <a:rPr lang="en-AU" sz="1400" dirty="0"/>
                <a:t>This is data with 2 or more variables that may demonstrate a positive or negative correlation to each other. </a:t>
              </a:r>
              <a:br>
                <a:rPr lang="en-AU" sz="1400" dirty="0"/>
              </a:br>
              <a:r>
                <a:rPr lang="en-AU" sz="1400" b="1" dirty="0"/>
                <a:t>Example </a:t>
              </a:r>
              <a:r>
                <a:rPr lang="en-AU" sz="1400" dirty="0"/>
                <a:t>– Sick leave and employee wellbeing.</a:t>
              </a:r>
            </a:p>
          </p:txBody>
        </p:sp>
        <p:pic>
          <p:nvPicPr>
            <p:cNvPr id="14" name="Picture 13">
              <a:extLst>
                <a:ext uri="{FF2B5EF4-FFF2-40B4-BE49-F238E27FC236}">
                  <a16:creationId xmlns:a16="http://schemas.microsoft.com/office/drawing/2014/main" id="{3C8BFB05-7CEF-0331-39CE-98E8468FC355}"/>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476007" y="4055650"/>
              <a:ext cx="1322055" cy="1158388"/>
            </a:xfrm>
            <a:prstGeom prst="rect">
              <a:avLst/>
            </a:prstGeom>
          </p:spPr>
        </p:pic>
        <p:sp>
          <p:nvSpPr>
            <p:cNvPr id="21" name="Rectangle: Rounded Corners 20">
              <a:extLst>
                <a:ext uri="{FF2B5EF4-FFF2-40B4-BE49-F238E27FC236}">
                  <a16:creationId xmlns:a16="http://schemas.microsoft.com/office/drawing/2014/main" id="{2B889A43-EBA4-A5FD-3F20-B05973C21DF7}"/>
                </a:ext>
              </a:extLst>
            </p:cNvPr>
            <p:cNvSpPr/>
            <p:nvPr/>
          </p:nvSpPr>
          <p:spPr>
            <a:xfrm>
              <a:off x="360000" y="3939877"/>
              <a:ext cx="5596300" cy="1389934"/>
            </a:xfrm>
            <a:prstGeom prst="round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31" name="Group 30" descr="Ranking&#10;This shows how two or more values compare to each other in relative magnitude. &#10;Example – Annual sales.&#10;">
            <a:extLst>
              <a:ext uri="{FF2B5EF4-FFF2-40B4-BE49-F238E27FC236}">
                <a16:creationId xmlns:a16="http://schemas.microsoft.com/office/drawing/2014/main" id="{7269F85E-CA9D-61BE-E44E-6A3B1F5C8B04}"/>
              </a:ext>
            </a:extLst>
          </p:cNvPr>
          <p:cNvGrpSpPr/>
          <p:nvPr/>
        </p:nvGrpSpPr>
        <p:grpSpPr>
          <a:xfrm>
            <a:off x="360000" y="5353766"/>
            <a:ext cx="5596300" cy="1389934"/>
            <a:chOff x="360000" y="5375217"/>
            <a:chExt cx="5596300" cy="1389934"/>
          </a:xfrm>
        </p:grpSpPr>
        <p:sp>
          <p:nvSpPr>
            <p:cNvPr id="22" name="TextBox 21">
              <a:extLst>
                <a:ext uri="{FF2B5EF4-FFF2-40B4-BE49-F238E27FC236}">
                  <a16:creationId xmlns:a16="http://schemas.microsoft.com/office/drawing/2014/main" id="{9F622D16-1A7C-3B56-8DCD-BB1E007A0980}"/>
                </a:ext>
              </a:extLst>
            </p:cNvPr>
            <p:cNvSpPr txBox="1"/>
            <p:nvPr/>
          </p:nvSpPr>
          <p:spPr>
            <a:xfrm>
              <a:off x="1876622" y="5543117"/>
              <a:ext cx="3927277" cy="1054135"/>
            </a:xfrm>
            <a:prstGeom prst="rect">
              <a:avLst/>
            </a:prstGeom>
            <a:noFill/>
          </p:spPr>
          <p:txBody>
            <a:bodyPr wrap="square">
              <a:spAutoFit/>
            </a:bodyPr>
            <a:lstStyle/>
            <a:p>
              <a:pPr>
                <a:lnSpc>
                  <a:spcPct val="114000"/>
                </a:lnSpc>
                <a:spcAft>
                  <a:spcPts val="600"/>
                </a:spcAft>
              </a:pPr>
              <a:r>
                <a:rPr lang="en-AU" sz="1400" b="1" dirty="0"/>
                <a:t>Ranking</a:t>
              </a:r>
              <a:br>
                <a:rPr lang="en-AU" sz="1400" b="1" dirty="0"/>
              </a:br>
              <a:r>
                <a:rPr lang="en-AU" sz="1400" dirty="0"/>
                <a:t>This shows how 2 or more values compare to each other in relative magnitude. </a:t>
              </a:r>
              <a:br>
                <a:rPr lang="en-AU" sz="1400" dirty="0"/>
              </a:br>
              <a:r>
                <a:rPr lang="en-AU" sz="1400" b="1" dirty="0"/>
                <a:t>Example </a:t>
              </a:r>
              <a:r>
                <a:rPr lang="en-AU" sz="1400" dirty="0"/>
                <a:t>– Annual sales.</a:t>
              </a:r>
            </a:p>
          </p:txBody>
        </p:sp>
        <p:pic>
          <p:nvPicPr>
            <p:cNvPr id="23" name="Picture 22">
              <a:extLst>
                <a:ext uri="{FF2B5EF4-FFF2-40B4-BE49-F238E27FC236}">
                  <a16:creationId xmlns:a16="http://schemas.microsoft.com/office/drawing/2014/main" id="{E6A67425-5AB6-5851-0927-1E134847DDF1}"/>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476007" y="5490990"/>
              <a:ext cx="1322055" cy="1158388"/>
            </a:xfrm>
            <a:prstGeom prst="rect">
              <a:avLst/>
            </a:prstGeom>
          </p:spPr>
        </p:pic>
        <p:sp>
          <p:nvSpPr>
            <p:cNvPr id="27" name="Rectangle: Rounded Corners 26">
              <a:extLst>
                <a:ext uri="{FF2B5EF4-FFF2-40B4-BE49-F238E27FC236}">
                  <a16:creationId xmlns:a16="http://schemas.microsoft.com/office/drawing/2014/main" id="{332B0A51-AE9E-7E14-C799-E676EAB14F31}"/>
                </a:ext>
              </a:extLst>
            </p:cNvPr>
            <p:cNvSpPr/>
            <p:nvPr/>
          </p:nvSpPr>
          <p:spPr>
            <a:xfrm>
              <a:off x="360000" y="5375217"/>
              <a:ext cx="5596300" cy="1389934"/>
            </a:xfrm>
            <a:prstGeom prst="round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38" name="Group 37" descr="Deviation&#10;This examines how data points relate to each other, particularly how far any given data point differs from the mean. &#10;Example – Budget versus actual spending.&#10;">
            <a:extLst>
              <a:ext uri="{FF2B5EF4-FFF2-40B4-BE49-F238E27FC236}">
                <a16:creationId xmlns:a16="http://schemas.microsoft.com/office/drawing/2014/main" id="{CDB864E5-BFC5-4E4A-6F74-94BEAA5A570A}"/>
              </a:ext>
            </a:extLst>
          </p:cNvPr>
          <p:cNvGrpSpPr/>
          <p:nvPr/>
        </p:nvGrpSpPr>
        <p:grpSpPr>
          <a:xfrm>
            <a:off x="6213304" y="930308"/>
            <a:ext cx="5596300" cy="1389934"/>
            <a:chOff x="6213304" y="932174"/>
            <a:chExt cx="5596300" cy="1389934"/>
          </a:xfrm>
        </p:grpSpPr>
        <p:pic>
          <p:nvPicPr>
            <p:cNvPr id="5" name="Picture 4">
              <a:extLst>
                <a:ext uri="{FF2B5EF4-FFF2-40B4-BE49-F238E27FC236}">
                  <a16:creationId xmlns:a16="http://schemas.microsoft.com/office/drawing/2014/main" id="{7A2A0583-B667-8361-2DB4-BA091D08912D}"/>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6438031" y="1071301"/>
              <a:ext cx="1404000" cy="1111681"/>
            </a:xfrm>
            <a:prstGeom prst="rect">
              <a:avLst/>
            </a:prstGeom>
          </p:spPr>
        </p:pic>
        <p:sp>
          <p:nvSpPr>
            <p:cNvPr id="10" name="TextBox 9">
              <a:extLst>
                <a:ext uri="{FF2B5EF4-FFF2-40B4-BE49-F238E27FC236}">
                  <a16:creationId xmlns:a16="http://schemas.microsoft.com/office/drawing/2014/main" id="{A5BA2E69-7E3D-7414-EB7A-685FAB418CB3}"/>
                </a:ext>
              </a:extLst>
            </p:cNvPr>
            <p:cNvSpPr txBox="1"/>
            <p:nvPr/>
          </p:nvSpPr>
          <p:spPr>
            <a:xfrm>
              <a:off x="8075974" y="977284"/>
              <a:ext cx="3670130" cy="1299715"/>
            </a:xfrm>
            <a:prstGeom prst="rect">
              <a:avLst/>
            </a:prstGeom>
            <a:noFill/>
          </p:spPr>
          <p:txBody>
            <a:bodyPr wrap="square">
              <a:spAutoFit/>
            </a:bodyPr>
            <a:lstStyle/>
            <a:p>
              <a:pPr>
                <a:lnSpc>
                  <a:spcPct val="114000"/>
                </a:lnSpc>
                <a:spcAft>
                  <a:spcPts val="600"/>
                </a:spcAft>
              </a:pPr>
              <a:r>
                <a:rPr lang="en-AU" sz="1400" b="1" dirty="0"/>
                <a:t>Deviation</a:t>
              </a:r>
              <a:br>
                <a:rPr lang="en-AU" sz="1400" b="1" dirty="0"/>
              </a:br>
              <a:r>
                <a:rPr lang="en-AU" sz="1400" dirty="0"/>
                <a:t>This examines how data points relate to each other, particularly how far any given data point differs from the mean. </a:t>
              </a:r>
              <a:br>
                <a:rPr lang="en-AU" sz="1400" dirty="0"/>
              </a:br>
              <a:r>
                <a:rPr lang="en-AU" sz="1400" b="1" dirty="0"/>
                <a:t>Example</a:t>
              </a:r>
              <a:r>
                <a:rPr lang="en-AU" sz="1400" dirty="0"/>
                <a:t> – Budget versus actual spending.</a:t>
              </a:r>
            </a:p>
          </p:txBody>
        </p:sp>
        <p:sp>
          <p:nvSpPr>
            <p:cNvPr id="35" name="Rectangle: Rounded Corners 34">
              <a:extLst>
                <a:ext uri="{FF2B5EF4-FFF2-40B4-BE49-F238E27FC236}">
                  <a16:creationId xmlns:a16="http://schemas.microsoft.com/office/drawing/2014/main" id="{A5AFF267-B601-D9A0-45A6-130BB9423670}"/>
                </a:ext>
              </a:extLst>
            </p:cNvPr>
            <p:cNvSpPr/>
            <p:nvPr/>
          </p:nvSpPr>
          <p:spPr>
            <a:xfrm>
              <a:off x="6213304" y="932174"/>
              <a:ext cx="5596300" cy="1389934"/>
            </a:xfrm>
            <a:prstGeom prst="round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40" name="Group 39" descr="Distribution&#10;This shows data distribution, often around a central value. &#10;Example – Performance results meeting targets.&#10;">
            <a:extLst>
              <a:ext uri="{FF2B5EF4-FFF2-40B4-BE49-F238E27FC236}">
                <a16:creationId xmlns:a16="http://schemas.microsoft.com/office/drawing/2014/main" id="{E7299462-5F22-D771-89C0-F4B11FFE81B6}"/>
              </a:ext>
            </a:extLst>
          </p:cNvPr>
          <p:cNvGrpSpPr/>
          <p:nvPr/>
        </p:nvGrpSpPr>
        <p:grpSpPr>
          <a:xfrm>
            <a:off x="6213304" y="2404794"/>
            <a:ext cx="5596300" cy="1389934"/>
            <a:chOff x="6213304" y="2404794"/>
            <a:chExt cx="5596300" cy="1389934"/>
          </a:xfrm>
        </p:grpSpPr>
        <p:sp>
          <p:nvSpPr>
            <p:cNvPr id="11" name="TextBox 10">
              <a:extLst>
                <a:ext uri="{FF2B5EF4-FFF2-40B4-BE49-F238E27FC236}">
                  <a16:creationId xmlns:a16="http://schemas.microsoft.com/office/drawing/2014/main" id="{713DEE97-6652-BEFD-D565-C2AD929EF18E}"/>
                </a:ext>
              </a:extLst>
            </p:cNvPr>
            <p:cNvSpPr txBox="1"/>
            <p:nvPr/>
          </p:nvSpPr>
          <p:spPr>
            <a:xfrm>
              <a:off x="7963917" y="2449904"/>
              <a:ext cx="3752075" cy="1299715"/>
            </a:xfrm>
            <a:prstGeom prst="rect">
              <a:avLst/>
            </a:prstGeom>
            <a:noFill/>
          </p:spPr>
          <p:txBody>
            <a:bodyPr wrap="square">
              <a:spAutoFit/>
            </a:bodyPr>
            <a:lstStyle/>
            <a:p>
              <a:pPr>
                <a:lnSpc>
                  <a:spcPct val="114000"/>
                </a:lnSpc>
                <a:spcAft>
                  <a:spcPts val="600"/>
                </a:spcAft>
              </a:pPr>
              <a:r>
                <a:rPr lang="en-AU" sz="1400" b="1" dirty="0"/>
                <a:t>Distribution</a:t>
              </a:r>
              <a:br>
                <a:rPr lang="en-AU" sz="1400" b="1" dirty="0"/>
              </a:br>
              <a:r>
                <a:rPr lang="en-AU" sz="1400" dirty="0"/>
                <a:t>This shows data distribution, often around a central value. </a:t>
              </a:r>
              <a:br>
                <a:rPr lang="en-AU" sz="1400" dirty="0"/>
              </a:br>
              <a:r>
                <a:rPr lang="en-AU" sz="1400" b="1" dirty="0"/>
                <a:t>Example </a:t>
              </a:r>
              <a:r>
                <a:rPr lang="en-AU" sz="1400" dirty="0"/>
                <a:t>– Performance results meeting targets.</a:t>
              </a:r>
            </a:p>
          </p:txBody>
        </p:sp>
        <p:pic>
          <p:nvPicPr>
            <p:cNvPr id="18" name="Picture 17">
              <a:extLst>
                <a:ext uri="{FF2B5EF4-FFF2-40B4-BE49-F238E27FC236}">
                  <a16:creationId xmlns:a16="http://schemas.microsoft.com/office/drawing/2014/main" id="{F40E35F7-CD57-BEC6-DF2C-D9E95E13A3FF}"/>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6438031" y="2543921"/>
              <a:ext cx="1404000" cy="1111681"/>
            </a:xfrm>
            <a:prstGeom prst="rect">
              <a:avLst/>
            </a:prstGeom>
          </p:spPr>
        </p:pic>
        <p:sp>
          <p:nvSpPr>
            <p:cNvPr id="36" name="Rectangle: Rounded Corners 35">
              <a:extLst>
                <a:ext uri="{FF2B5EF4-FFF2-40B4-BE49-F238E27FC236}">
                  <a16:creationId xmlns:a16="http://schemas.microsoft.com/office/drawing/2014/main" id="{C2E84050-E76F-E56B-75B6-D03111012FF5}"/>
                </a:ext>
              </a:extLst>
            </p:cNvPr>
            <p:cNvSpPr/>
            <p:nvPr/>
          </p:nvSpPr>
          <p:spPr>
            <a:xfrm>
              <a:off x="6213304" y="2404794"/>
              <a:ext cx="5596300" cy="1389934"/>
            </a:xfrm>
            <a:prstGeom prst="round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41" name="Group 40" descr="Part-to-whole &#10;This shows a subset of data compared to the larger whole. &#10;Example – % of different categories.&#10;">
            <a:extLst>
              <a:ext uri="{FF2B5EF4-FFF2-40B4-BE49-F238E27FC236}">
                <a16:creationId xmlns:a16="http://schemas.microsoft.com/office/drawing/2014/main" id="{FDE9B358-BA15-F58D-27C8-C6B7577FEEC2}"/>
              </a:ext>
            </a:extLst>
          </p:cNvPr>
          <p:cNvGrpSpPr/>
          <p:nvPr/>
        </p:nvGrpSpPr>
        <p:grpSpPr>
          <a:xfrm>
            <a:off x="6213304" y="3879280"/>
            <a:ext cx="5596300" cy="1389934"/>
            <a:chOff x="6213304" y="3879280"/>
            <a:chExt cx="5596300" cy="1389934"/>
          </a:xfrm>
        </p:grpSpPr>
        <p:sp>
          <p:nvSpPr>
            <p:cNvPr id="12" name="TextBox 11">
              <a:extLst>
                <a:ext uri="{FF2B5EF4-FFF2-40B4-BE49-F238E27FC236}">
                  <a16:creationId xmlns:a16="http://schemas.microsoft.com/office/drawing/2014/main" id="{6D158A3B-D2B6-E2E5-EC21-5F6C77046206}"/>
                </a:ext>
              </a:extLst>
            </p:cNvPr>
            <p:cNvSpPr txBox="1"/>
            <p:nvPr/>
          </p:nvSpPr>
          <p:spPr>
            <a:xfrm>
              <a:off x="7963918" y="4047180"/>
              <a:ext cx="3520082" cy="1054135"/>
            </a:xfrm>
            <a:prstGeom prst="rect">
              <a:avLst/>
            </a:prstGeom>
            <a:noFill/>
          </p:spPr>
          <p:txBody>
            <a:bodyPr wrap="square">
              <a:spAutoFit/>
            </a:bodyPr>
            <a:lstStyle/>
            <a:p>
              <a:pPr>
                <a:lnSpc>
                  <a:spcPct val="114000"/>
                </a:lnSpc>
                <a:spcAft>
                  <a:spcPts val="600"/>
                </a:spcAft>
              </a:pPr>
              <a:r>
                <a:rPr lang="en-AU" sz="1400" b="1" dirty="0"/>
                <a:t>Part-to-whole </a:t>
              </a:r>
              <a:br>
                <a:rPr lang="en-AU" sz="1400" b="1" dirty="0"/>
              </a:br>
              <a:r>
                <a:rPr lang="en-AU" sz="1400" dirty="0"/>
                <a:t>This shows a subset of data compared to the larger whole. </a:t>
              </a:r>
              <a:br>
                <a:rPr lang="en-AU" sz="1400" dirty="0"/>
              </a:br>
              <a:r>
                <a:rPr lang="en-AU" sz="1400" b="1" dirty="0"/>
                <a:t>Example </a:t>
              </a:r>
              <a:r>
                <a:rPr lang="en-AU" sz="1400" dirty="0"/>
                <a:t>– % of different categories.</a:t>
              </a:r>
            </a:p>
          </p:txBody>
        </p:sp>
        <p:pic>
          <p:nvPicPr>
            <p:cNvPr id="19" name="Picture 18">
              <a:extLst>
                <a:ext uri="{FF2B5EF4-FFF2-40B4-BE49-F238E27FC236}">
                  <a16:creationId xmlns:a16="http://schemas.microsoft.com/office/drawing/2014/main" id="{7B1AB0D1-A7C6-4F7F-9A42-FC437C7875BE}"/>
                </a:ex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a:ext>
              </a:extLst>
            </a:blip>
            <a:srcRect b="-1468"/>
            <a:stretch/>
          </p:blipFill>
          <p:spPr>
            <a:xfrm>
              <a:off x="6438031" y="4018407"/>
              <a:ext cx="1404000" cy="1111681"/>
            </a:xfrm>
            <a:prstGeom prst="rect">
              <a:avLst/>
            </a:prstGeom>
          </p:spPr>
        </p:pic>
        <p:sp>
          <p:nvSpPr>
            <p:cNvPr id="39" name="Rectangle: Rounded Corners 38">
              <a:extLst>
                <a:ext uri="{FF2B5EF4-FFF2-40B4-BE49-F238E27FC236}">
                  <a16:creationId xmlns:a16="http://schemas.microsoft.com/office/drawing/2014/main" id="{5EFCE6E3-7544-845B-C22E-A2BA6D91BA90}"/>
                </a:ext>
              </a:extLst>
            </p:cNvPr>
            <p:cNvSpPr/>
            <p:nvPr/>
          </p:nvSpPr>
          <p:spPr>
            <a:xfrm>
              <a:off x="6213304" y="3879280"/>
              <a:ext cx="5596300" cy="1389934"/>
            </a:xfrm>
            <a:prstGeom prst="round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15</a:t>
            </a:fld>
            <a:endParaRPr lang="en-AU"/>
          </a:p>
        </p:txBody>
      </p:sp>
    </p:spTree>
    <p:extLst>
      <p:ext uri="{BB962C8B-B14F-4D97-AF65-F5344CB8AC3E}">
        <p14:creationId xmlns:p14="http://schemas.microsoft.com/office/powerpoint/2010/main" val="2722298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4DA1F754-1CD0-9650-1B56-CC2E878873AE}"/>
              </a:ext>
            </a:extLst>
          </p:cNvPr>
          <p:cNvSpPr>
            <a:spLocks noGrp="1"/>
          </p:cNvSpPr>
          <p:nvPr>
            <p:ph type="title"/>
          </p:nvPr>
        </p:nvSpPr>
        <p:spPr>
          <a:xfrm>
            <a:off x="360000" y="360000"/>
            <a:ext cx="10080000" cy="465986"/>
          </a:xfrm>
        </p:spPr>
        <p:txBody>
          <a:bodyPr/>
          <a:lstStyle/>
          <a:p>
            <a:r>
              <a:rPr lang="en-AU" dirty="0">
                <a:latin typeface="+mj-lt"/>
              </a:rPr>
              <a:t>Bar chart – variations</a:t>
            </a:r>
          </a:p>
        </p:txBody>
      </p:sp>
      <p:sp>
        <p:nvSpPr>
          <p:cNvPr id="4" name="TextBox 3">
            <a:extLst>
              <a:ext uri="{FF2B5EF4-FFF2-40B4-BE49-F238E27FC236}">
                <a16:creationId xmlns:a16="http://schemas.microsoft.com/office/drawing/2014/main" id="{58EC4A7D-F246-6A91-0731-3B9044276285}"/>
              </a:ext>
            </a:extLst>
          </p:cNvPr>
          <p:cNvSpPr txBox="1"/>
          <p:nvPr/>
        </p:nvSpPr>
        <p:spPr>
          <a:xfrm>
            <a:off x="355850" y="902839"/>
            <a:ext cx="11460862" cy="697563"/>
          </a:xfrm>
          <a:prstGeom prst="rect">
            <a:avLst/>
          </a:prstGeom>
          <a:noFill/>
        </p:spPr>
        <p:txBody>
          <a:bodyPr wrap="square">
            <a:spAutoFit/>
          </a:bodyPr>
          <a:lstStyle/>
          <a:p>
            <a:pPr>
              <a:lnSpc>
                <a:spcPct val="114000"/>
              </a:lnSpc>
            </a:pPr>
            <a:r>
              <a:rPr lang="en-AU" sz="1800" dirty="0"/>
              <a:t>Bar charts are very versatile. They are best used to show change over time, compare different categories or compare parts of a whole. </a:t>
            </a:r>
          </a:p>
        </p:txBody>
      </p:sp>
      <p:grpSp>
        <p:nvGrpSpPr>
          <p:cNvPr id="34" name="Group 33" descr="Horizontal &#10;Best used for data with long category labels&#10;">
            <a:extLst>
              <a:ext uri="{FF2B5EF4-FFF2-40B4-BE49-F238E27FC236}">
                <a16:creationId xmlns:a16="http://schemas.microsoft.com/office/drawing/2014/main" id="{9BD39003-84BC-1C2E-A6CC-7E67AD663FA5}"/>
              </a:ext>
            </a:extLst>
          </p:cNvPr>
          <p:cNvGrpSpPr/>
          <p:nvPr/>
        </p:nvGrpSpPr>
        <p:grpSpPr>
          <a:xfrm>
            <a:off x="355850" y="1759096"/>
            <a:ext cx="4656500" cy="2351860"/>
            <a:chOff x="355850" y="1759096"/>
            <a:chExt cx="4656500" cy="2351860"/>
          </a:xfrm>
        </p:grpSpPr>
        <p:pic>
          <p:nvPicPr>
            <p:cNvPr id="24" name="Picture 23" descr="A graph with numbers and text">
              <a:extLst>
                <a:ext uri="{FF2B5EF4-FFF2-40B4-BE49-F238E27FC236}">
                  <a16:creationId xmlns:a16="http://schemas.microsoft.com/office/drawing/2014/main" id="{9AE39B89-B8D4-FE38-63A2-CBA7590734B8}"/>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360000" y="1759096"/>
              <a:ext cx="2332400" cy="1166200"/>
            </a:xfrm>
            <a:prstGeom prst="rect">
              <a:avLst/>
            </a:prstGeom>
            <a:ln>
              <a:noFill/>
            </a:ln>
            <a:effectLst>
              <a:outerShdw blurRad="50800" dist="38100" dir="2700000" algn="tl" rotWithShape="0">
                <a:prstClr val="black">
                  <a:alpha val="40000"/>
                </a:prstClr>
              </a:outerShdw>
            </a:effectLst>
          </p:spPr>
        </p:pic>
        <p:sp>
          <p:nvSpPr>
            <p:cNvPr id="28" name="TextBox 27">
              <a:extLst>
                <a:ext uri="{FF2B5EF4-FFF2-40B4-BE49-F238E27FC236}">
                  <a16:creationId xmlns:a16="http://schemas.microsoft.com/office/drawing/2014/main" id="{AEF834FD-B627-696E-44D1-E503D8D2355D}"/>
                </a:ext>
              </a:extLst>
            </p:cNvPr>
            <p:cNvSpPr txBox="1"/>
            <p:nvPr/>
          </p:nvSpPr>
          <p:spPr>
            <a:xfrm>
              <a:off x="355850" y="3048421"/>
              <a:ext cx="4656500" cy="1062535"/>
            </a:xfrm>
            <a:prstGeom prst="rect">
              <a:avLst/>
            </a:prstGeom>
            <a:noFill/>
          </p:spPr>
          <p:txBody>
            <a:bodyPr wrap="square">
              <a:spAutoFit/>
            </a:bodyPr>
            <a:lstStyle/>
            <a:p>
              <a:pPr>
                <a:lnSpc>
                  <a:spcPct val="107000"/>
                </a:lnSpc>
                <a:spcAft>
                  <a:spcPts val="800"/>
                </a:spcAft>
              </a:pPr>
              <a:r>
                <a:rPr lang="en-AU" sz="1800" b="1" kern="100" dirty="0">
                  <a:latin typeface="+mj-lt"/>
                  <a:ea typeface="Aptos" panose="020B0004020202020204" pitchFamily="34" charset="0"/>
                  <a:cs typeface="Times New Roman" panose="02020603050405020304" pitchFamily="18" charset="0"/>
                </a:rPr>
                <a:t>H</a:t>
              </a:r>
              <a:r>
                <a:rPr lang="en-AU" sz="1800" b="1" kern="100" dirty="0">
                  <a:effectLst/>
                  <a:latin typeface="+mj-lt"/>
                  <a:ea typeface="Aptos" panose="020B0004020202020204" pitchFamily="34" charset="0"/>
                  <a:cs typeface="Times New Roman" panose="02020603050405020304" pitchFamily="18" charset="0"/>
                </a:rPr>
                <a:t>orizontal </a:t>
              </a:r>
            </a:p>
            <a:p>
              <a:pPr>
                <a:lnSpc>
                  <a:spcPct val="107000"/>
                </a:lnSpc>
                <a:spcAft>
                  <a:spcPts val="800"/>
                </a:spcAft>
              </a:pPr>
              <a:r>
                <a:rPr lang="en-AU" sz="1800" dirty="0"/>
                <a:t>Best used for data with long category labels.</a:t>
              </a:r>
              <a:endParaRPr lang="en-AU" sz="1800" kern="100" dirty="0">
                <a:effectLst/>
                <a:ea typeface="Aptos" panose="020B0004020202020204" pitchFamily="34" charset="0"/>
                <a:cs typeface="Times New Roman" panose="02020603050405020304" pitchFamily="18" charset="0"/>
              </a:endParaRPr>
            </a:p>
          </p:txBody>
        </p:sp>
      </p:grpSp>
      <p:grpSp>
        <p:nvGrpSpPr>
          <p:cNvPr id="35" name="Group 34" descr="Stacked&#10;Best used when there is a need to compare multiple part-to-whole relationships.&#10;">
            <a:extLst>
              <a:ext uri="{FF2B5EF4-FFF2-40B4-BE49-F238E27FC236}">
                <a16:creationId xmlns:a16="http://schemas.microsoft.com/office/drawing/2014/main" id="{9F464272-1FD9-61A8-E9B6-B57AABC161A1}"/>
              </a:ext>
            </a:extLst>
          </p:cNvPr>
          <p:cNvGrpSpPr/>
          <p:nvPr/>
        </p:nvGrpSpPr>
        <p:grpSpPr>
          <a:xfrm>
            <a:off x="360000" y="4269650"/>
            <a:ext cx="4656500" cy="2426350"/>
            <a:chOff x="360000" y="4269650"/>
            <a:chExt cx="4656500" cy="2426350"/>
          </a:xfrm>
        </p:grpSpPr>
        <p:pic>
          <p:nvPicPr>
            <p:cNvPr id="26" name="Picture 25" descr="A graph of different shades of blue">
              <a:extLst>
                <a:ext uri="{FF2B5EF4-FFF2-40B4-BE49-F238E27FC236}">
                  <a16:creationId xmlns:a16="http://schemas.microsoft.com/office/drawing/2014/main" id="{B0B12FB5-9C6A-09A4-2E5D-78FECB7A7194}"/>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360000" y="4269650"/>
              <a:ext cx="2332400" cy="1166200"/>
            </a:xfrm>
            <a:prstGeom prst="rect">
              <a:avLst/>
            </a:prstGeom>
            <a:ln>
              <a:noFill/>
            </a:ln>
            <a:effectLst>
              <a:outerShdw blurRad="50800" dist="38100" dir="2700000" algn="tl" rotWithShape="0">
                <a:prstClr val="black">
                  <a:alpha val="40000"/>
                </a:prstClr>
              </a:outerShdw>
            </a:effectLst>
          </p:spPr>
        </p:pic>
        <p:sp>
          <p:nvSpPr>
            <p:cNvPr id="31" name="TextBox 30">
              <a:extLst>
                <a:ext uri="{FF2B5EF4-FFF2-40B4-BE49-F238E27FC236}">
                  <a16:creationId xmlns:a16="http://schemas.microsoft.com/office/drawing/2014/main" id="{A8CBF018-7A94-4A34-6CCB-907109403D1E}"/>
                </a:ext>
              </a:extLst>
            </p:cNvPr>
            <p:cNvSpPr txBox="1"/>
            <p:nvPr/>
          </p:nvSpPr>
          <p:spPr>
            <a:xfrm>
              <a:off x="360000" y="5633465"/>
              <a:ext cx="4656500" cy="1062535"/>
            </a:xfrm>
            <a:prstGeom prst="rect">
              <a:avLst/>
            </a:prstGeom>
            <a:noFill/>
          </p:spPr>
          <p:txBody>
            <a:bodyPr wrap="square">
              <a:spAutoFit/>
            </a:bodyPr>
            <a:lstStyle/>
            <a:p>
              <a:pPr>
                <a:lnSpc>
                  <a:spcPct val="107000"/>
                </a:lnSpc>
                <a:spcAft>
                  <a:spcPts val="800"/>
                </a:spcAft>
              </a:pPr>
              <a:r>
                <a:rPr lang="en-AU" sz="1800" b="1" kern="100" dirty="0">
                  <a:effectLst/>
                  <a:latin typeface="+mj-lt"/>
                  <a:ea typeface="Aptos" panose="020B0004020202020204" pitchFamily="34" charset="0"/>
                  <a:cs typeface="Times New Roman" panose="02020603050405020304" pitchFamily="18" charset="0"/>
                </a:rPr>
                <a:t>Stacked</a:t>
              </a:r>
            </a:p>
            <a:p>
              <a:pPr>
                <a:lnSpc>
                  <a:spcPct val="107000"/>
                </a:lnSpc>
                <a:spcAft>
                  <a:spcPts val="800"/>
                </a:spcAft>
              </a:pPr>
              <a:r>
                <a:rPr lang="en-AU" sz="1800" kern="100" dirty="0">
                  <a:effectLst/>
                  <a:ea typeface="Aptos" panose="020B0004020202020204" pitchFamily="34" charset="0"/>
                  <a:cs typeface="Times New Roman" panose="02020603050405020304" pitchFamily="18" charset="0"/>
                </a:rPr>
                <a:t>Best used when there is a need to compare multiple part-to-whole relationships.</a:t>
              </a:r>
            </a:p>
          </p:txBody>
        </p:sp>
      </p:grpSp>
      <p:grpSp>
        <p:nvGrpSpPr>
          <p:cNvPr id="36" name="Group 35" descr="Vertical &#10;Best used for chronological data or when visualizing negative values below the x-axis&#10;">
            <a:extLst>
              <a:ext uri="{FF2B5EF4-FFF2-40B4-BE49-F238E27FC236}">
                <a16:creationId xmlns:a16="http://schemas.microsoft.com/office/drawing/2014/main" id="{4B6FDDEE-DEE9-137F-992E-F3484889397D}"/>
              </a:ext>
            </a:extLst>
          </p:cNvPr>
          <p:cNvGrpSpPr/>
          <p:nvPr/>
        </p:nvGrpSpPr>
        <p:grpSpPr>
          <a:xfrm>
            <a:off x="6827031" y="1811246"/>
            <a:ext cx="4656500" cy="2351860"/>
            <a:chOff x="6827031" y="1811246"/>
            <a:chExt cx="4656500" cy="2351860"/>
          </a:xfrm>
        </p:grpSpPr>
        <p:pic>
          <p:nvPicPr>
            <p:cNvPr id="25" name="Picture 24" descr="A graph of different sizes of columns&#10;">
              <a:extLst>
                <a:ext uri="{FF2B5EF4-FFF2-40B4-BE49-F238E27FC236}">
                  <a16:creationId xmlns:a16="http://schemas.microsoft.com/office/drawing/2014/main" id="{98918490-DB88-EF9D-E76C-989DF837D573}"/>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a:off x="6827031" y="1811246"/>
              <a:ext cx="2332400" cy="1166200"/>
            </a:xfrm>
            <a:prstGeom prst="rect">
              <a:avLst/>
            </a:prstGeom>
            <a:ln>
              <a:noFill/>
            </a:ln>
            <a:effectLst>
              <a:outerShdw blurRad="50800" dist="38100" dir="2700000" algn="tl" rotWithShape="0">
                <a:prstClr val="black">
                  <a:alpha val="40000"/>
                </a:prstClr>
              </a:outerShdw>
            </a:effectLst>
          </p:spPr>
        </p:pic>
        <p:sp>
          <p:nvSpPr>
            <p:cNvPr id="29" name="TextBox 28">
              <a:extLst>
                <a:ext uri="{FF2B5EF4-FFF2-40B4-BE49-F238E27FC236}">
                  <a16:creationId xmlns:a16="http://schemas.microsoft.com/office/drawing/2014/main" id="{E6E37378-C021-0F66-9B20-57F98C9A5551}"/>
                </a:ext>
              </a:extLst>
            </p:cNvPr>
            <p:cNvSpPr txBox="1"/>
            <p:nvPr/>
          </p:nvSpPr>
          <p:spPr>
            <a:xfrm>
              <a:off x="6827031" y="3100571"/>
              <a:ext cx="4656500" cy="1062535"/>
            </a:xfrm>
            <a:prstGeom prst="rect">
              <a:avLst/>
            </a:prstGeom>
            <a:noFill/>
          </p:spPr>
          <p:txBody>
            <a:bodyPr wrap="square">
              <a:spAutoFit/>
            </a:bodyPr>
            <a:lstStyle/>
            <a:p>
              <a:pPr>
                <a:lnSpc>
                  <a:spcPct val="107000"/>
                </a:lnSpc>
                <a:spcAft>
                  <a:spcPts val="800"/>
                </a:spcAft>
              </a:pPr>
              <a:r>
                <a:rPr lang="en-AU" sz="1800" b="1" kern="100" dirty="0">
                  <a:effectLst/>
                  <a:latin typeface="+mj-lt"/>
                  <a:ea typeface="Aptos" panose="020B0004020202020204" pitchFamily="34" charset="0"/>
                  <a:cs typeface="Times New Roman" panose="02020603050405020304" pitchFamily="18" charset="0"/>
                </a:rPr>
                <a:t>Vertical </a:t>
              </a:r>
            </a:p>
            <a:p>
              <a:pPr>
                <a:lnSpc>
                  <a:spcPct val="107000"/>
                </a:lnSpc>
                <a:spcAft>
                  <a:spcPts val="800"/>
                </a:spcAft>
              </a:pPr>
              <a:r>
                <a:rPr lang="en-AU" sz="1800" dirty="0"/>
                <a:t>Best used for chronological data or when visualising negative values below the x-axis.</a:t>
              </a:r>
              <a:endParaRPr lang="en-AU" sz="1800" kern="100" dirty="0">
                <a:effectLst/>
                <a:ea typeface="Aptos" panose="020B0004020202020204" pitchFamily="34" charset="0"/>
                <a:cs typeface="Times New Roman" panose="02020603050405020304" pitchFamily="18" charset="0"/>
              </a:endParaRPr>
            </a:p>
          </p:txBody>
        </p:sp>
      </p:grpSp>
      <p:grpSp>
        <p:nvGrpSpPr>
          <p:cNvPr id="37" name="Group 36" descr="100% Stacked&#10;Best used for percentage breakdowns when overall value is not important &#10;">
            <a:extLst>
              <a:ext uri="{FF2B5EF4-FFF2-40B4-BE49-F238E27FC236}">
                <a16:creationId xmlns:a16="http://schemas.microsoft.com/office/drawing/2014/main" id="{417408E9-A347-F575-9302-59A96C36E5FA}"/>
              </a:ext>
            </a:extLst>
          </p:cNvPr>
          <p:cNvGrpSpPr/>
          <p:nvPr/>
        </p:nvGrpSpPr>
        <p:grpSpPr>
          <a:xfrm>
            <a:off x="6827031" y="4321800"/>
            <a:ext cx="4656500" cy="2426350"/>
            <a:chOff x="6827031" y="4321800"/>
            <a:chExt cx="4656500" cy="2426350"/>
          </a:xfrm>
        </p:grpSpPr>
        <p:pic>
          <p:nvPicPr>
            <p:cNvPr id="27" name="Picture 26" descr="A graph of a number of blue squares&#10;&#10;">
              <a:extLst>
                <a:ext uri="{FF2B5EF4-FFF2-40B4-BE49-F238E27FC236}">
                  <a16:creationId xmlns:a16="http://schemas.microsoft.com/office/drawing/2014/main" id="{9B3C7099-2D95-3E78-FA4D-C6C86DC1FE1A}"/>
                </a:ext>
              </a:extLst>
            </p:cNvPr>
            <p:cNvPicPr>
              <a:picLocks/>
            </p:cNvPicPr>
            <p:nvPr/>
          </p:nvPicPr>
          <p:blipFill>
            <a:blip r:embed="rId6" cstate="screen">
              <a:extLst>
                <a:ext uri="{28A0092B-C50C-407E-A947-70E740481C1C}">
                  <a14:useLocalDpi xmlns:a14="http://schemas.microsoft.com/office/drawing/2010/main"/>
                </a:ext>
              </a:extLst>
            </a:blip>
            <a:stretch>
              <a:fillRect/>
            </a:stretch>
          </p:blipFill>
          <p:spPr>
            <a:xfrm>
              <a:off x="6827031" y="4321800"/>
              <a:ext cx="2332400" cy="1166200"/>
            </a:xfrm>
            <a:prstGeom prst="rect">
              <a:avLst/>
            </a:prstGeom>
            <a:ln>
              <a:noFill/>
            </a:ln>
            <a:effectLst>
              <a:outerShdw blurRad="50800" dist="38100" dir="2700000" algn="tl" rotWithShape="0">
                <a:prstClr val="black">
                  <a:alpha val="40000"/>
                </a:prstClr>
              </a:outerShdw>
            </a:effectLst>
          </p:spPr>
        </p:pic>
        <p:sp>
          <p:nvSpPr>
            <p:cNvPr id="30" name="TextBox 29">
              <a:extLst>
                <a:ext uri="{FF2B5EF4-FFF2-40B4-BE49-F238E27FC236}">
                  <a16:creationId xmlns:a16="http://schemas.microsoft.com/office/drawing/2014/main" id="{8006014D-6A47-B7D0-F856-C87A4284D452}"/>
                </a:ext>
              </a:extLst>
            </p:cNvPr>
            <p:cNvSpPr txBox="1"/>
            <p:nvPr/>
          </p:nvSpPr>
          <p:spPr>
            <a:xfrm>
              <a:off x="6827031" y="5685615"/>
              <a:ext cx="4656500" cy="1062535"/>
            </a:xfrm>
            <a:prstGeom prst="rect">
              <a:avLst/>
            </a:prstGeom>
            <a:noFill/>
          </p:spPr>
          <p:txBody>
            <a:bodyPr wrap="square">
              <a:spAutoFit/>
            </a:bodyPr>
            <a:lstStyle/>
            <a:p>
              <a:pPr>
                <a:lnSpc>
                  <a:spcPct val="107000"/>
                </a:lnSpc>
                <a:spcAft>
                  <a:spcPts val="800"/>
                </a:spcAft>
              </a:pPr>
              <a:r>
                <a:rPr lang="en-AU" sz="1800" b="1" kern="100" dirty="0">
                  <a:effectLst/>
                  <a:latin typeface="+mj-lt"/>
                  <a:ea typeface="Aptos" panose="020B0004020202020204" pitchFamily="34" charset="0"/>
                  <a:cs typeface="Times New Roman" panose="02020603050405020304" pitchFamily="18" charset="0"/>
                </a:rPr>
                <a:t>100% Stacked</a:t>
              </a:r>
            </a:p>
            <a:p>
              <a:pPr>
                <a:lnSpc>
                  <a:spcPct val="107000"/>
                </a:lnSpc>
                <a:spcAft>
                  <a:spcPts val="800"/>
                </a:spcAft>
              </a:pPr>
              <a:r>
                <a:rPr lang="en-AU" sz="1800" kern="100" dirty="0">
                  <a:effectLst/>
                  <a:ea typeface="Aptos" panose="020B0004020202020204" pitchFamily="34" charset="0"/>
                  <a:cs typeface="Times New Roman" panose="02020603050405020304" pitchFamily="18" charset="0"/>
                </a:rPr>
                <a:t>Best used for percentage breakdowns when overall value is not important. </a:t>
              </a:r>
            </a:p>
          </p:txBody>
        </p:sp>
      </p:grpSp>
      <p:cxnSp>
        <p:nvCxnSpPr>
          <p:cNvPr id="33" name="Straight Connector 32">
            <a:extLst>
              <a:ext uri="{FF2B5EF4-FFF2-40B4-BE49-F238E27FC236}">
                <a16:creationId xmlns:a16="http://schemas.microsoft.com/office/drawing/2014/main" id="{ED5E61F8-5BAE-B719-71DA-2A4F096C6D0C}"/>
              </a:ext>
              <a:ext uri="{C183D7F6-B498-43B3-948B-1728B52AA6E4}">
                <adec:decorative xmlns:adec="http://schemas.microsoft.com/office/drawing/2017/decorative" val="1"/>
              </a:ext>
            </a:extLst>
          </p:cNvPr>
          <p:cNvCxnSpPr>
            <a:cxnSpLocks/>
          </p:cNvCxnSpPr>
          <p:nvPr/>
        </p:nvCxnSpPr>
        <p:spPr>
          <a:xfrm>
            <a:off x="5919690" y="1600402"/>
            <a:ext cx="0" cy="5095598"/>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16</a:t>
            </a:fld>
            <a:endParaRPr lang="en-AU"/>
          </a:p>
        </p:txBody>
      </p:sp>
    </p:spTree>
    <p:extLst>
      <p:ext uri="{BB962C8B-B14F-4D97-AF65-F5344CB8AC3E}">
        <p14:creationId xmlns:p14="http://schemas.microsoft.com/office/powerpoint/2010/main" val="2771428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87726E-34F6-49A9-A1AA-1FDECB1D91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1A4CCF-B75F-ACB1-5659-40BDBC07EE1C}"/>
              </a:ext>
            </a:extLst>
          </p:cNvPr>
          <p:cNvSpPr>
            <a:spLocks noGrp="1"/>
          </p:cNvSpPr>
          <p:nvPr>
            <p:ph type="title"/>
          </p:nvPr>
        </p:nvSpPr>
        <p:spPr/>
        <p:txBody>
          <a:bodyPr/>
          <a:lstStyle/>
          <a:p>
            <a:r>
              <a:rPr lang="en-AU" dirty="0">
                <a:latin typeface="+mj-lt"/>
              </a:rPr>
              <a:t>Bar chart – best design practices</a:t>
            </a:r>
          </a:p>
        </p:txBody>
      </p:sp>
      <p:grpSp>
        <p:nvGrpSpPr>
          <p:cNvPr id="37" name="Group 36" descr="Use horizontal labels &#10;Avoid steep diagonal or vertical type, as it can be difficult to read.&#10;">
            <a:extLst>
              <a:ext uri="{FF2B5EF4-FFF2-40B4-BE49-F238E27FC236}">
                <a16:creationId xmlns:a16="http://schemas.microsoft.com/office/drawing/2014/main" id="{C1A56BD5-9DD8-DD09-6994-0D323B46AAE8}"/>
              </a:ext>
            </a:extLst>
          </p:cNvPr>
          <p:cNvGrpSpPr/>
          <p:nvPr/>
        </p:nvGrpSpPr>
        <p:grpSpPr>
          <a:xfrm>
            <a:off x="360000" y="1428161"/>
            <a:ext cx="4720000" cy="2399579"/>
            <a:chOff x="360000" y="1428161"/>
            <a:chExt cx="4720000" cy="2399579"/>
          </a:xfrm>
        </p:grpSpPr>
        <p:pic>
          <p:nvPicPr>
            <p:cNvPr id="19" name="Picture 18" descr="A graph of a bar chart">
              <a:extLst>
                <a:ext uri="{FF2B5EF4-FFF2-40B4-BE49-F238E27FC236}">
                  <a16:creationId xmlns:a16="http://schemas.microsoft.com/office/drawing/2014/main" id="{B481859C-7172-EEEC-5B26-6CC7C66683EA}"/>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360000" y="1428161"/>
              <a:ext cx="2520000" cy="1260000"/>
            </a:xfrm>
            <a:prstGeom prst="rect">
              <a:avLst/>
            </a:prstGeom>
          </p:spPr>
        </p:pic>
        <p:sp>
          <p:nvSpPr>
            <p:cNvPr id="12" name="TextBox 11">
              <a:extLst>
                <a:ext uri="{FF2B5EF4-FFF2-40B4-BE49-F238E27FC236}">
                  <a16:creationId xmlns:a16="http://schemas.microsoft.com/office/drawing/2014/main" id="{79F91E63-F5CC-1EA3-010A-F50FE6179D80}"/>
                </a:ext>
              </a:extLst>
            </p:cNvPr>
            <p:cNvSpPr txBox="1"/>
            <p:nvPr/>
          </p:nvSpPr>
          <p:spPr>
            <a:xfrm>
              <a:off x="360000" y="2737442"/>
              <a:ext cx="4720000" cy="1090298"/>
            </a:xfrm>
            <a:prstGeom prst="rect">
              <a:avLst/>
            </a:prstGeom>
            <a:noFill/>
          </p:spPr>
          <p:txBody>
            <a:bodyPr wrap="square">
              <a:spAutoFit/>
            </a:bodyPr>
            <a:lstStyle/>
            <a:p>
              <a:pPr>
                <a:lnSpc>
                  <a:spcPct val="114000"/>
                </a:lnSpc>
                <a:spcAft>
                  <a:spcPts val="600"/>
                </a:spcAft>
              </a:pPr>
              <a:r>
                <a:rPr lang="en-AU" sz="1800" b="1" kern="100" dirty="0">
                  <a:effectLst/>
                  <a:latin typeface="+mj-lt"/>
                  <a:ea typeface="Aptos" panose="020B0004020202020204" pitchFamily="34" charset="0"/>
                  <a:cs typeface="Times New Roman" panose="02020603050405020304" pitchFamily="18" charset="0"/>
                </a:rPr>
                <a:t>Use horizontal labels </a:t>
              </a:r>
            </a:p>
            <a:p>
              <a:pPr>
                <a:lnSpc>
                  <a:spcPct val="114000"/>
                </a:lnSpc>
                <a:spcAft>
                  <a:spcPts val="600"/>
                </a:spcAft>
              </a:pPr>
              <a:r>
                <a:rPr lang="en-AU" sz="1800" kern="100" dirty="0">
                  <a:effectLst/>
                  <a:ea typeface="Aptos" panose="020B0004020202020204" pitchFamily="34" charset="0"/>
                  <a:cs typeface="Times New Roman" panose="02020603050405020304" pitchFamily="18" charset="0"/>
                </a:rPr>
                <a:t>Avoid steep diagonal or vertical type, as it can be difficult to read.</a:t>
              </a:r>
            </a:p>
          </p:txBody>
        </p:sp>
      </p:grpSp>
      <p:grpSp>
        <p:nvGrpSpPr>
          <p:cNvPr id="38" name="Group 37" descr="Start the y-axis value at 0 &#10;Starting at a value above zero truncates the bars and doesn’t accurately reflect the full value.&#10;">
            <a:extLst>
              <a:ext uri="{FF2B5EF4-FFF2-40B4-BE49-F238E27FC236}">
                <a16:creationId xmlns:a16="http://schemas.microsoft.com/office/drawing/2014/main" id="{766D148A-D0D1-79E9-5C1F-BDC19984AAC9}"/>
              </a:ext>
            </a:extLst>
          </p:cNvPr>
          <p:cNvGrpSpPr/>
          <p:nvPr/>
        </p:nvGrpSpPr>
        <p:grpSpPr>
          <a:xfrm>
            <a:off x="360000" y="3876866"/>
            <a:ext cx="5304200" cy="2468734"/>
            <a:chOff x="360000" y="3876866"/>
            <a:chExt cx="5304200" cy="2468734"/>
          </a:xfrm>
        </p:grpSpPr>
        <p:pic>
          <p:nvPicPr>
            <p:cNvPr id="8" name="Picture 7">
              <a:extLst>
                <a:ext uri="{FF2B5EF4-FFF2-40B4-BE49-F238E27FC236}">
                  <a16:creationId xmlns:a16="http://schemas.microsoft.com/office/drawing/2014/main" id="{7F245C3C-4022-7F9F-CBB4-76704334CC0B}"/>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360000" y="3876866"/>
              <a:ext cx="2520000" cy="1260000"/>
            </a:xfrm>
            <a:prstGeom prst="rect">
              <a:avLst/>
            </a:prstGeom>
          </p:spPr>
        </p:pic>
        <p:sp>
          <p:nvSpPr>
            <p:cNvPr id="13" name="TextBox 12">
              <a:extLst>
                <a:ext uri="{FF2B5EF4-FFF2-40B4-BE49-F238E27FC236}">
                  <a16:creationId xmlns:a16="http://schemas.microsoft.com/office/drawing/2014/main" id="{82D093B9-D663-B9B4-EB5F-A0550CEB20CE}"/>
                </a:ext>
              </a:extLst>
            </p:cNvPr>
            <p:cNvSpPr txBox="1"/>
            <p:nvPr/>
          </p:nvSpPr>
          <p:spPr>
            <a:xfrm>
              <a:off x="360000" y="5255302"/>
              <a:ext cx="5304200" cy="1090298"/>
            </a:xfrm>
            <a:prstGeom prst="rect">
              <a:avLst/>
            </a:prstGeom>
            <a:noFill/>
          </p:spPr>
          <p:txBody>
            <a:bodyPr wrap="square">
              <a:spAutoFit/>
            </a:bodyPr>
            <a:lstStyle/>
            <a:p>
              <a:pPr>
                <a:lnSpc>
                  <a:spcPct val="114000"/>
                </a:lnSpc>
                <a:spcAft>
                  <a:spcPts val="600"/>
                </a:spcAft>
              </a:pPr>
              <a:r>
                <a:rPr lang="en-AU" sz="1800" b="1" kern="100" dirty="0">
                  <a:effectLst/>
                  <a:latin typeface="+mj-lt"/>
                  <a:ea typeface="Aptos" panose="020B0004020202020204" pitchFamily="34" charset="0"/>
                  <a:cs typeface="Times New Roman" panose="02020603050405020304" pitchFamily="18" charset="0"/>
                </a:rPr>
                <a:t>Start the y-axis value at 0 </a:t>
              </a:r>
            </a:p>
            <a:p>
              <a:pPr>
                <a:lnSpc>
                  <a:spcPct val="114000"/>
                </a:lnSpc>
                <a:spcAft>
                  <a:spcPts val="600"/>
                </a:spcAft>
              </a:pPr>
              <a:r>
                <a:rPr lang="en-AU" sz="1800" kern="100" dirty="0">
                  <a:effectLst/>
                  <a:ea typeface="Aptos" panose="020B0004020202020204" pitchFamily="34" charset="0"/>
                  <a:cs typeface="Times New Roman" panose="02020603050405020304" pitchFamily="18" charset="0"/>
                </a:rPr>
                <a:t>Starting at a value above zero truncates the bars and doesn’t accurately reflect the full value.</a:t>
              </a:r>
            </a:p>
          </p:txBody>
        </p:sp>
      </p:grpSp>
      <p:grpSp>
        <p:nvGrpSpPr>
          <p:cNvPr id="39" name="Group 38" descr="Use consistent colours &#10;Use one colour for bar charts. You may use an accent colour to highlight a significant data point.&#10;">
            <a:extLst>
              <a:ext uri="{FF2B5EF4-FFF2-40B4-BE49-F238E27FC236}">
                <a16:creationId xmlns:a16="http://schemas.microsoft.com/office/drawing/2014/main" id="{50E78FBE-2EBB-0338-1FD7-FA2D69DAC358}"/>
              </a:ext>
            </a:extLst>
          </p:cNvPr>
          <p:cNvGrpSpPr/>
          <p:nvPr/>
        </p:nvGrpSpPr>
        <p:grpSpPr>
          <a:xfrm>
            <a:off x="6482375" y="1428161"/>
            <a:ext cx="5239725" cy="2422579"/>
            <a:chOff x="6482375" y="1428161"/>
            <a:chExt cx="5239725" cy="2422579"/>
          </a:xfrm>
        </p:grpSpPr>
        <p:pic>
          <p:nvPicPr>
            <p:cNvPr id="9" name="Picture 8">
              <a:extLst>
                <a:ext uri="{FF2B5EF4-FFF2-40B4-BE49-F238E27FC236}">
                  <a16:creationId xmlns:a16="http://schemas.microsoft.com/office/drawing/2014/main" id="{CCD01D85-AD3B-43F5-D000-61102969FB0E}"/>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a:off x="6482375" y="1428161"/>
              <a:ext cx="2520000" cy="1260000"/>
            </a:xfrm>
            <a:prstGeom prst="rect">
              <a:avLst/>
            </a:prstGeom>
          </p:spPr>
        </p:pic>
        <p:sp>
          <p:nvSpPr>
            <p:cNvPr id="14" name="TextBox 13" descr="Use consistent colours &#10;Use one colour for bar charts. You may use an accent colour to highlight a significant data point.&#10;">
              <a:extLst>
                <a:ext uri="{FF2B5EF4-FFF2-40B4-BE49-F238E27FC236}">
                  <a16:creationId xmlns:a16="http://schemas.microsoft.com/office/drawing/2014/main" id="{02BBAE28-6FEF-BDFD-2892-1600EED34A1E}"/>
                </a:ext>
              </a:extLst>
            </p:cNvPr>
            <p:cNvSpPr txBox="1"/>
            <p:nvPr/>
          </p:nvSpPr>
          <p:spPr>
            <a:xfrm>
              <a:off x="6482375" y="2760442"/>
              <a:ext cx="5239725" cy="1090298"/>
            </a:xfrm>
            <a:prstGeom prst="rect">
              <a:avLst/>
            </a:prstGeom>
            <a:noFill/>
          </p:spPr>
          <p:txBody>
            <a:bodyPr wrap="square">
              <a:spAutoFit/>
            </a:bodyPr>
            <a:lstStyle/>
            <a:p>
              <a:pPr>
                <a:lnSpc>
                  <a:spcPct val="114000"/>
                </a:lnSpc>
                <a:spcAft>
                  <a:spcPts val="600"/>
                </a:spcAft>
              </a:pPr>
              <a:r>
                <a:rPr lang="en-AU" sz="1800" b="1" kern="100" dirty="0">
                  <a:effectLst/>
                  <a:latin typeface="+mj-lt"/>
                  <a:ea typeface="Aptos" panose="020B0004020202020204" pitchFamily="34" charset="0"/>
                  <a:cs typeface="Times New Roman" panose="02020603050405020304" pitchFamily="18" charset="0"/>
                </a:rPr>
                <a:t>Use consistent colours </a:t>
              </a:r>
            </a:p>
            <a:p>
              <a:pPr>
                <a:lnSpc>
                  <a:spcPct val="114000"/>
                </a:lnSpc>
                <a:spcAft>
                  <a:spcPts val="600"/>
                </a:spcAft>
              </a:pPr>
              <a:r>
                <a:rPr lang="en-AU" sz="1800" kern="100" dirty="0">
                  <a:effectLst/>
                  <a:ea typeface="Aptos" panose="020B0004020202020204" pitchFamily="34" charset="0"/>
                  <a:cs typeface="Times New Roman" panose="02020603050405020304" pitchFamily="18" charset="0"/>
                </a:rPr>
                <a:t>Use one colour for bar charts. You may use an accent colour to highlight a significant data point.</a:t>
              </a:r>
            </a:p>
          </p:txBody>
        </p:sp>
      </p:grpSp>
      <p:grpSp>
        <p:nvGrpSpPr>
          <p:cNvPr id="40" name="Group 39" descr="Order data appropriately &#10;Order categories alphabetically, sequentially, or by value.&#10;">
            <a:extLst>
              <a:ext uri="{FF2B5EF4-FFF2-40B4-BE49-F238E27FC236}">
                <a16:creationId xmlns:a16="http://schemas.microsoft.com/office/drawing/2014/main" id="{CCAA40C2-4AED-4F8E-4FCB-0604DDAB9F93}"/>
              </a:ext>
            </a:extLst>
          </p:cNvPr>
          <p:cNvGrpSpPr/>
          <p:nvPr/>
        </p:nvGrpSpPr>
        <p:grpSpPr>
          <a:xfrm>
            <a:off x="6482375" y="3923021"/>
            <a:ext cx="5239725" cy="2422579"/>
            <a:chOff x="6482375" y="3923021"/>
            <a:chExt cx="5239725" cy="2422579"/>
          </a:xfrm>
        </p:grpSpPr>
        <p:sp>
          <p:nvSpPr>
            <p:cNvPr id="16" name="TextBox 15" descr="Order data appropriately &#10;Order categories alphabetically, sequentially, or by value.&#10;">
              <a:extLst>
                <a:ext uri="{FF2B5EF4-FFF2-40B4-BE49-F238E27FC236}">
                  <a16:creationId xmlns:a16="http://schemas.microsoft.com/office/drawing/2014/main" id="{04895277-F3AB-8D3E-655F-FFC133F3EC1B}"/>
                </a:ext>
              </a:extLst>
            </p:cNvPr>
            <p:cNvSpPr txBox="1"/>
            <p:nvPr/>
          </p:nvSpPr>
          <p:spPr>
            <a:xfrm>
              <a:off x="6482375" y="5255302"/>
              <a:ext cx="5239725" cy="1090298"/>
            </a:xfrm>
            <a:prstGeom prst="rect">
              <a:avLst/>
            </a:prstGeom>
            <a:noFill/>
          </p:spPr>
          <p:txBody>
            <a:bodyPr wrap="square">
              <a:spAutoFit/>
            </a:bodyPr>
            <a:lstStyle/>
            <a:p>
              <a:pPr>
                <a:lnSpc>
                  <a:spcPct val="114000"/>
                </a:lnSpc>
                <a:spcAft>
                  <a:spcPts val="600"/>
                </a:spcAft>
              </a:pPr>
              <a:r>
                <a:rPr lang="en-AU" sz="1800" b="1" kern="100" dirty="0">
                  <a:effectLst/>
                  <a:latin typeface="+mj-lt"/>
                  <a:ea typeface="Aptos" panose="020B0004020202020204" pitchFamily="34" charset="0"/>
                  <a:cs typeface="Times New Roman" panose="02020603050405020304" pitchFamily="18" charset="0"/>
                </a:rPr>
                <a:t>Order data appropriately </a:t>
              </a:r>
            </a:p>
            <a:p>
              <a:pPr>
                <a:lnSpc>
                  <a:spcPct val="114000"/>
                </a:lnSpc>
                <a:spcAft>
                  <a:spcPts val="600"/>
                </a:spcAft>
              </a:pPr>
              <a:r>
                <a:rPr lang="en-AU" sz="1800" kern="100" dirty="0">
                  <a:effectLst/>
                  <a:ea typeface="Aptos" panose="020B0004020202020204" pitchFamily="34" charset="0"/>
                  <a:cs typeface="Times New Roman" panose="02020603050405020304" pitchFamily="18" charset="0"/>
                </a:rPr>
                <a:t>Order categories alphabetically, sequentially or by value.</a:t>
              </a:r>
            </a:p>
          </p:txBody>
        </p:sp>
        <p:pic>
          <p:nvPicPr>
            <p:cNvPr id="18" name="Picture 17" descr="A graph showing order data appropriately">
              <a:extLst>
                <a:ext uri="{FF2B5EF4-FFF2-40B4-BE49-F238E27FC236}">
                  <a16:creationId xmlns:a16="http://schemas.microsoft.com/office/drawing/2014/main" id="{F8AB781C-326D-C0BD-E423-C6A38EEF223F}"/>
                </a:ext>
              </a:extLst>
            </p:cNvPr>
            <p:cNvPicPr>
              <a:picLocks/>
            </p:cNvPicPr>
            <p:nvPr/>
          </p:nvPicPr>
          <p:blipFill>
            <a:blip r:embed="rId6" cstate="screen">
              <a:extLst>
                <a:ext uri="{28A0092B-C50C-407E-A947-70E740481C1C}">
                  <a14:useLocalDpi xmlns:a14="http://schemas.microsoft.com/office/drawing/2010/main"/>
                </a:ext>
              </a:extLst>
            </a:blip>
            <a:stretch>
              <a:fillRect/>
            </a:stretch>
          </p:blipFill>
          <p:spPr>
            <a:xfrm>
              <a:off x="6482375" y="3923021"/>
              <a:ext cx="2520000" cy="1260000"/>
            </a:xfrm>
            <a:prstGeom prst="rect">
              <a:avLst/>
            </a:prstGeom>
          </p:spPr>
        </p:pic>
      </p:grpSp>
      <p:cxnSp>
        <p:nvCxnSpPr>
          <p:cNvPr id="32" name="Straight Connector 31">
            <a:extLst>
              <a:ext uri="{FF2B5EF4-FFF2-40B4-BE49-F238E27FC236}">
                <a16:creationId xmlns:a16="http://schemas.microsoft.com/office/drawing/2014/main" id="{39EA668E-49FD-F338-2516-725188B3CC48}"/>
              </a:ext>
              <a:ext uri="{C183D7F6-B498-43B3-948B-1728B52AA6E4}">
                <adec:decorative xmlns:adec="http://schemas.microsoft.com/office/drawing/2017/decorative" val="1"/>
              </a:ext>
            </a:extLst>
          </p:cNvPr>
          <p:cNvCxnSpPr>
            <a:cxnSpLocks/>
          </p:cNvCxnSpPr>
          <p:nvPr/>
        </p:nvCxnSpPr>
        <p:spPr>
          <a:xfrm>
            <a:off x="5919690" y="1600402"/>
            <a:ext cx="0" cy="5095598"/>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BEB46E6D-90EA-ABD1-F5EC-81A06E80A823}"/>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17</a:t>
            </a:fld>
            <a:endParaRPr lang="en-AU"/>
          </a:p>
        </p:txBody>
      </p:sp>
    </p:spTree>
    <p:extLst>
      <p:ext uri="{BB962C8B-B14F-4D97-AF65-F5344CB8AC3E}">
        <p14:creationId xmlns:p14="http://schemas.microsoft.com/office/powerpoint/2010/main" val="3754710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2C8E2-6E96-AF9F-F012-37745792C33E}"/>
              </a:ext>
            </a:extLst>
          </p:cNvPr>
          <p:cNvSpPr>
            <a:spLocks noGrp="1"/>
          </p:cNvSpPr>
          <p:nvPr>
            <p:ph type="title"/>
          </p:nvPr>
        </p:nvSpPr>
        <p:spPr>
          <a:xfrm>
            <a:off x="360000" y="360000"/>
            <a:ext cx="10080000" cy="460721"/>
          </a:xfrm>
        </p:spPr>
        <p:txBody>
          <a:bodyPr/>
          <a:lstStyle/>
          <a:p>
            <a:r>
              <a:rPr lang="en-AU" dirty="0">
                <a:latin typeface="+mj-lt"/>
              </a:rPr>
              <a:t>Line chart – variations</a:t>
            </a:r>
          </a:p>
        </p:txBody>
      </p:sp>
      <p:sp>
        <p:nvSpPr>
          <p:cNvPr id="4" name="TextBox 3">
            <a:extLst>
              <a:ext uri="{FF2B5EF4-FFF2-40B4-BE49-F238E27FC236}">
                <a16:creationId xmlns:a16="http://schemas.microsoft.com/office/drawing/2014/main" id="{2DC5ED95-1C01-489B-92ED-90373B3EF28D}"/>
              </a:ext>
            </a:extLst>
          </p:cNvPr>
          <p:cNvSpPr txBox="1"/>
          <p:nvPr/>
        </p:nvSpPr>
        <p:spPr>
          <a:xfrm>
            <a:off x="282720" y="914424"/>
            <a:ext cx="11626559" cy="697563"/>
          </a:xfrm>
          <a:prstGeom prst="rect">
            <a:avLst/>
          </a:prstGeom>
          <a:noFill/>
        </p:spPr>
        <p:txBody>
          <a:bodyPr wrap="square">
            <a:spAutoFit/>
          </a:bodyPr>
          <a:lstStyle/>
          <a:p>
            <a:pPr>
              <a:lnSpc>
                <a:spcPct val="114000"/>
              </a:lnSpc>
              <a:spcAft>
                <a:spcPts val="1200"/>
              </a:spcAft>
            </a:pPr>
            <a:r>
              <a:rPr lang="en-AU" sz="1800" dirty="0"/>
              <a:t>Line charts are used to show time-series relationships with continuous data. They help show trend, acceleration, deceleration and volatility. </a:t>
            </a:r>
          </a:p>
        </p:txBody>
      </p:sp>
      <p:grpSp>
        <p:nvGrpSpPr>
          <p:cNvPr id="25" name="Group 24" descr="Line&#10;Best suited for overall trend.&#10;">
            <a:extLst>
              <a:ext uri="{FF2B5EF4-FFF2-40B4-BE49-F238E27FC236}">
                <a16:creationId xmlns:a16="http://schemas.microsoft.com/office/drawing/2014/main" id="{6F13F8DD-41D7-25B0-4F8E-350DBDD05635}"/>
              </a:ext>
            </a:extLst>
          </p:cNvPr>
          <p:cNvGrpSpPr/>
          <p:nvPr/>
        </p:nvGrpSpPr>
        <p:grpSpPr>
          <a:xfrm>
            <a:off x="282720" y="1788407"/>
            <a:ext cx="4870585" cy="2197164"/>
            <a:chOff x="282720" y="1788407"/>
            <a:chExt cx="4870585" cy="2197164"/>
          </a:xfrm>
        </p:grpSpPr>
        <p:pic>
          <p:nvPicPr>
            <p:cNvPr id="18" name="Picture 17" descr="A graph with a line going up.">
              <a:extLst>
                <a:ext uri="{FF2B5EF4-FFF2-40B4-BE49-F238E27FC236}">
                  <a16:creationId xmlns:a16="http://schemas.microsoft.com/office/drawing/2014/main" id="{73E598F0-986C-A94C-D0C0-527A8DF548B0}"/>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369806" y="1788407"/>
              <a:ext cx="2520000" cy="1260000"/>
            </a:xfrm>
            <a:prstGeom prst="rect">
              <a:avLst/>
            </a:prstGeom>
            <a:ln>
              <a:noFill/>
            </a:ln>
            <a:effectLst>
              <a:outerShdw blurRad="50800" dist="38100" dir="2700000" algn="tl" rotWithShape="0">
                <a:prstClr val="black">
                  <a:alpha val="40000"/>
                </a:prstClr>
              </a:outerShdw>
            </a:effectLst>
          </p:spPr>
        </p:pic>
        <p:sp>
          <p:nvSpPr>
            <p:cNvPr id="21" name="TextBox 20">
              <a:extLst>
                <a:ext uri="{FF2B5EF4-FFF2-40B4-BE49-F238E27FC236}">
                  <a16:creationId xmlns:a16="http://schemas.microsoft.com/office/drawing/2014/main" id="{492B257F-3E1C-4C24-AE7B-AF6D5D4C0BA0}"/>
                </a:ext>
              </a:extLst>
            </p:cNvPr>
            <p:cNvSpPr txBox="1"/>
            <p:nvPr/>
          </p:nvSpPr>
          <p:spPr>
            <a:xfrm>
              <a:off x="282720" y="3211064"/>
              <a:ext cx="4870585" cy="774507"/>
            </a:xfrm>
            <a:prstGeom prst="rect">
              <a:avLst/>
            </a:prstGeom>
            <a:noFill/>
          </p:spPr>
          <p:txBody>
            <a:bodyPr wrap="square">
              <a:spAutoFit/>
            </a:bodyPr>
            <a:lstStyle/>
            <a:p>
              <a:pPr>
                <a:lnSpc>
                  <a:spcPct val="114000"/>
                </a:lnSpc>
                <a:spcAft>
                  <a:spcPts val="600"/>
                </a:spcAft>
              </a:pPr>
              <a:r>
                <a:rPr lang="en-AU" sz="1800" b="1" kern="100" dirty="0">
                  <a:effectLst/>
                  <a:latin typeface="+mj-lt"/>
                  <a:ea typeface="Aptos" panose="020B0004020202020204" pitchFamily="34" charset="0"/>
                  <a:cs typeface="Times New Roman" panose="02020603050405020304" pitchFamily="18" charset="0"/>
                </a:rPr>
                <a:t>Line</a:t>
              </a:r>
            </a:p>
            <a:p>
              <a:pPr>
                <a:lnSpc>
                  <a:spcPct val="114000"/>
                </a:lnSpc>
                <a:spcAft>
                  <a:spcPts val="600"/>
                </a:spcAft>
              </a:pPr>
              <a:r>
                <a:rPr lang="en-AU" sz="1800" kern="100" dirty="0">
                  <a:effectLst/>
                  <a:ea typeface="Aptos" panose="020B0004020202020204" pitchFamily="34" charset="0"/>
                  <a:cs typeface="Times New Roman" panose="02020603050405020304" pitchFamily="18" charset="0"/>
                </a:rPr>
                <a:t>Best suited for overall trend.</a:t>
              </a:r>
            </a:p>
          </p:txBody>
        </p:sp>
      </p:grpSp>
      <p:grpSp>
        <p:nvGrpSpPr>
          <p:cNvPr id="26" name="Group 25" descr="Combined chart &#10;Best suited for trend analysis of measures that vary in degree.&#10;">
            <a:extLst>
              <a:ext uri="{FF2B5EF4-FFF2-40B4-BE49-F238E27FC236}">
                <a16:creationId xmlns:a16="http://schemas.microsoft.com/office/drawing/2014/main" id="{E86AC947-C925-5CC8-495B-74703F462572}"/>
              </a:ext>
            </a:extLst>
          </p:cNvPr>
          <p:cNvGrpSpPr/>
          <p:nvPr/>
        </p:nvGrpSpPr>
        <p:grpSpPr>
          <a:xfrm>
            <a:off x="282720" y="4148228"/>
            <a:ext cx="4870585" cy="2512956"/>
            <a:chOff x="282720" y="4148228"/>
            <a:chExt cx="4870585" cy="2512956"/>
          </a:xfrm>
        </p:grpSpPr>
        <p:pic>
          <p:nvPicPr>
            <p:cNvPr id="19" name="Picture 18" descr="A graph with a line going up and columns">
              <a:extLst>
                <a:ext uri="{FF2B5EF4-FFF2-40B4-BE49-F238E27FC236}">
                  <a16:creationId xmlns:a16="http://schemas.microsoft.com/office/drawing/2014/main" id="{8727C9B7-0E81-79A0-D136-DF6E54C56FF0}"/>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282721" y="4148228"/>
              <a:ext cx="2520000" cy="1260000"/>
            </a:xfrm>
            <a:prstGeom prst="rect">
              <a:avLst/>
            </a:prstGeom>
            <a:ln>
              <a:noFill/>
            </a:ln>
            <a:effectLst>
              <a:outerShdw blurRad="50800" dist="38100" dir="2700000" algn="tl" rotWithShape="0">
                <a:prstClr val="black">
                  <a:alpha val="40000"/>
                </a:prstClr>
              </a:outerShdw>
            </a:effectLst>
          </p:spPr>
        </p:pic>
        <p:sp>
          <p:nvSpPr>
            <p:cNvPr id="22" name="TextBox 21">
              <a:extLst>
                <a:ext uri="{FF2B5EF4-FFF2-40B4-BE49-F238E27FC236}">
                  <a16:creationId xmlns:a16="http://schemas.microsoft.com/office/drawing/2014/main" id="{8DA905AA-EE91-CAB3-367C-FEFD09004597}"/>
                </a:ext>
              </a:extLst>
            </p:cNvPr>
            <p:cNvSpPr txBox="1"/>
            <p:nvPr/>
          </p:nvSpPr>
          <p:spPr>
            <a:xfrm>
              <a:off x="282720" y="5570886"/>
              <a:ext cx="4870585" cy="1090298"/>
            </a:xfrm>
            <a:prstGeom prst="rect">
              <a:avLst/>
            </a:prstGeom>
            <a:noFill/>
          </p:spPr>
          <p:txBody>
            <a:bodyPr wrap="square">
              <a:spAutoFit/>
            </a:bodyPr>
            <a:lstStyle/>
            <a:p>
              <a:pPr>
                <a:lnSpc>
                  <a:spcPct val="114000"/>
                </a:lnSpc>
                <a:spcAft>
                  <a:spcPts val="600"/>
                </a:spcAft>
              </a:pPr>
              <a:r>
                <a:rPr lang="en-AU" sz="1800" b="1" kern="100" dirty="0">
                  <a:effectLst/>
                  <a:latin typeface="+mj-lt"/>
                  <a:ea typeface="Aptos" panose="020B0004020202020204" pitchFamily="34" charset="0"/>
                  <a:cs typeface="Times New Roman" panose="02020603050405020304" pitchFamily="18" charset="0"/>
                </a:rPr>
                <a:t>Combined chart </a:t>
              </a:r>
            </a:p>
            <a:p>
              <a:pPr>
                <a:lnSpc>
                  <a:spcPct val="114000"/>
                </a:lnSpc>
                <a:spcAft>
                  <a:spcPts val="600"/>
                </a:spcAft>
              </a:pPr>
              <a:r>
                <a:rPr lang="en-AU" sz="1800" kern="100" dirty="0">
                  <a:effectLst/>
                  <a:ea typeface="Aptos" panose="020B0004020202020204" pitchFamily="34" charset="0"/>
                  <a:cs typeface="Times New Roman" panose="02020603050405020304" pitchFamily="18" charset="0"/>
                </a:rPr>
                <a:t>Best suited for trend analysis of measures that vary in degree.</a:t>
              </a:r>
            </a:p>
          </p:txBody>
        </p:sp>
      </p:grpSp>
      <p:grpSp>
        <p:nvGrpSpPr>
          <p:cNvPr id="27" name="Group 26" descr="Stacked area chart&#10;Best used to visualize part-to-whole relationships, helping show how each category contributes to the total. &#10;">
            <a:extLst>
              <a:ext uri="{FF2B5EF4-FFF2-40B4-BE49-F238E27FC236}">
                <a16:creationId xmlns:a16="http://schemas.microsoft.com/office/drawing/2014/main" id="{C58A182D-0A9D-FD41-A0A3-9316423597C7}"/>
              </a:ext>
            </a:extLst>
          </p:cNvPr>
          <p:cNvGrpSpPr/>
          <p:nvPr/>
        </p:nvGrpSpPr>
        <p:grpSpPr>
          <a:xfrm>
            <a:off x="6272310" y="1788407"/>
            <a:ext cx="5571687" cy="2828748"/>
            <a:chOff x="6272310" y="1788407"/>
            <a:chExt cx="5571687" cy="2828748"/>
          </a:xfrm>
        </p:grpSpPr>
        <p:pic>
          <p:nvPicPr>
            <p:cNvPr id="20" name="Picture 19" descr="A graph of sales and prices">
              <a:extLst>
                <a:ext uri="{FF2B5EF4-FFF2-40B4-BE49-F238E27FC236}">
                  <a16:creationId xmlns:a16="http://schemas.microsoft.com/office/drawing/2014/main" id="{3D553410-EAC7-C918-1800-5AB288C787BF}"/>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a:off x="6272311" y="1788407"/>
              <a:ext cx="2520000" cy="1260000"/>
            </a:xfrm>
            <a:prstGeom prst="rect">
              <a:avLst/>
            </a:prstGeom>
            <a:ln>
              <a:noFill/>
            </a:ln>
            <a:effectLst>
              <a:outerShdw blurRad="50800" dist="38100" dir="2700000" algn="tl" rotWithShape="0">
                <a:prstClr val="black">
                  <a:alpha val="40000"/>
                </a:prstClr>
              </a:outerShdw>
            </a:effectLst>
          </p:spPr>
        </p:pic>
        <p:sp>
          <p:nvSpPr>
            <p:cNvPr id="23" name="TextBox 22">
              <a:extLst>
                <a:ext uri="{FF2B5EF4-FFF2-40B4-BE49-F238E27FC236}">
                  <a16:creationId xmlns:a16="http://schemas.microsoft.com/office/drawing/2014/main" id="{814D0635-40B9-16C6-E9A4-C7D2D896EDAA}"/>
                </a:ext>
              </a:extLst>
            </p:cNvPr>
            <p:cNvSpPr txBox="1"/>
            <p:nvPr/>
          </p:nvSpPr>
          <p:spPr>
            <a:xfrm>
              <a:off x="6272310" y="3211064"/>
              <a:ext cx="5571687" cy="1406091"/>
            </a:xfrm>
            <a:prstGeom prst="rect">
              <a:avLst/>
            </a:prstGeom>
            <a:noFill/>
          </p:spPr>
          <p:txBody>
            <a:bodyPr wrap="square">
              <a:spAutoFit/>
            </a:bodyPr>
            <a:lstStyle/>
            <a:p>
              <a:pPr>
                <a:lnSpc>
                  <a:spcPct val="114000"/>
                </a:lnSpc>
                <a:spcAft>
                  <a:spcPts val="600"/>
                </a:spcAft>
              </a:pPr>
              <a:r>
                <a:rPr lang="en-AU" sz="1800" b="1" kern="100" dirty="0">
                  <a:effectLst/>
                  <a:latin typeface="+mj-lt"/>
                  <a:ea typeface="Aptos" panose="020B0004020202020204" pitchFamily="34" charset="0"/>
                  <a:cs typeface="Times New Roman" panose="02020603050405020304" pitchFamily="18" charset="0"/>
                </a:rPr>
                <a:t>Stacked area chart</a:t>
              </a:r>
            </a:p>
            <a:p>
              <a:pPr>
                <a:lnSpc>
                  <a:spcPct val="114000"/>
                </a:lnSpc>
                <a:spcAft>
                  <a:spcPts val="600"/>
                </a:spcAft>
              </a:pPr>
              <a:r>
                <a:rPr lang="en-AU" sz="1800" dirty="0"/>
                <a:t>Best used to visualise part-to-whole relationships, helping show how each category contributes to the total. </a:t>
              </a:r>
              <a:endParaRPr lang="en-AU" sz="1800" kern="100" dirty="0">
                <a:effectLst/>
                <a:ea typeface="Aptos" panose="020B0004020202020204" pitchFamily="34" charset="0"/>
                <a:cs typeface="Times New Roman" panose="02020603050405020304" pitchFamily="18" charset="0"/>
              </a:endParaRPr>
            </a:p>
          </p:txBody>
        </p:sp>
      </p:grpSp>
      <p:cxnSp>
        <p:nvCxnSpPr>
          <p:cNvPr id="24" name="Straight Connector 23">
            <a:extLst>
              <a:ext uri="{FF2B5EF4-FFF2-40B4-BE49-F238E27FC236}">
                <a16:creationId xmlns:a16="http://schemas.microsoft.com/office/drawing/2014/main" id="{DF6B22D7-09A1-A7B3-CD25-A02C00D112F6}"/>
              </a:ext>
              <a:ext uri="{C183D7F6-B498-43B3-948B-1728B52AA6E4}">
                <adec:decorative xmlns:adec="http://schemas.microsoft.com/office/drawing/2017/decorative" val="1"/>
              </a:ext>
            </a:extLst>
          </p:cNvPr>
          <p:cNvCxnSpPr>
            <a:cxnSpLocks/>
          </p:cNvCxnSpPr>
          <p:nvPr/>
        </p:nvCxnSpPr>
        <p:spPr>
          <a:xfrm>
            <a:off x="5919690" y="1600402"/>
            <a:ext cx="0" cy="5095598"/>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18</a:t>
            </a:fld>
            <a:endParaRPr lang="en-AU"/>
          </a:p>
        </p:txBody>
      </p:sp>
    </p:spTree>
    <p:extLst>
      <p:ext uri="{BB962C8B-B14F-4D97-AF65-F5344CB8AC3E}">
        <p14:creationId xmlns:p14="http://schemas.microsoft.com/office/powerpoint/2010/main" val="3258556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52397-9366-7847-1E9E-143B2836B9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FA589B-0540-D6D2-80E0-51AD4EBDAE0C}"/>
              </a:ext>
            </a:extLst>
          </p:cNvPr>
          <p:cNvSpPr>
            <a:spLocks noGrp="1"/>
          </p:cNvSpPr>
          <p:nvPr>
            <p:ph type="title"/>
          </p:nvPr>
        </p:nvSpPr>
        <p:spPr>
          <a:xfrm>
            <a:off x="360000" y="360000"/>
            <a:ext cx="10080000" cy="465500"/>
          </a:xfrm>
        </p:spPr>
        <p:txBody>
          <a:bodyPr/>
          <a:lstStyle/>
          <a:p>
            <a:r>
              <a:rPr lang="en-AU" dirty="0">
                <a:latin typeface="+mj-lt"/>
              </a:rPr>
              <a:t>Line chart – best design practices</a:t>
            </a:r>
          </a:p>
        </p:txBody>
      </p:sp>
      <p:grpSp>
        <p:nvGrpSpPr>
          <p:cNvPr id="25" name="Group 24" descr="Include zero baseline if possible &#10;Although a line chart does not have to start at a zero baseline, it should be included if possible. &#10;">
            <a:extLst>
              <a:ext uri="{FF2B5EF4-FFF2-40B4-BE49-F238E27FC236}">
                <a16:creationId xmlns:a16="http://schemas.microsoft.com/office/drawing/2014/main" id="{0CDCA286-DB50-3D28-9642-83B71C74D3CF}"/>
              </a:ext>
            </a:extLst>
          </p:cNvPr>
          <p:cNvGrpSpPr/>
          <p:nvPr/>
        </p:nvGrpSpPr>
        <p:grpSpPr>
          <a:xfrm>
            <a:off x="360000" y="1239550"/>
            <a:ext cx="5050200" cy="2385697"/>
            <a:chOff x="360000" y="1239550"/>
            <a:chExt cx="5050200" cy="2385697"/>
          </a:xfrm>
        </p:grpSpPr>
        <p:sp>
          <p:nvSpPr>
            <p:cNvPr id="8" name="TextBox 7">
              <a:extLst>
                <a:ext uri="{FF2B5EF4-FFF2-40B4-BE49-F238E27FC236}">
                  <a16:creationId xmlns:a16="http://schemas.microsoft.com/office/drawing/2014/main" id="{DAF4388B-EF26-1F5F-1893-1F046AFB75A0}"/>
                </a:ext>
              </a:extLst>
            </p:cNvPr>
            <p:cNvSpPr txBox="1"/>
            <p:nvPr/>
          </p:nvSpPr>
          <p:spPr>
            <a:xfrm>
              <a:off x="360000" y="2534949"/>
              <a:ext cx="5050200" cy="1090298"/>
            </a:xfrm>
            <a:prstGeom prst="rect">
              <a:avLst/>
            </a:prstGeom>
            <a:noFill/>
          </p:spPr>
          <p:txBody>
            <a:bodyPr wrap="square">
              <a:spAutoFit/>
            </a:bodyPr>
            <a:lstStyle/>
            <a:p>
              <a:pPr>
                <a:lnSpc>
                  <a:spcPct val="114000"/>
                </a:lnSpc>
                <a:spcAft>
                  <a:spcPts val="600"/>
                </a:spcAft>
              </a:pPr>
              <a:r>
                <a:rPr lang="en-AU" sz="1800" b="1" kern="100" dirty="0">
                  <a:effectLst/>
                  <a:latin typeface="+mj-lt"/>
                  <a:ea typeface="Aptos" panose="020B0004020202020204" pitchFamily="34" charset="0"/>
                  <a:cs typeface="Times New Roman" panose="02020603050405020304" pitchFamily="18" charset="0"/>
                </a:rPr>
                <a:t>Include zero baseline if possible </a:t>
              </a:r>
            </a:p>
            <a:p>
              <a:pPr>
                <a:lnSpc>
                  <a:spcPct val="114000"/>
                </a:lnSpc>
                <a:spcAft>
                  <a:spcPts val="600"/>
                </a:spcAft>
              </a:pPr>
              <a:r>
                <a:rPr lang="en-AU" sz="1800" kern="100" dirty="0">
                  <a:effectLst/>
                  <a:ea typeface="Aptos" panose="020B0004020202020204" pitchFamily="34" charset="0"/>
                  <a:cs typeface="Times New Roman" panose="02020603050405020304" pitchFamily="18" charset="0"/>
                </a:rPr>
                <a:t>Although a line chart does not have to start at a zero baseline, it should be included if possible. </a:t>
              </a:r>
            </a:p>
          </p:txBody>
        </p:sp>
        <p:pic>
          <p:nvPicPr>
            <p:cNvPr id="12" name="Picture 11" descr="A graph showing to include zero basline if possible">
              <a:extLst>
                <a:ext uri="{FF2B5EF4-FFF2-40B4-BE49-F238E27FC236}">
                  <a16:creationId xmlns:a16="http://schemas.microsoft.com/office/drawing/2014/main" id="{6909A0D6-95E0-8D90-D49A-1048D89BAE06}"/>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360000" y="1239550"/>
              <a:ext cx="2520000" cy="1260000"/>
            </a:xfrm>
            <a:prstGeom prst="rect">
              <a:avLst/>
            </a:prstGeom>
          </p:spPr>
        </p:pic>
      </p:grpSp>
      <p:grpSp>
        <p:nvGrpSpPr>
          <p:cNvPr id="26" name="Group 25" descr="Label the lines directly &#10;This lets readers quickly identify lines and corresponding labels instead of referencing a legend.&#10;">
            <a:extLst>
              <a:ext uri="{FF2B5EF4-FFF2-40B4-BE49-F238E27FC236}">
                <a16:creationId xmlns:a16="http://schemas.microsoft.com/office/drawing/2014/main" id="{D7B347DC-EF6B-5A2F-04DF-540A3530265B}"/>
              </a:ext>
            </a:extLst>
          </p:cNvPr>
          <p:cNvGrpSpPr/>
          <p:nvPr/>
        </p:nvGrpSpPr>
        <p:grpSpPr>
          <a:xfrm>
            <a:off x="360000" y="3927600"/>
            <a:ext cx="5050200" cy="2722413"/>
            <a:chOff x="360000" y="3927600"/>
            <a:chExt cx="5050200" cy="2722413"/>
          </a:xfrm>
        </p:grpSpPr>
        <p:sp>
          <p:nvSpPr>
            <p:cNvPr id="10" name="TextBox 9">
              <a:extLst>
                <a:ext uri="{FF2B5EF4-FFF2-40B4-BE49-F238E27FC236}">
                  <a16:creationId xmlns:a16="http://schemas.microsoft.com/office/drawing/2014/main" id="{6B08FA81-4BAF-5B68-A485-4D3FCB9B3E80}"/>
                </a:ext>
              </a:extLst>
            </p:cNvPr>
            <p:cNvSpPr txBox="1"/>
            <p:nvPr/>
          </p:nvSpPr>
          <p:spPr>
            <a:xfrm>
              <a:off x="360000" y="5243922"/>
              <a:ext cx="5050200" cy="1406091"/>
            </a:xfrm>
            <a:prstGeom prst="rect">
              <a:avLst/>
            </a:prstGeom>
            <a:noFill/>
          </p:spPr>
          <p:txBody>
            <a:bodyPr wrap="square">
              <a:spAutoFit/>
            </a:bodyPr>
            <a:lstStyle/>
            <a:p>
              <a:pPr>
                <a:lnSpc>
                  <a:spcPct val="114000"/>
                </a:lnSpc>
                <a:spcAft>
                  <a:spcPts val="600"/>
                </a:spcAft>
              </a:pPr>
              <a:r>
                <a:rPr lang="en-AU" sz="1800" b="1" kern="100" dirty="0">
                  <a:effectLst/>
                  <a:latin typeface="+mj-lt"/>
                  <a:ea typeface="Aptos" panose="020B0004020202020204" pitchFamily="34" charset="0"/>
                  <a:cs typeface="Times New Roman" panose="02020603050405020304" pitchFamily="18" charset="0"/>
                </a:rPr>
                <a:t>Label the lines directly </a:t>
              </a:r>
            </a:p>
            <a:p>
              <a:pPr>
                <a:lnSpc>
                  <a:spcPct val="114000"/>
                </a:lnSpc>
                <a:spcAft>
                  <a:spcPts val="600"/>
                </a:spcAft>
              </a:pPr>
              <a:r>
                <a:rPr lang="en-AU" sz="1800" kern="100" dirty="0">
                  <a:effectLst/>
                  <a:ea typeface="Aptos" panose="020B0004020202020204" pitchFamily="34" charset="0"/>
                  <a:cs typeface="Times New Roman" panose="02020603050405020304" pitchFamily="18" charset="0"/>
                </a:rPr>
                <a:t>This lets readers quickly identify lines and corresponding labels instead of referencing a legend.</a:t>
              </a:r>
            </a:p>
          </p:txBody>
        </p:sp>
        <p:pic>
          <p:nvPicPr>
            <p:cNvPr id="14" name="Picture 13" descr="A diagram of a graph showing to label the lines directly">
              <a:extLst>
                <a:ext uri="{FF2B5EF4-FFF2-40B4-BE49-F238E27FC236}">
                  <a16:creationId xmlns:a16="http://schemas.microsoft.com/office/drawing/2014/main" id="{F8330323-4292-9B9A-C72D-38CC0651C6E4}"/>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360000" y="3927600"/>
              <a:ext cx="2520000" cy="1260000"/>
            </a:xfrm>
            <a:prstGeom prst="rect">
              <a:avLst/>
            </a:prstGeom>
          </p:spPr>
        </p:pic>
      </p:grpSp>
      <p:grpSp>
        <p:nvGrpSpPr>
          <p:cNvPr id="27" name="Group 26" descr="Don’t plot more than 4 lines &#10;If you need to display more, break them out into separate charts for better comparison.&#10;">
            <a:extLst>
              <a:ext uri="{FF2B5EF4-FFF2-40B4-BE49-F238E27FC236}">
                <a16:creationId xmlns:a16="http://schemas.microsoft.com/office/drawing/2014/main" id="{DB4BB7EA-343D-01A4-C0A5-3FD700501B6F}"/>
              </a:ext>
            </a:extLst>
          </p:cNvPr>
          <p:cNvGrpSpPr/>
          <p:nvPr/>
        </p:nvGrpSpPr>
        <p:grpSpPr>
          <a:xfrm>
            <a:off x="6095999" y="1239550"/>
            <a:ext cx="5735995" cy="2385697"/>
            <a:chOff x="6095999" y="1239550"/>
            <a:chExt cx="5735995" cy="2385697"/>
          </a:xfrm>
        </p:grpSpPr>
        <p:sp>
          <p:nvSpPr>
            <p:cNvPr id="9" name="TextBox 8">
              <a:extLst>
                <a:ext uri="{FF2B5EF4-FFF2-40B4-BE49-F238E27FC236}">
                  <a16:creationId xmlns:a16="http://schemas.microsoft.com/office/drawing/2014/main" id="{5CF6EEF7-5D3B-AA7C-EBB0-07EBDF8F4CFF}"/>
                </a:ext>
              </a:extLst>
            </p:cNvPr>
            <p:cNvSpPr txBox="1"/>
            <p:nvPr/>
          </p:nvSpPr>
          <p:spPr>
            <a:xfrm>
              <a:off x="6095999" y="2534949"/>
              <a:ext cx="5735995" cy="1090298"/>
            </a:xfrm>
            <a:prstGeom prst="rect">
              <a:avLst/>
            </a:prstGeom>
            <a:noFill/>
          </p:spPr>
          <p:txBody>
            <a:bodyPr wrap="square">
              <a:spAutoFit/>
            </a:bodyPr>
            <a:lstStyle/>
            <a:p>
              <a:pPr>
                <a:lnSpc>
                  <a:spcPct val="114000"/>
                </a:lnSpc>
                <a:spcAft>
                  <a:spcPts val="600"/>
                </a:spcAft>
              </a:pPr>
              <a:r>
                <a:rPr lang="en-AU" sz="1800" b="1" kern="100" dirty="0">
                  <a:effectLst/>
                  <a:latin typeface="+mj-lt"/>
                  <a:ea typeface="Aptos" panose="020B0004020202020204" pitchFamily="34" charset="0"/>
                  <a:cs typeface="Times New Roman" panose="02020603050405020304" pitchFamily="18" charset="0"/>
                </a:rPr>
                <a:t>Don’t plot more than 4 lines </a:t>
              </a:r>
            </a:p>
            <a:p>
              <a:pPr>
                <a:lnSpc>
                  <a:spcPct val="114000"/>
                </a:lnSpc>
                <a:spcAft>
                  <a:spcPts val="600"/>
                </a:spcAft>
              </a:pPr>
              <a:r>
                <a:rPr lang="en-AU" sz="1800" kern="100" dirty="0">
                  <a:effectLst/>
                  <a:ea typeface="Aptos" panose="020B0004020202020204" pitchFamily="34" charset="0"/>
                  <a:cs typeface="Times New Roman" panose="02020603050405020304" pitchFamily="18" charset="0"/>
                </a:rPr>
                <a:t>If you need to display more, break them out into separate charts for better comparison.</a:t>
              </a:r>
            </a:p>
          </p:txBody>
        </p:sp>
        <p:pic>
          <p:nvPicPr>
            <p:cNvPr id="13" name="Picture 12" descr="A graph showing that you don't plot more that 4 lines">
              <a:extLst>
                <a:ext uri="{FF2B5EF4-FFF2-40B4-BE49-F238E27FC236}">
                  <a16:creationId xmlns:a16="http://schemas.microsoft.com/office/drawing/2014/main" id="{6FB26716-4CF8-8083-AED1-ECC2E19880A4}"/>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a:off x="6096000" y="1239550"/>
              <a:ext cx="2520000" cy="1260000"/>
            </a:xfrm>
            <a:prstGeom prst="rect">
              <a:avLst/>
            </a:prstGeom>
          </p:spPr>
        </p:pic>
      </p:grpSp>
      <p:grpSp>
        <p:nvGrpSpPr>
          <p:cNvPr id="28" name="Group 27" descr="Use solid lines only &#10;Dashed and dotted lines can be distracting.&#10;">
            <a:extLst>
              <a:ext uri="{FF2B5EF4-FFF2-40B4-BE49-F238E27FC236}">
                <a16:creationId xmlns:a16="http://schemas.microsoft.com/office/drawing/2014/main" id="{2657BFCA-DAEB-F724-6B8E-15E2CADCB4A6}"/>
              </a:ext>
            </a:extLst>
          </p:cNvPr>
          <p:cNvGrpSpPr/>
          <p:nvPr/>
        </p:nvGrpSpPr>
        <p:grpSpPr>
          <a:xfrm>
            <a:off x="6095999" y="3927600"/>
            <a:ext cx="5735995" cy="2090829"/>
            <a:chOff x="6095999" y="3927600"/>
            <a:chExt cx="5735995" cy="2090829"/>
          </a:xfrm>
        </p:grpSpPr>
        <p:sp>
          <p:nvSpPr>
            <p:cNvPr id="11" name="TextBox 10">
              <a:extLst>
                <a:ext uri="{FF2B5EF4-FFF2-40B4-BE49-F238E27FC236}">
                  <a16:creationId xmlns:a16="http://schemas.microsoft.com/office/drawing/2014/main" id="{15D3C4F7-759E-0B9A-18C9-B9D22B5AB0D8}"/>
                </a:ext>
              </a:extLst>
            </p:cNvPr>
            <p:cNvSpPr txBox="1"/>
            <p:nvPr/>
          </p:nvSpPr>
          <p:spPr>
            <a:xfrm>
              <a:off x="6095999" y="5243922"/>
              <a:ext cx="5735995" cy="774507"/>
            </a:xfrm>
            <a:prstGeom prst="rect">
              <a:avLst/>
            </a:prstGeom>
            <a:noFill/>
          </p:spPr>
          <p:txBody>
            <a:bodyPr wrap="square">
              <a:spAutoFit/>
            </a:bodyPr>
            <a:lstStyle/>
            <a:p>
              <a:pPr>
                <a:lnSpc>
                  <a:spcPct val="114000"/>
                </a:lnSpc>
                <a:spcAft>
                  <a:spcPts val="600"/>
                </a:spcAft>
              </a:pPr>
              <a:r>
                <a:rPr lang="en-AU" sz="1800" b="1" kern="100" dirty="0">
                  <a:effectLst/>
                  <a:latin typeface="+mj-lt"/>
                  <a:ea typeface="Aptos" panose="020B0004020202020204" pitchFamily="34" charset="0"/>
                  <a:cs typeface="Times New Roman" panose="02020603050405020304" pitchFamily="18" charset="0"/>
                </a:rPr>
                <a:t>Use solid lines only </a:t>
              </a:r>
            </a:p>
            <a:p>
              <a:pPr>
                <a:lnSpc>
                  <a:spcPct val="114000"/>
                </a:lnSpc>
                <a:spcAft>
                  <a:spcPts val="600"/>
                </a:spcAft>
              </a:pPr>
              <a:r>
                <a:rPr lang="en-AU" sz="1800" kern="100" dirty="0">
                  <a:effectLst/>
                  <a:ea typeface="Aptos" panose="020B0004020202020204" pitchFamily="34" charset="0"/>
                  <a:cs typeface="Times New Roman" panose="02020603050405020304" pitchFamily="18" charset="0"/>
                </a:rPr>
                <a:t>Dashed and dotted lines can be distracting.</a:t>
              </a:r>
            </a:p>
          </p:txBody>
        </p:sp>
        <p:pic>
          <p:nvPicPr>
            <p:cNvPr id="15" name="Picture 14" descr="A graph showing to use solid lines only">
              <a:extLst>
                <a:ext uri="{FF2B5EF4-FFF2-40B4-BE49-F238E27FC236}">
                  <a16:creationId xmlns:a16="http://schemas.microsoft.com/office/drawing/2014/main" id="{FC2AD0B1-E2C8-F345-D7F7-D7A9AE86FEA2}"/>
                </a:ext>
              </a:extLst>
            </p:cNvPr>
            <p:cNvPicPr>
              <a:picLocks/>
            </p:cNvPicPr>
            <p:nvPr/>
          </p:nvPicPr>
          <p:blipFill>
            <a:blip r:embed="rId6" cstate="screen">
              <a:extLst>
                <a:ext uri="{28A0092B-C50C-407E-A947-70E740481C1C}">
                  <a14:useLocalDpi xmlns:a14="http://schemas.microsoft.com/office/drawing/2010/main"/>
                </a:ext>
              </a:extLst>
            </a:blip>
            <a:stretch>
              <a:fillRect/>
            </a:stretch>
          </p:blipFill>
          <p:spPr>
            <a:xfrm>
              <a:off x="6096000" y="3927600"/>
              <a:ext cx="2520000" cy="1260000"/>
            </a:xfrm>
            <a:prstGeom prst="rect">
              <a:avLst/>
            </a:prstGeom>
          </p:spPr>
        </p:pic>
      </p:grpSp>
      <p:cxnSp>
        <p:nvCxnSpPr>
          <p:cNvPr id="24" name="Straight Connector 23">
            <a:extLst>
              <a:ext uri="{FF2B5EF4-FFF2-40B4-BE49-F238E27FC236}">
                <a16:creationId xmlns:a16="http://schemas.microsoft.com/office/drawing/2014/main" id="{E36D64C0-18F7-DE86-B6AA-744162C6655D}"/>
              </a:ext>
              <a:ext uri="{C183D7F6-B498-43B3-948B-1728B52AA6E4}">
                <adec:decorative xmlns:adec="http://schemas.microsoft.com/office/drawing/2017/decorative" val="1"/>
              </a:ext>
            </a:extLst>
          </p:cNvPr>
          <p:cNvCxnSpPr>
            <a:cxnSpLocks/>
          </p:cNvCxnSpPr>
          <p:nvPr/>
        </p:nvCxnSpPr>
        <p:spPr>
          <a:xfrm>
            <a:off x="5919690" y="1600402"/>
            <a:ext cx="0" cy="5095598"/>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682B8D1F-5D04-A8B8-DA38-EDDABE95642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19</a:t>
            </a:fld>
            <a:endParaRPr lang="en-AU"/>
          </a:p>
        </p:txBody>
      </p:sp>
    </p:spTree>
    <p:extLst>
      <p:ext uri="{BB962C8B-B14F-4D97-AF65-F5344CB8AC3E}">
        <p14:creationId xmlns:p14="http://schemas.microsoft.com/office/powerpoint/2010/main" val="565200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Data visualisation</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Enterprise Computing 11–12</a:t>
            </a:r>
          </a:p>
        </p:txBody>
      </p:sp>
      <p:pic>
        <p:nvPicPr>
          <p:cNvPr id="7" name="Picture Placeholder 6">
            <a:extLst>
              <a:ext uri="{FF2B5EF4-FFF2-40B4-BE49-F238E27FC236}">
                <a16:creationId xmlns:a16="http://schemas.microsoft.com/office/drawing/2014/main" id="{EEB4E520-8EA9-3EC4-5E6D-86380C340B12}"/>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7873" r="7873"/>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811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F00C3-3C64-72E3-929D-8BC0422D19A9}"/>
              </a:ext>
            </a:extLst>
          </p:cNvPr>
          <p:cNvSpPr>
            <a:spLocks noGrp="1"/>
          </p:cNvSpPr>
          <p:nvPr>
            <p:ph type="title"/>
          </p:nvPr>
        </p:nvSpPr>
        <p:spPr>
          <a:xfrm>
            <a:off x="360000" y="360000"/>
            <a:ext cx="10080000" cy="469546"/>
          </a:xfrm>
        </p:spPr>
        <p:txBody>
          <a:bodyPr/>
          <a:lstStyle/>
          <a:p>
            <a:r>
              <a:rPr lang="en-AU" dirty="0">
                <a:latin typeface="+mj-lt"/>
              </a:rPr>
              <a:t>Pie chart – variations</a:t>
            </a:r>
          </a:p>
        </p:txBody>
      </p:sp>
      <p:sp>
        <p:nvSpPr>
          <p:cNvPr id="4" name="TextBox 3">
            <a:extLst>
              <a:ext uri="{FF2B5EF4-FFF2-40B4-BE49-F238E27FC236}">
                <a16:creationId xmlns:a16="http://schemas.microsoft.com/office/drawing/2014/main" id="{4494292C-4569-34D2-0BB3-943B70505E00}"/>
              </a:ext>
            </a:extLst>
          </p:cNvPr>
          <p:cNvSpPr txBox="1"/>
          <p:nvPr/>
        </p:nvSpPr>
        <p:spPr>
          <a:xfrm>
            <a:off x="360000" y="1036287"/>
            <a:ext cx="11503821" cy="872034"/>
          </a:xfrm>
          <a:prstGeom prst="rect">
            <a:avLst/>
          </a:prstGeom>
          <a:noFill/>
        </p:spPr>
        <p:txBody>
          <a:bodyPr wrap="square">
            <a:spAutoFit/>
          </a:bodyPr>
          <a:lstStyle/>
          <a:p>
            <a:pPr>
              <a:lnSpc>
                <a:spcPct val="150000"/>
              </a:lnSpc>
              <a:spcAft>
                <a:spcPts val="1200"/>
              </a:spcAft>
            </a:pPr>
            <a:r>
              <a:rPr lang="en-AU" sz="1800" dirty="0"/>
              <a:t>Pie charts are best used for making part-to-whole comparisons with discrete or continuous data. They are most impactful with a small data set.</a:t>
            </a:r>
          </a:p>
        </p:txBody>
      </p:sp>
      <p:grpSp>
        <p:nvGrpSpPr>
          <p:cNvPr id="28" name="Group 27" descr="Pie&#10;Used to show part-to-whole relationships.&#10;">
            <a:extLst>
              <a:ext uri="{FF2B5EF4-FFF2-40B4-BE49-F238E27FC236}">
                <a16:creationId xmlns:a16="http://schemas.microsoft.com/office/drawing/2014/main" id="{CF23C04B-BE4C-12F2-B663-AE545B7AD592}"/>
              </a:ext>
            </a:extLst>
          </p:cNvPr>
          <p:cNvGrpSpPr/>
          <p:nvPr/>
        </p:nvGrpSpPr>
        <p:grpSpPr>
          <a:xfrm>
            <a:off x="359999" y="2237801"/>
            <a:ext cx="10740401" cy="1925014"/>
            <a:chOff x="359999" y="2237801"/>
            <a:chExt cx="10740401" cy="1925014"/>
          </a:xfrm>
        </p:grpSpPr>
        <p:pic>
          <p:nvPicPr>
            <p:cNvPr id="24" name="Picture 23" descr="A pie chart with numbers and a few words&#10;">
              <a:extLst>
                <a:ext uri="{FF2B5EF4-FFF2-40B4-BE49-F238E27FC236}">
                  <a16:creationId xmlns:a16="http://schemas.microsoft.com/office/drawing/2014/main" id="{42C501BF-0728-B073-2DE5-1267A1563C9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9999" y="2237801"/>
              <a:ext cx="3177995" cy="1925014"/>
            </a:xfrm>
            <a:prstGeom prst="rect">
              <a:avLst/>
            </a:prstGeom>
            <a:ln>
              <a:noFill/>
            </a:ln>
            <a:effectLst>
              <a:outerShdw blurRad="50800" dist="38100" dir="2700000" algn="tl" rotWithShape="0">
                <a:prstClr val="black">
                  <a:alpha val="40000"/>
                </a:prstClr>
              </a:outerShdw>
            </a:effectLst>
          </p:spPr>
        </p:pic>
        <p:sp>
          <p:nvSpPr>
            <p:cNvPr id="26" name="TextBox 25">
              <a:extLst>
                <a:ext uri="{FF2B5EF4-FFF2-40B4-BE49-F238E27FC236}">
                  <a16:creationId xmlns:a16="http://schemas.microsoft.com/office/drawing/2014/main" id="{BA546AD8-FE71-3ACB-79D1-B37197798C2D}"/>
                </a:ext>
              </a:extLst>
            </p:cNvPr>
            <p:cNvSpPr txBox="1"/>
            <p:nvPr/>
          </p:nvSpPr>
          <p:spPr>
            <a:xfrm>
              <a:off x="3889575" y="2237801"/>
              <a:ext cx="7210825" cy="1025922"/>
            </a:xfrm>
            <a:prstGeom prst="rect">
              <a:avLst/>
            </a:prstGeom>
            <a:noFill/>
          </p:spPr>
          <p:txBody>
            <a:bodyPr wrap="square">
              <a:spAutoFit/>
            </a:bodyPr>
            <a:lstStyle/>
            <a:p>
              <a:pPr>
                <a:lnSpc>
                  <a:spcPct val="150000"/>
                </a:lnSpc>
                <a:spcAft>
                  <a:spcPts val="1200"/>
                </a:spcAft>
              </a:pPr>
              <a:r>
                <a:rPr lang="en-AU" sz="1800" b="1" kern="100" dirty="0">
                  <a:latin typeface="+mj-lt"/>
                  <a:ea typeface="Aptos" panose="020B0004020202020204" pitchFamily="34" charset="0"/>
                  <a:cs typeface="Times New Roman" panose="02020603050405020304" pitchFamily="18" charset="0"/>
                </a:rPr>
                <a:t>Pie</a:t>
              </a:r>
              <a:endParaRPr lang="en-AU" sz="1800" b="1" kern="100" dirty="0">
                <a:effectLst/>
                <a:latin typeface="+mj-lt"/>
                <a:ea typeface="Aptos" panose="020B0004020202020204" pitchFamily="34" charset="0"/>
                <a:cs typeface="Times New Roman" panose="02020603050405020304" pitchFamily="18" charset="0"/>
              </a:endParaRPr>
            </a:p>
            <a:p>
              <a:pPr>
                <a:lnSpc>
                  <a:spcPct val="150000"/>
                </a:lnSpc>
                <a:spcAft>
                  <a:spcPts val="1200"/>
                </a:spcAft>
              </a:pPr>
              <a:r>
                <a:rPr lang="en-AU" sz="1800" kern="100" dirty="0">
                  <a:effectLst/>
                  <a:ea typeface="Aptos" panose="020B0004020202020204" pitchFamily="34" charset="0"/>
                  <a:cs typeface="Times New Roman" panose="02020603050405020304" pitchFamily="18" charset="0"/>
                </a:rPr>
                <a:t>Used to show part-to-whole relationships.</a:t>
              </a:r>
            </a:p>
          </p:txBody>
        </p:sp>
      </p:grpSp>
      <p:grpSp>
        <p:nvGrpSpPr>
          <p:cNvPr id="29" name="Group 28" descr="Donut&#10;Stylistic variation that enables the inclusion of a total value or design element in the centre.&#10;">
            <a:extLst>
              <a:ext uri="{FF2B5EF4-FFF2-40B4-BE49-F238E27FC236}">
                <a16:creationId xmlns:a16="http://schemas.microsoft.com/office/drawing/2014/main" id="{1026252B-3AC2-CB4B-8894-8CEA93C38570}"/>
              </a:ext>
            </a:extLst>
          </p:cNvPr>
          <p:cNvGrpSpPr/>
          <p:nvPr/>
        </p:nvGrpSpPr>
        <p:grpSpPr>
          <a:xfrm>
            <a:off x="359999" y="4590987"/>
            <a:ext cx="11006501" cy="1925013"/>
            <a:chOff x="359999" y="4590987"/>
            <a:chExt cx="11006501" cy="1925013"/>
          </a:xfrm>
        </p:grpSpPr>
        <p:pic>
          <p:nvPicPr>
            <p:cNvPr id="23" name="Picture 22" descr="A pie chart with numbers and text&#10;">
              <a:extLst>
                <a:ext uri="{FF2B5EF4-FFF2-40B4-BE49-F238E27FC236}">
                  <a16:creationId xmlns:a16="http://schemas.microsoft.com/office/drawing/2014/main" id="{2998A48D-0EE7-B284-384E-2755DC58A34F}"/>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359999" y="4590987"/>
              <a:ext cx="3177995" cy="1925013"/>
            </a:xfrm>
            <a:prstGeom prst="rect">
              <a:avLst/>
            </a:prstGeom>
            <a:ln>
              <a:noFill/>
            </a:ln>
            <a:effectLst>
              <a:outerShdw blurRad="50800" dist="38100" dir="2700000" algn="tl" rotWithShape="0">
                <a:prstClr val="black">
                  <a:alpha val="40000"/>
                </a:prstClr>
              </a:outerShdw>
            </a:effectLst>
          </p:spPr>
        </p:pic>
        <p:sp>
          <p:nvSpPr>
            <p:cNvPr id="25" name="TextBox 24">
              <a:extLst>
                <a:ext uri="{FF2B5EF4-FFF2-40B4-BE49-F238E27FC236}">
                  <a16:creationId xmlns:a16="http://schemas.microsoft.com/office/drawing/2014/main" id="{B7CB6EA7-B3CB-C08C-C104-17D98A789F2D}"/>
                </a:ext>
              </a:extLst>
            </p:cNvPr>
            <p:cNvSpPr txBox="1"/>
            <p:nvPr/>
          </p:nvSpPr>
          <p:spPr>
            <a:xfrm>
              <a:off x="3889575" y="4590987"/>
              <a:ext cx="7476925" cy="1441420"/>
            </a:xfrm>
            <a:prstGeom prst="rect">
              <a:avLst/>
            </a:prstGeom>
            <a:noFill/>
          </p:spPr>
          <p:txBody>
            <a:bodyPr wrap="square">
              <a:spAutoFit/>
            </a:bodyPr>
            <a:lstStyle/>
            <a:p>
              <a:pPr>
                <a:lnSpc>
                  <a:spcPct val="150000"/>
                </a:lnSpc>
                <a:spcAft>
                  <a:spcPts val="1200"/>
                </a:spcAft>
              </a:pPr>
              <a:r>
                <a:rPr lang="en-AU" sz="1800" b="1" kern="100" dirty="0">
                  <a:effectLst/>
                  <a:latin typeface="+mj-lt"/>
                  <a:ea typeface="Aptos" panose="020B0004020202020204" pitchFamily="34" charset="0"/>
                  <a:cs typeface="Times New Roman" panose="02020603050405020304" pitchFamily="18" charset="0"/>
                </a:rPr>
                <a:t>Donut</a:t>
              </a:r>
            </a:p>
            <a:p>
              <a:pPr>
                <a:lnSpc>
                  <a:spcPct val="150000"/>
                </a:lnSpc>
                <a:spcAft>
                  <a:spcPts val="1200"/>
                </a:spcAft>
              </a:pPr>
              <a:r>
                <a:rPr lang="en-AU" sz="1800" kern="100" dirty="0">
                  <a:effectLst/>
                  <a:ea typeface="Aptos" panose="020B0004020202020204" pitchFamily="34" charset="0"/>
                  <a:cs typeface="Times New Roman" panose="02020603050405020304" pitchFamily="18" charset="0"/>
                </a:rPr>
                <a:t>Stylistic variation that enables the inclusion of a total value or design element in the centre.</a:t>
              </a:r>
            </a:p>
          </p:txBody>
        </p:sp>
      </p:gr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20</a:t>
            </a:fld>
            <a:endParaRPr lang="en-AU"/>
          </a:p>
        </p:txBody>
      </p:sp>
    </p:spTree>
    <p:extLst>
      <p:ext uri="{BB962C8B-B14F-4D97-AF65-F5344CB8AC3E}">
        <p14:creationId xmlns:p14="http://schemas.microsoft.com/office/powerpoint/2010/main" val="2461260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4A7A7-06F5-A351-ABA6-EC2075F4FD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D8360B-4210-3CEB-5442-3952A8786246}"/>
              </a:ext>
            </a:extLst>
          </p:cNvPr>
          <p:cNvSpPr>
            <a:spLocks noGrp="1"/>
          </p:cNvSpPr>
          <p:nvPr>
            <p:ph type="title"/>
          </p:nvPr>
        </p:nvSpPr>
        <p:spPr>
          <a:xfrm>
            <a:off x="360000" y="360000"/>
            <a:ext cx="10080000" cy="490900"/>
          </a:xfrm>
        </p:spPr>
        <p:txBody>
          <a:bodyPr/>
          <a:lstStyle/>
          <a:p>
            <a:r>
              <a:rPr lang="en-AU" dirty="0">
                <a:latin typeface="+mj-lt"/>
              </a:rPr>
              <a:t>Pie chart – best design practices</a:t>
            </a:r>
          </a:p>
        </p:txBody>
      </p:sp>
      <p:grpSp>
        <p:nvGrpSpPr>
          <p:cNvPr id="13" name="Group 12" descr="Limit chart categories to 5&#10;Depicting too many slices decreases the impact of the visualization. Use “Other”&#10;">
            <a:extLst>
              <a:ext uri="{FF2B5EF4-FFF2-40B4-BE49-F238E27FC236}">
                <a16:creationId xmlns:a16="http://schemas.microsoft.com/office/drawing/2014/main" id="{0113EA6E-8B1D-F2E0-A49B-3A0A7B3A9603}"/>
              </a:ext>
            </a:extLst>
          </p:cNvPr>
          <p:cNvGrpSpPr/>
          <p:nvPr/>
        </p:nvGrpSpPr>
        <p:grpSpPr>
          <a:xfrm>
            <a:off x="360000" y="1234708"/>
            <a:ext cx="4351700" cy="2438599"/>
            <a:chOff x="360000" y="1234708"/>
            <a:chExt cx="4351700" cy="2438599"/>
          </a:xfrm>
        </p:grpSpPr>
        <p:sp>
          <p:nvSpPr>
            <p:cNvPr id="8" name="TextBox 7">
              <a:extLst>
                <a:ext uri="{FF2B5EF4-FFF2-40B4-BE49-F238E27FC236}">
                  <a16:creationId xmlns:a16="http://schemas.microsoft.com/office/drawing/2014/main" id="{6B1F53A1-04E8-398B-C2F5-151AFC7ED93F}"/>
                </a:ext>
              </a:extLst>
            </p:cNvPr>
            <p:cNvSpPr txBox="1"/>
            <p:nvPr/>
          </p:nvSpPr>
          <p:spPr>
            <a:xfrm>
              <a:off x="360000" y="2583009"/>
              <a:ext cx="4351700" cy="1090298"/>
            </a:xfrm>
            <a:prstGeom prst="rect">
              <a:avLst/>
            </a:prstGeom>
            <a:noFill/>
          </p:spPr>
          <p:txBody>
            <a:bodyPr wrap="square">
              <a:spAutoFit/>
            </a:bodyPr>
            <a:lstStyle/>
            <a:p>
              <a:pPr>
                <a:lnSpc>
                  <a:spcPct val="114000"/>
                </a:lnSpc>
                <a:spcAft>
                  <a:spcPts val="600"/>
                </a:spcAft>
              </a:pPr>
              <a:r>
                <a:rPr lang="en-AU" sz="1800" b="1" kern="100" dirty="0">
                  <a:effectLst/>
                  <a:latin typeface="+mj-lt"/>
                  <a:ea typeface="Aptos" panose="020B0004020202020204" pitchFamily="34" charset="0"/>
                  <a:cs typeface="Times New Roman" panose="02020603050405020304" pitchFamily="18" charset="0"/>
                </a:rPr>
                <a:t>Limit chart categories to 5</a:t>
              </a:r>
            </a:p>
            <a:p>
              <a:pPr>
                <a:lnSpc>
                  <a:spcPct val="114000"/>
                </a:lnSpc>
                <a:spcAft>
                  <a:spcPts val="600"/>
                </a:spcAft>
              </a:pPr>
              <a:r>
                <a:rPr lang="en-AU" sz="1800" kern="100" dirty="0">
                  <a:effectLst/>
                  <a:ea typeface="Aptos" panose="020B0004020202020204" pitchFamily="34" charset="0"/>
                  <a:cs typeface="Times New Roman" panose="02020603050405020304" pitchFamily="18" charset="0"/>
                </a:rPr>
                <a:t>Depicting too many slices decreases the impact of the visualisation. Use ‘Other’.</a:t>
              </a:r>
            </a:p>
          </p:txBody>
        </p:sp>
        <p:pic>
          <p:nvPicPr>
            <p:cNvPr id="15" name="Picture 14" descr="A pie chart showing to limit chart categories to 5">
              <a:extLst>
                <a:ext uri="{FF2B5EF4-FFF2-40B4-BE49-F238E27FC236}">
                  <a16:creationId xmlns:a16="http://schemas.microsoft.com/office/drawing/2014/main" id="{9C3CB624-6742-68F7-D9F4-C8B577A98062}"/>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360000" y="1234708"/>
              <a:ext cx="2520000" cy="1260000"/>
            </a:xfrm>
            <a:prstGeom prst="rect">
              <a:avLst/>
            </a:prstGeom>
          </p:spPr>
        </p:pic>
      </p:grpSp>
      <p:grpSp>
        <p:nvGrpSpPr>
          <p:cNvPr id="27" name="Group 26" descr="Make sure the slices add up&#10;Verify that values total 100% and that pie slices are sized proportionate to their value.&#10;">
            <a:extLst>
              <a:ext uri="{FF2B5EF4-FFF2-40B4-BE49-F238E27FC236}">
                <a16:creationId xmlns:a16="http://schemas.microsoft.com/office/drawing/2014/main" id="{B3D2B9F8-F629-3E17-4086-8D1389D2EF16}"/>
              </a:ext>
            </a:extLst>
          </p:cNvPr>
          <p:cNvGrpSpPr/>
          <p:nvPr/>
        </p:nvGrpSpPr>
        <p:grpSpPr>
          <a:xfrm>
            <a:off x="360000" y="3761608"/>
            <a:ext cx="4351700" cy="2754392"/>
            <a:chOff x="360000" y="3761608"/>
            <a:chExt cx="4351700" cy="2754392"/>
          </a:xfrm>
        </p:grpSpPr>
        <p:sp>
          <p:nvSpPr>
            <p:cNvPr id="10" name="TextBox 9">
              <a:extLst>
                <a:ext uri="{FF2B5EF4-FFF2-40B4-BE49-F238E27FC236}">
                  <a16:creationId xmlns:a16="http://schemas.microsoft.com/office/drawing/2014/main" id="{2A6D4954-ABF8-616B-C0F1-CD33B169C40C}"/>
                </a:ext>
              </a:extLst>
            </p:cNvPr>
            <p:cNvSpPr txBox="1"/>
            <p:nvPr/>
          </p:nvSpPr>
          <p:spPr>
            <a:xfrm>
              <a:off x="360000" y="5109909"/>
              <a:ext cx="4351700" cy="1406091"/>
            </a:xfrm>
            <a:prstGeom prst="rect">
              <a:avLst/>
            </a:prstGeom>
            <a:noFill/>
          </p:spPr>
          <p:txBody>
            <a:bodyPr wrap="square">
              <a:spAutoFit/>
            </a:bodyPr>
            <a:lstStyle/>
            <a:p>
              <a:pPr>
                <a:lnSpc>
                  <a:spcPct val="114000"/>
                </a:lnSpc>
                <a:spcAft>
                  <a:spcPts val="600"/>
                </a:spcAft>
              </a:pPr>
              <a:r>
                <a:rPr lang="en-AU" sz="1800" b="1" kern="100" dirty="0">
                  <a:effectLst/>
                  <a:latin typeface="+mj-lt"/>
                  <a:ea typeface="Aptos" panose="020B0004020202020204" pitchFamily="34" charset="0"/>
                  <a:cs typeface="Times New Roman" panose="02020603050405020304" pitchFamily="18" charset="0"/>
                </a:rPr>
                <a:t>Make sure the slices add up</a:t>
              </a:r>
            </a:p>
            <a:p>
              <a:pPr>
                <a:lnSpc>
                  <a:spcPct val="114000"/>
                </a:lnSpc>
                <a:spcAft>
                  <a:spcPts val="600"/>
                </a:spcAft>
              </a:pPr>
              <a:r>
                <a:rPr lang="en-AU" sz="1800" kern="100" dirty="0">
                  <a:effectLst/>
                  <a:ea typeface="Aptos" panose="020B0004020202020204" pitchFamily="34" charset="0"/>
                  <a:cs typeface="Times New Roman" panose="02020603050405020304" pitchFamily="18" charset="0"/>
                </a:rPr>
                <a:t>Verify that values total 100% and that pie slices are sized proportionate to their value.</a:t>
              </a:r>
            </a:p>
          </p:txBody>
        </p:sp>
        <p:pic>
          <p:nvPicPr>
            <p:cNvPr id="17" name="Picture 16" descr="A pie chart showing that slices should add up">
              <a:extLst>
                <a:ext uri="{FF2B5EF4-FFF2-40B4-BE49-F238E27FC236}">
                  <a16:creationId xmlns:a16="http://schemas.microsoft.com/office/drawing/2014/main" id="{4B85895E-BFEA-750E-04B1-79BC38613ECB}"/>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360000" y="3761608"/>
              <a:ext cx="2520000" cy="1260000"/>
            </a:xfrm>
            <a:prstGeom prst="rect">
              <a:avLst/>
            </a:prstGeom>
          </p:spPr>
        </p:pic>
      </p:grpSp>
      <p:grpSp>
        <p:nvGrpSpPr>
          <p:cNvPr id="28" name="Group 27" descr="Avoid pie chart comparisons&#10;Use stacked bars instead. Slices are tricky to compare.&#10;">
            <a:extLst>
              <a:ext uri="{FF2B5EF4-FFF2-40B4-BE49-F238E27FC236}">
                <a16:creationId xmlns:a16="http://schemas.microsoft.com/office/drawing/2014/main" id="{931C08A8-B457-7651-7193-7070B9F5088B}"/>
              </a:ext>
            </a:extLst>
          </p:cNvPr>
          <p:cNvGrpSpPr/>
          <p:nvPr/>
        </p:nvGrpSpPr>
        <p:grpSpPr>
          <a:xfrm>
            <a:off x="6272310" y="1323009"/>
            <a:ext cx="4851683" cy="2350938"/>
            <a:chOff x="6272310" y="1323009"/>
            <a:chExt cx="4851683" cy="2350938"/>
          </a:xfrm>
        </p:grpSpPr>
        <p:sp>
          <p:nvSpPr>
            <p:cNvPr id="9" name="TextBox 8">
              <a:extLst>
                <a:ext uri="{FF2B5EF4-FFF2-40B4-BE49-F238E27FC236}">
                  <a16:creationId xmlns:a16="http://schemas.microsoft.com/office/drawing/2014/main" id="{0B8CA3C7-5223-0496-D1D2-742232ECE41A}"/>
                </a:ext>
              </a:extLst>
            </p:cNvPr>
            <p:cNvSpPr txBox="1"/>
            <p:nvPr/>
          </p:nvSpPr>
          <p:spPr>
            <a:xfrm>
              <a:off x="6272310" y="2583649"/>
              <a:ext cx="4851683" cy="1090298"/>
            </a:xfrm>
            <a:prstGeom prst="rect">
              <a:avLst/>
            </a:prstGeom>
            <a:noFill/>
          </p:spPr>
          <p:txBody>
            <a:bodyPr wrap="square">
              <a:spAutoFit/>
            </a:bodyPr>
            <a:lstStyle/>
            <a:p>
              <a:pPr>
                <a:lnSpc>
                  <a:spcPct val="114000"/>
                </a:lnSpc>
                <a:spcAft>
                  <a:spcPts val="600"/>
                </a:spcAft>
              </a:pPr>
              <a:r>
                <a:rPr lang="en-AU" sz="1800" b="1" kern="100" dirty="0">
                  <a:effectLst/>
                  <a:latin typeface="+mj-lt"/>
                  <a:ea typeface="Aptos" panose="020B0004020202020204" pitchFamily="34" charset="0"/>
                  <a:cs typeface="Times New Roman" panose="02020603050405020304" pitchFamily="18" charset="0"/>
                </a:rPr>
                <a:t>Avoid pie chart comparisons</a:t>
              </a:r>
            </a:p>
            <a:p>
              <a:pPr>
                <a:lnSpc>
                  <a:spcPct val="114000"/>
                </a:lnSpc>
                <a:spcAft>
                  <a:spcPts val="600"/>
                </a:spcAft>
              </a:pPr>
              <a:r>
                <a:rPr lang="en-AU" sz="1800" kern="100" dirty="0">
                  <a:effectLst/>
                  <a:ea typeface="Aptos" panose="020B0004020202020204" pitchFamily="34" charset="0"/>
                  <a:cs typeface="Times New Roman" panose="02020603050405020304" pitchFamily="18" charset="0"/>
                </a:rPr>
                <a:t>Use stacked bars instead. Slices are tricky to compare.</a:t>
              </a:r>
            </a:p>
          </p:txBody>
        </p:sp>
        <p:pic>
          <p:nvPicPr>
            <p:cNvPr id="16" name="Picture 15" descr="A pie chart and graph&#10;">
              <a:extLst>
                <a:ext uri="{FF2B5EF4-FFF2-40B4-BE49-F238E27FC236}">
                  <a16:creationId xmlns:a16="http://schemas.microsoft.com/office/drawing/2014/main" id="{12CC735E-1F8B-2669-C637-0EAF8AE190EE}"/>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a:off x="6272311" y="1323009"/>
              <a:ext cx="2520000" cy="1260000"/>
            </a:xfrm>
            <a:prstGeom prst="rect">
              <a:avLst/>
            </a:prstGeom>
          </p:spPr>
        </p:pic>
      </p:grpSp>
      <p:grpSp>
        <p:nvGrpSpPr>
          <p:cNvPr id="29" name="Group 28" descr="Order slices correctly &#10;Largest section at 12 o’clock and place remaining sections in descending order, going clockwise.&#10;">
            <a:extLst>
              <a:ext uri="{FF2B5EF4-FFF2-40B4-BE49-F238E27FC236}">
                <a16:creationId xmlns:a16="http://schemas.microsoft.com/office/drawing/2014/main" id="{84D6FBFF-6D46-8FBE-0452-7067D73FB636}"/>
              </a:ext>
            </a:extLst>
          </p:cNvPr>
          <p:cNvGrpSpPr/>
          <p:nvPr/>
        </p:nvGrpSpPr>
        <p:grpSpPr>
          <a:xfrm>
            <a:off x="6272310" y="3761608"/>
            <a:ext cx="4851683" cy="2754392"/>
            <a:chOff x="6272310" y="3761608"/>
            <a:chExt cx="4851683" cy="2754392"/>
          </a:xfrm>
        </p:grpSpPr>
        <p:sp>
          <p:nvSpPr>
            <p:cNvPr id="14" name="TextBox 13">
              <a:extLst>
                <a:ext uri="{FF2B5EF4-FFF2-40B4-BE49-F238E27FC236}">
                  <a16:creationId xmlns:a16="http://schemas.microsoft.com/office/drawing/2014/main" id="{29D7C812-48C9-A695-7CC7-BCDA136B8650}"/>
                </a:ext>
              </a:extLst>
            </p:cNvPr>
            <p:cNvSpPr txBox="1"/>
            <p:nvPr/>
          </p:nvSpPr>
          <p:spPr>
            <a:xfrm>
              <a:off x="6272310" y="5109909"/>
              <a:ext cx="4851683" cy="1406091"/>
            </a:xfrm>
            <a:prstGeom prst="rect">
              <a:avLst/>
            </a:prstGeom>
            <a:noFill/>
          </p:spPr>
          <p:txBody>
            <a:bodyPr wrap="square">
              <a:spAutoFit/>
            </a:bodyPr>
            <a:lstStyle/>
            <a:p>
              <a:pPr>
                <a:lnSpc>
                  <a:spcPct val="114000"/>
                </a:lnSpc>
                <a:spcAft>
                  <a:spcPts val="600"/>
                </a:spcAft>
              </a:pPr>
              <a:r>
                <a:rPr lang="en-AU" sz="1800" b="1" kern="100" dirty="0">
                  <a:effectLst/>
                  <a:latin typeface="+mj-lt"/>
                  <a:ea typeface="Aptos" panose="020B0004020202020204" pitchFamily="34" charset="0"/>
                  <a:cs typeface="Times New Roman" panose="02020603050405020304" pitchFamily="18" charset="0"/>
                </a:rPr>
                <a:t>Order slices correctly </a:t>
              </a:r>
            </a:p>
            <a:p>
              <a:pPr>
                <a:lnSpc>
                  <a:spcPct val="114000"/>
                </a:lnSpc>
                <a:spcAft>
                  <a:spcPts val="600"/>
                </a:spcAft>
              </a:pPr>
              <a:r>
                <a:rPr lang="en-AU" sz="1800" kern="100" dirty="0">
                  <a:ea typeface="Aptos" panose="020B0004020202020204" pitchFamily="34" charset="0"/>
                  <a:cs typeface="Times New Roman" panose="02020603050405020304" pitchFamily="18" charset="0"/>
                </a:rPr>
                <a:t>L</a:t>
              </a:r>
              <a:r>
                <a:rPr lang="en-AU" sz="1800" kern="100" dirty="0">
                  <a:effectLst/>
                  <a:ea typeface="Aptos" panose="020B0004020202020204" pitchFamily="34" charset="0"/>
                  <a:cs typeface="Times New Roman" panose="02020603050405020304" pitchFamily="18" charset="0"/>
                </a:rPr>
                <a:t>argest section at 12 o’clock and place remaining sections in descending order, going clockwise.</a:t>
              </a:r>
            </a:p>
          </p:txBody>
        </p:sp>
        <p:grpSp>
          <p:nvGrpSpPr>
            <p:cNvPr id="18" name="Group 17">
              <a:extLst>
                <a:ext uri="{FF2B5EF4-FFF2-40B4-BE49-F238E27FC236}">
                  <a16:creationId xmlns:a16="http://schemas.microsoft.com/office/drawing/2014/main" id="{8517161C-6038-B813-FDE3-7ADBD985B430}"/>
                </a:ext>
              </a:extLst>
            </p:cNvPr>
            <p:cNvGrpSpPr/>
            <p:nvPr/>
          </p:nvGrpSpPr>
          <p:grpSpPr>
            <a:xfrm>
              <a:off x="6272311" y="3761608"/>
              <a:ext cx="2520000" cy="1260000"/>
              <a:chOff x="272916" y="3778610"/>
              <a:chExt cx="5168875" cy="2524125"/>
            </a:xfrm>
          </p:grpSpPr>
          <p:pic>
            <p:nvPicPr>
              <p:cNvPr id="19" name="Picture 18" descr="A pie chart with numbers and a circle&#10;">
                <a:extLst>
                  <a:ext uri="{FF2B5EF4-FFF2-40B4-BE49-F238E27FC236}">
                    <a16:creationId xmlns:a16="http://schemas.microsoft.com/office/drawing/2014/main" id="{8B06C128-8B46-FD3A-CF89-3B0803F22E4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72916" y="3778610"/>
                <a:ext cx="2600914" cy="2524125"/>
              </a:xfrm>
              <a:prstGeom prst="rect">
                <a:avLst/>
              </a:prstGeom>
            </p:spPr>
          </p:pic>
          <p:pic>
            <p:nvPicPr>
              <p:cNvPr id="20" name="Picture 19" descr="A pie chart showing to order slices correctly">
                <a:extLst>
                  <a:ext uri="{FF2B5EF4-FFF2-40B4-BE49-F238E27FC236}">
                    <a16:creationId xmlns:a16="http://schemas.microsoft.com/office/drawing/2014/main" id="{CF9DF20D-BA36-0D03-1A25-654E865331D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876654" y="3778610"/>
                <a:ext cx="2565137" cy="2524125"/>
              </a:xfrm>
              <a:prstGeom prst="rect">
                <a:avLst/>
              </a:prstGeom>
            </p:spPr>
          </p:pic>
        </p:grpSp>
      </p:grpSp>
      <p:cxnSp>
        <p:nvCxnSpPr>
          <p:cNvPr id="11" name="Straight Connector 10">
            <a:extLst>
              <a:ext uri="{FF2B5EF4-FFF2-40B4-BE49-F238E27FC236}">
                <a16:creationId xmlns:a16="http://schemas.microsoft.com/office/drawing/2014/main" id="{937C3A78-2DCA-CD88-6832-376D1399BEAB}"/>
              </a:ext>
              <a:ext uri="{C183D7F6-B498-43B3-948B-1728B52AA6E4}">
                <adec:decorative xmlns:adec="http://schemas.microsoft.com/office/drawing/2017/decorative" val="1"/>
              </a:ext>
            </a:extLst>
          </p:cNvPr>
          <p:cNvCxnSpPr>
            <a:cxnSpLocks/>
          </p:cNvCxnSpPr>
          <p:nvPr/>
        </p:nvCxnSpPr>
        <p:spPr>
          <a:xfrm>
            <a:off x="5919690" y="1234708"/>
            <a:ext cx="0" cy="5281292"/>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F3F3AA04-C363-DF82-87C9-3A67D2CFC5D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21</a:t>
            </a:fld>
            <a:endParaRPr lang="en-AU"/>
          </a:p>
        </p:txBody>
      </p:sp>
    </p:spTree>
    <p:extLst>
      <p:ext uri="{BB962C8B-B14F-4D97-AF65-F5344CB8AC3E}">
        <p14:creationId xmlns:p14="http://schemas.microsoft.com/office/powerpoint/2010/main" val="1063799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EE820-5E13-32E0-9B5E-6427D3D2CD0D}"/>
              </a:ext>
            </a:extLst>
          </p:cNvPr>
          <p:cNvSpPr>
            <a:spLocks noGrp="1"/>
          </p:cNvSpPr>
          <p:nvPr>
            <p:ph type="title"/>
          </p:nvPr>
        </p:nvSpPr>
        <p:spPr>
          <a:xfrm>
            <a:off x="360000" y="360000"/>
            <a:ext cx="10080000" cy="1008000"/>
          </a:xfrm>
        </p:spPr>
        <p:txBody>
          <a:bodyPr/>
          <a:lstStyle/>
          <a:p>
            <a:r>
              <a:rPr lang="en-AU" dirty="0">
                <a:latin typeface="+mj-lt"/>
              </a:rPr>
              <a:t>Scatter plot – variation</a:t>
            </a:r>
          </a:p>
        </p:txBody>
      </p:sp>
      <p:sp>
        <p:nvSpPr>
          <p:cNvPr id="4" name="TextBox 3">
            <a:extLst>
              <a:ext uri="{FF2B5EF4-FFF2-40B4-BE49-F238E27FC236}">
                <a16:creationId xmlns:a16="http://schemas.microsoft.com/office/drawing/2014/main" id="{25A3CC3D-4BF5-E594-B49E-C52536AFEF64}"/>
              </a:ext>
            </a:extLst>
          </p:cNvPr>
          <p:cNvSpPr txBox="1"/>
          <p:nvPr/>
        </p:nvSpPr>
        <p:spPr>
          <a:xfrm>
            <a:off x="360000" y="1161766"/>
            <a:ext cx="11454725" cy="872034"/>
          </a:xfrm>
          <a:prstGeom prst="rect">
            <a:avLst/>
          </a:prstGeom>
          <a:noFill/>
        </p:spPr>
        <p:txBody>
          <a:bodyPr wrap="square">
            <a:spAutoFit/>
          </a:bodyPr>
          <a:lstStyle/>
          <a:p>
            <a:pPr>
              <a:lnSpc>
                <a:spcPct val="150000"/>
              </a:lnSpc>
            </a:pPr>
            <a:r>
              <a:rPr lang="en-AU" sz="1800" dirty="0"/>
              <a:t>Scatter plots show the relationship between items based on 2 sets of variables. They are best used to show correlation in a large amount of data.</a:t>
            </a:r>
          </a:p>
        </p:txBody>
      </p:sp>
      <p:grpSp>
        <p:nvGrpSpPr>
          <p:cNvPr id="11" name="Group 10" descr="Scatter &#10;Best used to explore correlation and detect outliers.&#10;">
            <a:extLst>
              <a:ext uri="{FF2B5EF4-FFF2-40B4-BE49-F238E27FC236}">
                <a16:creationId xmlns:a16="http://schemas.microsoft.com/office/drawing/2014/main" id="{EBD5751D-0DA7-ABA9-6CCC-B54784D87DAF}"/>
              </a:ext>
            </a:extLst>
          </p:cNvPr>
          <p:cNvGrpSpPr/>
          <p:nvPr/>
        </p:nvGrpSpPr>
        <p:grpSpPr>
          <a:xfrm>
            <a:off x="377275" y="2699600"/>
            <a:ext cx="11466725" cy="3209434"/>
            <a:chOff x="377275" y="2699600"/>
            <a:chExt cx="11466725" cy="3209434"/>
          </a:xfrm>
        </p:grpSpPr>
        <p:pic>
          <p:nvPicPr>
            <p:cNvPr id="20" name="Picture 19" descr="A Scatter Chart">
              <a:extLst>
                <a:ext uri="{FF2B5EF4-FFF2-40B4-BE49-F238E27FC236}">
                  <a16:creationId xmlns:a16="http://schemas.microsoft.com/office/drawing/2014/main" id="{9D995804-2379-7133-4B12-CBD987E024B0}"/>
                </a:ext>
              </a:extLst>
            </p:cNvPr>
            <p:cNvPicPr>
              <a:picLocks noChangeAspect="1"/>
            </p:cNvPicPr>
            <p:nvPr/>
          </p:nvPicPr>
          <p:blipFill>
            <a:blip r:embed="rId3"/>
            <a:stretch>
              <a:fillRect/>
            </a:stretch>
          </p:blipFill>
          <p:spPr>
            <a:xfrm>
              <a:off x="377275" y="2699600"/>
              <a:ext cx="4997992" cy="3209434"/>
            </a:xfrm>
            <a:prstGeom prst="rect">
              <a:avLst/>
            </a:prstGeom>
            <a:ln>
              <a:noFill/>
            </a:ln>
            <a:effectLst>
              <a:outerShdw blurRad="50800" dist="38100" dir="2700000" algn="tl" rotWithShape="0">
                <a:prstClr val="black">
                  <a:alpha val="40000"/>
                </a:prstClr>
              </a:outerShdw>
            </a:effectLst>
          </p:spPr>
        </p:pic>
        <p:sp>
          <p:nvSpPr>
            <p:cNvPr id="21" name="TextBox 20">
              <a:extLst>
                <a:ext uri="{FF2B5EF4-FFF2-40B4-BE49-F238E27FC236}">
                  <a16:creationId xmlns:a16="http://schemas.microsoft.com/office/drawing/2014/main" id="{29B595B4-591D-1A56-EE75-8C5CA2556186}"/>
                </a:ext>
              </a:extLst>
            </p:cNvPr>
            <p:cNvSpPr txBox="1"/>
            <p:nvPr/>
          </p:nvSpPr>
          <p:spPr>
            <a:xfrm>
              <a:off x="5565836" y="2699600"/>
              <a:ext cx="6278164" cy="1025922"/>
            </a:xfrm>
            <a:prstGeom prst="rect">
              <a:avLst/>
            </a:prstGeom>
            <a:noFill/>
          </p:spPr>
          <p:txBody>
            <a:bodyPr wrap="square">
              <a:spAutoFit/>
            </a:bodyPr>
            <a:lstStyle/>
            <a:p>
              <a:pPr>
                <a:lnSpc>
                  <a:spcPct val="150000"/>
                </a:lnSpc>
                <a:spcAft>
                  <a:spcPts val="1200"/>
                </a:spcAft>
              </a:pPr>
              <a:r>
                <a:rPr lang="en-AU" sz="1800" b="1" kern="100" dirty="0">
                  <a:latin typeface="+mj-lt"/>
                  <a:ea typeface="Aptos" panose="020B0004020202020204" pitchFamily="34" charset="0"/>
                  <a:cs typeface="Times New Roman" panose="02020603050405020304" pitchFamily="18" charset="0"/>
                </a:rPr>
                <a:t>Scatter</a:t>
              </a:r>
              <a:r>
                <a:rPr lang="en-AU" sz="1800" b="1" kern="100" dirty="0">
                  <a:effectLst/>
                  <a:latin typeface="+mj-lt"/>
                  <a:ea typeface="Aptos" panose="020B0004020202020204" pitchFamily="34" charset="0"/>
                  <a:cs typeface="Times New Roman" panose="02020603050405020304" pitchFamily="18" charset="0"/>
                </a:rPr>
                <a:t> </a:t>
              </a:r>
            </a:p>
            <a:p>
              <a:pPr>
                <a:lnSpc>
                  <a:spcPct val="150000"/>
                </a:lnSpc>
                <a:spcAft>
                  <a:spcPts val="1200"/>
                </a:spcAft>
              </a:pPr>
              <a:r>
                <a:rPr lang="en-AU" sz="1800" kern="100" dirty="0">
                  <a:effectLst/>
                  <a:ea typeface="Aptos" panose="020B0004020202020204" pitchFamily="34" charset="0"/>
                  <a:cs typeface="Times New Roman" panose="02020603050405020304" pitchFamily="18" charset="0"/>
                </a:rPr>
                <a:t>Best used to explore correlation and detect outliers.</a:t>
              </a:r>
            </a:p>
          </p:txBody>
        </p:sp>
      </p:gr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22</a:t>
            </a:fld>
            <a:endParaRPr lang="en-AU"/>
          </a:p>
        </p:txBody>
      </p:sp>
    </p:spTree>
    <p:extLst>
      <p:ext uri="{BB962C8B-B14F-4D97-AF65-F5344CB8AC3E}">
        <p14:creationId xmlns:p14="http://schemas.microsoft.com/office/powerpoint/2010/main" val="3840706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4028E1-DC28-B075-AEB9-824474A5D4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3BA840-C583-7948-388D-B5DCF28DBADC}"/>
              </a:ext>
            </a:extLst>
          </p:cNvPr>
          <p:cNvSpPr>
            <a:spLocks noGrp="1"/>
          </p:cNvSpPr>
          <p:nvPr>
            <p:ph type="title"/>
          </p:nvPr>
        </p:nvSpPr>
        <p:spPr>
          <a:xfrm>
            <a:off x="360000" y="360000"/>
            <a:ext cx="10080000" cy="1008000"/>
          </a:xfrm>
        </p:spPr>
        <p:txBody>
          <a:bodyPr/>
          <a:lstStyle/>
          <a:p>
            <a:r>
              <a:rPr lang="en-AU" dirty="0">
                <a:latin typeface="+mj-lt"/>
              </a:rPr>
              <a:t>Scatter plot – best design practices</a:t>
            </a:r>
          </a:p>
        </p:txBody>
      </p:sp>
      <p:grpSp>
        <p:nvGrpSpPr>
          <p:cNvPr id="12" name="Group 11" descr="Start y-axis value at 0 &#10;Starting the axis above zero truncates the visualization of values.&#10;">
            <a:extLst>
              <a:ext uri="{FF2B5EF4-FFF2-40B4-BE49-F238E27FC236}">
                <a16:creationId xmlns:a16="http://schemas.microsoft.com/office/drawing/2014/main" id="{9F477FD8-D3F3-26AE-FE31-D0320BDD200D}"/>
              </a:ext>
            </a:extLst>
          </p:cNvPr>
          <p:cNvGrpSpPr/>
          <p:nvPr/>
        </p:nvGrpSpPr>
        <p:grpSpPr>
          <a:xfrm>
            <a:off x="360000" y="1166925"/>
            <a:ext cx="4580300" cy="2500922"/>
            <a:chOff x="360000" y="1166925"/>
            <a:chExt cx="4580300" cy="2500922"/>
          </a:xfrm>
        </p:grpSpPr>
        <p:sp>
          <p:nvSpPr>
            <p:cNvPr id="9" name="TextBox 8">
              <a:extLst>
                <a:ext uri="{FF2B5EF4-FFF2-40B4-BE49-F238E27FC236}">
                  <a16:creationId xmlns:a16="http://schemas.microsoft.com/office/drawing/2014/main" id="{4DAA106B-CDE5-966B-AA51-C34A6B89EFC0}"/>
                </a:ext>
              </a:extLst>
            </p:cNvPr>
            <p:cNvSpPr txBox="1"/>
            <p:nvPr/>
          </p:nvSpPr>
          <p:spPr>
            <a:xfrm>
              <a:off x="360000" y="2577549"/>
              <a:ext cx="4580300" cy="1090298"/>
            </a:xfrm>
            <a:prstGeom prst="rect">
              <a:avLst/>
            </a:prstGeom>
            <a:noFill/>
          </p:spPr>
          <p:txBody>
            <a:bodyPr wrap="square">
              <a:spAutoFit/>
            </a:bodyPr>
            <a:lstStyle/>
            <a:p>
              <a:pPr>
                <a:lnSpc>
                  <a:spcPct val="114000"/>
                </a:lnSpc>
                <a:spcAft>
                  <a:spcPts val="600"/>
                </a:spcAft>
              </a:pPr>
              <a:r>
                <a:rPr lang="en-AU" sz="1800" b="1" kern="100" dirty="0">
                  <a:effectLst/>
                  <a:latin typeface="+mj-lt"/>
                  <a:ea typeface="Aptos" panose="020B0004020202020204" pitchFamily="34" charset="0"/>
                  <a:cs typeface="Times New Roman" panose="02020603050405020304" pitchFamily="18" charset="0"/>
                </a:rPr>
                <a:t>Start y-axis value at 0 </a:t>
              </a:r>
            </a:p>
            <a:p>
              <a:pPr>
                <a:lnSpc>
                  <a:spcPct val="114000"/>
                </a:lnSpc>
                <a:spcAft>
                  <a:spcPts val="600"/>
                </a:spcAft>
              </a:pPr>
              <a:r>
                <a:rPr lang="en-AU" sz="1800" kern="100" dirty="0">
                  <a:effectLst/>
                  <a:ea typeface="Aptos" panose="020B0004020202020204" pitchFamily="34" charset="0"/>
                  <a:cs typeface="Times New Roman" panose="02020603050405020304" pitchFamily="18" charset="0"/>
                </a:rPr>
                <a:t>Starting the axis above zero truncates the visualisation of values.</a:t>
              </a:r>
            </a:p>
          </p:txBody>
        </p:sp>
        <p:pic>
          <p:nvPicPr>
            <p:cNvPr id="16" name="Picture 15" descr="A graph of a number of dots&#10;&#10;">
              <a:extLst>
                <a:ext uri="{FF2B5EF4-FFF2-40B4-BE49-F238E27FC236}">
                  <a16:creationId xmlns:a16="http://schemas.microsoft.com/office/drawing/2014/main" id="{2AD8DBCF-C3EE-A87B-28F3-CD0B79FC2DD1}"/>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360000" y="1166925"/>
              <a:ext cx="2520000" cy="1260000"/>
            </a:xfrm>
            <a:prstGeom prst="rect">
              <a:avLst/>
            </a:prstGeom>
          </p:spPr>
        </p:pic>
      </p:grpSp>
      <p:grpSp>
        <p:nvGrpSpPr>
          <p:cNvPr id="13" name="Group 12" descr="Use trend lines &#10;These helps draw correlation between the variables to show trends.&#10;">
            <a:extLst>
              <a:ext uri="{FF2B5EF4-FFF2-40B4-BE49-F238E27FC236}">
                <a16:creationId xmlns:a16="http://schemas.microsoft.com/office/drawing/2014/main" id="{E8273716-070F-5431-9B08-5AA53E3DAC00}"/>
              </a:ext>
            </a:extLst>
          </p:cNvPr>
          <p:cNvGrpSpPr/>
          <p:nvPr/>
        </p:nvGrpSpPr>
        <p:grpSpPr>
          <a:xfrm>
            <a:off x="360000" y="3706774"/>
            <a:ext cx="4580300" cy="2500922"/>
            <a:chOff x="360000" y="3706774"/>
            <a:chExt cx="4580300" cy="2500922"/>
          </a:xfrm>
        </p:grpSpPr>
        <p:sp>
          <p:nvSpPr>
            <p:cNvPr id="14" name="TextBox 13">
              <a:extLst>
                <a:ext uri="{FF2B5EF4-FFF2-40B4-BE49-F238E27FC236}">
                  <a16:creationId xmlns:a16="http://schemas.microsoft.com/office/drawing/2014/main" id="{965C0946-DF4E-B356-BE6B-E63A1EC64846}"/>
                </a:ext>
              </a:extLst>
            </p:cNvPr>
            <p:cNvSpPr txBox="1"/>
            <p:nvPr/>
          </p:nvSpPr>
          <p:spPr>
            <a:xfrm>
              <a:off x="360000" y="5117398"/>
              <a:ext cx="4580300" cy="1090298"/>
            </a:xfrm>
            <a:prstGeom prst="rect">
              <a:avLst/>
            </a:prstGeom>
            <a:noFill/>
          </p:spPr>
          <p:txBody>
            <a:bodyPr wrap="square">
              <a:spAutoFit/>
            </a:bodyPr>
            <a:lstStyle/>
            <a:p>
              <a:pPr>
                <a:lnSpc>
                  <a:spcPct val="114000"/>
                </a:lnSpc>
                <a:spcAft>
                  <a:spcPts val="600"/>
                </a:spcAft>
              </a:pPr>
              <a:r>
                <a:rPr lang="en-AU" sz="1800" b="1" kern="100" dirty="0">
                  <a:effectLst/>
                  <a:latin typeface="+mj-lt"/>
                  <a:ea typeface="Aptos" panose="020B0004020202020204" pitchFamily="34" charset="0"/>
                  <a:cs typeface="Times New Roman" panose="02020603050405020304" pitchFamily="18" charset="0"/>
                </a:rPr>
                <a:t>Use trend lines </a:t>
              </a:r>
            </a:p>
            <a:p>
              <a:pPr>
                <a:lnSpc>
                  <a:spcPct val="114000"/>
                </a:lnSpc>
                <a:spcAft>
                  <a:spcPts val="600"/>
                </a:spcAft>
              </a:pPr>
              <a:r>
                <a:rPr lang="en-AU" sz="1800" kern="100" dirty="0">
                  <a:effectLst/>
                  <a:ea typeface="Aptos" panose="020B0004020202020204" pitchFamily="34" charset="0"/>
                  <a:cs typeface="Times New Roman" panose="02020603050405020304" pitchFamily="18" charset="0"/>
                </a:rPr>
                <a:t>These helps draw correlation between the variables to show trends.</a:t>
              </a:r>
            </a:p>
          </p:txBody>
        </p:sp>
        <p:pic>
          <p:nvPicPr>
            <p:cNvPr id="18" name="Picture 17" descr="A graph showing to use trend lines">
              <a:extLst>
                <a:ext uri="{FF2B5EF4-FFF2-40B4-BE49-F238E27FC236}">
                  <a16:creationId xmlns:a16="http://schemas.microsoft.com/office/drawing/2014/main" id="{41563974-F669-D080-B410-DB9DD2278208}"/>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360000" y="3706774"/>
              <a:ext cx="2520000" cy="1260000"/>
            </a:xfrm>
            <a:prstGeom prst="rect">
              <a:avLst/>
            </a:prstGeom>
          </p:spPr>
        </p:pic>
      </p:grpSp>
      <p:grpSp>
        <p:nvGrpSpPr>
          <p:cNvPr id="22" name="Group 21" descr="Include more variables &#10;Use size and dot colour to encode additional data variables.&#10;">
            <a:extLst>
              <a:ext uri="{FF2B5EF4-FFF2-40B4-BE49-F238E27FC236}">
                <a16:creationId xmlns:a16="http://schemas.microsoft.com/office/drawing/2014/main" id="{F55A5798-0316-8F4A-E2EF-09807543CF29}"/>
              </a:ext>
            </a:extLst>
          </p:cNvPr>
          <p:cNvGrpSpPr/>
          <p:nvPr/>
        </p:nvGrpSpPr>
        <p:grpSpPr>
          <a:xfrm>
            <a:off x="6285610" y="1166925"/>
            <a:ext cx="4966583" cy="2500922"/>
            <a:chOff x="6285610" y="1166925"/>
            <a:chExt cx="4966583" cy="2500922"/>
          </a:xfrm>
        </p:grpSpPr>
        <p:sp>
          <p:nvSpPr>
            <p:cNvPr id="10" name="TextBox 9">
              <a:extLst>
                <a:ext uri="{FF2B5EF4-FFF2-40B4-BE49-F238E27FC236}">
                  <a16:creationId xmlns:a16="http://schemas.microsoft.com/office/drawing/2014/main" id="{DE6EA84F-352E-7486-0F2F-EA428B1A7802}"/>
                </a:ext>
              </a:extLst>
            </p:cNvPr>
            <p:cNvSpPr txBox="1"/>
            <p:nvPr/>
          </p:nvSpPr>
          <p:spPr>
            <a:xfrm>
              <a:off x="6285610" y="2577549"/>
              <a:ext cx="4966583" cy="1090298"/>
            </a:xfrm>
            <a:prstGeom prst="rect">
              <a:avLst/>
            </a:prstGeom>
            <a:noFill/>
          </p:spPr>
          <p:txBody>
            <a:bodyPr wrap="square">
              <a:spAutoFit/>
            </a:bodyPr>
            <a:lstStyle/>
            <a:p>
              <a:pPr>
                <a:lnSpc>
                  <a:spcPct val="114000"/>
                </a:lnSpc>
                <a:spcAft>
                  <a:spcPts val="600"/>
                </a:spcAft>
              </a:pPr>
              <a:r>
                <a:rPr lang="en-AU" sz="1800" b="1" kern="100" dirty="0">
                  <a:effectLst/>
                  <a:latin typeface="+mj-lt"/>
                  <a:ea typeface="Aptos" panose="020B0004020202020204" pitchFamily="34" charset="0"/>
                  <a:cs typeface="Times New Roman" panose="02020603050405020304" pitchFamily="18" charset="0"/>
                </a:rPr>
                <a:t>Include more variables </a:t>
              </a:r>
            </a:p>
            <a:p>
              <a:pPr>
                <a:lnSpc>
                  <a:spcPct val="114000"/>
                </a:lnSpc>
                <a:spcAft>
                  <a:spcPts val="600"/>
                </a:spcAft>
              </a:pPr>
              <a:r>
                <a:rPr lang="en-AU" sz="1800" kern="100" dirty="0">
                  <a:effectLst/>
                  <a:ea typeface="Aptos" panose="020B0004020202020204" pitchFamily="34" charset="0"/>
                  <a:cs typeface="Times New Roman" panose="02020603050405020304" pitchFamily="18" charset="0"/>
                </a:rPr>
                <a:t>Use size and dot colour to encode additional data variables.</a:t>
              </a:r>
            </a:p>
          </p:txBody>
        </p:sp>
        <p:pic>
          <p:nvPicPr>
            <p:cNvPr id="17" name="Picture 16" descr="A graph showing include more variables ">
              <a:extLst>
                <a:ext uri="{FF2B5EF4-FFF2-40B4-BE49-F238E27FC236}">
                  <a16:creationId xmlns:a16="http://schemas.microsoft.com/office/drawing/2014/main" id="{3CD205FC-C117-E9DD-045B-4B41A43C13A2}"/>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a:off x="6285611" y="1166925"/>
              <a:ext cx="2520000" cy="1260000"/>
            </a:xfrm>
            <a:prstGeom prst="rect">
              <a:avLst/>
            </a:prstGeom>
          </p:spPr>
        </p:pic>
      </p:grpSp>
      <p:grpSp>
        <p:nvGrpSpPr>
          <p:cNvPr id="23" name="Group 22" descr="Limit trend line to 2&#10;Too many lines make data difficult to interpret.&#10;">
            <a:extLst>
              <a:ext uri="{FF2B5EF4-FFF2-40B4-BE49-F238E27FC236}">
                <a16:creationId xmlns:a16="http://schemas.microsoft.com/office/drawing/2014/main" id="{EFD4FBA2-1A2C-31F3-31E3-DB99E038C1A3}"/>
              </a:ext>
            </a:extLst>
          </p:cNvPr>
          <p:cNvGrpSpPr/>
          <p:nvPr/>
        </p:nvGrpSpPr>
        <p:grpSpPr>
          <a:xfrm>
            <a:off x="6285610" y="3706774"/>
            <a:ext cx="4966583" cy="2185131"/>
            <a:chOff x="6285610" y="3706774"/>
            <a:chExt cx="4966583" cy="2185131"/>
          </a:xfrm>
        </p:grpSpPr>
        <p:sp>
          <p:nvSpPr>
            <p:cNvPr id="15" name="TextBox 14">
              <a:extLst>
                <a:ext uri="{FF2B5EF4-FFF2-40B4-BE49-F238E27FC236}">
                  <a16:creationId xmlns:a16="http://schemas.microsoft.com/office/drawing/2014/main" id="{F95D3CB6-5027-E798-5CB4-4061330EC222}"/>
                </a:ext>
              </a:extLst>
            </p:cNvPr>
            <p:cNvSpPr txBox="1"/>
            <p:nvPr/>
          </p:nvSpPr>
          <p:spPr>
            <a:xfrm>
              <a:off x="6285610" y="5117398"/>
              <a:ext cx="4966583" cy="774507"/>
            </a:xfrm>
            <a:prstGeom prst="rect">
              <a:avLst/>
            </a:prstGeom>
            <a:noFill/>
          </p:spPr>
          <p:txBody>
            <a:bodyPr wrap="square">
              <a:spAutoFit/>
            </a:bodyPr>
            <a:lstStyle/>
            <a:p>
              <a:pPr>
                <a:lnSpc>
                  <a:spcPct val="114000"/>
                </a:lnSpc>
                <a:spcAft>
                  <a:spcPts val="600"/>
                </a:spcAft>
              </a:pPr>
              <a:r>
                <a:rPr lang="en-AU" sz="1800" b="1" kern="100" dirty="0">
                  <a:effectLst/>
                  <a:latin typeface="+mj-lt"/>
                  <a:ea typeface="Aptos" panose="020B0004020202020204" pitchFamily="34" charset="0"/>
                  <a:cs typeface="Times New Roman" panose="02020603050405020304" pitchFamily="18" charset="0"/>
                </a:rPr>
                <a:t>Limit trend line to 2</a:t>
              </a:r>
            </a:p>
            <a:p>
              <a:pPr>
                <a:lnSpc>
                  <a:spcPct val="114000"/>
                </a:lnSpc>
                <a:spcAft>
                  <a:spcPts val="600"/>
                </a:spcAft>
              </a:pPr>
              <a:r>
                <a:rPr lang="en-AU" sz="1800" kern="100" dirty="0">
                  <a:effectLst/>
                  <a:ea typeface="Aptos" panose="020B0004020202020204" pitchFamily="34" charset="0"/>
                  <a:cs typeface="Times New Roman" panose="02020603050405020304" pitchFamily="18" charset="0"/>
                </a:rPr>
                <a:t>Too many lines make data difficult to interpret.</a:t>
              </a:r>
            </a:p>
          </p:txBody>
        </p:sp>
        <p:pic>
          <p:nvPicPr>
            <p:cNvPr id="19" name="Picture 18" descr="A graph showing to limit trend lines to 2.">
              <a:extLst>
                <a:ext uri="{FF2B5EF4-FFF2-40B4-BE49-F238E27FC236}">
                  <a16:creationId xmlns:a16="http://schemas.microsoft.com/office/drawing/2014/main" id="{24FB4D16-BB64-EE46-E76A-CDEFFCC7C2D1}"/>
                </a:ext>
              </a:extLst>
            </p:cNvPr>
            <p:cNvPicPr>
              <a:picLocks/>
            </p:cNvPicPr>
            <p:nvPr/>
          </p:nvPicPr>
          <p:blipFill rotWithShape="1">
            <a:blip r:embed="rId6" cstate="screen">
              <a:extLst>
                <a:ext uri="{28A0092B-C50C-407E-A947-70E740481C1C}">
                  <a14:useLocalDpi xmlns:a14="http://schemas.microsoft.com/office/drawing/2010/main"/>
                </a:ext>
              </a:extLst>
            </a:blip>
            <a:srcRect/>
            <a:stretch/>
          </p:blipFill>
          <p:spPr>
            <a:xfrm>
              <a:off x="6285611" y="3706774"/>
              <a:ext cx="2520000" cy="1260000"/>
            </a:xfrm>
            <a:prstGeom prst="rect">
              <a:avLst/>
            </a:prstGeom>
          </p:spPr>
        </p:pic>
      </p:grpSp>
      <p:cxnSp>
        <p:nvCxnSpPr>
          <p:cNvPr id="11" name="Straight Connector 10">
            <a:extLst>
              <a:ext uri="{FF2B5EF4-FFF2-40B4-BE49-F238E27FC236}">
                <a16:creationId xmlns:a16="http://schemas.microsoft.com/office/drawing/2014/main" id="{E166A8C5-22E7-D057-4FCF-E3EFC03F7CF1}"/>
              </a:ext>
              <a:ext uri="{C183D7F6-B498-43B3-948B-1728B52AA6E4}">
                <adec:decorative xmlns:adec="http://schemas.microsoft.com/office/drawing/2017/decorative" val="1"/>
              </a:ext>
            </a:extLst>
          </p:cNvPr>
          <p:cNvCxnSpPr>
            <a:cxnSpLocks/>
          </p:cNvCxnSpPr>
          <p:nvPr/>
        </p:nvCxnSpPr>
        <p:spPr>
          <a:xfrm>
            <a:off x="5919690" y="1166925"/>
            <a:ext cx="0" cy="5095598"/>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AEC3439D-DCBD-070E-9225-B0E7ED0AB5C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23</a:t>
            </a:fld>
            <a:endParaRPr lang="en-AU"/>
          </a:p>
        </p:txBody>
      </p:sp>
    </p:spTree>
    <p:extLst>
      <p:ext uri="{BB962C8B-B14F-4D97-AF65-F5344CB8AC3E}">
        <p14:creationId xmlns:p14="http://schemas.microsoft.com/office/powerpoint/2010/main" val="4082261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3999" cy="545601"/>
          </a:xfrm>
        </p:spPr>
        <p:txBody>
          <a:bodyPr/>
          <a:lstStyle/>
          <a:p>
            <a:r>
              <a:rPr lang="en-AU" dirty="0">
                <a:latin typeface="+mj-lt"/>
              </a:rPr>
              <a:t>Links</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dirty="0">
                <a:latin typeface="+mj-lt"/>
              </a:rPr>
              <a:t>Useful reading for data visualisation</a:t>
            </a: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p:txBody>
          <a:bodyPr/>
          <a:lstStyle/>
          <a:p>
            <a:pPr defTabSz="914377">
              <a:spcAft>
                <a:spcPts val="1200"/>
              </a:spcAft>
            </a:pPr>
            <a:r>
              <a:rPr lang="en-US" sz="2000" b="0" dirty="0">
                <a:solidFill>
                  <a:schemeClr val="accent2"/>
                </a:solidFill>
                <a:latin typeface="+mn-lt"/>
                <a:hlinkClick r:id="rId3">
                  <a:extLst>
                    <a:ext uri="{A12FA001-AC4F-418D-AE19-62706E023703}">
                      <ahyp:hlinkClr xmlns:ahyp="http://schemas.microsoft.com/office/drawing/2018/hyperlinkcolor" val="tx"/>
                    </a:ext>
                  </a:extLst>
                </a:hlinkClick>
              </a:rPr>
              <a:t>Visual Vocabulary</a:t>
            </a:r>
            <a:endParaRPr lang="en-US" sz="2000" b="0" dirty="0">
              <a:solidFill>
                <a:schemeClr val="accent2"/>
              </a:solidFill>
              <a:latin typeface="+mn-lt"/>
            </a:endParaRPr>
          </a:p>
          <a:p>
            <a:pPr defTabSz="914377">
              <a:spcAft>
                <a:spcPts val="1200"/>
              </a:spcAft>
            </a:pPr>
            <a:r>
              <a:rPr lang="en-US" sz="2000" b="0" dirty="0">
                <a:solidFill>
                  <a:schemeClr val="accent2"/>
                </a:solidFill>
                <a:latin typeface="+mn-lt"/>
                <a:hlinkClick r:id="rId4">
                  <a:extLst>
                    <a:ext uri="{A12FA001-AC4F-418D-AE19-62706E023703}">
                      <ahyp:hlinkClr xmlns:ahyp="http://schemas.microsoft.com/office/drawing/2018/hyperlinkcolor" val="tx"/>
                    </a:ext>
                  </a:extLst>
                </a:hlinkClick>
              </a:rPr>
              <a:t>Data Visualization Cheat Sheet</a:t>
            </a:r>
            <a:endParaRPr lang="en-US" sz="2000" b="0" dirty="0">
              <a:solidFill>
                <a:schemeClr val="accent2"/>
              </a:solidFill>
              <a:latin typeface="+mn-lt"/>
            </a:endParaRPr>
          </a:p>
          <a:p>
            <a:pPr defTabSz="914377">
              <a:spcAft>
                <a:spcPts val="1200"/>
              </a:spcAft>
            </a:pPr>
            <a:r>
              <a:rPr lang="en-US" sz="2000" b="0" dirty="0">
                <a:solidFill>
                  <a:schemeClr val="accent2"/>
                </a:solidFill>
                <a:latin typeface="+mn-lt"/>
                <a:hlinkClick r:id="rId5">
                  <a:extLst>
                    <a:ext uri="{A12FA001-AC4F-418D-AE19-62706E023703}">
                      <ahyp:hlinkClr xmlns:ahyp="http://schemas.microsoft.com/office/drawing/2018/hyperlinkcolor" val="tx"/>
                    </a:ext>
                  </a:extLst>
                </a:hlinkClick>
              </a:rPr>
              <a:t>Data Visualization Reference Guides</a:t>
            </a:r>
            <a:endParaRPr lang="en-US" sz="2000" b="0" dirty="0">
              <a:solidFill>
                <a:schemeClr val="accent2"/>
              </a:solidFill>
              <a:latin typeface="+mn-lt"/>
            </a:endParaRPr>
          </a:p>
          <a:p>
            <a:pPr defTabSz="914377">
              <a:spcAft>
                <a:spcPts val="1200"/>
              </a:spcAft>
            </a:pPr>
            <a:r>
              <a:rPr lang="en-US" sz="2000" b="0" dirty="0">
                <a:solidFill>
                  <a:schemeClr val="accent2"/>
                </a:solidFill>
                <a:latin typeface="+mn-lt"/>
                <a:hlinkClick r:id="rId6">
                  <a:extLst>
                    <a:ext uri="{A12FA001-AC4F-418D-AE19-62706E023703}">
                      <ahyp:hlinkClr xmlns:ahyp="http://schemas.microsoft.com/office/drawing/2018/hyperlinkcolor" val="tx"/>
                    </a:ext>
                  </a:extLst>
                </a:hlinkClick>
              </a:rPr>
              <a:t>12 Great Books About Data Visualization</a:t>
            </a:r>
            <a:r>
              <a:rPr lang="en-US" sz="2000" b="0" dirty="0">
                <a:solidFill>
                  <a:schemeClr val="accent2"/>
                </a:solidFill>
                <a:latin typeface="+mn-lt"/>
              </a:rPr>
              <a:t> </a:t>
            </a:r>
          </a:p>
          <a:p>
            <a:pPr defTabSz="914377">
              <a:spcAft>
                <a:spcPts val="1200"/>
              </a:spcAft>
            </a:pPr>
            <a:r>
              <a:rPr lang="en-US" sz="2000" b="0" dirty="0">
                <a:solidFill>
                  <a:schemeClr val="accent2"/>
                </a:solidFill>
                <a:latin typeface="+mn-lt"/>
                <a:hlinkClick r:id="rId7">
                  <a:extLst>
                    <a:ext uri="{A12FA001-AC4F-418D-AE19-62706E023703}">
                      <ahyp:hlinkClr xmlns:ahyp="http://schemas.microsoft.com/office/drawing/2018/hyperlinkcolor" val="tx"/>
                    </a:ext>
                  </a:extLst>
                </a:hlinkClick>
              </a:rPr>
              <a:t>The 10 Best Data Visualization Blogs To Follow</a:t>
            </a:r>
            <a:endParaRPr lang="en-US" sz="2000" b="0" dirty="0">
              <a:solidFill>
                <a:schemeClr val="accent2"/>
              </a:solidFill>
              <a:latin typeface="+mn-lt"/>
            </a:endParaRPr>
          </a:p>
          <a:p>
            <a:endParaRPr lang="en-AU" dirty="0">
              <a:latin typeface="+mn-lt"/>
            </a:endParaRP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24</a:t>
            </a:fld>
            <a:endParaRPr lang="en-AU"/>
          </a:p>
        </p:txBody>
      </p:sp>
    </p:spTree>
    <p:extLst>
      <p:ext uri="{BB962C8B-B14F-4D97-AF65-F5344CB8AC3E}">
        <p14:creationId xmlns:p14="http://schemas.microsoft.com/office/powerpoint/2010/main" val="2460964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a:xfrm>
            <a:off x="360000" y="3428999"/>
            <a:ext cx="11484000" cy="3267001"/>
          </a:xfrm>
        </p:spPr>
        <p:txBody>
          <a:bodyPr/>
          <a:lstStyle/>
          <a:p>
            <a:pPr>
              <a:lnSpc>
                <a:spcPct val="150000"/>
              </a:lnSpc>
              <a:spcBef>
                <a:spcPts val="600"/>
              </a:spcBef>
              <a:spcAft>
                <a:spcPts val="600"/>
              </a:spcAft>
            </a:pPr>
            <a:r>
              <a:rPr lang="en-AU" u="sng" dirty="0">
                <a:solidFill>
                  <a:srgbClr val="2F5496"/>
                </a:solidFill>
                <a:effectLst/>
                <a:latin typeface="+mn-lt"/>
                <a:ea typeface="Calibri" panose="020F0502020204030204" pitchFamily="34" charset="0"/>
                <a:hlinkClick r:id="rId6"/>
              </a:rPr>
              <a:t>Enterprise Computing 11–12 Syllabus</a:t>
            </a:r>
            <a:r>
              <a:rPr lang="en-AU" dirty="0">
                <a:effectLst/>
                <a:latin typeface="+mn-lt"/>
                <a:ea typeface="Calibri" panose="020F0502020204030204" pitchFamily="34" charset="0"/>
              </a:rPr>
              <a:t> © NSW Education Standards Authority (NESA) for and on behalf of the Crown in right of the State of New South Wales, 2022.</a:t>
            </a:r>
          </a:p>
          <a:p>
            <a:pPr>
              <a:lnSpc>
                <a:spcPct val="150000"/>
              </a:lnSpc>
              <a:spcBef>
                <a:spcPts val="600"/>
              </a:spcBef>
              <a:spcAft>
                <a:spcPts val="600"/>
              </a:spcAft>
            </a:pPr>
            <a:r>
              <a:rPr lang="en-AU" dirty="0">
                <a:effectLst/>
                <a:latin typeface="+mn-lt"/>
                <a:ea typeface="Calibri" panose="020F0502020204030204" pitchFamily="34" charset="0"/>
                <a:hlinkClick r:id="rId7"/>
              </a:rPr>
              <a:t>Enterprise Computing 11–12 course specifications </a:t>
            </a:r>
            <a:r>
              <a:rPr lang="en-AU" dirty="0">
                <a:effectLst/>
                <a:latin typeface="+mn-lt"/>
                <a:ea typeface="Calibri" panose="020F0502020204030204" pitchFamily="34" charset="0"/>
              </a:rPr>
              <a:t>© NSW Education Standards Authority (NESA) for and on behalf of the Crown in right of the State of New South Wales, 2022.</a:t>
            </a:r>
          </a:p>
          <a:p>
            <a:pPr>
              <a:lnSpc>
                <a:spcPct val="150000"/>
              </a:lnSpc>
              <a:spcBef>
                <a:spcPts val="600"/>
              </a:spcBef>
              <a:spcAft>
                <a:spcPts val="600"/>
              </a:spcAft>
            </a:pPr>
            <a:r>
              <a:rPr lang="en-AU" dirty="0">
                <a:latin typeface="+mn-lt"/>
              </a:rPr>
              <a:t>Cotton R (2022</a:t>
            </a:r>
            <a:r>
              <a:rPr lang="en-AU" dirty="0"/>
              <a:t>) </a:t>
            </a:r>
            <a:r>
              <a:rPr lang="en-AU" dirty="0">
                <a:hlinkClick r:id="rId8"/>
              </a:rPr>
              <a:t>‘Data Visualization Cheat Sheet</a:t>
            </a:r>
            <a:r>
              <a:rPr lang="en-AU" dirty="0"/>
              <a:t>’, Cheat </a:t>
            </a:r>
            <a:r>
              <a:rPr lang="en-AU" i="1" dirty="0">
                <a:latin typeface="+mn-lt"/>
              </a:rPr>
              <a:t>Sheets</a:t>
            </a:r>
            <a:r>
              <a:rPr lang="en-AU" dirty="0">
                <a:latin typeface="+mn-lt"/>
              </a:rPr>
              <a:t>, </a:t>
            </a:r>
            <a:r>
              <a:rPr lang="en-AU" dirty="0" err="1">
                <a:latin typeface="+mn-lt"/>
              </a:rPr>
              <a:t>DataCamp</a:t>
            </a:r>
            <a:r>
              <a:rPr lang="en-AU" dirty="0">
                <a:latin typeface="+mn-lt"/>
              </a:rPr>
              <a:t> website</a:t>
            </a:r>
            <a:r>
              <a:rPr lang="en-AU" dirty="0">
                <a:solidFill>
                  <a:srgbClr val="22272B"/>
                </a:solidFill>
                <a:latin typeface="+mn-lt"/>
                <a:cs typeface="Arial"/>
              </a:rPr>
              <a:t>, accessed 29 October 2024.</a:t>
            </a:r>
          </a:p>
          <a:p>
            <a:pPr>
              <a:spcBef>
                <a:spcPts val="600"/>
              </a:spcBef>
              <a:spcAft>
                <a:spcPts val="600"/>
              </a:spcAft>
            </a:pPr>
            <a:r>
              <a:rPr lang="pt-BR" dirty="0">
                <a:latin typeface="+mn-lt"/>
              </a:rPr>
              <a:t>Krum R, InfoNewt LLC (2023)</a:t>
            </a:r>
            <a:r>
              <a:rPr lang="en-AU" dirty="0">
                <a:latin typeface="+mn-lt"/>
              </a:rPr>
              <a:t> </a:t>
            </a:r>
            <a:r>
              <a:rPr lang="en-AU" i="1" dirty="0">
                <a:latin typeface="+mn-lt"/>
                <a:hlinkClick r:id="rId9"/>
              </a:rPr>
              <a:t>Data Visualization Reference Guides</a:t>
            </a:r>
            <a:r>
              <a:rPr lang="en-AU" i="1" dirty="0">
                <a:latin typeface="+mn-lt"/>
              </a:rPr>
              <a:t>,</a:t>
            </a:r>
            <a:r>
              <a:rPr lang="en-AU" dirty="0">
                <a:latin typeface="+mn-lt"/>
              </a:rPr>
              <a:t> Cool Infographics </a:t>
            </a:r>
            <a:r>
              <a:rPr lang="en-AU" dirty="0">
                <a:solidFill>
                  <a:srgbClr val="22272B"/>
                </a:solidFill>
                <a:latin typeface="+mn-lt"/>
                <a:cs typeface="Arial"/>
              </a:rPr>
              <a:t>website, accessed 29 October 2024.</a:t>
            </a:r>
          </a:p>
          <a:p>
            <a:pPr>
              <a:spcBef>
                <a:spcPts val="600"/>
              </a:spcBef>
              <a:spcAft>
                <a:spcPts val="600"/>
              </a:spcAft>
            </a:pPr>
            <a:r>
              <a:rPr lang="en-AU" dirty="0">
                <a:latin typeface="+mn-lt"/>
              </a:rPr>
              <a:t>Salesforce, Inc (2024) </a:t>
            </a:r>
            <a:r>
              <a:rPr lang="en-AU" dirty="0">
                <a:latin typeface="+mn-lt"/>
                <a:hlinkClick r:id="rId10"/>
              </a:rPr>
              <a:t>‘</a:t>
            </a:r>
            <a:r>
              <a:rPr lang="en-AU" dirty="0">
                <a:hlinkClick r:id="rId10"/>
              </a:rPr>
              <a:t>The </a:t>
            </a:r>
            <a:r>
              <a:rPr lang="en-AU" dirty="0">
                <a:latin typeface="+mn-lt"/>
                <a:hlinkClick r:id="rId10"/>
              </a:rPr>
              <a:t>10 Best Data Visualization Blogs To Follow</a:t>
            </a:r>
            <a:r>
              <a:rPr lang="en-AU" dirty="0">
                <a:latin typeface="+mn-lt"/>
              </a:rPr>
              <a:t>’, </a:t>
            </a:r>
            <a:r>
              <a:rPr lang="en-AU" i="1" dirty="0">
                <a:latin typeface="+mn-lt"/>
              </a:rPr>
              <a:t>Tableau</a:t>
            </a:r>
            <a:r>
              <a:rPr lang="en-AU" dirty="0">
                <a:solidFill>
                  <a:srgbClr val="22272B"/>
                </a:solidFill>
                <a:latin typeface="+mn-lt"/>
                <a:cs typeface="Arial"/>
              </a:rPr>
              <a:t>, accessed 29 October 2024.</a:t>
            </a:r>
          </a:p>
          <a:p>
            <a:pPr>
              <a:spcBef>
                <a:spcPts val="600"/>
              </a:spcBef>
              <a:spcAft>
                <a:spcPts val="600"/>
              </a:spcAft>
            </a:pPr>
            <a:r>
              <a:rPr lang="en-AU" dirty="0">
                <a:latin typeface="+mn-lt"/>
              </a:rPr>
              <a:t>Salesforce, Inc (2024)  </a:t>
            </a:r>
            <a:r>
              <a:rPr lang="en-AU" u="sng" dirty="0">
                <a:latin typeface="+mn-lt"/>
                <a:hlinkClick r:id="rId11"/>
              </a:rPr>
              <a:t>‘</a:t>
            </a:r>
            <a:r>
              <a:rPr lang="en-AU" dirty="0">
                <a:latin typeface="+mn-lt"/>
                <a:hlinkClick r:id="rId11"/>
              </a:rPr>
              <a:t>12 Great Books About Data Visualization</a:t>
            </a:r>
            <a:r>
              <a:rPr lang="en-AU" dirty="0">
                <a:latin typeface="+mn-lt"/>
              </a:rPr>
              <a:t>’</a:t>
            </a:r>
            <a:r>
              <a:rPr lang="en-AU" i="1" dirty="0">
                <a:latin typeface="+mn-lt"/>
              </a:rPr>
              <a:t>,</a:t>
            </a:r>
            <a:r>
              <a:rPr lang="en-AU" dirty="0">
                <a:latin typeface="+mn-lt"/>
              </a:rPr>
              <a:t> </a:t>
            </a:r>
            <a:r>
              <a:rPr lang="en-AU" i="1" dirty="0">
                <a:latin typeface="+mn-lt"/>
              </a:rPr>
              <a:t>Tableau</a:t>
            </a:r>
            <a:r>
              <a:rPr lang="en-AU" dirty="0">
                <a:solidFill>
                  <a:srgbClr val="22272B"/>
                </a:solidFill>
                <a:latin typeface="+mn-lt"/>
                <a:cs typeface="Arial"/>
              </a:rPr>
              <a:t>, accessed 29 October 2024.</a:t>
            </a:r>
            <a:r>
              <a:rPr lang="en-AU" dirty="0">
                <a:latin typeface="+mn-lt"/>
              </a:rPr>
              <a:t> </a:t>
            </a:r>
          </a:p>
          <a:p>
            <a:pPr>
              <a:spcBef>
                <a:spcPts val="600"/>
              </a:spcBef>
              <a:spcAft>
                <a:spcPts val="600"/>
              </a:spcAft>
            </a:pPr>
            <a:r>
              <a:rPr lang="en-AU" dirty="0">
                <a:latin typeface="+mn-lt"/>
              </a:rPr>
              <a:t>Thomas J (n.d.) </a:t>
            </a:r>
            <a:r>
              <a:rPr lang="en-AU" i="1" dirty="0">
                <a:latin typeface="+mn-lt"/>
                <a:hlinkClick r:id="rId12"/>
              </a:rPr>
              <a:t>Visual Vocabulary</a:t>
            </a:r>
            <a:r>
              <a:rPr lang="en-AU" i="1" dirty="0">
                <a:latin typeface="+mn-lt"/>
              </a:rPr>
              <a:t> </a:t>
            </a:r>
            <a:r>
              <a:rPr lang="en-AU" dirty="0">
                <a:latin typeface="+mn-lt"/>
              </a:rPr>
              <a:t>[Microsoft </a:t>
            </a:r>
            <a:r>
              <a:rPr lang="en-AU" dirty="0" err="1">
                <a:latin typeface="+mn-lt"/>
              </a:rPr>
              <a:t>PowerBI</a:t>
            </a:r>
            <a:r>
              <a:rPr lang="en-AU" dirty="0">
                <a:latin typeface="+mn-lt"/>
              </a:rPr>
              <a:t>], Microsoft Fabric website, accessed 29 October 2024.</a:t>
            </a:r>
          </a:p>
          <a:p>
            <a:endParaRPr lang="en-AU" dirty="0">
              <a:solidFill>
                <a:srgbClr val="22272B"/>
              </a:solidFill>
              <a:latin typeface="+mn-lt"/>
              <a:cs typeface="Arial"/>
            </a:endParaRPr>
          </a:p>
          <a:p>
            <a:endParaRPr lang="en-AU" dirty="0">
              <a:solidFill>
                <a:srgbClr val="22272B"/>
              </a:solidFill>
              <a:latin typeface="+mn-lt"/>
              <a:cs typeface="Arial"/>
            </a:endParaRPr>
          </a:p>
          <a:p>
            <a:endParaRPr lang="en-AU" dirty="0">
              <a:latin typeface="+mn-lt"/>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25</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2024</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2024.</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5" y="1894417"/>
            <a:ext cx="11704071" cy="471353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We are learning to</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2000" dirty="0">
                <a:cs typeface="Arial" panose="020B0604020202020204" pitchFamily="34" charset="0"/>
              </a:rPr>
              <a:t>understand the purpose and benefits of data visualisation</a:t>
            </a:r>
          </a:p>
          <a:p>
            <a:pPr marL="342900" indent="-342900">
              <a:lnSpc>
                <a:spcPct val="150000"/>
              </a:lnSpc>
              <a:spcAft>
                <a:spcPts val="600"/>
              </a:spcAft>
              <a:buFont typeface="Arial" panose="020B0604020202020204" pitchFamily="34" charset="0"/>
              <a:buChar char="•"/>
            </a:pPr>
            <a:r>
              <a:rPr lang="en-AU" sz="2000" dirty="0">
                <a:cs typeface="Arial" panose="020B0604020202020204" pitchFamily="34" charset="0"/>
              </a:rPr>
              <a:t>create clear and accurate data visualisations</a:t>
            </a:r>
          </a:p>
          <a:p>
            <a:pPr marL="342900" indent="-342900">
              <a:lnSpc>
                <a:spcPct val="150000"/>
              </a:lnSpc>
              <a:spcAft>
                <a:spcPts val="600"/>
              </a:spcAft>
              <a:buFont typeface="Arial" panose="020B0604020202020204" pitchFamily="34" charset="0"/>
              <a:buChar char="•"/>
            </a:pPr>
            <a:r>
              <a:rPr lang="en-AU" sz="2000" dirty="0">
                <a:cs typeface="Arial" panose="020B0604020202020204" pitchFamily="34" charset="0"/>
              </a:rPr>
              <a:t>choose the correct chart type for various data relationships.</a:t>
            </a:r>
          </a:p>
          <a:p>
            <a:pPr>
              <a:lnSpc>
                <a:spcPct val="150000"/>
              </a:lnSpc>
              <a:spcAft>
                <a:spcPts val="600"/>
              </a:spcAft>
            </a:pPr>
            <a:r>
              <a:rPr lang="en-AU" sz="2000" b="1" dirty="0">
                <a:solidFill>
                  <a:schemeClr val="accent1"/>
                </a:solidFill>
                <a:latin typeface="+mj-lt"/>
                <a:cs typeface="Arial" panose="020B0604020202020204" pitchFamily="34" charset="0"/>
              </a:rPr>
              <a:t>We can</a:t>
            </a:r>
            <a:endParaRPr lang="en-US" sz="2000" dirty="0">
              <a:solidFill>
                <a:schemeClr val="accent1"/>
              </a:solidFill>
              <a:latin typeface="+mj-lt"/>
              <a:cs typeface="Arial" panose="020B0604020202020204" pitchFamily="34" charset="0"/>
            </a:endParaRPr>
          </a:p>
          <a:p>
            <a:pPr marL="342900" indent="-342900">
              <a:lnSpc>
                <a:spcPct val="150000"/>
              </a:lnSpc>
              <a:spcAft>
                <a:spcPts val="600"/>
              </a:spcAft>
              <a:buFont typeface="Arial"/>
              <a:buChar char="•"/>
            </a:pPr>
            <a:r>
              <a:rPr lang="en-AU" sz="2000" dirty="0">
                <a:cs typeface="Arial" panose="020B0604020202020204" pitchFamily="34" charset="0"/>
              </a:rPr>
              <a:t>explain why data visualisation is essential for uncovering trends and communicating insights</a:t>
            </a:r>
          </a:p>
          <a:p>
            <a:pPr marL="342900" indent="-342900">
              <a:lnSpc>
                <a:spcPct val="150000"/>
              </a:lnSpc>
              <a:spcAft>
                <a:spcPts val="600"/>
              </a:spcAft>
              <a:buFont typeface="Arial"/>
              <a:buChar char="•"/>
            </a:pPr>
            <a:r>
              <a:rPr lang="en-AU" sz="2000" dirty="0">
                <a:cs typeface="Arial" panose="020B0604020202020204" pitchFamily="34" charset="0"/>
              </a:rPr>
              <a:t>design visualisations to ensure clarity that focus on key data</a:t>
            </a:r>
          </a:p>
          <a:p>
            <a:pPr marL="342900" indent="-342900">
              <a:lnSpc>
                <a:spcPct val="150000"/>
              </a:lnSpc>
              <a:spcAft>
                <a:spcPts val="600"/>
              </a:spcAft>
              <a:buFont typeface="Arial"/>
              <a:buChar char="•"/>
            </a:pPr>
            <a:r>
              <a:rPr lang="en-AU" sz="2000" dirty="0">
                <a:cs typeface="Arial" panose="020B0604020202020204" pitchFamily="34" charset="0"/>
              </a:rPr>
              <a:t>implement appropriate chart types to communicate data relationships</a:t>
            </a:r>
          </a:p>
          <a:p>
            <a:pPr marL="342900" indent="-342900">
              <a:lnSpc>
                <a:spcPct val="150000"/>
              </a:lnSpc>
              <a:spcAft>
                <a:spcPts val="600"/>
              </a:spcAft>
              <a:buFont typeface="Arial"/>
              <a:buChar char="•"/>
            </a:pPr>
            <a:r>
              <a:rPr lang="en-AU" sz="2000" dirty="0">
                <a:cs typeface="Arial" panose="020B0604020202020204" pitchFamily="34" charset="0"/>
              </a:rPr>
              <a:t>critically assess visualisations for clarity, accuracy and potential bias.</a:t>
            </a:r>
            <a:endParaRPr lang="en-AU" dirty="0">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2359841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Why visualise data?</a:t>
            </a:r>
            <a:br>
              <a:rPr lang="en-AU" dirty="0">
                <a:latin typeface="+mj-lt"/>
              </a:rPr>
            </a:br>
            <a:endParaRPr lang="en-AU" dirty="0">
              <a:latin typeface="+mj-lt"/>
            </a:endParaRP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3999" cy="545601"/>
          </a:xfrm>
        </p:spPr>
        <p:txBody>
          <a:bodyPr/>
          <a:lstStyle/>
          <a:p>
            <a:r>
              <a:rPr lang="en-AU" dirty="0">
                <a:latin typeface="+mj-lt"/>
              </a:rPr>
              <a:t>Why visualise data?</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dirty="0">
                <a:latin typeface="+mj-lt"/>
              </a:rPr>
              <a:t>Data is only as good as our ability to understand and communicate it</a:t>
            </a: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p:txBody>
          <a:bodyPr/>
          <a:lstStyle/>
          <a:p>
            <a:pPr fontAlgn="base"/>
            <a:r>
              <a:rPr lang="en-AU" sz="1800" b="0" i="0" dirty="0">
                <a:solidFill>
                  <a:srgbClr val="22272B"/>
                </a:solidFill>
                <a:effectLst/>
                <a:highlight>
                  <a:srgbClr val="F5F5F5"/>
                </a:highlight>
                <a:latin typeface="+mn-lt"/>
              </a:rPr>
              <a:t>​</a:t>
            </a:r>
            <a:r>
              <a:rPr lang="en-AU" sz="1800" dirty="0">
                <a:latin typeface="+mn-lt"/>
              </a:rPr>
              <a:t>Data visualisation helps:</a:t>
            </a:r>
            <a:r>
              <a:rPr lang="en-US" sz="1800" dirty="0">
                <a:latin typeface="+mn-lt"/>
              </a:rPr>
              <a:t>​</a:t>
            </a:r>
          </a:p>
          <a:p>
            <a:pPr marL="342900" indent="-342900" fontAlgn="base">
              <a:buFont typeface="Arial" panose="020B0604020202020204" pitchFamily="34" charset="0"/>
              <a:buChar char="•"/>
            </a:pPr>
            <a:r>
              <a:rPr lang="en-AU" sz="1800" dirty="0">
                <a:latin typeface="+mn-lt"/>
              </a:rPr>
              <a:t>uncover trends and patterns – visualisations help spot trends and patterns in data that might be missed in spreadsheets or raw numbers. </a:t>
            </a:r>
            <a:r>
              <a:rPr lang="en-US" sz="1800" dirty="0">
                <a:latin typeface="+mn-lt"/>
              </a:rPr>
              <a:t>​</a:t>
            </a:r>
          </a:p>
          <a:p>
            <a:pPr marL="342900" indent="-342900" fontAlgn="base">
              <a:buFont typeface="Arial" panose="020B0604020202020204" pitchFamily="34" charset="0"/>
              <a:buChar char="•"/>
            </a:pPr>
            <a:r>
              <a:rPr lang="en-AU" sz="1800" dirty="0">
                <a:latin typeface="+mn-lt"/>
              </a:rPr>
              <a:t>​make data accessible – charts and graphs translate complex data sets into a format that's easier to understand for a wider audience.</a:t>
            </a:r>
            <a:r>
              <a:rPr lang="en-US" sz="1800" dirty="0">
                <a:latin typeface="+mn-lt"/>
              </a:rPr>
              <a:t>​</a:t>
            </a:r>
          </a:p>
          <a:p>
            <a:pPr marL="342900" indent="-342900" fontAlgn="base">
              <a:buFont typeface="Arial" panose="020B0604020202020204" pitchFamily="34" charset="0"/>
              <a:buChar char="•"/>
            </a:pPr>
            <a:r>
              <a:rPr lang="en-AU" sz="1800" dirty="0">
                <a:latin typeface="+mn-lt"/>
              </a:rPr>
              <a:t>​communicate insights clearly – visuals can present findings in a compelling way, making it easier to share data stories and recommendations.</a:t>
            </a:r>
            <a:r>
              <a:rPr lang="en-US" sz="1800" dirty="0">
                <a:latin typeface="+mn-lt"/>
              </a:rPr>
              <a:t>​</a:t>
            </a:r>
          </a:p>
          <a:p>
            <a:pPr marL="342900" indent="-342900" fontAlgn="base">
              <a:buFont typeface="Arial" panose="020B0604020202020204" pitchFamily="34" charset="0"/>
              <a:buChar char="•"/>
            </a:pPr>
            <a:r>
              <a:rPr lang="en-AU" sz="1800" dirty="0">
                <a:latin typeface="+mn-lt"/>
              </a:rPr>
              <a:t>​spark action and decision making – by highlighting key trends, visualisations can guide better decision-making based on clear data insights.​</a:t>
            </a:r>
          </a:p>
          <a:p>
            <a:pPr marL="342900" indent="-342900" fontAlgn="base">
              <a:buFont typeface="Arial" panose="020B0604020202020204" pitchFamily="34" charset="0"/>
              <a:buChar char="•"/>
            </a:pPr>
            <a:r>
              <a:rPr lang="en-AU" sz="1800" dirty="0">
                <a:latin typeface="+mn-lt"/>
              </a:rPr>
              <a:t>make data memorable – information presented visually is more likely to be remembered and recalled.</a:t>
            </a:r>
            <a:endParaRPr lang="en-US" sz="1800" dirty="0">
              <a:latin typeface="+mn-lt"/>
            </a:endParaRPr>
          </a:p>
          <a:p>
            <a:endParaRPr lang="en-AU" dirty="0">
              <a:latin typeface="+mn-lt"/>
            </a:endParaRP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3890986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General design tips</a:t>
            </a:r>
            <a:br>
              <a:rPr lang="en-AU" dirty="0">
                <a:latin typeface="+mj-lt"/>
              </a:rPr>
            </a:br>
            <a:endParaRPr lang="en-AU" dirty="0">
              <a:latin typeface="+mj-lt"/>
            </a:endParaRPr>
          </a:p>
        </p:txBody>
      </p:sp>
    </p:spTree>
    <p:extLst>
      <p:ext uri="{BB962C8B-B14F-4D97-AF65-F5344CB8AC3E}">
        <p14:creationId xmlns:p14="http://schemas.microsoft.com/office/powerpoint/2010/main" val="1932122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3999" cy="545601"/>
          </a:xfrm>
        </p:spPr>
        <p:txBody>
          <a:bodyPr/>
          <a:lstStyle/>
          <a:p>
            <a:r>
              <a:rPr lang="en-AU" dirty="0">
                <a:latin typeface="+mj-lt"/>
              </a:rPr>
              <a:t>General design tips (1)</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dirty="0">
                <a:latin typeface="+mj-lt"/>
              </a:rPr>
              <a:t>Make sure you do the following</a:t>
            </a: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p:txBody>
          <a:bodyPr/>
          <a:lstStyle/>
          <a:p>
            <a:pPr marL="342900" indent="-342900">
              <a:buFont typeface="Arial" panose="020B0604020202020204" pitchFamily="34" charset="0"/>
              <a:buChar char="•"/>
            </a:pPr>
            <a:r>
              <a:rPr lang="en-AU" dirty="0">
                <a:latin typeface="+mn-lt"/>
              </a:rPr>
              <a:t>Ensure focus on the data and tone-down or remove the non-data elements such as grid lines, axis lines, chart borders and colour that does not have a purpose.</a:t>
            </a:r>
          </a:p>
          <a:p>
            <a:pPr marL="342900" indent="-342900">
              <a:buFont typeface="Arial" panose="020B0604020202020204" pitchFamily="34" charset="0"/>
              <a:buChar char="•"/>
            </a:pPr>
            <a:r>
              <a:rPr lang="en-AU" dirty="0">
                <a:latin typeface="+mn-lt"/>
              </a:rPr>
              <a:t>Label it up and always include clear and concise legends and data labels to provide context and ensure viewers understand what they're looking at.​</a:t>
            </a:r>
          </a:p>
          <a:p>
            <a:pPr marL="342900" indent="-342900">
              <a:buFont typeface="Arial" panose="020B0604020202020204" pitchFamily="34" charset="0"/>
              <a:buChar char="•"/>
            </a:pPr>
            <a:r>
              <a:rPr lang="en-AU" dirty="0">
                <a:latin typeface="+mn-lt"/>
              </a:rPr>
              <a:t>The squint test. Take a step back and squint at your visualisation. If the overall message is still clear without reading any labels, you're on the right track.​</a:t>
            </a:r>
          </a:p>
          <a:p>
            <a:pPr marL="342900" indent="-342900">
              <a:buFont typeface="Arial" panose="020B0604020202020204" pitchFamily="34" charset="0"/>
              <a:buChar char="•"/>
            </a:pPr>
            <a:r>
              <a:rPr lang="en-AU" dirty="0">
                <a:latin typeface="+mn-lt"/>
              </a:rPr>
              <a:t>Get feedback. Don't be afraid to ask for fresh eyes! Sharing your visualisation with others that can help you identify areas for improvement and ensure your message is clear.</a:t>
            </a:r>
          </a:p>
        </p:txBody>
      </p:sp>
      <p:sp>
        <p:nvSpPr>
          <p:cNvPr id="3" name="Slide Number Placeholder 2">
            <a:extLst>
              <a:ext uri="{FF2B5EF4-FFF2-40B4-BE49-F238E27FC236}">
                <a16:creationId xmlns:a16="http://schemas.microsoft.com/office/drawing/2014/main" id="{29857EE9-3066-32FD-277A-0349DC739562}"/>
              </a:ext>
            </a:extLst>
          </p:cNvPr>
          <p:cNvSpPr>
            <a:spLocks noGrp="1"/>
          </p:cNvSpPr>
          <p:nvPr>
            <p:ph type="sldNum" sz="quarter" idx="12"/>
          </p:nvPr>
        </p:nvSpPr>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3999" cy="545601"/>
          </a:xfrm>
        </p:spPr>
        <p:txBody>
          <a:bodyPr/>
          <a:lstStyle/>
          <a:p>
            <a:r>
              <a:rPr lang="en-AU" dirty="0">
                <a:latin typeface="+mj-lt"/>
              </a:rPr>
              <a:t>General design tips (2)</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dirty="0">
                <a:latin typeface="+mj-lt"/>
              </a:rPr>
              <a:t>Make sure you don’t do the following</a:t>
            </a: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p:txBody>
          <a:bodyPr/>
          <a:lstStyle/>
          <a:p>
            <a:pPr marL="342900" indent="-342900">
              <a:buFont typeface="Arial" panose="020B0604020202020204" pitchFamily="34" charset="0"/>
              <a:buChar char="•"/>
            </a:pPr>
            <a:r>
              <a:rPr lang="en-AU" dirty="0">
                <a:latin typeface="+mn-lt"/>
              </a:rPr>
              <a:t>Avoid clutter by adding too much information to a single chart as this eliminates the advantages of processing data visually​.</a:t>
            </a:r>
          </a:p>
          <a:p>
            <a:pPr marL="342900" indent="-342900">
              <a:buFont typeface="Arial" panose="020B0604020202020204" pitchFamily="34" charset="0"/>
              <a:buChar char="•"/>
            </a:pPr>
            <a:r>
              <a:rPr lang="en-AU" dirty="0">
                <a:latin typeface="+mn-lt"/>
              </a:rPr>
              <a:t>Avoid 3D visualisations as they can be visually distracting and make it difficult to compare data points accurately. Stick to simpler 2D charts for better clarity.​</a:t>
            </a:r>
          </a:p>
          <a:p>
            <a:pPr marL="342900" indent="-342900">
              <a:buFont typeface="Arial" panose="020B0604020202020204" pitchFamily="34" charset="0"/>
              <a:buChar char="•"/>
            </a:pPr>
            <a:r>
              <a:rPr lang="en-AU" dirty="0">
                <a:latin typeface="+mn-lt"/>
              </a:rPr>
              <a:t>Use ‘bad’ colour combinations. Always try and avoid harsh colour combinations such as red/green or blue/yellow. These can cause strain on the eyes and make it hard to distinguish between data points. ​</a:t>
            </a:r>
          </a:p>
          <a:p>
            <a:pPr marL="342900" indent="-342900">
              <a:buFont typeface="Arial" panose="020B0604020202020204" pitchFamily="34" charset="0"/>
              <a:buChar char="•"/>
            </a:pPr>
            <a:r>
              <a:rPr lang="en-AU" dirty="0">
                <a:latin typeface="+mn-lt"/>
              </a:rPr>
              <a:t>Don't make users perform visual or mental calculations to interpret your visualisation. If the chart is complex, break it down into separate visuals and reduce the viewer's cognitive load.</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a:t>
            </a:fld>
            <a:endParaRPr lang="en-AU"/>
          </a:p>
        </p:txBody>
      </p:sp>
    </p:spTree>
    <p:extLst>
      <p:ext uri="{BB962C8B-B14F-4D97-AF65-F5344CB8AC3E}">
        <p14:creationId xmlns:p14="http://schemas.microsoft.com/office/powerpoint/2010/main" val="32153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Core considerations</a:t>
            </a:r>
            <a:br>
              <a:rPr lang="en-AU" dirty="0">
                <a:latin typeface="+mj-lt"/>
              </a:rPr>
            </a:br>
            <a:endParaRPr lang="en-AU" dirty="0">
              <a:latin typeface="+mj-lt"/>
            </a:endParaRPr>
          </a:p>
        </p:txBody>
      </p:sp>
    </p:spTree>
    <p:extLst>
      <p:ext uri="{BB962C8B-B14F-4D97-AF65-F5344CB8AC3E}">
        <p14:creationId xmlns:p14="http://schemas.microsoft.com/office/powerpoint/2010/main" val="1137422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8" id="{5B7CFD80-9B3F-274A-83E4-7C2C4402A121}" vid="{8F029A35-CC8A-F847-83C7-786F3DC187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student-facing-secondary-template-v1.4</Template>
  <TotalTime>33</TotalTime>
  <Words>2527</Words>
  <Application>Microsoft Office PowerPoint</Application>
  <PresentationFormat>Widescreen</PresentationFormat>
  <Paragraphs>225</Paragraphs>
  <Slides>26</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Public Sans</vt:lpstr>
      <vt:lpstr>Aptos</vt:lpstr>
      <vt:lpstr>Times New Roman</vt:lpstr>
      <vt:lpstr>NSWG Corporate</vt:lpstr>
      <vt:lpstr>Instructions for use</vt:lpstr>
      <vt:lpstr>Data visualisation</vt:lpstr>
      <vt:lpstr>Learning intentions and success criteria</vt:lpstr>
      <vt:lpstr>Why visualise data? </vt:lpstr>
      <vt:lpstr>Why visualise data?</vt:lpstr>
      <vt:lpstr>General design tips </vt:lpstr>
      <vt:lpstr>General design tips (1)</vt:lpstr>
      <vt:lpstr>General design tips (2)</vt:lpstr>
      <vt:lpstr>Core considerations </vt:lpstr>
      <vt:lpstr>Before you start</vt:lpstr>
      <vt:lpstr>Be mindful</vt:lpstr>
      <vt:lpstr>Data charts (1)</vt:lpstr>
      <vt:lpstr>Data charts (2)</vt:lpstr>
      <vt:lpstr>Chart types</vt:lpstr>
      <vt:lpstr>Data relationships</vt:lpstr>
      <vt:lpstr>Bar chart – variations</vt:lpstr>
      <vt:lpstr>Bar chart – best design practices</vt:lpstr>
      <vt:lpstr>Line chart – variations</vt:lpstr>
      <vt:lpstr>Line chart – best design practices</vt:lpstr>
      <vt:lpstr>Pie chart – variations</vt:lpstr>
      <vt:lpstr>Pie chart – best design practices</vt:lpstr>
      <vt:lpstr>Scatter plot – variation</vt:lpstr>
      <vt:lpstr>Scatter plot – best design practices</vt:lpstr>
      <vt:lpstr>Links</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visualisation slide deck</dc:title>
  <dc:creator>NSW Department of Education</dc:creator>
  <dcterms:created xsi:type="dcterms:W3CDTF">2024-11-10T23:34:59Z</dcterms:created>
  <dcterms:modified xsi:type="dcterms:W3CDTF">2024-11-24T22:35:37Z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2024-11-10T23:35:15Z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441179ca-d525-45fd-a4ae-233b7513ce08</vt:lpwstr>
  </property>
  <property fmtid="{D5CDD505-2E9C-101B-9397-08002B2CF9AE}" pid="8" name="MSIP_Label_b603dfd7-d93a-4381-a340-2995d8282205_ContentBits">
    <vt:lpwstr>0</vt:lpwstr>
  </property>
</Properties>
</file>