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6381" r:id="rId2"/>
    <p:sldId id="266" r:id="rId3"/>
    <p:sldId id="26416" r:id="rId4"/>
    <p:sldId id="26412" r:id="rId5"/>
    <p:sldId id="26413" r:id="rId6"/>
    <p:sldId id="26414" r:id="rId7"/>
    <p:sldId id="26415" r:id="rId8"/>
    <p:sldId id="26417" r:id="rId9"/>
    <p:sldId id="26418" r:id="rId10"/>
    <p:sldId id="360" r:id="rId11"/>
    <p:sldId id="361" r:id="rId12"/>
  </p:sldIdLst>
  <p:sldSz cx="12192000" cy="6858000"/>
  <p:notesSz cx="6858000" cy="9144000"/>
  <p:embeddedFontLst>
    <p:embeddedFont>
      <p:font typeface="Public Sans" pitchFamily="2" charset="0"/>
      <p:regular r:id="rId15"/>
      <p:bold r:id="rId16"/>
      <p:italic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Content" id="{D5A8010D-981F-43AA-A0D6-182EC53CAA84}">
          <p14:sldIdLst>
            <p14:sldId id="266"/>
            <p14:sldId id="26416"/>
            <p14:sldId id="26412"/>
            <p14:sldId id="26413"/>
            <p14:sldId id="26414"/>
            <p14:sldId id="26415"/>
            <p14:sldId id="26417"/>
            <p14:sldId id="26418"/>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1FFC33D-2D45-5E34-EC2C-732041C61E23}" name="Alex Stewart" initials="AS" userId="S::Alexander.Stewart2@det.nsw.edu.au::e1719bb3-9ca2-45dd-b4e5-5382c78f57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3333" autoAdjust="0"/>
  </p:normalViewPr>
  <p:slideViewPr>
    <p:cSldViewPr snapToGrid="0">
      <p:cViewPr varScale="1">
        <p:scale>
          <a:sx n="90" d="100"/>
          <a:sy n="90" d="100"/>
        </p:scale>
        <p:origin x="1392"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08674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77580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374434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64996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410747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75549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693519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tas/enterprise-computing-11-12-2022/overview#:~:text=30-,Enterprise%20Computing%20course%20specifications,-Enterprise%20Computing%20Course"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curriculum.nsw.edu.au/learning-areas/tas/enterprise-computing-11-12-2022/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5" name="Text Placeholder 4">
            <a:extLst>
              <a:ext uri="{FF2B5EF4-FFF2-40B4-BE49-F238E27FC236}">
                <a16:creationId xmlns:a16="http://schemas.microsoft.com/office/drawing/2014/main" id="{2B575633-A51E-476B-63C5-AC9702A2E10F}"/>
              </a:ext>
            </a:extLst>
          </p:cNvPr>
          <p:cNvSpPr>
            <a:spLocks noGrp="1"/>
          </p:cNvSpPr>
          <p:nvPr>
            <p:ph type="body" sz="quarter" idx="18"/>
          </p:nvPr>
        </p:nvSpPr>
        <p:spPr/>
        <p:txBody>
          <a:bodyPr/>
          <a:lstStyle/>
          <a:p>
            <a:r>
              <a:rPr lang="en-AU" dirty="0"/>
              <a:t> </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the program and teacher resource </a:t>
            </a:r>
            <a:r>
              <a:rPr lang="en-AU" sz="1800" b="1" dirty="0">
                <a:latin typeface="+mn-lt"/>
                <a:ea typeface="+mn-lt"/>
                <a:cs typeface="+mn-lt"/>
              </a:rPr>
              <a:t>Data visualisation – Enterprise Computing 11–12. </a:t>
            </a: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spcAft>
                <a:spcPts val="1200"/>
              </a:spcAft>
            </a:pPr>
            <a:r>
              <a:rPr lang="en-AU" dirty="0">
                <a:solidFill>
                  <a:srgbClr val="22272B"/>
                </a:solidFill>
                <a:latin typeface="+mn-lt"/>
              </a:rPr>
              <a:t>(</a:t>
            </a:r>
            <a:r>
              <a:rPr lang="en-AU" b="1" dirty="0">
                <a:solidFill>
                  <a:srgbClr val="22272B"/>
                </a:solidFill>
                <a:latin typeface="+mn-lt"/>
              </a:rPr>
              <a:t>Note:</a:t>
            </a:r>
            <a:r>
              <a:rPr lang="en-AU" dirty="0">
                <a:solidFill>
                  <a:srgbClr val="22272B"/>
                </a:solidFill>
                <a:latin typeface="+mn-lt"/>
              </a:rPr>
              <a:t>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43152"/>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484000" cy="3267001"/>
          </a:xfrm>
        </p:spPr>
        <p:txBody>
          <a:bodyPr/>
          <a:lstStyle/>
          <a:p>
            <a:pPr>
              <a:lnSpc>
                <a:spcPct val="150000"/>
              </a:lnSpc>
              <a:spcBef>
                <a:spcPts val="1200"/>
              </a:spcBef>
            </a:pPr>
            <a:r>
              <a:rPr lang="en-AU" u="sng" dirty="0">
                <a:solidFill>
                  <a:srgbClr val="2F5496"/>
                </a:solidFill>
                <a:effectLst/>
                <a:latin typeface="+mn-lt"/>
                <a:ea typeface="Calibri" panose="020F0502020204030204" pitchFamily="34" charset="0"/>
                <a:hlinkClick r:id="rId6"/>
              </a:rPr>
              <a:t>Enterprise Computing 11–12 Syllabus</a:t>
            </a:r>
            <a:r>
              <a:rPr lang="en-AU" dirty="0">
                <a:effectLst/>
                <a:latin typeface="+mn-lt"/>
                <a:ea typeface="Calibri" panose="020F0502020204030204" pitchFamily="34" charset="0"/>
              </a:rPr>
              <a:t> © NSW Education Standards Authority (NESA) for and on behalf of the Crown in right of the State of New South Wales, 2022.</a:t>
            </a:r>
          </a:p>
          <a:p>
            <a:pPr>
              <a:lnSpc>
                <a:spcPct val="150000"/>
              </a:lnSpc>
              <a:spcBef>
                <a:spcPts val="1200"/>
              </a:spcBef>
            </a:pPr>
            <a:r>
              <a:rPr lang="en-AU" u="sng" dirty="0">
                <a:solidFill>
                  <a:srgbClr val="2F5496"/>
                </a:solidFill>
                <a:effectLst/>
                <a:latin typeface="+mn-lt"/>
                <a:ea typeface="Calibri" panose="020F0502020204030204" pitchFamily="34" charset="0"/>
                <a:hlinkClick r:id="rId7"/>
              </a:rPr>
              <a:t>Enterprise Computing 11–12 Course Specifications</a:t>
            </a:r>
            <a:r>
              <a:rPr lang="en-AU" dirty="0">
                <a:effectLst/>
                <a:latin typeface="+mn-lt"/>
                <a:ea typeface="Calibri" panose="020F0502020204030204" pitchFamily="34" charset="0"/>
              </a:rPr>
              <a:t> © NSW Education Standards Authority (NESA) for and on behalf of the Crown in right of the State of New South Wales, 2022.</a:t>
            </a:r>
          </a:p>
          <a:p>
            <a:endParaRPr lang="en-AU" dirty="0">
              <a:solidFill>
                <a:srgbClr val="22272B"/>
              </a:solidFill>
              <a:latin typeface="+mn-lt"/>
              <a:cs typeface="Arial"/>
            </a:endParaRPr>
          </a:p>
          <a:p>
            <a:endParaRPr lang="en-AU" dirty="0">
              <a:solidFill>
                <a:srgbClr val="22272B"/>
              </a:solidFill>
              <a:latin typeface="+mn-lt"/>
              <a:cs typeface="Arial"/>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Learning intentions and success criteria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Enterprise Computing 11–12</a:t>
            </a:r>
          </a:p>
          <a:p>
            <a:endParaRPr lang="en-AU" dirty="0">
              <a:latin typeface="+mj-lt"/>
            </a:endParaRPr>
          </a:p>
          <a:p>
            <a:endParaRPr lang="en-AU" dirty="0">
              <a:latin typeface="+mj-lt"/>
            </a:endParaRPr>
          </a:p>
        </p:txBody>
      </p:sp>
      <p:sp>
        <p:nvSpPr>
          <p:cNvPr id="5" name="Text Placeholder 4">
            <a:extLst>
              <a:ext uri="{FF2B5EF4-FFF2-40B4-BE49-F238E27FC236}">
                <a16:creationId xmlns:a16="http://schemas.microsoft.com/office/drawing/2014/main" id="{A5AC0C14-BAC3-4364-C8F6-C6ED77D37BBC}"/>
              </a:ext>
            </a:extLst>
          </p:cNvPr>
          <p:cNvSpPr>
            <a:spLocks noGrp="1"/>
          </p:cNvSpPr>
          <p:nvPr>
            <p:ph type="body" sz="quarter" idx="16"/>
          </p:nvPr>
        </p:nvSpPr>
        <p:spPr/>
        <p:txBody>
          <a:bodyPr/>
          <a:lstStyle/>
          <a:p>
            <a:r>
              <a:rPr lang="en-AU" dirty="0">
                <a:latin typeface="+mj-lt"/>
              </a:rPr>
              <a:t>Data visualisation</a:t>
            </a:r>
          </a:p>
          <a:p>
            <a:endParaRPr lang="en-AU" dirty="0">
              <a:latin typeface="+mj-lt"/>
            </a:endParaRPr>
          </a:p>
        </p:txBody>
      </p:sp>
      <p:pic>
        <p:nvPicPr>
          <p:cNvPr id="7" name="Picture Placeholder 6">
            <a:extLst>
              <a:ext uri="{FF2B5EF4-FFF2-40B4-BE49-F238E27FC236}">
                <a16:creationId xmlns:a16="http://schemas.microsoft.com/office/drawing/2014/main" id="{EEB4E520-8EA9-3EC4-5E6D-86380C340B1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 Week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46827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understand how data visualisation is used to communicate information and tell data-driven stories effectively.</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describe how visualisation simplifies complex datasets for better understanding</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identify key reasons for using data visualisation in enterprise systems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explain the purpose of data visualisation</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explain how data visualisations highlight significant trends and insights</a:t>
            </a:r>
            <a:r>
              <a:rPr lang="en-AU" sz="2000" dirty="0">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72149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 Week 2</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39594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identify patterns in data to explore social or ethical issues in enterprise computing.</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use data to identify patterns related to a specific social or ethical issue</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compare datasets to explore trends and relationships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reflect on how the identified patterns impact enterprises and society</a:t>
            </a:r>
            <a:r>
              <a:rPr lang="en-AU" sz="2000" dirty="0">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15273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 Week 3</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46422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evaluate the importance of data integrity in the creation of accurate and reliable data visualisations.</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explain the role of data ownership, source, validation and risk in ensuring data integrity</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identify risks related to data bias or inaccuracies when developing a data visualisation</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assess how the accuracy of data impacts the reliability of insights derived from visualisations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implement strategies to improve data integrity in visualisation projects.</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2932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 Week 4</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46827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evaluate how bias can impact the collection, storage, and analysis of data and its effect on visualisations.</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identify common sources of bias in data collection and storage</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analyse the impact of bias on data interpretation and visualisations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propose methods to minimise bias in developing data visualisations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reflect on the ethical implications of biased data in enterprise decision-making</a:t>
            </a:r>
            <a:r>
              <a:rPr lang="en-AU" sz="2000" dirty="0">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54812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 Week 5</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39190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use graphic design tools to enhance the visual appeal and effectiveness of data visualisations.</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apply graphic design principles to create clear and engaging visualisations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use design tools to refine charts, graphs and infographics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critically evaluate the aesthetic and functional aspects of a data visualisation.</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56230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7" y="360000"/>
            <a:ext cx="11408539" cy="522000"/>
          </a:xfrm>
        </p:spPr>
        <p:txBody>
          <a:bodyPr/>
          <a:lstStyle/>
          <a:p>
            <a:r>
              <a:rPr lang="en-AU" dirty="0">
                <a:latin typeface="+mj-lt"/>
              </a:rPr>
              <a:t>Learning intentions and success criteria – Weeks 6–9</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46827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effectively research, source, organise and store data for creating meaningful visualisations.</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identify appropriate sources for data relevant to a visualisation project</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demonstrate how to clean and organise data before visualisation</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explain how proper data storage ensures accuracy and reliability</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create a visualisation using well-organised and sourced data</a:t>
            </a:r>
            <a:r>
              <a:rPr lang="en-AU" sz="2000" dirty="0">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94794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7" y="360000"/>
            <a:ext cx="10519669" cy="522000"/>
          </a:xfrm>
        </p:spPr>
        <p:txBody>
          <a:bodyPr/>
          <a:lstStyle/>
          <a:p>
            <a:r>
              <a:rPr lang="en-AU" dirty="0">
                <a:latin typeface="+mj-lt"/>
              </a:rPr>
              <a:t>Learning intentions and success criteria – Week 10</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46827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1200"/>
              </a:spcAft>
              <a:buFont typeface="Symbol" panose="05050102010706020507" pitchFamily="18" charset="2"/>
              <a:buChar char=""/>
            </a:pPr>
            <a:r>
              <a:rPr lang="en-AU" sz="1800" dirty="0">
                <a:ea typeface="Calibri" panose="020F0502020204030204" pitchFamily="34" charset="0"/>
              </a:rPr>
              <a:t>investigate methods for maintaining data security when handling and visualising enterprise data.</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identify potential security risks when collecting, storing, or visualising data</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propose methods to secure sensitive data in enterprise environments</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implement data security practices in a visualisation project</a:t>
            </a:r>
          </a:p>
          <a:p>
            <a:pPr marL="342900" lvl="0" indent="-342900">
              <a:lnSpc>
                <a:spcPct val="150000"/>
              </a:lnSpc>
              <a:spcBef>
                <a:spcPts val="1200"/>
              </a:spcBef>
              <a:spcAft>
                <a:spcPts val="1200"/>
              </a:spcAft>
              <a:buFont typeface="Symbol" panose="05050102010706020507" pitchFamily="18" charset="2"/>
              <a:buChar char=""/>
            </a:pPr>
            <a:r>
              <a:rPr lang="en-AU" sz="1800" dirty="0">
                <a:effectLst/>
                <a:ea typeface="Calibri" panose="020F0502020204030204" pitchFamily="34" charset="0"/>
              </a:rPr>
              <a:t>evaluate the effectiveness of the security measures used in protecting data integrity</a:t>
            </a:r>
            <a:r>
              <a:rPr lang="en-AU" sz="2000" dirty="0">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594622839"/>
      </p:ext>
    </p:extLst>
  </p:cSld>
  <p:clrMapOvr>
    <a:masterClrMapping/>
  </p:clrMapOvr>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student-facing-secondary-template-v1.4</Template>
  <TotalTime>4</TotalTime>
  <Words>1770</Words>
  <Application>Microsoft Office PowerPoint</Application>
  <PresentationFormat>Widescreen</PresentationFormat>
  <Paragraphs>140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Public Sans</vt:lpstr>
      <vt:lpstr>Symbol</vt:lpstr>
      <vt:lpstr>Arial</vt:lpstr>
      <vt:lpstr>Calibri</vt:lpstr>
      <vt:lpstr>NSWG Corporate</vt:lpstr>
      <vt:lpstr>Instructions for use</vt:lpstr>
      <vt:lpstr>Learning intentions and success criteria</vt:lpstr>
      <vt:lpstr>Learning intentions and success criteria – Week 1</vt:lpstr>
      <vt:lpstr>Learning intentions and success criteria – Week 2</vt:lpstr>
      <vt:lpstr>Learning intentions and success criteria – Week 3</vt:lpstr>
      <vt:lpstr>Learning intentions and success criteria – Week 4</vt:lpstr>
      <vt:lpstr>Learning intentions and success criteria – Week 5</vt:lpstr>
      <vt:lpstr>Learning intentions and success criteria – Weeks 6–9</vt:lpstr>
      <vt:lpstr>Learning intentions and success criteria – Week 10</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visualisation – Learning intentions and success criteria</dc:title>
  <dc:creator>NSW Department of Education</dc:creator>
  <dcterms:created xsi:type="dcterms:W3CDTF">2024-11-08T05:16:40Z</dcterms:created>
  <dcterms:modified xsi:type="dcterms:W3CDTF">2024-11-17T23:12:17Z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2024-11-08T05:17:14Z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a47ec2f2-f1d7-4d61-8de7-74b502494e34</vt:lpwstr>
  </property>
  <property fmtid="{D5CDD505-2E9C-101B-9397-08002B2CF9AE}" pid="8" name="MSIP_Label_b603dfd7-d93a-4381-a340-2995d8282205_ContentBits">
    <vt:lpwstr>0</vt:lpwstr>
  </property>
</Properties>
</file>