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9"/>
  </p:notesMasterIdLst>
  <p:handoutMasterIdLst>
    <p:handoutMasterId r:id="rId40"/>
  </p:handoutMasterIdLst>
  <p:sldIdLst>
    <p:sldId id="26381" r:id="rId2"/>
    <p:sldId id="266" r:id="rId3"/>
    <p:sldId id="26383" r:id="rId4"/>
    <p:sldId id="271" r:id="rId5"/>
    <p:sldId id="26405" r:id="rId6"/>
    <p:sldId id="26411" r:id="rId7"/>
    <p:sldId id="26394" r:id="rId8"/>
    <p:sldId id="289" r:id="rId9"/>
    <p:sldId id="26413" r:id="rId10"/>
    <p:sldId id="26414" r:id="rId11"/>
    <p:sldId id="26415" r:id="rId12"/>
    <p:sldId id="26416" r:id="rId13"/>
    <p:sldId id="26417" r:id="rId14"/>
    <p:sldId id="26418" r:id="rId15"/>
    <p:sldId id="26419" r:id="rId16"/>
    <p:sldId id="26420" r:id="rId17"/>
    <p:sldId id="26406" r:id="rId18"/>
    <p:sldId id="26398" r:id="rId19"/>
    <p:sldId id="26421" r:id="rId20"/>
    <p:sldId id="26396" r:id="rId21"/>
    <p:sldId id="26480" r:id="rId22"/>
    <p:sldId id="26498" r:id="rId23"/>
    <p:sldId id="26500" r:id="rId24"/>
    <p:sldId id="26505" r:id="rId25"/>
    <p:sldId id="26494" r:id="rId26"/>
    <p:sldId id="26497" r:id="rId27"/>
    <p:sldId id="26501" r:id="rId28"/>
    <p:sldId id="26496" r:id="rId29"/>
    <p:sldId id="26502" r:id="rId30"/>
    <p:sldId id="26503" r:id="rId31"/>
    <p:sldId id="26491" r:id="rId32"/>
    <p:sldId id="26495" r:id="rId33"/>
    <p:sldId id="26504" r:id="rId34"/>
    <p:sldId id="26402" r:id="rId35"/>
    <p:sldId id="360" r:id="rId36"/>
    <p:sldId id="26506" r:id="rId37"/>
    <p:sldId id="361" r:id="rId38"/>
  </p:sldIdLst>
  <p:sldSz cx="12192000" cy="6858000"/>
  <p:notesSz cx="6858000" cy="9144000"/>
  <p:embeddedFontLst>
    <p:embeddedFont>
      <p:font typeface="Public Sans" pitchFamily="2" charset="0"/>
      <p:regular r:id="rId41"/>
      <p:bold r:id="rId42"/>
      <p:italic r:id="rId43"/>
      <p:boldItalic r:id="rId4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412E429-C532-16B2-9644-D5182A4E180C}" name="Peter Davis" initials="PD" userId="S::PETER.JOHN.DAVIS@det.nsw.edu.au::2b6b7a6f-ec88-4b2b-888a-d177bb38769c" providerId="AD"/>
  <p188:author id="{1B9AE479-94A8-1CA7-5801-61D0BC5792BC}" name="Sandrine Woo" initials="SW" userId="S::Sandrine.Woo@det.nsw.edu.au::54ed00b1-333b-4894-8cbd-7f4a7425a40f" providerId="AD"/>
  <p188:author id="{5BCE21E1-733A-A8B8-9D12-85900272A0F9}" name="Taryn Ablott" initials="TA" userId="S::Taryn.Ablott@det.nsw.edu.au::4dfef39f-2539-47b6-9f4a-428105b9b8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133F7-D77A-45E1-A5AD-E249C4316E33}" v="1" dt="2024-11-25T01:54:38.82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84339" autoAdjust="0"/>
  </p:normalViewPr>
  <p:slideViewPr>
    <p:cSldViewPr snapToGrid="0">
      <p:cViewPr varScale="1">
        <p:scale>
          <a:sx n="85" d="100"/>
          <a:sy n="85" d="100"/>
        </p:scale>
        <p:origin x="1422" y="36"/>
      </p:cViewPr>
      <p:guideLst>
        <p:guide orient="horz" pos="1049"/>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25/11/2024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investigate each of these examples of cyber attackers and share with the class.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6089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6224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4005578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97257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14898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dirty="0">
                <a:solidFill>
                  <a:schemeClr val="tx1"/>
                </a:solidFill>
                <a:effectLst/>
                <a:latin typeface="+mn-lt"/>
                <a:ea typeface="+mn-ea"/>
                <a:cs typeface="+mn-cs"/>
              </a:rPr>
              <a:t>An Application Programming Interface (API) is a software intermediary that allows your applications to communicate with one another. </a:t>
            </a:r>
          </a:p>
          <a:p>
            <a:r>
              <a:rPr lang="en-AU" sz="1600" b="0" i="0" kern="1200" dirty="0">
                <a:solidFill>
                  <a:schemeClr val="tx1"/>
                </a:solidFill>
                <a:effectLst/>
                <a:latin typeface="+mn-lt"/>
                <a:ea typeface="+mn-ea"/>
                <a:cs typeface="+mn-cs"/>
              </a:rPr>
              <a:t>Students investigate examples of current API security concerns: https://owasp.org/API-Security/editions/2023/en/0x11-t10/</a:t>
            </a:r>
          </a:p>
          <a:p>
            <a:endParaRPr lang="en-AU" sz="16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85049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0" i="0" kern="1200" dirty="0">
                <a:solidFill>
                  <a:schemeClr val="tx1"/>
                </a:solidFill>
                <a:effectLst/>
                <a:latin typeface="+mn-lt"/>
                <a:ea typeface="+mn-ea"/>
                <a:cs typeface="+mn-cs"/>
              </a:rPr>
              <a:t>An Application Programming Interface (API) is a software intermediary that allows your applications to communicate with one another.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10488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26804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3405280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38940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756659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200"/>
              </a:spcBef>
              <a:spcAft>
                <a:spcPts val="600"/>
              </a:spcAft>
            </a:pPr>
            <a:r>
              <a:rPr lang="en-AU" sz="1400" kern="0" dirty="0">
                <a:effectLst/>
                <a:latin typeface="Arial" panose="020B0604020202020204" pitchFamily="34" charset="0"/>
                <a:ea typeface="Calibri" panose="020F0502020204030204" pitchFamily="34" charset="0"/>
              </a:rPr>
              <a:t>The </a:t>
            </a:r>
            <a:r>
              <a:rPr lang="en-AU" sz="1600" kern="0" dirty="0">
                <a:effectLst/>
                <a:latin typeface="Arial" panose="020B0604020202020204" pitchFamily="34" charset="0"/>
                <a:ea typeface="Calibri" panose="020F0502020204030204" pitchFamily="34" charset="0"/>
              </a:rPr>
              <a:t>Secure Software Architecture</a:t>
            </a:r>
            <a:r>
              <a:rPr lang="en-AU" b="0" i="0" dirty="0">
                <a:effectLst/>
                <a:latin typeface="Public Sans" pitchFamily="2" charset="0"/>
              </a:rPr>
              <a:t> focus area may be studied independently or combined with the Programming for the Web topic to support the consolidation of key concepts experienced by software development engineers.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02077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confident are you in teaching this content, theoretically or practically?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1718799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confident are you in teaching this content, theoretically or practically?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38771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 discussed</a:t>
            </a:r>
          </a:p>
          <a:p>
            <a:r>
              <a:rPr lang="en-AU" dirty="0"/>
              <a:t>Note: Link is just for reference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244847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 discussed</a:t>
            </a:r>
          </a:p>
          <a:p>
            <a:r>
              <a:rPr lang="en-AU" dirty="0"/>
              <a:t>Note: Link is just for reference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3419998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confident are you in teaching this content, theoretically or practically?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1024441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confident are you in teaching this content, theoretically or practically?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252934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How confident are you in teaching this content, theoretically or practically?</a:t>
            </a:r>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dirty="0"/>
          </a:p>
        </p:txBody>
      </p:sp>
    </p:spTree>
    <p:extLst>
      <p:ext uri="{BB962C8B-B14F-4D97-AF65-F5344CB8AC3E}">
        <p14:creationId xmlns:p14="http://schemas.microsoft.com/office/powerpoint/2010/main" val="394952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 discussed</a:t>
            </a:r>
          </a:p>
          <a:p>
            <a:r>
              <a:rPr lang="en-AU" dirty="0"/>
              <a:t>Note: Link is just for reference</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33838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confident are you in teaching this content, theoretically or practically?</a:t>
            </a:r>
          </a:p>
          <a:p>
            <a:r>
              <a:rPr lang="en-AU" dirty="0"/>
              <a:t>What would you expect from a band 5-6 student?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dirty="0"/>
          </a:p>
        </p:txBody>
      </p:sp>
    </p:spTree>
    <p:extLst>
      <p:ext uri="{BB962C8B-B14F-4D97-AF65-F5344CB8AC3E}">
        <p14:creationId xmlns:p14="http://schemas.microsoft.com/office/powerpoint/2010/main" val="2124741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confident are you in teaching this content, theoretically or practically?</a:t>
            </a:r>
          </a:p>
          <a:p>
            <a:r>
              <a:rPr lang="en-AU" dirty="0"/>
              <a:t>What would you expect from a band 5-6 student?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dirty="0"/>
          </a:p>
        </p:txBody>
      </p:sp>
    </p:spTree>
    <p:extLst>
      <p:ext uri="{BB962C8B-B14F-4D97-AF65-F5344CB8AC3E}">
        <p14:creationId xmlns:p14="http://schemas.microsoft.com/office/powerpoint/2010/main" val="103908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dirty="0"/>
          </a:p>
        </p:txBody>
      </p:sp>
    </p:spTree>
    <p:extLst>
      <p:ext uri="{BB962C8B-B14F-4D97-AF65-F5344CB8AC3E}">
        <p14:creationId xmlns:p14="http://schemas.microsoft.com/office/powerpoint/2010/main" val="153105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01755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73672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53842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effectLst/>
                <a:latin typeface="Arial"/>
              </a:rPr>
              <a:t>A </a:t>
            </a:r>
            <a:r>
              <a:rPr lang="en-AU" b="1" i="0" dirty="0">
                <a:effectLst/>
                <a:latin typeface="Arial"/>
              </a:rPr>
              <a:t>definition</a:t>
            </a:r>
            <a:r>
              <a:rPr lang="en-AU" b="0" i="0" dirty="0">
                <a:effectLst/>
                <a:latin typeface="Arial"/>
              </a:rPr>
              <a:t> provides the fundamental meaning of a term or concept, while </a:t>
            </a:r>
            <a:r>
              <a:rPr lang="en-AU" b="1" i="0" dirty="0">
                <a:effectLst/>
                <a:latin typeface="Arial"/>
              </a:rPr>
              <a:t>characteristics</a:t>
            </a:r>
            <a:r>
              <a:rPr lang="en-AU" b="0" i="0" dirty="0">
                <a:effectLst/>
                <a:latin typeface="Arial"/>
              </a:rPr>
              <a:t> offer detailed descriptions that help to elaborate on and understand the concept more fully.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effectLst/>
                <a:latin typeface="Arial"/>
              </a:rPr>
              <a:t>Definitions are about what something is, while characteristics describe how it is or what it is like.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effectLst/>
                <a:latin typeface="Arial"/>
              </a:rPr>
              <a:t>The characteristics of an apple might include: "Sweet or tart flavour, high in vitamin C, can be eaten raw or cooked, comes in various varieties such as Granny Smith and Fuji, and has a core with seeds. The definition of "apple" could be: "A round fruit produced by the apple tree, typically with red, green, or yellow skin, and a crisp texture.</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Teachers use the 5 why’s approach to deepen discussion around these concepts.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389991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77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 id="214748376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imperva.com/learn/application-security/cyber-security-threa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perva.com/learn/application-security/sast-iast-dast/" TargetMode="External"/><Relationship Id="rId7" Type="http://schemas.openxmlformats.org/officeDocument/2006/relationships/hyperlink" Target="https://www.blackduck.com/static-analysis-tools-sast/coverity.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cycode.com/sast-static-application-security-testing/" TargetMode="External"/><Relationship Id="rId5" Type="http://schemas.openxmlformats.org/officeDocument/2006/relationships/hyperlink" Target="https://www.imperva.com/learn/application-security/white-box-testing/" TargetMode="External"/><Relationship Id="rId4" Type="http://schemas.openxmlformats.org/officeDocument/2006/relationships/hyperlink" Target="https://www.imperva.com/learn/application-security/application-securit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mperva.com/learn/application-security/sast-iast-dast/" TargetMode="External"/><Relationship Id="rId7" Type="http://schemas.openxmlformats.org/officeDocument/2006/relationships/hyperlink" Target="https://docs.w3af.org/en/lates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imperva.com/learn/application-security/sql-injection-sqli/" TargetMode="External"/><Relationship Id="rId5" Type="http://schemas.openxmlformats.org/officeDocument/2006/relationships/hyperlink" Target="https://www.imperva.com/learn/application-security/cross-site-scripting-xss-attacks/" TargetMode="External"/><Relationship Id="rId4" Type="http://schemas.openxmlformats.org/officeDocument/2006/relationships/hyperlink" Target="https://www.imperva.com/learn/application-security/black-box-test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mperva.com/learn/application-security/vulnerability-assess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imperva.com/learn/application-security/penetration-test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imperva.com/learn/application-security/api-security/"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brightsec.com/blog/xs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brightsec.com/blog/xss-attack/#ebay" TargetMode="External"/><Relationship Id="rId5" Type="http://schemas.openxmlformats.org/officeDocument/2006/relationships/hyperlink" Target="https://brightsec.com/blog/xss-attack/#fortnite" TargetMode="External"/><Relationship Id="rId4" Type="http://schemas.openxmlformats.org/officeDocument/2006/relationships/hyperlink" Target="https://brightsec.com/blog/xss-attack/#british-airway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hacksplaining.com/lessons/session-fixation/start" TargetMode="External"/><Relationship Id="rId3" Type="http://schemas.openxmlformats.org/officeDocument/2006/relationships/hyperlink" Target="https://www.hacksplaining.com/lessons/sql-injection/start" TargetMode="External"/><Relationship Id="rId7" Type="http://schemas.openxmlformats.org/officeDocument/2006/relationships/hyperlink" Target="https://www.hacksplaining.com/lessons/information-leakage/star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hacksplaining.com/lessons/open-redirects/start" TargetMode="External"/><Relationship Id="rId5" Type="http://schemas.openxmlformats.org/officeDocument/2006/relationships/hyperlink" Target="https://www.hacksplaining.com/lessons/csrf/start" TargetMode="External"/><Relationship Id="rId10" Type="http://schemas.openxmlformats.org/officeDocument/2006/relationships/hyperlink" Target="https://www.youtube.com/watch?v=mq59FxItJ2w" TargetMode="External"/><Relationship Id="rId4" Type="http://schemas.openxmlformats.org/officeDocument/2006/relationships/hyperlink" Target="https://www.hacksplaining.com/lessons/xss-stored/start" TargetMode="External"/><Relationship Id="rId9" Type="http://schemas.openxmlformats.org/officeDocument/2006/relationships/hyperlink" Target="https://www.hacksplaining.com/lessons/password-mismanagement/sta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am.hsconline.nesa.nsw.edu.a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hacksplaining.com/lessons/session-fixation/start" TargetMode="External"/><Relationship Id="rId3" Type="http://schemas.openxmlformats.org/officeDocument/2006/relationships/hyperlink" Target="https://www.hacksplaining.com/lessons/sql-injection/start" TargetMode="External"/><Relationship Id="rId7" Type="http://schemas.openxmlformats.org/officeDocument/2006/relationships/hyperlink" Target="https://www.hacksplaining.com/lessons/information-leakage/start"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hacksplaining.com/lessons/open-redirects/start" TargetMode="External"/><Relationship Id="rId5" Type="http://schemas.openxmlformats.org/officeDocument/2006/relationships/hyperlink" Target="https://www.hacksplaining.com/lessons/csrf/start" TargetMode="External"/><Relationship Id="rId10" Type="http://schemas.openxmlformats.org/officeDocument/2006/relationships/hyperlink" Target="https://www.youtube.com/watch?v=mq59FxItJ2w" TargetMode="External"/><Relationship Id="rId4" Type="http://schemas.openxmlformats.org/officeDocument/2006/relationships/hyperlink" Target="https://www.hacksplaining.com/lessons/xss-stored/start" TargetMode="External"/><Relationship Id="rId9" Type="http://schemas.openxmlformats.org/officeDocument/2006/relationships/hyperlink" Target="https://www.hacksplaining.com/lessons/password-mismanagement/star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cisco.com/c/en_au/products/security/common-cyberattacks.html"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tas/software-engineering-11-12-2022/overview#software-engineering-course-specifications-software_engineering_11_12_2022" TargetMode="External"/><Relationship Id="rId12" Type="http://schemas.openxmlformats.org/officeDocument/2006/relationships/hyperlink" Target="https://www.imperva.com/learn/application-security/cyber-security-threat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curriculum.nsw.edu.au/learning-areas/tas/software-engineering-11-12-2022/overview" TargetMode="External"/><Relationship Id="rId11" Type="http://schemas.openxmlformats.org/officeDocument/2006/relationships/hyperlink" Target="https://www.imperva.com/learn/data-security/data-protection/" TargetMode="External"/><Relationship Id="rId5" Type="http://schemas.openxmlformats.org/officeDocument/2006/relationships/hyperlink" Target="https://curriculum.nsw.edu.au/" TargetMode="External"/><Relationship Id="rId10" Type="http://schemas.openxmlformats.org/officeDocument/2006/relationships/hyperlink" Target="https://brightsec.com/blog/api-security-best-practices/"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brightsec.com/blog/xs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appsecengineer.com/blog/the-art-of-secure-coding" TargetMode="External"/><Relationship Id="rId3" Type="http://schemas.openxmlformats.org/officeDocument/2006/relationships/hyperlink" Target="https://www.imperva.com/learn/application-security/vulnerability-assessment/" TargetMode="External"/><Relationship Id="rId7" Type="http://schemas.openxmlformats.org/officeDocument/2006/relationships/hyperlink" Target="https://owasp.org/API-Security/editions/2023/en/0x11-t10/" TargetMode="External"/><Relationship Id="rId2" Type="http://schemas.openxmlformats.org/officeDocument/2006/relationships/hyperlink" Target="https://www.imperva.com/learn/application-security/sast-iast-dast/" TargetMode="External"/><Relationship Id="rId1" Type="http://schemas.openxmlformats.org/officeDocument/2006/relationships/slideLayout" Target="../slideLayouts/slideLayout3.xml"/><Relationship Id="rId6" Type="http://schemas.openxmlformats.org/officeDocument/2006/relationships/hyperlink" Target="https://fam.hsconline.nesa.nsw.edu.au/" TargetMode="External"/><Relationship Id="rId5" Type="http://schemas.openxmlformats.org/officeDocument/2006/relationships/hyperlink" Target="https://curriculum.nsw.edu.au/learning-areas/tas/software-engineering-11-12-2022/content/year-12/fa039e749d?show=advice" TargetMode="External"/><Relationship Id="rId4" Type="http://schemas.openxmlformats.org/officeDocument/2006/relationships/hyperlink" Target="https://www.imperva.com/learn/application-security/penetration-testing/" TargetMode="External"/><Relationship Id="rId9" Type="http://schemas.openxmlformats.org/officeDocument/2006/relationships/hyperlink" Target="https://www.proofpoint.com/au/threat-reference/data-protecti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imperva.com/learn/application-security/api-security/" TargetMode="External"/><Relationship Id="rId3" Type="http://schemas.openxmlformats.org/officeDocument/2006/relationships/hyperlink" Target="https://www.imperva.com/learn/data-security/data-protection/" TargetMode="External"/><Relationship Id="rId7" Type="http://schemas.openxmlformats.org/officeDocument/2006/relationships/hyperlink" Target="https://www.imperva.com/learn/application-security/penetration-testi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imperva.com/learn/application-security/vulnerability-assessment/" TargetMode="External"/><Relationship Id="rId5" Type="http://schemas.openxmlformats.org/officeDocument/2006/relationships/hyperlink" Target="https://www.imperva.com/learn/application-security/sast-iast-dast/" TargetMode="External"/><Relationship Id="rId4" Type="http://schemas.openxmlformats.org/officeDocument/2006/relationships/hyperlink" Target="https://www.imperva.com/learn/application-security/cyber-security-threats/" TargetMode="External"/><Relationship Id="rId9" Type="http://schemas.openxmlformats.org/officeDocument/2006/relationships/hyperlink" Target="https://brightsec.com/blog/xs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mperva.com/learn/data-security/data-protec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a:t>
            </a:r>
            <a:r>
              <a:rPr lang="en-AU" sz="1800" dirty="0">
                <a:ea typeface="+mn-lt"/>
                <a:cs typeface="+mn-lt"/>
              </a:rPr>
              <a:t>It should be used in conjunction with the program and teacher resource </a:t>
            </a:r>
            <a:r>
              <a:rPr lang="en-AU" sz="1800" b="1" dirty="0">
                <a:ea typeface="+mn-lt"/>
                <a:cs typeface="+mn-lt"/>
              </a:rPr>
              <a:t>Software Engineering 11–12 – Secure software architecture. </a:t>
            </a:r>
          </a:p>
          <a:p>
            <a:pPr marL="342900" indent="-342900">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a:t>
            </a:r>
            <a:r>
              <a:rPr lang="en-AU" dirty="0">
                <a:solidFill>
                  <a:srgbClr val="22272B"/>
                </a:solidFill>
                <a:latin typeface="+mn-lt"/>
              </a:rPr>
              <a:t>Google Slides.</a:t>
            </a:r>
          </a:p>
          <a:p>
            <a:pPr marL="456565" lvl="1">
              <a:lnSpc>
                <a:spcPct val="150000"/>
              </a:lnSpc>
            </a:pPr>
            <a:r>
              <a:rPr lang="en-AU" dirty="0">
                <a:solidFill>
                  <a:srgbClr val="22272B"/>
                </a:solidFill>
                <a:latin typeface="+mn-lt"/>
              </a:rPr>
              <a:t>(Note: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Cyber attacks (sample)</a:t>
            </a: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683408783"/>
              </p:ext>
            </p:extLst>
          </p:nvPr>
        </p:nvGraphicFramePr>
        <p:xfrm>
          <a:off x="348000" y="1567086"/>
          <a:ext cx="11472001" cy="3527041"/>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524761">
                <a:tc>
                  <a:txBody>
                    <a:bodyPr/>
                    <a:lstStyle/>
                    <a:p>
                      <a:r>
                        <a:rPr lang="en-AU"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07000"/>
                        </a:lnSpc>
                        <a:spcAft>
                          <a:spcPts val="800"/>
                        </a:spcAft>
                      </a:pPr>
                      <a:r>
                        <a:rPr lang="en-AU" sz="1800" u="sng" kern="0" dirty="0">
                          <a:solidFill>
                            <a:schemeClr val="bg1"/>
                          </a:solidFill>
                          <a:effectLst/>
                          <a:hlinkClick r:id="rId3">
                            <a:extLst>
                              <a:ext uri="{A12FA001-AC4F-418D-AE19-62706E023703}">
                                <ahyp:hlinkClr xmlns:ahyp="http://schemas.microsoft.com/office/drawing/2018/hyperlinkcolor" val="tx"/>
                              </a:ext>
                            </a:extLst>
                          </a:hlinkClick>
                        </a:rPr>
                        <a:t>Cyber attacks</a:t>
                      </a:r>
                      <a:endPar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726509">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b="1" dirty="0"/>
                        <a:t>Definition</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50000"/>
                        </a:lnSpc>
                        <a:spcAft>
                          <a:spcPts val="600"/>
                        </a:spcAft>
                      </a:pPr>
                      <a:r>
                        <a:rPr lang="en-AU" sz="1800" b="0" kern="1200" dirty="0">
                          <a:solidFill>
                            <a:schemeClr val="tx1"/>
                          </a:solidFill>
                          <a:effectLst/>
                        </a:rPr>
                        <a:t>Acts performed by individuals with harmful intent, whose goal is to steal data, cause damage to or disrupt computing systems </a:t>
                      </a:r>
                      <a:r>
                        <a:rPr lang="en-AU" sz="1800" kern="1200" dirty="0">
                          <a:solidFill>
                            <a:schemeClr val="tx1"/>
                          </a:solidFill>
                          <a:effectLst/>
                          <a:latin typeface="+mn-lt"/>
                          <a:ea typeface="+mn-ea"/>
                          <a:cs typeface="+mn-cs"/>
                        </a:rPr>
                        <a:t>(Imperva 2024b)</a:t>
                      </a:r>
                      <a:r>
                        <a:rPr lang="en-AU" sz="1800" b="0" kern="1200" dirty="0">
                          <a:solidFill>
                            <a:schemeClr val="tx1"/>
                          </a:solidFill>
                          <a:effectLst/>
                        </a:rPr>
                        <a:t>.</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729705">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b="1" dirty="0"/>
                        <a:t>Characteristics</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50000"/>
                        </a:lnSpc>
                        <a:spcAft>
                          <a:spcPts val="600"/>
                        </a:spcAft>
                      </a:pPr>
                      <a:r>
                        <a:rPr lang="en-AU" dirty="0"/>
                        <a:t>Includes malware, social engineering, man in the middle (MitM) attacks, denial-of-service (DoS), and injection attacks.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732902">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b="1" dirty="0"/>
                        <a:t>Example</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sz="1800" kern="1200" dirty="0">
                          <a:solidFill>
                            <a:schemeClr val="tx1"/>
                          </a:solidFill>
                          <a:effectLst/>
                          <a:latin typeface="+mn-lt"/>
                          <a:ea typeface="+mn-ea"/>
                          <a:cs typeface="+mn-cs"/>
                        </a:rPr>
                        <a:t>Common examples of cyber attacks: malware, phishing, man-in-the-middle attack, denial-of-service attack, Structured Query Language (SQL) injection, zero-day exploit, domain name system (DNS) tunnelling.</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74591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938410" cy="545601"/>
          </a:xfrm>
        </p:spPr>
        <p:txBody>
          <a:bodyPr/>
          <a:lstStyle/>
          <a:p>
            <a:r>
              <a:rPr lang="en-AU" sz="3600" kern="0" dirty="0">
                <a:effectLst/>
              </a:rPr>
              <a:t>Static application security testing (SAST)</a:t>
            </a:r>
            <a:r>
              <a:rPr lang="en-AU" kern="100" dirty="0">
                <a:latin typeface="Calibri" panose="020F0502020204030204" pitchFamily="34" charset="0"/>
                <a:ea typeface="Calibri" panose="020F0502020204030204" pitchFamily="34" charset="0"/>
                <a:cs typeface="Times New Roman" panose="02020603050405020304" pitchFamily="18" charset="0"/>
              </a:rPr>
              <a:t> </a:t>
            </a:r>
            <a:r>
              <a:rPr lang="en-AU" dirty="0">
                <a:latin typeface="+mj-lt"/>
              </a:rPr>
              <a:t>(sample)</a:t>
            </a: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1041525999"/>
              </p:ext>
            </p:extLst>
          </p:nvPr>
        </p:nvGraphicFramePr>
        <p:xfrm>
          <a:off x="359999" y="1217396"/>
          <a:ext cx="11472001" cy="4381206"/>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575778">
                <a:tc>
                  <a:txBody>
                    <a:bodyPr/>
                    <a:lstStyle/>
                    <a:p>
                      <a:pPr>
                        <a:lnSpc>
                          <a:spcPct val="130000"/>
                        </a:lnSpc>
                        <a:spcBef>
                          <a:spcPts val="0"/>
                        </a:spcBef>
                        <a:spcAft>
                          <a:spcPts val="600"/>
                        </a:spcAft>
                      </a:pPr>
                      <a:r>
                        <a:rPr lang="en-AU"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Bef>
                          <a:spcPts val="0"/>
                        </a:spcBef>
                        <a:spcAft>
                          <a:spcPts val="600"/>
                        </a:spcAft>
                      </a:pPr>
                      <a:r>
                        <a:rPr lang="en-AU" sz="1800" u="sng" kern="0" dirty="0">
                          <a:solidFill>
                            <a:schemeClr val="bg1"/>
                          </a:solidFill>
                          <a:effectLst/>
                          <a:hlinkClick r:id="rId3">
                            <a:extLst>
                              <a:ext uri="{A12FA001-AC4F-418D-AE19-62706E023703}">
                                <ahyp:hlinkClr xmlns:ahyp="http://schemas.microsoft.com/office/drawing/2018/hyperlinkcolor" val="tx"/>
                              </a:ext>
                            </a:extLst>
                          </a:hlinkClick>
                        </a:rPr>
                        <a:t>Static application security testing (SAST)</a:t>
                      </a:r>
                      <a:endPar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619318">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Definition</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Bef>
                          <a:spcPts val="0"/>
                        </a:spcBef>
                        <a:spcAft>
                          <a:spcPts val="600"/>
                        </a:spcAft>
                      </a:pPr>
                      <a:r>
                        <a:rPr lang="en-AU" sz="1800" b="0" i="0" u="none" kern="1200" dirty="0">
                          <a:solidFill>
                            <a:schemeClr val="tx1"/>
                          </a:solidFill>
                          <a:effectLst/>
                          <a:latin typeface="+mn-lt"/>
                          <a:ea typeface="+mn-ea"/>
                          <a:cs typeface="+mn-cs"/>
                        </a:rPr>
                        <a:t>Static</a:t>
                      </a:r>
                      <a:r>
                        <a:rPr lang="en-AU" dirty="0"/>
                        <a:t> </a:t>
                      </a:r>
                      <a:r>
                        <a:rPr lang="en-AU" dirty="0">
                          <a:solidFill>
                            <a:srgbClr val="146CFD"/>
                          </a:solidFill>
                          <a:hlinkClick r:id="rId4">
                            <a:extLst>
                              <a:ext uri="{A12FA001-AC4F-418D-AE19-62706E023703}">
                                <ahyp:hlinkClr xmlns:ahyp="http://schemas.microsoft.com/office/drawing/2018/hyperlinkcolor" val="tx"/>
                              </a:ext>
                            </a:extLst>
                          </a:hlinkClick>
                        </a:rPr>
                        <a:t>Application Security Testing </a:t>
                      </a:r>
                      <a:r>
                        <a:rPr lang="en-AU" dirty="0"/>
                        <a:t>(</a:t>
                      </a:r>
                      <a:r>
                        <a:rPr lang="en-AU" sz="1800" b="0" i="0" kern="1200" dirty="0">
                          <a:solidFill>
                            <a:schemeClr val="tx1"/>
                          </a:solidFill>
                          <a:effectLst/>
                          <a:latin typeface="+mn-lt"/>
                          <a:ea typeface="+mn-ea"/>
                          <a:cs typeface="+mn-cs"/>
                        </a:rPr>
                        <a:t>SAST), are </a:t>
                      </a:r>
                      <a:r>
                        <a:rPr lang="en-AU" dirty="0">
                          <a:hlinkClick r:id="rId5"/>
                        </a:rPr>
                        <a:t>‘white-box</a:t>
                      </a:r>
                      <a:r>
                        <a:rPr lang="en-AU" sz="1800" b="0" i="0" kern="1200" dirty="0">
                          <a:solidFill>
                            <a:schemeClr val="tx1"/>
                          </a:solidFill>
                          <a:effectLst/>
                          <a:latin typeface="+mn-lt"/>
                          <a:ea typeface="+mn-ea"/>
                          <a:cs typeface="+mn-cs"/>
                        </a:rPr>
                        <a:t>’ tools to inspect source code </a:t>
                      </a:r>
                      <a:r>
                        <a:rPr lang="en-AU" sz="1800" kern="1200" dirty="0">
                          <a:solidFill>
                            <a:schemeClr val="tx1"/>
                          </a:solidFill>
                          <a:effectLst/>
                          <a:latin typeface="+mn-lt"/>
                          <a:ea typeface="+mn-ea"/>
                          <a:cs typeface="+mn-cs"/>
                        </a:rPr>
                        <a:t>(Imperva 2024c)</a:t>
                      </a:r>
                      <a:r>
                        <a:rPr lang="en-AU" sz="1800" b="0" i="0" kern="1200" dirty="0">
                          <a:solidFill>
                            <a:schemeClr val="tx1"/>
                          </a:solidFill>
                          <a:effectLst/>
                          <a:latin typeface="+mn-lt"/>
                          <a:ea typeface="+mn-ea"/>
                          <a:cs typeface="+mn-cs"/>
                        </a:rPr>
                        <a:t>.</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Characteristics</a:t>
                      </a:r>
                    </a:p>
                    <a:p>
                      <a:pPr>
                        <a:lnSpc>
                          <a:spcPct val="130000"/>
                        </a:lnSpc>
                        <a:spcBef>
                          <a:spcPts val="0"/>
                        </a:spcBef>
                        <a:spcAft>
                          <a:spcPts val="6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dirty="0"/>
                        <a:t>A developer's approach – testers have access to underlying framework, design and implementation to fix vulnerabilities </a:t>
                      </a:r>
                      <a:r>
                        <a:rPr lang="en-AU" b="1" dirty="0"/>
                        <a:t>early</a:t>
                      </a:r>
                      <a:r>
                        <a:rPr lang="en-AU" dirty="0"/>
                        <a:t> in the development cycle without executing the program. Code is analysed more quickly than humans and real-time feedback with graphical representations show the exact location of vulnerabilities and problem code.</a:t>
                      </a:r>
                    </a:p>
                    <a:p>
                      <a:pPr>
                        <a:lnSpc>
                          <a:spcPct val="130000"/>
                        </a:lnSpc>
                        <a:spcBef>
                          <a:spcPts val="0"/>
                        </a:spcBef>
                        <a:spcAft>
                          <a:spcPts val="600"/>
                        </a:spcAft>
                      </a:pPr>
                      <a:r>
                        <a:rPr lang="en-AU" dirty="0"/>
                        <a:t>Customized reports for dashboards can be produced and the process can be automated.</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822069">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Example</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Bef>
                          <a:spcPts val="0"/>
                        </a:spcBef>
                        <a:spcAft>
                          <a:spcPts val="600"/>
                        </a:spcAft>
                      </a:pPr>
                      <a:r>
                        <a:rPr lang="en-AU" dirty="0"/>
                        <a:t>Some examples of SAST Tools: Aikido Security, </a:t>
                      </a:r>
                      <a:r>
                        <a:rPr lang="en-AU" dirty="0">
                          <a:solidFill>
                            <a:srgbClr val="146CFD"/>
                          </a:solidFill>
                          <a:hlinkClick r:id="rId6">
                            <a:extLst>
                              <a:ext uri="{A12FA001-AC4F-418D-AE19-62706E023703}">
                                <ahyp:hlinkClr xmlns:ahyp="http://schemas.microsoft.com/office/drawing/2018/hyperlinkcolor" val="tx"/>
                              </a:ext>
                            </a:extLst>
                          </a:hlinkClick>
                        </a:rPr>
                        <a:t>SAST by </a:t>
                      </a:r>
                      <a:r>
                        <a:rPr lang="en-AU" dirty="0" err="1">
                          <a:solidFill>
                            <a:srgbClr val="146CFD"/>
                          </a:solidFill>
                          <a:hlinkClick r:id="rId6">
                            <a:extLst>
                              <a:ext uri="{A12FA001-AC4F-418D-AE19-62706E023703}">
                                <ahyp:hlinkClr xmlns:ahyp="http://schemas.microsoft.com/office/drawing/2018/hyperlinkcolor" val="tx"/>
                              </a:ext>
                            </a:extLst>
                          </a:hlinkClick>
                        </a:rPr>
                        <a:t>Cycode</a:t>
                      </a:r>
                      <a:r>
                        <a:rPr lang="en-AU" dirty="0"/>
                        <a:t>, Checkmarx, Contrast Security, Fortify, GitLab, HCL AppScan, Snyk, Sonar, </a:t>
                      </a:r>
                      <a:r>
                        <a:rPr lang="en-AU" sz="1800" kern="1200" dirty="0">
                          <a:solidFill>
                            <a:schemeClr val="tx1"/>
                          </a:solidFill>
                          <a:effectLst/>
                          <a:latin typeface="+mn-lt"/>
                          <a:ea typeface="+mn-ea"/>
                          <a:cs typeface="+mn-cs"/>
                          <a:hlinkClick r:id="rId7"/>
                        </a:rPr>
                        <a:t>Coverity Static Analysis by Synopsys</a:t>
                      </a:r>
                      <a:r>
                        <a:rPr lang="en-AU" dirty="0"/>
                        <a:t>, Veracode.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5194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7" y="360000"/>
            <a:ext cx="11137459" cy="644341"/>
          </a:xfrm>
        </p:spPr>
        <p:txBody>
          <a:bodyPr/>
          <a:lstStyle/>
          <a:p>
            <a:r>
              <a:rPr lang="en-AU" kern="0" dirty="0"/>
              <a:t>Dynamic application security testing (DAST) (sample)</a:t>
            </a: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3512677069"/>
              </p:ext>
            </p:extLst>
          </p:nvPr>
        </p:nvGraphicFramePr>
        <p:xfrm>
          <a:off x="359997" y="1308878"/>
          <a:ext cx="11472001" cy="5106933"/>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512073">
                <a:tc>
                  <a:txBody>
                    <a:bodyPr/>
                    <a:lstStyle/>
                    <a:p>
                      <a:pPr>
                        <a:lnSpc>
                          <a:spcPct val="130000"/>
                        </a:lnSpc>
                        <a:spcAft>
                          <a:spcPts val="600"/>
                        </a:spcAft>
                      </a:pPr>
                      <a:r>
                        <a:rPr lang="en-AU" dirty="0"/>
                        <a:t>Topic</a:t>
                      </a:r>
                    </a:p>
                  </a:txBody>
                  <a:tcPr/>
                </a:tc>
                <a:tc>
                  <a:txBody>
                    <a:bodyPr/>
                    <a:lstStyle/>
                    <a:p>
                      <a:pPr>
                        <a:lnSpc>
                          <a:spcPct val="130000"/>
                        </a:lnSpc>
                        <a:spcAft>
                          <a:spcPts val="600"/>
                        </a:spcAft>
                      </a:pPr>
                      <a:r>
                        <a:rPr lang="en-AU" sz="1800" u="sng" kern="0" dirty="0">
                          <a:solidFill>
                            <a:schemeClr val="bg1"/>
                          </a:solidFill>
                          <a:effectLst/>
                          <a:hlinkClick r:id="rId3">
                            <a:extLst>
                              <a:ext uri="{A12FA001-AC4F-418D-AE19-62706E023703}">
                                <ahyp:hlinkClr xmlns:ahyp="http://schemas.microsoft.com/office/drawing/2018/hyperlinkcolor" val="tx"/>
                              </a:ext>
                            </a:extLst>
                          </a:hlinkClick>
                        </a:rPr>
                        <a:t>Dynamic application security testing (DAST)</a:t>
                      </a:r>
                      <a:endPar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05948660"/>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Definition</a:t>
                      </a:r>
                    </a:p>
                  </a:txBody>
                  <a:tcPr marL="68580" marR="68580" marT="0" marB="0"/>
                </a:tc>
                <a:tc>
                  <a:txBody>
                    <a:bodyPr/>
                    <a:lstStyle/>
                    <a:p>
                      <a:pPr>
                        <a:lnSpc>
                          <a:spcPct val="130000"/>
                        </a:lnSpc>
                        <a:spcAft>
                          <a:spcPts val="600"/>
                        </a:spcAft>
                      </a:pPr>
                      <a:r>
                        <a:rPr lang="en-AU" sz="1800" b="0" i="0" kern="1200" dirty="0">
                          <a:solidFill>
                            <a:schemeClr val="tx1"/>
                          </a:solidFill>
                          <a:effectLst/>
                          <a:latin typeface="+mn-lt"/>
                          <a:ea typeface="+mn-ea"/>
                          <a:cs typeface="+mn-cs"/>
                        </a:rPr>
                        <a:t>Dynamic Application Security Testing (DAST), are ‘</a:t>
                      </a:r>
                      <a:r>
                        <a:rPr lang="en-AU" sz="1800" b="0" i="0" u="none" strike="noStrike" kern="1200" dirty="0">
                          <a:solidFill>
                            <a:schemeClr val="tx1"/>
                          </a:solidFill>
                          <a:effectLst/>
                          <a:latin typeface="+mn-lt"/>
                          <a:ea typeface="+mn-ea"/>
                          <a:cs typeface="+mn-cs"/>
                          <a:hlinkClick r:id="rId4"/>
                        </a:rPr>
                        <a:t>black-box</a:t>
                      </a:r>
                      <a:r>
                        <a:rPr lang="en-AU" sz="1800" b="0" i="0" kern="1200" dirty="0">
                          <a:solidFill>
                            <a:schemeClr val="tx1"/>
                          </a:solidFill>
                          <a:effectLst/>
                          <a:latin typeface="+mn-lt"/>
                          <a:ea typeface="+mn-ea"/>
                          <a:cs typeface="+mn-cs"/>
                        </a:rPr>
                        <a:t>’ tools to test products during operation and provide feedback on compliance and general security issues. These tools are used during the testing phase (late in the cycle) </a:t>
                      </a:r>
                      <a:r>
                        <a:rPr lang="en-AU" sz="1800" kern="1200" dirty="0">
                          <a:solidFill>
                            <a:schemeClr val="tx1"/>
                          </a:solidFill>
                          <a:effectLst/>
                          <a:latin typeface="+mn-lt"/>
                          <a:ea typeface="+mn-ea"/>
                          <a:cs typeface="+mn-cs"/>
                        </a:rPr>
                        <a:t>(Imperva 2024c)</a:t>
                      </a:r>
                      <a:r>
                        <a:rPr lang="en-AU" sz="1800" b="0" i="0" kern="1200" dirty="0">
                          <a:solidFill>
                            <a:schemeClr val="tx1"/>
                          </a:solidFill>
                          <a:effectLst/>
                          <a:latin typeface="+mn-lt"/>
                          <a:ea typeface="+mn-ea"/>
                          <a:cs typeface="+mn-cs"/>
                        </a:rPr>
                        <a:t>.</a:t>
                      </a:r>
                      <a:endParaRPr lang="en-AU" dirty="0"/>
                    </a:p>
                  </a:txBody>
                  <a:tcPr/>
                </a:tc>
                <a:extLst>
                  <a:ext uri="{0D108BD9-81ED-4DB2-BD59-A6C34878D82A}">
                    <a16:rowId xmlns:a16="http://schemas.microsoft.com/office/drawing/2014/main" val="420363304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Characteristics</a:t>
                      </a:r>
                    </a:p>
                  </a:txBody>
                  <a:tcPr marL="68580" marR="68580" marT="0" marB="0"/>
                </a:tc>
                <a:tc>
                  <a:txBody>
                    <a:bodyPr/>
                    <a:lstStyle/>
                    <a:p>
                      <a:pPr>
                        <a:lnSpc>
                          <a:spcPct val="130000"/>
                        </a:lnSpc>
                        <a:spcAft>
                          <a:spcPts val="600"/>
                        </a:spcAft>
                      </a:pPr>
                      <a:r>
                        <a:rPr lang="en-AU" sz="1800" b="0" i="0" kern="1200" dirty="0">
                          <a:solidFill>
                            <a:schemeClr val="tx1"/>
                          </a:solidFill>
                          <a:effectLst/>
                          <a:latin typeface="+mn-lt"/>
                          <a:ea typeface="+mn-ea"/>
                          <a:cs typeface="+mn-cs"/>
                        </a:rPr>
                        <a:t>A hacker's approach: testers have no knowledge of the internals. Testing highlights authentication and server configuration issues and is language independent.</a:t>
                      </a:r>
                    </a:p>
                    <a:p>
                      <a:pPr>
                        <a:lnSpc>
                          <a:spcPct val="130000"/>
                        </a:lnSpc>
                        <a:spcAft>
                          <a:spcPts val="600"/>
                        </a:spcAft>
                      </a:pPr>
                      <a:r>
                        <a:rPr lang="en-AU" sz="1800" b="0" i="0" kern="1200" dirty="0">
                          <a:solidFill>
                            <a:schemeClr val="tx1"/>
                          </a:solidFill>
                          <a:effectLst/>
                          <a:latin typeface="+mn-lt"/>
                          <a:ea typeface="+mn-ea"/>
                          <a:cs typeface="+mn-cs"/>
                        </a:rPr>
                        <a:t>The tests evaluate the whole application and system, checks memory consumption and resource use and attempts to break encryption algorithms from the outside.</a:t>
                      </a:r>
                    </a:p>
                    <a:p>
                      <a:pPr>
                        <a:lnSpc>
                          <a:spcPct val="130000"/>
                        </a:lnSpc>
                        <a:spcAft>
                          <a:spcPts val="600"/>
                        </a:spcAft>
                      </a:pPr>
                      <a:r>
                        <a:rPr lang="en-AU" sz="1800" b="0" i="0" kern="1200" dirty="0">
                          <a:solidFill>
                            <a:schemeClr val="tx1"/>
                          </a:solidFill>
                          <a:effectLst/>
                          <a:latin typeface="+mn-lt"/>
                          <a:ea typeface="+mn-ea"/>
                          <a:cs typeface="+mn-cs"/>
                        </a:rPr>
                        <a:t>The tests check for </a:t>
                      </a:r>
                      <a:r>
                        <a:rPr lang="en-AU" sz="1800" b="0" i="0" u="none" strike="noStrike" kern="1200" dirty="0">
                          <a:solidFill>
                            <a:schemeClr val="tx1"/>
                          </a:solidFill>
                          <a:effectLst/>
                          <a:latin typeface="+mn-lt"/>
                          <a:ea typeface="+mn-ea"/>
                          <a:cs typeface="+mn-cs"/>
                          <a:hlinkClick r:id="rId5"/>
                        </a:rPr>
                        <a:t>cross-site scripting</a:t>
                      </a:r>
                      <a:r>
                        <a:rPr lang="en-AU" sz="1800" b="0" i="0" kern="1200" dirty="0">
                          <a:solidFill>
                            <a:schemeClr val="tx1"/>
                          </a:solidFill>
                          <a:effectLst/>
                          <a:latin typeface="+mn-lt"/>
                          <a:ea typeface="+mn-ea"/>
                          <a:cs typeface="+mn-cs"/>
                        </a:rPr>
                        <a:t>, </a:t>
                      </a:r>
                      <a:r>
                        <a:rPr lang="en-AU" sz="1800" b="0" i="0" u="none" strike="noStrike" kern="1200" dirty="0">
                          <a:solidFill>
                            <a:schemeClr val="tx1"/>
                          </a:solidFill>
                          <a:effectLst/>
                          <a:latin typeface="+mn-lt"/>
                          <a:ea typeface="+mn-ea"/>
                          <a:cs typeface="+mn-cs"/>
                          <a:hlinkClick r:id="rId6"/>
                        </a:rPr>
                        <a:t>SQL injection</a:t>
                      </a:r>
                      <a:r>
                        <a:rPr lang="en-AU" sz="1800" b="0" i="0" kern="1200" dirty="0">
                          <a:solidFill>
                            <a:schemeClr val="tx1"/>
                          </a:solidFill>
                          <a:effectLst/>
                          <a:latin typeface="+mn-lt"/>
                          <a:ea typeface="+mn-ea"/>
                          <a:cs typeface="+mn-cs"/>
                        </a:rPr>
                        <a:t>, and cookie manipulation, as well as for vulnerabilities in third-party interfaces.</a:t>
                      </a:r>
                    </a:p>
                  </a:txBody>
                  <a:tcPr/>
                </a:tc>
                <a:extLst>
                  <a:ext uri="{0D108BD9-81ED-4DB2-BD59-A6C34878D82A}">
                    <a16:rowId xmlns:a16="http://schemas.microsoft.com/office/drawing/2014/main" val="1913355459"/>
                  </a:ext>
                </a:extLst>
              </a:tr>
              <a:tr h="821094">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Example</a:t>
                      </a:r>
                    </a:p>
                  </a:txBody>
                  <a:tcPr marL="68580" marR="68580" marT="0" marB="0"/>
                </a:tc>
                <a:tc>
                  <a:txBody>
                    <a:bodyPr/>
                    <a:lstStyle/>
                    <a:p>
                      <a:pPr>
                        <a:lnSpc>
                          <a:spcPct val="130000"/>
                        </a:lnSpc>
                        <a:spcAft>
                          <a:spcPts val="600"/>
                        </a:spcAft>
                      </a:pPr>
                      <a:r>
                        <a:rPr lang="en-AU" dirty="0"/>
                        <a:t>Some popular DAST tools include: The </a:t>
                      </a:r>
                      <a:r>
                        <a:rPr lang="en-AU" sz="1800" kern="1200" dirty="0">
                          <a:solidFill>
                            <a:schemeClr val="tx1"/>
                          </a:solidFill>
                          <a:effectLst/>
                          <a:latin typeface="+mn-lt"/>
                          <a:ea typeface="+mn-ea"/>
                          <a:cs typeface="+mn-cs"/>
                        </a:rPr>
                        <a:t>Open Worldwide Application Security Project </a:t>
                      </a:r>
                      <a:r>
                        <a:rPr lang="en-AU" dirty="0"/>
                        <a:t>(OWASP), Zed Attack Proxy (ZAP), Arachni, </a:t>
                      </a:r>
                      <a:r>
                        <a:rPr lang="en-AU" sz="1800" kern="1200" dirty="0">
                          <a:solidFill>
                            <a:srgbClr val="146CFD"/>
                          </a:solidFill>
                          <a:effectLst/>
                          <a:latin typeface="+mn-lt"/>
                          <a:ea typeface="+mn-ea"/>
                          <a:cs typeface="+mn-cs"/>
                          <a:hlinkClick r:id="rId7">
                            <a:extLst>
                              <a:ext uri="{A12FA001-AC4F-418D-AE19-62706E023703}">
                                <ahyp:hlinkClr xmlns:ahyp="http://schemas.microsoft.com/office/drawing/2018/hyperlinkcolor" val="tx"/>
                              </a:ext>
                            </a:extLst>
                          </a:hlinkClick>
                        </a:rPr>
                        <a:t>Web Application Attack and Audit Framework (w3af)</a:t>
                      </a:r>
                      <a:r>
                        <a:rPr lang="en-AU" sz="1800" kern="1200" dirty="0">
                          <a:solidFill>
                            <a:srgbClr val="146CFD"/>
                          </a:solidFill>
                          <a:effectLst/>
                          <a:latin typeface="+mn-lt"/>
                          <a:ea typeface="+mn-ea"/>
                          <a:cs typeface="+mn-cs"/>
                        </a:rPr>
                        <a:t>.</a:t>
                      </a:r>
                      <a:endParaRPr lang="en-AU" u="sng" dirty="0">
                        <a:solidFill>
                          <a:srgbClr val="146CFD"/>
                        </a:solidFill>
                      </a:endParaRPr>
                    </a:p>
                  </a:txBody>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0848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8" y="360000"/>
            <a:ext cx="11832002" cy="659331"/>
          </a:xfrm>
        </p:spPr>
        <p:txBody>
          <a:bodyPr/>
          <a:lstStyle/>
          <a:p>
            <a:pPr>
              <a:lnSpc>
                <a:spcPct val="107000"/>
              </a:lnSpc>
              <a:spcAft>
                <a:spcPts val="800"/>
              </a:spcAft>
            </a:pPr>
            <a:r>
              <a:rPr lang="en-AU" sz="3600" kern="0" dirty="0">
                <a:effectLst/>
              </a:rPr>
              <a:t>Vulnerability assessment </a:t>
            </a:r>
            <a:r>
              <a:rPr lang="en-AU" kern="0" dirty="0"/>
              <a:t>(sample)</a:t>
            </a:r>
            <a:endParaRPr lang="en-AU"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1832472233"/>
              </p:ext>
            </p:extLst>
          </p:nvPr>
        </p:nvGraphicFramePr>
        <p:xfrm>
          <a:off x="359998" y="1391678"/>
          <a:ext cx="11472001" cy="5000161"/>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527063">
                <a:tc>
                  <a:txBody>
                    <a:bodyPr/>
                    <a:lstStyle/>
                    <a:p>
                      <a:pPr>
                        <a:lnSpc>
                          <a:spcPct val="130000"/>
                        </a:lnSpc>
                        <a:spcAft>
                          <a:spcPts val="600"/>
                        </a:spcAft>
                      </a:pPr>
                      <a:r>
                        <a:rPr lang="en-AU"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1" u="sng" kern="0" dirty="0">
                          <a:solidFill>
                            <a:schemeClr val="bg1"/>
                          </a:solidFill>
                          <a:effectLst/>
                          <a:hlinkClick r:id="rId3">
                            <a:extLst>
                              <a:ext uri="{A12FA001-AC4F-418D-AE19-62706E023703}">
                                <ahyp:hlinkClr xmlns:ahyp="http://schemas.microsoft.com/office/drawing/2018/hyperlinkcolor" val="tx"/>
                              </a:ext>
                            </a:extLst>
                          </a:hlinkClick>
                        </a:rPr>
                        <a:t>Vulnerability assessment</a:t>
                      </a:r>
                      <a:endParaRPr lang="en-AU"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569626">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Definition</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0" i="0" kern="1200" dirty="0">
                          <a:solidFill>
                            <a:schemeClr val="tx1"/>
                          </a:solidFill>
                          <a:effectLst/>
                          <a:latin typeface="+mn-lt"/>
                          <a:ea typeface="+mn-ea"/>
                          <a:cs typeface="+mn-cs"/>
                        </a:rPr>
                        <a:t>A systematic review of security weaknesses in an information system </a:t>
                      </a:r>
                      <a:r>
                        <a:rPr lang="en-AU" sz="1800" kern="1200" dirty="0">
                          <a:solidFill>
                            <a:schemeClr val="tx1"/>
                          </a:solidFill>
                          <a:effectLst/>
                          <a:latin typeface="+mn-lt"/>
                          <a:ea typeface="+mn-ea"/>
                          <a:cs typeface="+mn-cs"/>
                        </a:rPr>
                        <a:t>(Imperva 2024d)</a:t>
                      </a:r>
                      <a:r>
                        <a:rPr lang="en-AU" sz="1800" b="0" i="0" kern="1200" dirty="0">
                          <a:solidFill>
                            <a:schemeClr val="tx1"/>
                          </a:solidFill>
                          <a:effectLst/>
                          <a:latin typeface="+mn-lt"/>
                          <a:ea typeface="+mn-ea"/>
                          <a:cs typeface="+mn-cs"/>
                        </a:rPr>
                        <a:t>.</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Characteristics</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0" i="0" kern="1200" dirty="0">
                          <a:solidFill>
                            <a:schemeClr val="tx1"/>
                          </a:solidFill>
                          <a:effectLst/>
                          <a:latin typeface="+mn-lt"/>
                          <a:ea typeface="+mn-ea"/>
                          <a:cs typeface="+mn-cs"/>
                        </a:rPr>
                        <a:t>Evaluates if the system is susceptible to any known vulnerabilities, assigns severity levels to those vulnerabilities, and recommends remediation or mitigation, if and whenever needed.</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Example</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dirty="0"/>
                        <a:t>Types: host assessment of critical servers, which may be vulnerable to attacks.</a:t>
                      </a:r>
                    </a:p>
                    <a:p>
                      <a:pPr>
                        <a:lnSpc>
                          <a:spcPct val="130000"/>
                        </a:lnSpc>
                        <a:spcAft>
                          <a:spcPts val="600"/>
                        </a:spcAft>
                      </a:pPr>
                      <a:r>
                        <a:rPr lang="en-AU" dirty="0"/>
                        <a:t>Network and wireless assessment of policies and practices to prevent unauthorized access to private or public networks and network-accessible resources.</a:t>
                      </a:r>
                    </a:p>
                    <a:p>
                      <a:pPr>
                        <a:lnSpc>
                          <a:spcPct val="130000"/>
                        </a:lnSpc>
                        <a:spcAft>
                          <a:spcPts val="600"/>
                        </a:spcAft>
                      </a:pPr>
                      <a:r>
                        <a:rPr lang="en-AU" dirty="0"/>
                        <a:t>Database assessment of databases or big data systems for vulnerabilities and misconfigurations. </a:t>
                      </a:r>
                    </a:p>
                    <a:p>
                      <a:pPr>
                        <a:lnSpc>
                          <a:spcPct val="130000"/>
                        </a:lnSpc>
                        <a:spcAft>
                          <a:spcPts val="600"/>
                        </a:spcAft>
                      </a:pPr>
                      <a:r>
                        <a:rPr lang="en-AU" dirty="0"/>
                        <a:t>Application scans to identify security vulnerabilities in web applications and their source code.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9249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8" y="360000"/>
            <a:ext cx="13572428" cy="545601"/>
          </a:xfrm>
        </p:spPr>
        <p:txBody>
          <a:bodyPr/>
          <a:lstStyle/>
          <a:p>
            <a:pPr>
              <a:lnSpc>
                <a:spcPct val="107000"/>
              </a:lnSpc>
              <a:spcAft>
                <a:spcPts val="800"/>
              </a:spcAft>
            </a:pPr>
            <a:r>
              <a:rPr lang="en-AU" sz="3600" kern="0" dirty="0">
                <a:effectLst/>
              </a:rPr>
              <a:t>Penetration testing </a:t>
            </a:r>
            <a:r>
              <a:rPr lang="en-AU" kern="0" dirty="0"/>
              <a:t>(sample)</a:t>
            </a:r>
            <a:endParaRPr lang="en-AU"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934197427"/>
              </p:ext>
            </p:extLst>
          </p:nvPr>
        </p:nvGraphicFramePr>
        <p:xfrm>
          <a:off x="371999" y="1391678"/>
          <a:ext cx="11472001" cy="3535172"/>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497668">
                <a:tc>
                  <a:txBody>
                    <a:bodyPr/>
                    <a:lstStyle/>
                    <a:p>
                      <a:pPr>
                        <a:lnSpc>
                          <a:spcPct val="130000"/>
                        </a:lnSpc>
                        <a:spcAft>
                          <a:spcPts val="600"/>
                        </a:spcAft>
                      </a:pPr>
                      <a:r>
                        <a:rPr lang="en-AU"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1" u="sng" kern="0" dirty="0">
                          <a:solidFill>
                            <a:schemeClr val="bg1"/>
                          </a:solidFill>
                          <a:effectLst/>
                          <a:hlinkClick r:id="rId3">
                            <a:extLst>
                              <a:ext uri="{A12FA001-AC4F-418D-AE19-62706E023703}">
                                <ahyp:hlinkClr xmlns:ahyp="http://schemas.microsoft.com/office/drawing/2018/hyperlinkcolor" val="tx"/>
                              </a:ext>
                            </a:extLst>
                          </a:hlinkClick>
                        </a:rPr>
                        <a:t>Penetration testing</a:t>
                      </a:r>
                      <a:endParaRPr lang="en-AU"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898824">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Definition</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50000"/>
                        </a:lnSpc>
                        <a:spcAft>
                          <a:spcPts val="600"/>
                        </a:spcAft>
                      </a:pPr>
                      <a:r>
                        <a:rPr lang="en-AU" sz="1800" b="0" i="0" kern="1200" dirty="0">
                          <a:solidFill>
                            <a:schemeClr val="tx1"/>
                          </a:solidFill>
                          <a:effectLst/>
                          <a:latin typeface="+mn-lt"/>
                          <a:ea typeface="+mn-ea"/>
                          <a:cs typeface="+mn-cs"/>
                        </a:rPr>
                        <a:t>Also known as a pen test, it is a simulated cyber attack against your computer system to check for exploitable vulnerabilities </a:t>
                      </a:r>
                      <a:r>
                        <a:rPr lang="en-AU" sz="1800" kern="1200" dirty="0">
                          <a:solidFill>
                            <a:schemeClr val="tx1"/>
                          </a:solidFill>
                          <a:effectLst/>
                          <a:latin typeface="+mn-lt"/>
                          <a:ea typeface="+mn-ea"/>
                          <a:cs typeface="+mn-cs"/>
                        </a:rPr>
                        <a:t>(Imperva 2024e)</a:t>
                      </a:r>
                      <a:r>
                        <a:rPr lang="en-AU" sz="1800" b="0" i="0" kern="1200" dirty="0">
                          <a:solidFill>
                            <a:schemeClr val="tx1"/>
                          </a:solidFill>
                          <a:effectLst/>
                          <a:latin typeface="+mn-lt"/>
                          <a:ea typeface="+mn-ea"/>
                          <a:cs typeface="+mn-cs"/>
                        </a:rPr>
                        <a:t>.</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1061446">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Characteristics</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AU" sz="1800" b="0" i="0" kern="1200" dirty="0">
                          <a:solidFill>
                            <a:schemeClr val="tx1"/>
                          </a:solidFill>
                          <a:effectLst/>
                          <a:latin typeface="+mn-lt"/>
                          <a:ea typeface="+mn-ea"/>
                          <a:cs typeface="+mn-cs"/>
                        </a:rPr>
                        <a:t>Involves the attempted breaching of any number of application systems (for example, application protocol interfaces (APIs), frontend or backend servers) to uncover vulnerabilities, such as unsanitised inputs that are susceptible to code injection attacks.</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728193">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Example</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50000"/>
                        </a:lnSpc>
                        <a:spcAft>
                          <a:spcPts val="600"/>
                        </a:spcAft>
                      </a:pPr>
                      <a:r>
                        <a:rPr lang="en-AU" sz="1800" b="0" i="0" kern="1200" dirty="0">
                          <a:solidFill>
                            <a:schemeClr val="tx1"/>
                          </a:solidFill>
                          <a:effectLst/>
                          <a:latin typeface="+mn-lt"/>
                          <a:ea typeface="+mn-ea"/>
                          <a:cs typeface="+mn-cs"/>
                        </a:rPr>
                        <a:t>Tools commonly used for pen testing: vulnerability scanner, web proxy, network sniffer, port scanner, password cracker.</a:t>
                      </a:r>
                      <a:endParaRPr lang="en-AU" b="0"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4892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38357"/>
            <a:ext cx="11484000" cy="665984"/>
          </a:xfrm>
        </p:spPr>
        <p:txBody>
          <a:bodyPr/>
          <a:lstStyle/>
          <a:p>
            <a:pPr>
              <a:lnSpc>
                <a:spcPct val="107000"/>
              </a:lnSpc>
              <a:spcAft>
                <a:spcPts val="800"/>
              </a:spcAft>
            </a:pPr>
            <a:r>
              <a:rPr lang="en-AU" sz="3600" kern="0" dirty="0">
                <a:effectLst/>
              </a:rPr>
              <a:t>API security </a:t>
            </a:r>
            <a:r>
              <a:rPr lang="en-AU" kern="0" dirty="0"/>
              <a:t>(sample)</a:t>
            </a:r>
            <a:endParaRPr lang="en-AU"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1909905434"/>
              </p:ext>
            </p:extLst>
          </p:nvPr>
        </p:nvGraphicFramePr>
        <p:xfrm>
          <a:off x="359999" y="1095756"/>
          <a:ext cx="11472001" cy="5079576"/>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565670">
                <a:tc>
                  <a:txBody>
                    <a:bodyPr/>
                    <a:lstStyle/>
                    <a:p>
                      <a:pPr>
                        <a:lnSpc>
                          <a:spcPct val="130000"/>
                        </a:lnSpc>
                        <a:spcAft>
                          <a:spcPts val="600"/>
                        </a:spcAft>
                      </a:pPr>
                      <a:r>
                        <a:rPr lang="en-AU"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1" u="sng" kern="0" dirty="0">
                          <a:solidFill>
                            <a:schemeClr val="bg1"/>
                          </a:solidFill>
                          <a:effectLst/>
                          <a:hlinkClick r:id="rId3">
                            <a:extLst>
                              <a:ext uri="{A12FA001-AC4F-418D-AE19-62706E023703}">
                                <ahyp:hlinkClr xmlns:ahyp="http://schemas.microsoft.com/office/drawing/2018/hyperlinkcolor" val="tx"/>
                              </a:ext>
                            </a:extLst>
                          </a:hlinkClick>
                        </a:rPr>
                        <a:t>API security</a:t>
                      </a:r>
                      <a:endParaRPr lang="en-AU"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Definition</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0" i="0" kern="1200" dirty="0">
                          <a:solidFill>
                            <a:schemeClr val="tx1"/>
                          </a:solidFill>
                          <a:effectLst/>
                          <a:latin typeface="+mn-lt"/>
                          <a:ea typeface="+mn-ea"/>
                          <a:cs typeface="+mn-cs"/>
                        </a:rPr>
                        <a:t>API security is the use of any security practice relating to application programming interfaces (APIs). API security involves managing API privacy and access control, and the identification and remediation of attacks on APIs. These attacks exploit API vulnerabilities or reverse engineer APIs .</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Characteristics</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0" i="0" kern="1200" dirty="0">
                          <a:solidFill>
                            <a:schemeClr val="tx1"/>
                          </a:solidFill>
                          <a:effectLst/>
                          <a:latin typeface="+mn-lt"/>
                          <a:ea typeface="+mn-ea"/>
                          <a:cs typeface="+mn-cs"/>
                        </a:rPr>
                        <a:t>Developers build client-side web or mobile application that interacts with the server-side via  APIs. Being available through public networks (accessed via any location), they are easily accessible to attackers. Being well-documented makes them simple to reverse-engineer a natural target for cybercriminals and they are especially sensitive to denial-of-service (DoS) attacks. API security focuses on securing this application layer and attending to what may happen if a cybercriminal interacts directly with the API.</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839034">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Example</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dirty="0"/>
                        <a:t>Broken authentication, unrestricted resource consumption, server-side request forgery (SSRF), security misconfiguration.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8647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38357"/>
            <a:ext cx="11472001" cy="545601"/>
          </a:xfrm>
        </p:spPr>
        <p:txBody>
          <a:bodyPr/>
          <a:lstStyle/>
          <a:p>
            <a:pPr>
              <a:lnSpc>
                <a:spcPct val="107000"/>
              </a:lnSpc>
              <a:spcAft>
                <a:spcPts val="800"/>
              </a:spcAft>
            </a:pPr>
            <a:r>
              <a:rPr lang="en-AU" sz="3600" kern="0" dirty="0">
                <a:effectLst/>
              </a:rPr>
              <a:t>Cross-site scripting (XSS)</a:t>
            </a:r>
            <a:r>
              <a:rPr lang="en-AU" kern="0" dirty="0"/>
              <a:t> (sample)</a:t>
            </a:r>
            <a:endParaRPr lang="en-AU"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1081344552"/>
              </p:ext>
            </p:extLst>
          </p:nvPr>
        </p:nvGraphicFramePr>
        <p:xfrm>
          <a:off x="371999" y="1391678"/>
          <a:ext cx="11472001" cy="4751303"/>
        </p:xfrm>
        <a:graphic>
          <a:graphicData uri="http://schemas.openxmlformats.org/drawingml/2006/table">
            <a:tbl>
              <a:tblPr firstRow="1" bandRow="1">
                <a:tableStyleId>{69012ECD-51FC-41F1-AA8D-1B2483CD663E}</a:tableStyleId>
              </a:tblPr>
              <a:tblGrid>
                <a:gridCol w="2042330">
                  <a:extLst>
                    <a:ext uri="{9D8B030D-6E8A-4147-A177-3AD203B41FA5}">
                      <a16:colId xmlns:a16="http://schemas.microsoft.com/office/drawing/2014/main" val="282323011"/>
                    </a:ext>
                  </a:extLst>
                </a:gridCol>
                <a:gridCol w="9429671">
                  <a:extLst>
                    <a:ext uri="{9D8B030D-6E8A-4147-A177-3AD203B41FA5}">
                      <a16:colId xmlns:a16="http://schemas.microsoft.com/office/drawing/2014/main" val="2598221183"/>
                    </a:ext>
                  </a:extLst>
                </a:gridCol>
              </a:tblGrid>
              <a:tr h="512073">
                <a:tc>
                  <a:txBody>
                    <a:bodyPr/>
                    <a:lstStyle/>
                    <a:p>
                      <a:pPr>
                        <a:lnSpc>
                          <a:spcPct val="130000"/>
                        </a:lnSpc>
                        <a:spcAft>
                          <a:spcPts val="600"/>
                        </a:spcAft>
                      </a:pPr>
                      <a:r>
                        <a:rPr lang="en-AU"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1" u="sng" kern="0" dirty="0">
                          <a:solidFill>
                            <a:schemeClr val="bg1"/>
                          </a:solidFill>
                          <a:effectLst/>
                          <a:hlinkClick r:id="rId3">
                            <a:extLst>
                              <a:ext uri="{A12FA001-AC4F-418D-AE19-62706E023703}">
                                <ahyp:hlinkClr xmlns:ahyp="http://schemas.microsoft.com/office/drawing/2018/hyperlinkcolor" val="tx"/>
                              </a:ext>
                            </a:extLst>
                          </a:hlinkClick>
                        </a:rPr>
                        <a:t>Cross-site scripting (XSS)</a:t>
                      </a:r>
                      <a:r>
                        <a:rPr lang="en-AU" sz="1800" b="1" u="sng" kern="0" dirty="0">
                          <a:solidFill>
                            <a:schemeClr val="bg1"/>
                          </a:solidFill>
                          <a:effectLst/>
                        </a:rPr>
                        <a:t> </a:t>
                      </a:r>
                      <a:endParaRPr lang="en-AU"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Definition</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0" i="0" kern="1200" dirty="0">
                          <a:solidFill>
                            <a:schemeClr val="tx1"/>
                          </a:solidFill>
                          <a:effectLst/>
                          <a:latin typeface="+mn-lt"/>
                          <a:ea typeface="+mn-ea"/>
                          <a:cs typeface="+mn-cs"/>
                        </a:rPr>
                        <a:t>A cyber-attack method that involves running malicious code as part of a vulnerable web application </a:t>
                      </a:r>
                      <a:r>
                        <a:rPr lang="en-AU" sz="1800" kern="1200" dirty="0">
                          <a:solidFill>
                            <a:schemeClr val="tx1"/>
                          </a:solidFill>
                          <a:effectLst/>
                          <a:latin typeface="+mn-lt"/>
                          <a:ea typeface="+mn-ea"/>
                          <a:cs typeface="+mn-cs"/>
                        </a:rPr>
                        <a:t>(Dizdar 2022)</a:t>
                      </a:r>
                      <a:r>
                        <a:rPr lang="en-AU" sz="1800" b="0" i="0" kern="1200" dirty="0">
                          <a:solidFill>
                            <a:schemeClr val="tx1"/>
                          </a:solidFill>
                          <a:effectLst/>
                          <a:latin typeface="+mn-lt"/>
                          <a:ea typeface="+mn-ea"/>
                          <a:cs typeface="+mn-cs"/>
                        </a:rPr>
                        <a:t>.</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Characteristics</a:t>
                      </a:r>
                    </a:p>
                    <a:p>
                      <a:pPr>
                        <a:lnSpc>
                          <a:spcPct val="130000"/>
                        </a:lnSpc>
                        <a:spcAft>
                          <a:spcPts val="6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0" i="0" kern="1200" dirty="0">
                          <a:solidFill>
                            <a:schemeClr val="tx1"/>
                          </a:solidFill>
                          <a:effectLst/>
                          <a:latin typeface="+mn-lt"/>
                          <a:ea typeface="+mn-ea"/>
                          <a:cs typeface="+mn-cs"/>
                        </a:rPr>
                        <a:t>A type of cyber-attack where a threat actor injects malicious code into a trusted website. The code is then delivered to a victim’s browser. Unlike other attack vectors like SQL injections, XSS does not target the application directly – it primarily targets the user. XSS is one of the most common web application vulnerabilities.</a:t>
                      </a:r>
                      <a:endParaRPr lang="en-AU"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1048990">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b="1" dirty="0"/>
                        <a:t>Example</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fontAlgn="base">
                        <a:lnSpc>
                          <a:spcPct val="130000"/>
                        </a:lnSpc>
                        <a:spcAft>
                          <a:spcPts val="600"/>
                        </a:spcAft>
                      </a:pPr>
                      <a:r>
                        <a:rPr lang="en-AU" dirty="0"/>
                        <a:t>Real life examples of cross-site scripting attacks include: </a:t>
                      </a:r>
                    </a:p>
                    <a:p>
                      <a:pPr marL="285750" indent="-285750" fontAlgn="base">
                        <a:lnSpc>
                          <a:spcPct val="130000"/>
                        </a:lnSpc>
                        <a:spcAft>
                          <a:spcPts val="600"/>
                        </a:spcAft>
                        <a:buFont typeface="Arial" panose="020B0604020202020204" pitchFamily="34" charset="0"/>
                        <a:buChar char="•"/>
                      </a:pPr>
                      <a:r>
                        <a:rPr lang="en-AU" sz="1800" b="0" i="0" u="sng" kern="1200" dirty="0">
                          <a:solidFill>
                            <a:schemeClr val="tx1"/>
                          </a:solidFill>
                          <a:effectLst/>
                          <a:latin typeface="+mn-lt"/>
                          <a:ea typeface="+mn-ea"/>
                          <a:cs typeface="+mn-cs"/>
                          <a:hlinkClick r:id="rId4"/>
                        </a:rPr>
                        <a:t>British Airways</a:t>
                      </a:r>
                      <a:endParaRPr lang="en-AU" sz="1800" b="0" i="0" kern="1200" dirty="0">
                        <a:solidFill>
                          <a:schemeClr val="tx1"/>
                        </a:solidFill>
                        <a:effectLst/>
                        <a:latin typeface="+mn-lt"/>
                        <a:ea typeface="+mn-ea"/>
                        <a:cs typeface="+mn-cs"/>
                      </a:endParaRPr>
                    </a:p>
                    <a:p>
                      <a:pPr marL="285750" indent="-285750" fontAlgn="base">
                        <a:lnSpc>
                          <a:spcPct val="130000"/>
                        </a:lnSpc>
                        <a:spcAft>
                          <a:spcPts val="600"/>
                        </a:spcAft>
                        <a:buFont typeface="Arial" panose="020B0604020202020204" pitchFamily="34" charset="0"/>
                        <a:buChar char="•"/>
                      </a:pPr>
                      <a:r>
                        <a:rPr lang="en-AU" sz="1800" b="0" i="0" u="sng" kern="1200" dirty="0">
                          <a:solidFill>
                            <a:schemeClr val="tx1"/>
                          </a:solidFill>
                          <a:effectLst/>
                          <a:latin typeface="+mn-lt"/>
                          <a:ea typeface="+mn-ea"/>
                          <a:cs typeface="+mn-cs"/>
                          <a:hlinkClick r:id="rId5"/>
                        </a:rPr>
                        <a:t>Fortnite</a:t>
                      </a:r>
                      <a:endParaRPr lang="en-AU" sz="1800" b="0" i="0" kern="1200" dirty="0">
                        <a:solidFill>
                          <a:schemeClr val="tx1"/>
                        </a:solidFill>
                        <a:effectLst/>
                        <a:latin typeface="+mn-lt"/>
                        <a:ea typeface="+mn-ea"/>
                        <a:cs typeface="+mn-cs"/>
                      </a:endParaRPr>
                    </a:p>
                    <a:p>
                      <a:pPr marL="285750" indent="-285750" fontAlgn="base">
                        <a:lnSpc>
                          <a:spcPct val="130000"/>
                        </a:lnSpc>
                        <a:spcAft>
                          <a:spcPts val="600"/>
                        </a:spcAft>
                        <a:buFont typeface="Arial" panose="020B0604020202020204" pitchFamily="34" charset="0"/>
                        <a:buChar char="•"/>
                      </a:pPr>
                      <a:r>
                        <a:rPr lang="en-AU" sz="1800" b="0" i="0" u="sng" kern="1200" dirty="0">
                          <a:solidFill>
                            <a:schemeClr val="tx1"/>
                          </a:solidFill>
                          <a:effectLst/>
                          <a:latin typeface="+mn-lt"/>
                          <a:ea typeface="+mn-ea"/>
                          <a:cs typeface="+mn-cs"/>
                          <a:hlinkClick r:id="rId6"/>
                        </a:rPr>
                        <a:t>eBay</a:t>
                      </a:r>
                      <a:endParaRPr lang="en-AU" sz="1800" b="0" i="0" kern="1200" dirty="0">
                        <a:solidFill>
                          <a:schemeClr val="tx1"/>
                        </a:solidFill>
                        <a:effectLst/>
                        <a:latin typeface="+mn-lt"/>
                        <a:ea typeface="+mn-ea"/>
                        <a:cs typeface="+mn-cs"/>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8891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Vulnerabilities</a:t>
            </a:r>
            <a:br>
              <a:rPr lang="en-AU" dirty="0">
                <a:latin typeface="+mj-lt"/>
              </a:rPr>
            </a:b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13742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Learn about this vulnerability (1)</a:t>
            </a:r>
          </a:p>
        </p:txBody>
      </p:sp>
      <p:sp>
        <p:nvSpPr>
          <p:cNvPr id="4" name="Text Placeholder 3">
            <a:extLst>
              <a:ext uri="{FF2B5EF4-FFF2-40B4-BE49-F238E27FC236}">
                <a16:creationId xmlns:a16="http://schemas.microsoft.com/office/drawing/2014/main" id="{2EEF01F9-05CC-08EE-AC7E-F7BEA028F379}"/>
              </a:ext>
            </a:extLst>
          </p:cNvPr>
          <p:cNvSpPr>
            <a:spLocks noGrp="1"/>
          </p:cNvSpPr>
          <p:nvPr>
            <p:ph type="body" sz="quarter" idx="17"/>
          </p:nvPr>
        </p:nvSpPr>
        <p:spPr/>
        <p:txBody>
          <a:bodyPr/>
          <a:lstStyle/>
          <a:p>
            <a:pPr marL="342900" indent="-342900">
              <a:spcAft>
                <a:spcPts val="800"/>
              </a:spcAft>
              <a:buFont typeface="Arial" panose="020B0604020202020204" pitchFamily="34" charset="0"/>
              <a:buChar char="•"/>
            </a:pPr>
            <a:r>
              <a:rPr lang="en-AU" sz="1800" kern="100" dirty="0">
                <a:latin typeface="+mn-lt"/>
                <a:ea typeface="Calibri" panose="020F0502020204030204" pitchFamily="34" charset="0"/>
                <a:cs typeface="Times New Roman" panose="02020603050405020304" pitchFamily="18" charset="0"/>
              </a:rPr>
              <a:t>Structured Query Language (SQL) injection</a:t>
            </a:r>
          </a:p>
          <a:p>
            <a:pPr marL="342900" indent="-342900">
              <a:spcAft>
                <a:spcPts val="800"/>
              </a:spcAft>
              <a:buFont typeface="Arial" panose="020B0604020202020204" pitchFamily="34" charset="0"/>
              <a:buChar char="•"/>
            </a:pPr>
            <a:r>
              <a:rPr lang="en-AU" sz="1800" kern="100" dirty="0">
                <a:latin typeface="+mn-lt"/>
                <a:ea typeface="Calibri" panose="020F0502020204030204" pitchFamily="34" charset="0"/>
                <a:cs typeface="Times New Roman" panose="02020603050405020304" pitchFamily="18" charset="0"/>
              </a:rPr>
              <a:t>Cross-site scripting (XSS)</a:t>
            </a:r>
          </a:p>
          <a:p>
            <a:pPr marL="342900" indent="-342900">
              <a:spcAft>
                <a:spcPts val="800"/>
              </a:spcAft>
              <a:buFont typeface="Arial" panose="020B0604020202020204" pitchFamily="34" charset="0"/>
              <a:buChar char="•"/>
            </a:pPr>
            <a:r>
              <a:rPr lang="en-AU" sz="1800" kern="100" dirty="0">
                <a:latin typeface="+mn-lt"/>
                <a:ea typeface="Calibri" panose="020F0502020204030204" pitchFamily="34" charset="0"/>
                <a:cs typeface="Times New Roman" panose="02020603050405020304" pitchFamily="18" charset="0"/>
              </a:rPr>
              <a:t>Cross-site forgery request (CSFR)</a:t>
            </a:r>
          </a:p>
          <a:p>
            <a:pPr marL="342900" indent="-342900">
              <a:spcAft>
                <a:spcPts val="8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Invalid forwarding and redirecting </a:t>
            </a:r>
          </a:p>
          <a:p>
            <a:pPr marL="342900" indent="-342900">
              <a:spcAft>
                <a:spcPts val="8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Memory management </a:t>
            </a:r>
          </a:p>
          <a:p>
            <a:pPr marL="342900" indent="-342900">
              <a:spcAft>
                <a:spcPts val="8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Session mismanagement</a:t>
            </a:r>
          </a:p>
          <a:p>
            <a:pPr marL="342900" indent="-342900">
              <a:spcAft>
                <a:spcPts val="8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Broken authentication </a:t>
            </a:r>
          </a:p>
          <a:p>
            <a:pPr marL="342900" indent="-342900">
              <a:spcAft>
                <a:spcPts val="8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Race conditions</a:t>
            </a:r>
            <a:endParaRPr lang="en-AU" sz="1800"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6740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Learn about this vulnerability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pPr>
              <a:lnSpc>
                <a:spcPct val="107000"/>
              </a:lnSpc>
              <a:spcAft>
                <a:spcPts val="800"/>
              </a:spcAft>
            </a:pPr>
            <a:r>
              <a:rPr lang="en-AU" sz="2000" kern="100" dirty="0">
                <a:effectLst/>
                <a:latin typeface="+mj-lt"/>
                <a:ea typeface="Calibri" panose="020F0502020204030204" pitchFamily="34" charset="0"/>
                <a:cs typeface="Times New Roman" panose="02020603050405020304" pitchFamily="18" charset="0"/>
              </a:rPr>
              <a:t>Complete the online lessons for each vulnerability</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484000" cy="4818724"/>
          </a:xfrm>
        </p:spPr>
        <p:txBody>
          <a:bodyPr/>
          <a:lstStyle/>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SQL injection: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3"/>
              </a:rPr>
              <a:t>https://www.hacksplaining.com/lessons/sql-injection/start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Cross site scripting: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4"/>
              </a:rPr>
              <a:t>https://www.hacksplaining.com/lessons/xss-stored/start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Cross site forgery request: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5"/>
              </a:rPr>
              <a:t>https://www.hacksplaining.com/lessons/csrf/start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Invalid forwarding and redirecting: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6"/>
              </a:rPr>
              <a:t>https://www.hacksplaining.com/lessons/open-redirects/start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Memory management: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7"/>
              </a:rPr>
              <a:t>https://www.hacksplaining.com/lessons/information-leakage/start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Session mismanagement: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8"/>
              </a:rPr>
              <a:t>https://www.hacksplaining.com/lessons/session-fixation/start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Broken authentication: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9"/>
              </a:rPr>
              <a:t>https://www.hacksplaining.com/lessons/password-mismanagement/start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Race conditions: </a:t>
            </a:r>
            <a:r>
              <a:rPr lang="en-AU" sz="1800" u="sng" kern="100" dirty="0">
                <a:solidFill>
                  <a:srgbClr val="2F5496"/>
                </a:solidFill>
                <a:effectLst/>
                <a:latin typeface="+mn-lt"/>
                <a:ea typeface="Calibri" panose="020F0502020204030204" pitchFamily="34" charset="0"/>
                <a:cs typeface="Times New Roman" panose="02020603050405020304" pitchFamily="18" charset="0"/>
                <a:hlinkClick r:id="rId10"/>
              </a:rPr>
              <a:t>Foundations of Cybersecurity 2–6: Race Conditions (9:09)</a:t>
            </a:r>
            <a:endParaRPr lang="en-AU" sz="1800" u="sng" kern="100" dirty="0">
              <a:solidFill>
                <a:srgbClr val="2F5496"/>
              </a:solidFill>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dirty="0"/>
              <a:t>For each lesson take a screenshot and annotate the picture with an explanation of what is happening. Share this with the class.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894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Secure software architecture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Software Engineering 11–12</a:t>
            </a:r>
          </a:p>
        </p:txBody>
      </p:sp>
      <p:pic>
        <p:nvPicPr>
          <p:cNvPr id="7" name="Picture Placeholder 6">
            <a:extLst>
              <a:ext uri="{FF2B5EF4-FFF2-40B4-BE49-F238E27FC236}">
                <a16:creationId xmlns:a16="http://schemas.microsoft.com/office/drawing/2014/main" id="{EEB4E520-8EA9-3EC4-5E6D-86380C340B1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1CB2-806C-88D0-D54A-51AAACB72141}"/>
              </a:ext>
            </a:extLst>
          </p:cNvPr>
          <p:cNvSpPr>
            <a:spLocks noGrp="1"/>
          </p:cNvSpPr>
          <p:nvPr>
            <p:ph type="ctrTitle"/>
          </p:nvPr>
        </p:nvSpPr>
        <p:spPr/>
        <p:txBody>
          <a:bodyPr/>
          <a:lstStyle/>
          <a:p>
            <a:r>
              <a:rPr lang="en-AU" dirty="0"/>
              <a:t>Familiarisation questions</a:t>
            </a:r>
          </a:p>
        </p:txBody>
      </p:sp>
      <p:sp>
        <p:nvSpPr>
          <p:cNvPr id="3" name="TextBox 2">
            <a:extLst>
              <a:ext uri="{FF2B5EF4-FFF2-40B4-BE49-F238E27FC236}">
                <a16:creationId xmlns:a16="http://schemas.microsoft.com/office/drawing/2014/main" id="{A054440B-9F4B-5B2A-DF2B-C6014AB60496}"/>
              </a:ext>
            </a:extLst>
          </p:cNvPr>
          <p:cNvSpPr txBox="1"/>
          <p:nvPr/>
        </p:nvSpPr>
        <p:spPr>
          <a:xfrm>
            <a:off x="644432" y="5146765"/>
            <a:ext cx="10728417" cy="1262743"/>
          </a:xfrm>
          <a:prstGeom prst="rect">
            <a:avLst/>
          </a:prstGeom>
          <a:noFill/>
        </p:spPr>
        <p:txBody>
          <a:bodyPr wrap="none" lIns="0" tIns="0" rIns="0" bIns="0" rtlCol="0">
            <a:noAutofit/>
          </a:bodyPr>
          <a:lstStyle/>
          <a:p>
            <a:pPr algn="l"/>
            <a:r>
              <a:rPr lang="en-AU" sz="1400" dirty="0">
                <a:solidFill>
                  <a:schemeClr val="bg1"/>
                </a:solidFill>
              </a:rPr>
              <a:t>Slides 21 to 33 contain content sourced from the </a:t>
            </a:r>
            <a:r>
              <a:rPr lang="en-AU" sz="1400" i="1" dirty="0">
                <a:solidFill>
                  <a:schemeClr val="bg1"/>
                </a:solidFill>
                <a:hlinkClick r:id="rId3">
                  <a:extLst>
                    <a:ext uri="{A12FA001-AC4F-418D-AE19-62706E023703}">
                      <ahyp:hlinkClr xmlns:ahyp="http://schemas.microsoft.com/office/drawing/2018/hyperlinkcolor" val="tx"/>
                    </a:ext>
                  </a:extLst>
                </a:hlinkClick>
              </a:rPr>
              <a:t>HSC Software Engineering Familiarisation Questions</a:t>
            </a:r>
            <a:r>
              <a:rPr lang="en-AU" sz="1400" i="1" dirty="0">
                <a:solidFill>
                  <a:schemeClr val="bg1"/>
                </a:solidFill>
              </a:rPr>
              <a:t> </a:t>
            </a:r>
            <a:r>
              <a:rPr lang="en-AU" sz="1400" dirty="0">
                <a:solidFill>
                  <a:schemeClr val="bg1"/>
                </a:solidFill>
              </a:rPr>
              <a:t>(NESA 2024)</a:t>
            </a:r>
            <a:endParaRPr lang="en-AU" sz="1400" i="1" dirty="0">
              <a:solidFill>
                <a:schemeClr val="bg1"/>
              </a:solidFill>
            </a:endParaRPr>
          </a:p>
        </p:txBody>
      </p:sp>
    </p:spTree>
    <p:extLst>
      <p:ext uri="{BB962C8B-B14F-4D97-AF65-F5344CB8AC3E}">
        <p14:creationId xmlns:p14="http://schemas.microsoft.com/office/powerpoint/2010/main" val="2607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D17A3-3B3C-A23C-5159-ABAA9CA2D418}"/>
              </a:ext>
            </a:extLst>
          </p:cNvPr>
          <p:cNvSpPr>
            <a:spLocks noGrp="1"/>
          </p:cNvSpPr>
          <p:nvPr>
            <p:ph type="title"/>
          </p:nvPr>
        </p:nvSpPr>
        <p:spPr/>
        <p:txBody>
          <a:bodyPr/>
          <a:lstStyle/>
          <a:p>
            <a:r>
              <a:rPr lang="en-AU" sz="3600" kern="0" dirty="0">
                <a:effectLst/>
                <a:latin typeface="Arial" panose="020B0604020202020204" pitchFamily="34" charset="0"/>
                <a:ea typeface="Calibri" panose="020F0502020204030204" pitchFamily="34" charset="0"/>
              </a:rPr>
              <a:t>NESA advice</a:t>
            </a:r>
            <a:endParaRPr lang="en-US" dirty="0"/>
          </a:p>
        </p:txBody>
      </p:sp>
      <p:sp>
        <p:nvSpPr>
          <p:cNvPr id="12" name="Text Placeholder 11">
            <a:extLst>
              <a:ext uri="{FF2B5EF4-FFF2-40B4-BE49-F238E27FC236}">
                <a16:creationId xmlns:a16="http://schemas.microsoft.com/office/drawing/2014/main" id="{F79F078D-AA12-5549-B2F5-BC29B5914187}"/>
              </a:ext>
            </a:extLst>
          </p:cNvPr>
          <p:cNvSpPr>
            <a:spLocks noGrp="1"/>
          </p:cNvSpPr>
          <p:nvPr>
            <p:ph type="body" sz="quarter" idx="18"/>
          </p:nvPr>
        </p:nvSpPr>
        <p:spPr/>
        <p:txBody>
          <a:bodyPr/>
          <a:lstStyle/>
          <a:p>
            <a:r>
              <a:rPr lang="en-AU" sz="2000" kern="0" dirty="0">
                <a:effectLst/>
                <a:latin typeface="Arial" panose="020B0604020202020204" pitchFamily="34" charset="0"/>
                <a:ea typeface="Calibri" panose="020F0502020204030204" pitchFamily="34" charset="0"/>
              </a:rPr>
              <a:t>Secure software architecture</a:t>
            </a:r>
            <a:endParaRPr lang="en-AU" dirty="0"/>
          </a:p>
        </p:txBody>
      </p:sp>
      <p:sp>
        <p:nvSpPr>
          <p:cNvPr id="4" name="Text Placeholder 3">
            <a:extLst>
              <a:ext uri="{FF2B5EF4-FFF2-40B4-BE49-F238E27FC236}">
                <a16:creationId xmlns:a16="http://schemas.microsoft.com/office/drawing/2014/main" id="{FEEFE058-F92B-2B9D-5BDE-8CF34638E2BD}"/>
              </a:ext>
            </a:extLst>
          </p:cNvPr>
          <p:cNvSpPr>
            <a:spLocks noGrp="1"/>
          </p:cNvSpPr>
          <p:nvPr>
            <p:ph type="body" sz="quarter" idx="17"/>
          </p:nvPr>
        </p:nvSpPr>
        <p:spPr/>
        <p:txBody>
          <a:bodyPr/>
          <a:lstStyle/>
          <a:p>
            <a:pPr>
              <a:lnSpc>
                <a:spcPct val="150000"/>
              </a:lnSpc>
              <a:spcAft>
                <a:spcPts val="600"/>
              </a:spcAft>
            </a:pPr>
            <a:r>
              <a:rPr lang="en-AU" sz="1800" kern="0" dirty="0">
                <a:effectLst/>
                <a:latin typeface="Arial" panose="020B0604020202020204" pitchFamily="34" charset="0"/>
                <a:ea typeface="Calibri" panose="020F0502020204030204" pitchFamily="34" charset="0"/>
              </a:rPr>
              <a:t>‘Secure Software Architecture provides opportunities for students to develop knowledge, understanding and skills associated with developing secure software. </a:t>
            </a:r>
          </a:p>
          <a:p>
            <a:pPr>
              <a:lnSpc>
                <a:spcPct val="150000"/>
              </a:lnSpc>
              <a:spcAft>
                <a:spcPts val="600"/>
              </a:spcAft>
            </a:pPr>
            <a:r>
              <a:rPr lang="en-AU" sz="1800" kern="0" dirty="0">
                <a:effectLst/>
                <a:latin typeface="Arial" panose="020B0604020202020204" pitchFamily="34" charset="0"/>
                <a:ea typeface="Calibri" panose="020F0502020204030204" pitchFamily="34" charset="0"/>
              </a:rPr>
              <a:t>Students investigate and practise industry-recognised techniques for developing secure programming code and how these techniques contribute to the development of secure software.’ (NESA 2022)</a:t>
            </a:r>
          </a:p>
        </p:txBody>
      </p:sp>
      <p:pic>
        <p:nvPicPr>
          <p:cNvPr id="7" name="Picture 6">
            <a:extLst>
              <a:ext uri="{FF2B5EF4-FFF2-40B4-BE49-F238E27FC236}">
                <a16:creationId xmlns:a16="http://schemas.microsoft.com/office/drawing/2014/main" id="{36A326E9-3EA5-C517-2808-7F3D6977FE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999" y="3429000"/>
            <a:ext cx="8224378" cy="3141800"/>
          </a:xfrm>
          <a:prstGeom prst="rect">
            <a:avLst/>
          </a:prstGeom>
          <a:ln>
            <a:solidFill>
              <a:schemeClr val="accent1"/>
            </a:solidFill>
          </a:ln>
        </p:spPr>
      </p:pic>
      <p:sp>
        <p:nvSpPr>
          <p:cNvPr id="2" name="Oval 1">
            <a:extLst>
              <a:ext uri="{FF2B5EF4-FFF2-40B4-BE49-F238E27FC236}">
                <a16:creationId xmlns:a16="http://schemas.microsoft.com/office/drawing/2014/main" id="{A034345F-96EB-9A18-1D95-35C2A4DF44BF}"/>
              </a:ext>
              <a:ext uri="{C183D7F6-B498-43B3-948B-1728B52AA6E4}">
                <adec:decorative xmlns:adec="http://schemas.microsoft.com/office/drawing/2017/decorative" val="1"/>
              </a:ext>
            </a:extLst>
          </p:cNvPr>
          <p:cNvSpPr/>
          <p:nvPr/>
        </p:nvSpPr>
        <p:spPr>
          <a:xfrm>
            <a:off x="5605954" y="5211601"/>
            <a:ext cx="2894337" cy="799416"/>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Slide Number Placeholder 2">
            <a:extLst>
              <a:ext uri="{FF2B5EF4-FFF2-40B4-BE49-F238E27FC236}">
                <a16:creationId xmlns:a16="http://schemas.microsoft.com/office/drawing/2014/main" id="{D4FFBDEA-3577-89FC-01C4-46B8A3807D3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dirty="0"/>
          </a:p>
        </p:txBody>
      </p:sp>
      <p:sp>
        <p:nvSpPr>
          <p:cNvPr id="3" name="TextBox 2">
            <a:extLst>
              <a:ext uri="{FF2B5EF4-FFF2-40B4-BE49-F238E27FC236}">
                <a16:creationId xmlns:a16="http://schemas.microsoft.com/office/drawing/2014/main" id="{E850ECC7-64D4-3C7C-0384-58918599A574}"/>
              </a:ext>
            </a:extLst>
          </p:cNvPr>
          <p:cNvSpPr txBox="1"/>
          <p:nvPr/>
        </p:nvSpPr>
        <p:spPr>
          <a:xfrm>
            <a:off x="8703348" y="6287709"/>
            <a:ext cx="2301680" cy="318291"/>
          </a:xfrm>
          <a:prstGeom prst="rect">
            <a:avLst/>
          </a:prstGeom>
          <a:noFill/>
        </p:spPr>
        <p:txBody>
          <a:bodyPr wrap="none" lIns="0" tIns="0" rIns="0" bIns="0" rtlCol="0">
            <a:noAutofit/>
          </a:bodyPr>
          <a:lstStyle/>
          <a:p>
            <a:pPr algn="l"/>
            <a:r>
              <a:rPr lang="en-AU" sz="1200" dirty="0"/>
              <a:t>Image adapted from NESA (2024).</a:t>
            </a:r>
          </a:p>
        </p:txBody>
      </p:sp>
    </p:spTree>
    <p:extLst>
      <p:ext uri="{BB962C8B-B14F-4D97-AF65-F5344CB8AC3E}">
        <p14:creationId xmlns:p14="http://schemas.microsoft.com/office/powerpoint/2010/main" val="161168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C810C-BFDF-D603-C100-9574EF098597}"/>
              </a:ext>
            </a:extLst>
          </p:cNvPr>
          <p:cNvSpPr>
            <a:spLocks noGrp="1"/>
          </p:cNvSpPr>
          <p:nvPr>
            <p:ph type="title"/>
          </p:nvPr>
        </p:nvSpPr>
        <p:spPr>
          <a:xfrm>
            <a:off x="359999" y="360000"/>
            <a:ext cx="11673585" cy="545601"/>
          </a:xfrm>
        </p:spPr>
        <p:txBody>
          <a:bodyPr/>
          <a:lstStyle/>
          <a:p>
            <a:r>
              <a:rPr lang="en-AU" sz="3600" kern="100" dirty="0">
                <a:effectLst/>
                <a:latin typeface="+mj-lt"/>
                <a:ea typeface="Calibri" panose="020F0502020204030204" pitchFamily="34" charset="0"/>
                <a:cs typeface="Times New Roman" panose="02020603050405020304" pitchFamily="18" charset="0"/>
              </a:rPr>
              <a:t>HSC Software Engineering Familiarisation Question 6  </a:t>
            </a:r>
            <a:endParaRPr lang="en-US" dirty="0"/>
          </a:p>
        </p:txBody>
      </p:sp>
      <p:sp>
        <p:nvSpPr>
          <p:cNvPr id="5" name="Text Placeholder 4">
            <a:extLst>
              <a:ext uri="{FF2B5EF4-FFF2-40B4-BE49-F238E27FC236}">
                <a16:creationId xmlns:a16="http://schemas.microsoft.com/office/drawing/2014/main" id="{2618A1DD-E261-1F50-2522-4D9C1A1125B4}"/>
              </a:ext>
            </a:extLst>
          </p:cNvPr>
          <p:cNvSpPr>
            <a:spLocks noGrp="1"/>
          </p:cNvSpPr>
          <p:nvPr>
            <p:ph type="body" sz="quarter" idx="17"/>
          </p:nvPr>
        </p:nvSpPr>
        <p:spPr/>
        <p:txBody>
          <a:bodyPr/>
          <a:lstStyle/>
          <a:p>
            <a:pPr>
              <a:spcAft>
                <a:spcPts val="800"/>
              </a:spcAft>
            </a:pPr>
            <a:r>
              <a:rPr lang="en-AU" b="1" kern="100" dirty="0">
                <a:effectLst/>
                <a:ea typeface="Calibri" panose="020F0502020204030204" pitchFamily="34" charset="0"/>
                <a:cs typeface="Times New Roman" panose="02020603050405020304" pitchFamily="18" charset="0"/>
              </a:rPr>
              <a:t>A new operating system is to be developed for a mobile phone.</a:t>
            </a:r>
          </a:p>
          <a:p>
            <a:pPr>
              <a:spcAft>
                <a:spcPts val="800"/>
              </a:spcAft>
            </a:pPr>
            <a:r>
              <a:rPr lang="en-AU" b="1" kern="100" dirty="0">
                <a:effectLst/>
                <a:ea typeface="Calibri" panose="020F0502020204030204" pitchFamily="34" charset="0"/>
                <a:cs typeface="Times New Roman" panose="02020603050405020304" pitchFamily="18" charset="0"/>
              </a:rPr>
              <a:t>The operating system needs to allow users to install a variety of third-party applications such as social media applications and games on the phone.</a:t>
            </a:r>
          </a:p>
          <a:p>
            <a:pPr>
              <a:spcAft>
                <a:spcPts val="800"/>
              </a:spcAft>
            </a:pPr>
            <a:r>
              <a:rPr lang="en-AU" sz="1800" b="1" kern="100" dirty="0">
                <a:ea typeface="Calibri" panose="020F0502020204030204" pitchFamily="34" charset="0"/>
                <a:cs typeface="Times New Roman" panose="02020603050405020304" pitchFamily="18" charset="0"/>
              </a:rPr>
              <a:t>Marking criteria:</a:t>
            </a:r>
          </a:p>
          <a:p>
            <a:pPr marL="285750" indent="-285750">
              <a:spcAft>
                <a:spcPts val="800"/>
              </a:spcAft>
              <a:buFont typeface="Arial" panose="020B0604020202020204" pitchFamily="34" charset="0"/>
              <a:buChar char="•"/>
            </a:pPr>
            <a:r>
              <a:rPr lang="en-AU" sz="1800" kern="100" dirty="0">
                <a:effectLst/>
                <a:ea typeface="Calibri" panose="020F0502020204030204" pitchFamily="34" charset="0"/>
                <a:cs typeface="Times New Roman" panose="02020603050405020304" pitchFamily="18" charset="0"/>
              </a:rPr>
              <a:t>Discuss the use of sandboxing in this operating system. (3 marks)</a:t>
            </a:r>
          </a:p>
          <a:p>
            <a:pPr marL="285750" indent="-285750">
              <a:spcAft>
                <a:spcPts val="800"/>
              </a:spcAft>
              <a:buFont typeface="Arial" panose="020B0604020202020204" pitchFamily="34" charset="0"/>
              <a:buChar char="•"/>
            </a:pPr>
            <a:r>
              <a:rPr lang="en-AU" sz="1800" kern="100" dirty="0">
                <a:effectLst/>
                <a:ea typeface="Calibri" panose="020F0502020204030204" pitchFamily="34" charset="0"/>
                <a:cs typeface="Times New Roman" panose="02020603050405020304" pitchFamily="18" charset="0"/>
              </a:rPr>
              <a:t>Provides a thorough discussion of the use of sandboxing in the operating system. (3 marks)</a:t>
            </a:r>
          </a:p>
          <a:p>
            <a:pPr marL="285750" indent="-285750">
              <a:spcAft>
                <a:spcPts val="800"/>
              </a:spcAft>
              <a:buFont typeface="Arial" panose="020B0604020202020204" pitchFamily="34" charset="0"/>
              <a:buChar char="•"/>
            </a:pPr>
            <a:r>
              <a:rPr lang="en-US" sz="1800" kern="100" dirty="0">
                <a:effectLst/>
                <a:ea typeface="Calibri" panose="020F0502020204030204" pitchFamily="34" charset="0"/>
                <a:cs typeface="Times New Roman" panose="02020603050405020304" pitchFamily="18" charset="0"/>
              </a:rPr>
              <a:t>Shows some understanding of the advantages and/or disadvantages of </a:t>
            </a:r>
            <a:r>
              <a:rPr lang="en-US" sz="1800" dirty="0">
                <a:effectLst/>
                <a:ea typeface="Calibri" panose="020F0502020204030204" pitchFamily="34" charset="0"/>
                <a:cs typeface="Times New Roman" panose="02020603050405020304" pitchFamily="18" charset="0"/>
              </a:rPr>
              <a:t>the use of sandboxing. (2 marks )</a:t>
            </a:r>
          </a:p>
          <a:p>
            <a:pPr marL="285750" indent="-285750">
              <a:buFont typeface="Arial" panose="020B0604020202020204" pitchFamily="34" charset="0"/>
              <a:buChar char="•"/>
            </a:pPr>
            <a:r>
              <a:rPr lang="en-US" sz="1800" dirty="0">
                <a:effectLst/>
                <a:ea typeface="Calibri" panose="020F0502020204030204" pitchFamily="34" charset="0"/>
                <a:cs typeface="Times New Roman" panose="02020603050405020304" pitchFamily="18" charset="0"/>
              </a:rPr>
              <a:t>Identifies a feature of sandboxing. (1 mark)</a:t>
            </a:r>
            <a:endParaRPr lang="en-AU" sz="1800" i="1" kern="100" dirty="0">
              <a:effectLst/>
              <a:ea typeface="Calibri" panose="020F0502020204030204" pitchFamily="34" charset="0"/>
              <a:cs typeface="Times New Roman" panose="02020603050405020304" pitchFamily="18" charset="0"/>
            </a:endParaRPr>
          </a:p>
          <a:p>
            <a:r>
              <a:rPr lang="en-US" sz="1800" dirty="0"/>
              <a:t>											</a:t>
            </a:r>
          </a:p>
        </p:txBody>
      </p:sp>
      <p:sp>
        <p:nvSpPr>
          <p:cNvPr id="2" name="Slide Number Placeholder 1">
            <a:extLst>
              <a:ext uri="{FF2B5EF4-FFF2-40B4-BE49-F238E27FC236}">
                <a16:creationId xmlns:a16="http://schemas.microsoft.com/office/drawing/2014/main" id="{87839FF2-D104-EFFF-F72A-5780F5802A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dirty="0"/>
          </a:p>
        </p:txBody>
      </p:sp>
    </p:spTree>
    <p:extLst>
      <p:ext uri="{BB962C8B-B14F-4D97-AF65-F5344CB8AC3E}">
        <p14:creationId xmlns:p14="http://schemas.microsoft.com/office/powerpoint/2010/main" val="35548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007C4-54D4-318F-E60C-4788946D211E}"/>
              </a:ext>
            </a:extLst>
          </p:cNvPr>
          <p:cNvSpPr>
            <a:spLocks noGrp="1"/>
          </p:cNvSpPr>
          <p:nvPr>
            <p:ph type="title"/>
          </p:nvPr>
        </p:nvSpPr>
        <p:spPr/>
        <p:txBody>
          <a:bodyPr/>
          <a:lstStyle/>
          <a:p>
            <a:r>
              <a:rPr lang="en-US" dirty="0"/>
              <a:t>Sample answer</a:t>
            </a:r>
          </a:p>
        </p:txBody>
      </p:sp>
      <p:sp>
        <p:nvSpPr>
          <p:cNvPr id="5" name="Text Placeholder 4">
            <a:extLst>
              <a:ext uri="{FF2B5EF4-FFF2-40B4-BE49-F238E27FC236}">
                <a16:creationId xmlns:a16="http://schemas.microsoft.com/office/drawing/2014/main" id="{3A8F4BD7-915E-E6DC-3344-C583AE1F2C1A}"/>
              </a:ext>
            </a:extLst>
          </p:cNvPr>
          <p:cNvSpPr>
            <a:spLocks noGrp="1"/>
          </p:cNvSpPr>
          <p:nvPr>
            <p:ph type="body" sz="quarter" idx="18"/>
          </p:nvPr>
        </p:nvSpPr>
        <p:spPr/>
        <p:txBody>
          <a:bodyPr/>
          <a:lstStyle/>
          <a:p>
            <a:r>
              <a:rPr lang="en-AU" sz="2000" kern="100" dirty="0">
                <a:effectLst/>
                <a:latin typeface="+mj-lt"/>
                <a:ea typeface="Calibri" panose="020F0502020204030204" pitchFamily="34" charset="0"/>
                <a:cs typeface="Times New Roman" panose="02020603050405020304" pitchFamily="18" charset="0"/>
              </a:rPr>
              <a:t>HSC Software Engineering Familiarisation Question 6 </a:t>
            </a:r>
          </a:p>
        </p:txBody>
      </p:sp>
      <p:sp>
        <p:nvSpPr>
          <p:cNvPr id="4" name="Text Placeholder 3">
            <a:extLst>
              <a:ext uri="{FF2B5EF4-FFF2-40B4-BE49-F238E27FC236}">
                <a16:creationId xmlns:a16="http://schemas.microsoft.com/office/drawing/2014/main" id="{6DAFA77F-2E26-81D3-ABF7-6DBDD55FFF3F}"/>
              </a:ext>
            </a:extLst>
          </p:cNvPr>
          <p:cNvSpPr>
            <a:spLocks noGrp="1"/>
          </p:cNvSpPr>
          <p:nvPr>
            <p:ph type="body" sz="quarter" idx="17"/>
          </p:nvPr>
        </p:nvSpPr>
        <p:spPr/>
        <p:txBody>
          <a:bodyPr/>
          <a:lstStyle/>
          <a:p>
            <a:pPr>
              <a:lnSpc>
                <a:spcPct val="150000"/>
              </a:lnSpc>
              <a:spcAft>
                <a:spcPts val="600"/>
              </a:spcAft>
            </a:pPr>
            <a:r>
              <a:rPr lang="en-US" sz="1800" kern="100" dirty="0">
                <a:effectLst/>
                <a:latin typeface="+mn-lt"/>
                <a:ea typeface="Calibri" panose="020F0502020204030204" pitchFamily="34" charset="0"/>
                <a:cs typeface="Times New Roman" panose="02020603050405020304" pitchFamily="18" charset="0"/>
              </a:rPr>
              <a:t>Sandboxing allows each application to be isolated so that it cannot pose a security risk by accessing system resources or other applications. </a:t>
            </a:r>
          </a:p>
          <a:p>
            <a:pPr>
              <a:lnSpc>
                <a:spcPct val="150000"/>
              </a:lnSpc>
              <a:spcAft>
                <a:spcPts val="600"/>
              </a:spcAft>
            </a:pPr>
            <a:r>
              <a:rPr lang="en-US" sz="1800" kern="100" dirty="0">
                <a:effectLst/>
                <a:latin typeface="+mn-lt"/>
                <a:ea typeface="Calibri" panose="020F0502020204030204" pitchFamily="34" charset="0"/>
                <a:cs typeface="Times New Roman" panose="02020603050405020304" pitchFamily="18" charset="0"/>
              </a:rPr>
              <a:t>However, it requires more resources, as each application requires its own container. </a:t>
            </a:r>
          </a:p>
          <a:p>
            <a:pPr>
              <a:lnSpc>
                <a:spcPct val="150000"/>
              </a:lnSpc>
              <a:spcAft>
                <a:spcPts val="600"/>
              </a:spcAft>
            </a:pPr>
            <a:r>
              <a:rPr lang="en-US" sz="1800" kern="100" dirty="0">
                <a:effectLst/>
                <a:latin typeface="+mn-lt"/>
                <a:ea typeface="Calibri" panose="020F0502020204030204" pitchFamily="34" charset="0"/>
                <a:cs typeface="Times New Roman" panose="02020603050405020304" pitchFamily="18" charset="0"/>
              </a:rPr>
              <a:t>It may also be less convenient for users to access resources such as the device's camera or files, as the sandbox will either prevent access or make it more difficult. </a:t>
            </a:r>
            <a:endParaRPr lang="en-AU" sz="1800" kern="100" dirty="0">
              <a:effectLst/>
              <a:latin typeface="+mn-l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C0FAA67-CB27-A97F-CD14-4DAB274B59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dirty="0"/>
          </a:p>
        </p:txBody>
      </p:sp>
    </p:spTree>
    <p:extLst>
      <p:ext uri="{BB962C8B-B14F-4D97-AF65-F5344CB8AC3E}">
        <p14:creationId xmlns:p14="http://schemas.microsoft.com/office/powerpoint/2010/main" val="3806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3A1DF-BFEA-0789-03AF-5BA9E1CB2551}"/>
              </a:ext>
            </a:extLst>
          </p:cNvPr>
          <p:cNvSpPr>
            <a:spLocks noGrp="1"/>
          </p:cNvSpPr>
          <p:nvPr>
            <p:ph type="title"/>
          </p:nvPr>
        </p:nvSpPr>
        <p:spPr>
          <a:xfrm>
            <a:off x="360000" y="360000"/>
            <a:ext cx="11484000" cy="545601"/>
          </a:xfrm>
        </p:spPr>
        <p:txBody>
          <a:bodyPr/>
          <a:lstStyle/>
          <a:p>
            <a:r>
              <a:rPr lang="en-US" dirty="0"/>
              <a:t>Sample answers (2)</a:t>
            </a:r>
          </a:p>
        </p:txBody>
      </p:sp>
      <p:sp>
        <p:nvSpPr>
          <p:cNvPr id="4" name="Text Placeholder 4">
            <a:extLst>
              <a:ext uri="{FF2B5EF4-FFF2-40B4-BE49-F238E27FC236}">
                <a16:creationId xmlns:a16="http://schemas.microsoft.com/office/drawing/2014/main" id="{5B345763-F550-9C0A-CC87-3930C937E6FF}"/>
              </a:ext>
            </a:extLst>
          </p:cNvPr>
          <p:cNvSpPr>
            <a:spLocks noGrp="1"/>
          </p:cNvSpPr>
          <p:nvPr>
            <p:ph type="body" sz="quarter" idx="18"/>
          </p:nvPr>
        </p:nvSpPr>
        <p:spPr>
          <a:xfrm>
            <a:off x="359999" y="982520"/>
            <a:ext cx="11483999" cy="310015"/>
          </a:xfrm>
        </p:spPr>
        <p:txBody>
          <a:bodyPr/>
          <a:lstStyle/>
          <a:p>
            <a:r>
              <a:rPr lang="en-AU" sz="2000" kern="100" dirty="0">
                <a:effectLst/>
                <a:latin typeface="+mj-lt"/>
                <a:ea typeface="Calibri" panose="020F0502020204030204" pitchFamily="34" charset="0"/>
                <a:cs typeface="Times New Roman" panose="02020603050405020304" pitchFamily="18" charset="0"/>
              </a:rPr>
              <a:t>HSC Software Engineering Familiarisation Question 6 </a:t>
            </a:r>
          </a:p>
        </p:txBody>
      </p:sp>
      <p:sp>
        <p:nvSpPr>
          <p:cNvPr id="5" name="Text Placeholder 3">
            <a:extLst>
              <a:ext uri="{FF2B5EF4-FFF2-40B4-BE49-F238E27FC236}">
                <a16:creationId xmlns:a16="http://schemas.microsoft.com/office/drawing/2014/main" id="{1F50FE93-6A80-954C-A379-167CD1D06F3B}"/>
              </a:ext>
            </a:extLst>
          </p:cNvPr>
          <p:cNvSpPr>
            <a:spLocks noGrp="1"/>
          </p:cNvSpPr>
          <p:nvPr>
            <p:ph type="body" sz="quarter" idx="17"/>
          </p:nvPr>
        </p:nvSpPr>
        <p:spPr>
          <a:xfrm>
            <a:off x="360000" y="1567086"/>
            <a:ext cx="11484000" cy="4807835"/>
          </a:xfrm>
        </p:spPr>
        <p:txBody>
          <a:bodyPr/>
          <a:lstStyle/>
          <a:p>
            <a:pPr>
              <a:lnSpc>
                <a:spcPct val="150000"/>
              </a:lnSpc>
              <a:spcAft>
                <a:spcPts val="600"/>
              </a:spcAft>
            </a:pPr>
            <a:r>
              <a:rPr lang="en-US" sz="1800" kern="100" dirty="0">
                <a:effectLst/>
                <a:latin typeface="+mn-lt"/>
                <a:ea typeface="Calibri" panose="020F0502020204030204" pitchFamily="34" charset="0"/>
                <a:cs typeface="Times New Roman" panose="02020603050405020304" pitchFamily="18" charset="0"/>
              </a:rPr>
              <a:t>Sandboxing limits the resource use of different processes (for example, applications) running on the device, ensuring that if a process contains bad code, such as a memory leak, it does not consume all the resources of the operating system — potentially starving other processes, or the operating system itself, of resources.</a:t>
            </a:r>
            <a:endParaRPr lang="en-AU" sz="1800" kern="100" dirty="0">
              <a:effectLst/>
              <a:latin typeface="+mn-lt"/>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C0FAA67-CB27-A97F-CD14-4DAB274B59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dirty="0"/>
          </a:p>
        </p:txBody>
      </p:sp>
    </p:spTree>
    <p:extLst>
      <p:ext uri="{BB962C8B-B14F-4D97-AF65-F5344CB8AC3E}">
        <p14:creationId xmlns:p14="http://schemas.microsoft.com/office/powerpoint/2010/main" val="289758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97693-B710-721A-7FA8-F58C144DA2FE}"/>
              </a:ext>
            </a:extLst>
          </p:cNvPr>
          <p:cNvSpPr>
            <a:spLocks noGrp="1"/>
          </p:cNvSpPr>
          <p:nvPr>
            <p:ph type="title"/>
          </p:nvPr>
        </p:nvSpPr>
        <p:spPr>
          <a:xfrm>
            <a:off x="360000" y="360000"/>
            <a:ext cx="11595110" cy="1207086"/>
          </a:xfrm>
        </p:spPr>
        <p:txBody>
          <a:bodyPr/>
          <a:lstStyle/>
          <a:p>
            <a:r>
              <a:rPr lang="en-AU" sz="3200" kern="100" dirty="0">
                <a:effectLst/>
                <a:latin typeface="+mj-lt"/>
                <a:ea typeface="Calibri" panose="020F0502020204030204" pitchFamily="34" charset="0"/>
                <a:cs typeface="Times New Roman" panose="02020603050405020304" pitchFamily="18" charset="0"/>
              </a:rPr>
              <a:t>HSC Software Engineering Familiarisation Question 9 (6 marks) </a:t>
            </a:r>
            <a:endParaRPr lang="en-US" sz="3200" dirty="0">
              <a:latin typeface="+mj-lt"/>
            </a:endParaRPr>
          </a:p>
        </p:txBody>
      </p:sp>
      <p:sp>
        <p:nvSpPr>
          <p:cNvPr id="5" name="Text Placeholder 4">
            <a:extLst>
              <a:ext uri="{FF2B5EF4-FFF2-40B4-BE49-F238E27FC236}">
                <a16:creationId xmlns:a16="http://schemas.microsoft.com/office/drawing/2014/main" id="{1560163E-4222-0D28-7A54-92635051DC1A}"/>
              </a:ext>
            </a:extLst>
          </p:cNvPr>
          <p:cNvSpPr>
            <a:spLocks noGrp="1"/>
          </p:cNvSpPr>
          <p:nvPr>
            <p:ph type="body" sz="quarter" idx="17"/>
          </p:nvPr>
        </p:nvSpPr>
        <p:spPr>
          <a:xfrm>
            <a:off x="360000" y="1567086"/>
            <a:ext cx="11484000" cy="4807835"/>
          </a:xfrm>
        </p:spPr>
        <p:txBody>
          <a:bodyPr/>
          <a:lstStyle/>
          <a:p>
            <a:pPr>
              <a:spcAft>
                <a:spcPts val="600"/>
              </a:spcAft>
            </a:pPr>
            <a:r>
              <a:rPr lang="en-AU" b="1" kern="100" dirty="0">
                <a:effectLst/>
                <a:latin typeface="+mn-lt"/>
                <a:ea typeface="Calibri" panose="020F0502020204030204" pitchFamily="34" charset="0"/>
                <a:cs typeface="Times New Roman" panose="02020603050405020304" pitchFamily="18" charset="0"/>
              </a:rPr>
              <a:t>A web form has a number of fields including username, password and date of birth. </a:t>
            </a:r>
          </a:p>
          <a:p>
            <a:pPr>
              <a:spcAft>
                <a:spcPts val="600"/>
              </a:spcAft>
            </a:pPr>
            <a:r>
              <a:rPr lang="en-AU" b="1" kern="100" dirty="0">
                <a:effectLst/>
                <a:latin typeface="+mn-lt"/>
                <a:ea typeface="Calibri" panose="020F0502020204030204" pitchFamily="34" charset="0"/>
                <a:cs typeface="Times New Roman" panose="02020603050405020304" pitchFamily="18" charset="0"/>
              </a:rPr>
              <a:t>Each username must satisfy these rules. </a:t>
            </a:r>
          </a:p>
          <a:p>
            <a:pPr marL="342900" indent="-342900">
              <a:spcAft>
                <a:spcPts val="600"/>
              </a:spcAft>
              <a:buFont typeface="Arial" panose="020B0604020202020204" pitchFamily="34" charset="0"/>
              <a:buChar char="•"/>
            </a:pPr>
            <a:r>
              <a:rPr lang="en-AU" b="1" kern="100" dirty="0">
                <a:effectLst/>
                <a:latin typeface="+mn-lt"/>
                <a:ea typeface="Calibri" panose="020F0502020204030204" pitchFamily="34" charset="0"/>
                <a:cs typeface="Times New Roman" panose="02020603050405020304" pitchFamily="18" charset="0"/>
              </a:rPr>
              <a:t>There must be no more than 8 characters. </a:t>
            </a:r>
          </a:p>
          <a:p>
            <a:pPr marL="342900" indent="-342900">
              <a:spcAft>
                <a:spcPts val="600"/>
              </a:spcAft>
              <a:buFont typeface="Arial" panose="020B0604020202020204" pitchFamily="34" charset="0"/>
              <a:buChar char="•"/>
            </a:pPr>
            <a:r>
              <a:rPr lang="en-AU" b="1" kern="100" dirty="0">
                <a:effectLst/>
                <a:latin typeface="+mn-lt"/>
                <a:ea typeface="Calibri" panose="020F0502020204030204" pitchFamily="34" charset="0"/>
                <a:cs typeface="Times New Roman" panose="02020603050405020304" pitchFamily="18" charset="0"/>
              </a:rPr>
              <a:t>Only uppercase and lowercase letters are accepted. </a:t>
            </a:r>
          </a:p>
          <a:p>
            <a:pPr marL="342900" indent="-342900">
              <a:spcAft>
                <a:spcPts val="600"/>
              </a:spcAft>
              <a:buFont typeface="Arial" panose="020B0604020202020204" pitchFamily="34" charset="0"/>
              <a:buChar char="•"/>
            </a:pPr>
            <a:r>
              <a:rPr lang="en-AU" b="1" kern="100" dirty="0">
                <a:effectLst/>
                <a:latin typeface="+mn-lt"/>
                <a:ea typeface="Calibri" panose="020F0502020204030204" pitchFamily="34" charset="0"/>
                <a:cs typeface="Times New Roman" panose="02020603050405020304" pitchFamily="18" charset="0"/>
              </a:rPr>
              <a:t>The character "&lt;" is not allowed, to prevent attempts at injecting code through the username.</a:t>
            </a:r>
          </a:p>
          <a:p>
            <a:pPr>
              <a:spcAft>
                <a:spcPts val="600"/>
              </a:spcAft>
            </a:pPr>
            <a:endParaRPr lang="en-AU" sz="1800" i="1" kern="100" dirty="0">
              <a:latin typeface="+mn-lt"/>
              <a:ea typeface="Calibri" panose="020F0502020204030204" pitchFamily="34" charset="0"/>
              <a:cs typeface="Times New Roman" panose="02020603050405020304" pitchFamily="18" charset="0"/>
            </a:endParaRPr>
          </a:p>
          <a:p>
            <a:pPr>
              <a:spcAft>
                <a:spcPts val="600"/>
              </a:spcAft>
            </a:pPr>
            <a:r>
              <a:rPr lang="en-AU" sz="1800" kern="100" dirty="0">
                <a:effectLst/>
                <a:latin typeface="+mn-lt"/>
                <a:ea typeface="Calibri" panose="020F0502020204030204" pitchFamily="34" charset="0"/>
                <a:cs typeface="Times New Roman" panose="02020603050405020304" pitchFamily="18" charset="0"/>
              </a:rPr>
              <a:t>9 (a) </a:t>
            </a:r>
            <a:r>
              <a:rPr lang="en-AU" sz="1800" b="1" kern="100" dirty="0">
                <a:effectLst/>
                <a:latin typeface="+mn-lt"/>
                <a:ea typeface="Calibri" panose="020F0502020204030204" pitchFamily="34" charset="0"/>
                <a:cs typeface="Times New Roman" panose="02020603050405020304" pitchFamily="18" charset="0"/>
              </a:rPr>
              <a:t>Distinguish</a:t>
            </a:r>
            <a:r>
              <a:rPr lang="en-AU" sz="1800" kern="100" dirty="0">
                <a:effectLst/>
                <a:latin typeface="+mn-lt"/>
                <a:ea typeface="Calibri" panose="020F0502020204030204" pitchFamily="34" charset="0"/>
                <a:cs typeface="Times New Roman" panose="02020603050405020304" pitchFamily="18" charset="0"/>
              </a:rPr>
              <a:t> between </a:t>
            </a:r>
            <a:r>
              <a:rPr lang="en-AU" sz="1800" b="1" i="1" kern="100" dirty="0">
                <a:solidFill>
                  <a:schemeClr val="accent1"/>
                </a:solidFill>
                <a:effectLst/>
                <a:latin typeface="+mn-lt"/>
                <a:ea typeface="Calibri" panose="020F0502020204030204" pitchFamily="34" charset="0"/>
                <a:cs typeface="Times New Roman" panose="02020603050405020304" pitchFamily="18" charset="0"/>
              </a:rPr>
              <a:t>input validation </a:t>
            </a:r>
            <a:r>
              <a:rPr lang="en-AU" sz="1800" kern="100" dirty="0">
                <a:effectLst/>
                <a:latin typeface="+mn-lt"/>
                <a:ea typeface="Calibri" panose="020F0502020204030204" pitchFamily="34" charset="0"/>
                <a:cs typeface="Times New Roman" panose="02020603050405020304" pitchFamily="18" charset="0"/>
              </a:rPr>
              <a:t>and </a:t>
            </a:r>
            <a:r>
              <a:rPr lang="en-AU" sz="1800" b="1" i="1" kern="100" dirty="0">
                <a:solidFill>
                  <a:schemeClr val="accent1"/>
                </a:solidFill>
                <a:effectLst/>
                <a:latin typeface="+mn-lt"/>
                <a:ea typeface="Calibri" panose="020F0502020204030204" pitchFamily="34" charset="0"/>
                <a:cs typeface="Times New Roman" panose="02020603050405020304" pitchFamily="18" charset="0"/>
              </a:rPr>
              <a:t>sanitisation</a:t>
            </a:r>
            <a:r>
              <a:rPr lang="en-AU" sz="1800" b="1" kern="100" dirty="0">
                <a:effectLst/>
                <a:latin typeface="+mn-lt"/>
                <a:ea typeface="Calibri" panose="020F0502020204030204" pitchFamily="34" charset="0"/>
                <a:cs typeface="Times New Roman" panose="02020603050405020304" pitchFamily="18" charset="0"/>
              </a:rPr>
              <a:t>.</a:t>
            </a:r>
          </a:p>
          <a:p>
            <a:pPr>
              <a:spcAft>
                <a:spcPts val="600"/>
              </a:spcAft>
            </a:pPr>
            <a:r>
              <a:rPr lang="en-AU" sz="1800" kern="100" dirty="0">
                <a:effectLst/>
                <a:latin typeface="+mn-lt"/>
                <a:ea typeface="Calibri" panose="020F0502020204030204" pitchFamily="34" charset="0"/>
                <a:cs typeface="Times New Roman" panose="02020603050405020304" pitchFamily="18" charset="0"/>
              </a:rPr>
              <a:t>Support your answer with examples from the web form. (3 marks) </a:t>
            </a:r>
            <a:endParaRPr lang="en-AU" sz="1800" i="1" kern="100" dirty="0">
              <a:effectLst/>
              <a:latin typeface="+mn-lt"/>
              <a:ea typeface="Calibri" panose="020F0502020204030204" pitchFamily="34" charset="0"/>
              <a:cs typeface="Times New Roman" panose="02020603050405020304" pitchFamily="18" charset="0"/>
            </a:endParaRPr>
          </a:p>
          <a:p>
            <a:pPr>
              <a:spcAft>
                <a:spcPts val="600"/>
              </a:spcAft>
            </a:pPr>
            <a:endParaRPr lang="en-US" sz="1800" dirty="0">
              <a:latin typeface="+mn-lt"/>
            </a:endParaRPr>
          </a:p>
        </p:txBody>
      </p:sp>
      <p:sp>
        <p:nvSpPr>
          <p:cNvPr id="2" name="Slide Number Placeholder 1">
            <a:extLst>
              <a:ext uri="{FF2B5EF4-FFF2-40B4-BE49-F238E27FC236}">
                <a16:creationId xmlns:a16="http://schemas.microsoft.com/office/drawing/2014/main" id="{9C0C7C1F-D7E7-8DC2-AB1F-62A6F52F0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dirty="0"/>
          </a:p>
        </p:txBody>
      </p:sp>
    </p:spTree>
    <p:extLst>
      <p:ext uri="{BB962C8B-B14F-4D97-AF65-F5344CB8AC3E}">
        <p14:creationId xmlns:p14="http://schemas.microsoft.com/office/powerpoint/2010/main" val="96202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BD21C4-EBFA-1657-3152-3056F6448571}"/>
              </a:ext>
            </a:extLst>
          </p:cNvPr>
          <p:cNvSpPr>
            <a:spLocks noGrp="1"/>
          </p:cNvSpPr>
          <p:nvPr>
            <p:ph type="title"/>
          </p:nvPr>
        </p:nvSpPr>
        <p:spPr/>
        <p:txBody>
          <a:bodyPr/>
          <a:lstStyle/>
          <a:p>
            <a:r>
              <a:rPr lang="en-AU" sz="3200" kern="100" dirty="0">
                <a:effectLst/>
                <a:latin typeface="+mj-lt"/>
                <a:ea typeface="Calibri" panose="020F0502020204030204" pitchFamily="34" charset="0"/>
                <a:cs typeface="Times New Roman" panose="02020603050405020304" pitchFamily="18" charset="0"/>
              </a:rPr>
              <a:t>HSC Software Engineering Familiarisation Question 9(a) (3 marks)</a:t>
            </a:r>
            <a:endParaRPr lang="en-US" sz="3200" dirty="0">
              <a:latin typeface="+mj-lt"/>
            </a:endParaRPr>
          </a:p>
        </p:txBody>
      </p:sp>
      <p:sp>
        <p:nvSpPr>
          <p:cNvPr id="4" name="Text Placeholder 3">
            <a:extLst>
              <a:ext uri="{FF2B5EF4-FFF2-40B4-BE49-F238E27FC236}">
                <a16:creationId xmlns:a16="http://schemas.microsoft.com/office/drawing/2014/main" id="{F7170091-89A0-74EB-B677-922991C3C639}"/>
              </a:ext>
            </a:extLst>
          </p:cNvPr>
          <p:cNvSpPr>
            <a:spLocks noGrp="1"/>
          </p:cNvSpPr>
          <p:nvPr>
            <p:ph type="body" sz="quarter" idx="17"/>
          </p:nvPr>
        </p:nvSpPr>
        <p:spPr/>
        <p:txBody>
          <a:bodyPr/>
          <a:lstStyle/>
          <a:p>
            <a:pPr>
              <a:spcAft>
                <a:spcPts val="600"/>
              </a:spcAft>
            </a:pPr>
            <a:r>
              <a:rPr lang="en-US" sz="1800" b="1" kern="100" dirty="0">
                <a:effectLst/>
                <a:latin typeface="+mn-lt"/>
                <a:ea typeface="Calibri" panose="020F0502020204030204" pitchFamily="34" charset="0"/>
                <a:cs typeface="Times New Roman" panose="02020603050405020304" pitchFamily="18" charset="0"/>
              </a:rPr>
              <a:t>Criteria</a:t>
            </a:r>
            <a:r>
              <a:rPr lang="en-US" sz="1800" kern="100" dirty="0">
                <a:effectLst/>
                <a:latin typeface="+mn-lt"/>
                <a:ea typeface="Calibri" panose="020F0502020204030204" pitchFamily="34" charset="0"/>
                <a:cs typeface="Times New Roman" panose="02020603050405020304" pitchFamily="18" charset="0"/>
              </a:rPr>
              <a:t>: </a:t>
            </a:r>
          </a:p>
          <a:p>
            <a:pPr marL="285750" indent="-285750">
              <a:spcAft>
                <a:spcPts val="600"/>
              </a:spcAft>
              <a:buFont typeface="Arial" panose="020B0604020202020204" pitchFamily="34" charset="0"/>
              <a:buChar char="•"/>
            </a:pPr>
            <a:r>
              <a:rPr lang="en-US" sz="1800" kern="100" dirty="0">
                <a:latin typeface="+mn-lt"/>
                <a:ea typeface="Calibri" panose="020F0502020204030204" pitchFamily="34" charset="0"/>
                <a:cs typeface="Times New Roman" panose="02020603050405020304" pitchFamily="18" charset="0"/>
              </a:rPr>
              <a:t>C</a:t>
            </a:r>
            <a:r>
              <a:rPr lang="en-US" sz="1800" kern="100" dirty="0">
                <a:effectLst/>
                <a:latin typeface="+mn-lt"/>
                <a:ea typeface="Calibri" panose="020F0502020204030204" pitchFamily="34" charset="0"/>
                <a:cs typeface="Times New Roman" panose="02020603050405020304" pitchFamily="18" charset="0"/>
              </a:rPr>
              <a:t>learly distinguishes between input validation and sanitization</a:t>
            </a:r>
          </a:p>
          <a:p>
            <a:pPr marL="285750" indent="-285750">
              <a:spcAft>
                <a:spcPts val="600"/>
              </a:spcAft>
              <a:buFont typeface="Arial" panose="020B0604020202020204" pitchFamily="34" charset="0"/>
              <a:buChar char="•"/>
            </a:pPr>
            <a:r>
              <a:rPr lang="en-AU" sz="1800" kern="100" dirty="0">
                <a:latin typeface="+mn-lt"/>
                <a:ea typeface="Calibri" panose="020F0502020204030204" pitchFamily="34" charset="0"/>
                <a:cs typeface="Times New Roman" panose="02020603050405020304" pitchFamily="18" charset="0"/>
              </a:rPr>
              <a:t>Provides examples from the web form</a:t>
            </a:r>
            <a:r>
              <a:rPr lang="en-US" sz="1800" kern="100" dirty="0">
                <a:latin typeface="+mn-lt"/>
                <a:ea typeface="Calibri" panose="020F0502020204030204" pitchFamily="34" charset="0"/>
                <a:cs typeface="Times New Roman" panose="02020603050405020304" pitchFamily="18" charset="0"/>
              </a:rPr>
              <a:t>. (3 marks)</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sz="1800" kern="100" dirty="0">
                <a:effectLst/>
                <a:latin typeface="+mn-lt"/>
                <a:ea typeface="Calibri" panose="020F0502020204030204" pitchFamily="34" charset="0"/>
                <a:cs typeface="Times New Roman" panose="02020603050405020304" pitchFamily="18" charset="0"/>
              </a:rPr>
              <a:t>Shows a clear understanding of input validation or </a:t>
            </a:r>
            <a:r>
              <a:rPr lang="en-US" sz="1800" kern="100" dirty="0" err="1">
                <a:effectLst/>
                <a:latin typeface="+mn-lt"/>
                <a:ea typeface="Calibri" panose="020F0502020204030204" pitchFamily="34" charset="0"/>
                <a:cs typeface="Times New Roman" panose="02020603050405020304" pitchFamily="18" charset="0"/>
              </a:rPr>
              <a:t>sanitisation</a:t>
            </a:r>
            <a:r>
              <a:rPr lang="en-US" sz="1800" kern="100" dirty="0">
                <a:effectLst/>
                <a:latin typeface="+mn-lt"/>
                <a:ea typeface="Calibri" panose="020F0502020204030204" pitchFamily="34" charset="0"/>
                <a:cs typeface="Times New Roman" panose="02020603050405020304" pitchFamily="18" charset="0"/>
              </a:rPr>
              <a:t> and provides an example. </a:t>
            </a:r>
            <a:endParaRPr lang="en-AU" sz="1800" kern="100" dirty="0">
              <a:effectLst/>
              <a:latin typeface="+mn-lt"/>
              <a:ea typeface="Calibri" panose="020F0502020204030204" pitchFamily="34" charset="0"/>
              <a:cs typeface="Times New Roman" panose="02020603050405020304" pitchFamily="18" charset="0"/>
            </a:endParaRPr>
          </a:p>
          <a:p>
            <a:pPr>
              <a:spcAft>
                <a:spcPts val="600"/>
              </a:spcAft>
            </a:pPr>
            <a:r>
              <a:rPr lang="en-US" sz="1800" kern="100" dirty="0">
                <a:effectLst/>
                <a:latin typeface="+mn-lt"/>
                <a:ea typeface="Calibri" panose="020F0502020204030204" pitchFamily="34" charset="0"/>
                <a:cs typeface="Times New Roman" panose="02020603050405020304" pitchFamily="18" charset="0"/>
              </a:rPr>
              <a:t>OR </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sz="1800" kern="100" dirty="0">
                <a:effectLst/>
                <a:latin typeface="+mn-lt"/>
                <a:ea typeface="Calibri" panose="020F0502020204030204" pitchFamily="34" charset="0"/>
                <a:cs typeface="Times New Roman" panose="02020603050405020304" pitchFamily="18" charset="0"/>
              </a:rPr>
              <a:t>Shows some understanding of input validation and </a:t>
            </a:r>
            <a:r>
              <a:rPr lang="en-US" sz="1800" kern="100" dirty="0" err="1">
                <a:effectLst/>
                <a:latin typeface="+mn-lt"/>
                <a:ea typeface="Calibri" panose="020F0502020204030204" pitchFamily="34" charset="0"/>
                <a:cs typeface="Times New Roman" panose="02020603050405020304" pitchFamily="18" charset="0"/>
              </a:rPr>
              <a:t>sanitisation</a:t>
            </a:r>
            <a:r>
              <a:rPr lang="en-US" sz="1800" kern="100" dirty="0">
                <a:effectLst/>
                <a:latin typeface="+mn-lt"/>
                <a:ea typeface="Calibri" panose="020F0502020204030204" pitchFamily="34" charset="0"/>
                <a:cs typeface="Times New Roman" panose="02020603050405020304" pitchFamily="18" charset="0"/>
              </a:rPr>
              <a:t>.  (2 marks)</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US" sz="1800" kern="100" dirty="0">
                <a:effectLst/>
                <a:latin typeface="+mn-lt"/>
                <a:ea typeface="Calibri" panose="020F0502020204030204" pitchFamily="34" charset="0"/>
                <a:cs typeface="Times New Roman" panose="02020603050405020304" pitchFamily="18" charset="0"/>
              </a:rPr>
              <a:t>Identifies a feature of input validation or </a:t>
            </a:r>
            <a:r>
              <a:rPr lang="en-US" sz="1800" kern="100" dirty="0" err="1">
                <a:effectLst/>
                <a:latin typeface="+mn-lt"/>
                <a:ea typeface="Calibri" panose="020F0502020204030204" pitchFamily="34" charset="0"/>
                <a:cs typeface="Times New Roman" panose="02020603050405020304" pitchFamily="18" charset="0"/>
              </a:rPr>
              <a:t>sanitisation</a:t>
            </a:r>
            <a:r>
              <a:rPr lang="en-US" sz="1800" kern="100" dirty="0">
                <a:effectLst/>
                <a:latin typeface="+mn-lt"/>
                <a:ea typeface="Calibri" panose="020F0502020204030204" pitchFamily="34" charset="0"/>
                <a:cs typeface="Times New Roman" panose="02020603050405020304" pitchFamily="18" charset="0"/>
              </a:rPr>
              <a:t>. (1 mark)</a:t>
            </a:r>
            <a:endParaRPr lang="en-AU" sz="1800" kern="100" dirty="0">
              <a:effectLst/>
              <a:latin typeface="+mn-lt"/>
              <a:ea typeface="Calibri" panose="020F0502020204030204" pitchFamily="34" charset="0"/>
              <a:cs typeface="Times New Roman" panose="02020603050405020304" pitchFamily="18" charset="0"/>
            </a:endParaRPr>
          </a:p>
          <a:p>
            <a:pPr>
              <a:spcAft>
                <a:spcPts val="600"/>
              </a:spcAft>
            </a:pPr>
            <a:endParaRPr lang="en-US" sz="1800" dirty="0">
              <a:latin typeface="+mn-lt"/>
            </a:endParaRPr>
          </a:p>
        </p:txBody>
      </p:sp>
      <p:sp>
        <p:nvSpPr>
          <p:cNvPr id="2" name="Slide Number Placeholder 1">
            <a:extLst>
              <a:ext uri="{FF2B5EF4-FFF2-40B4-BE49-F238E27FC236}">
                <a16:creationId xmlns:a16="http://schemas.microsoft.com/office/drawing/2014/main" id="{8706E8AB-DDAF-EBE9-136B-63E088BBFD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dirty="0"/>
          </a:p>
        </p:txBody>
      </p:sp>
    </p:spTree>
    <p:extLst>
      <p:ext uri="{BB962C8B-B14F-4D97-AF65-F5344CB8AC3E}">
        <p14:creationId xmlns:p14="http://schemas.microsoft.com/office/powerpoint/2010/main" val="27616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3A8604E-60D0-C33F-BE36-0DC5B741D079}"/>
              </a:ext>
            </a:extLst>
          </p:cNvPr>
          <p:cNvSpPr>
            <a:spLocks noGrp="1"/>
          </p:cNvSpPr>
          <p:nvPr>
            <p:ph type="title"/>
          </p:nvPr>
        </p:nvSpPr>
        <p:spPr/>
        <p:txBody>
          <a:bodyPr/>
          <a:lstStyle/>
          <a:p>
            <a:r>
              <a:rPr lang="en-US" sz="3200" dirty="0">
                <a:latin typeface="+mj-lt"/>
              </a:rPr>
              <a:t>Sample answer – Question 9 (a)</a:t>
            </a:r>
          </a:p>
        </p:txBody>
      </p:sp>
      <p:sp>
        <p:nvSpPr>
          <p:cNvPr id="6" name="Text Placeholder 5">
            <a:extLst>
              <a:ext uri="{FF2B5EF4-FFF2-40B4-BE49-F238E27FC236}">
                <a16:creationId xmlns:a16="http://schemas.microsoft.com/office/drawing/2014/main" id="{319D2320-E0F7-689B-25AC-94415FA78D1D}"/>
              </a:ext>
            </a:extLst>
          </p:cNvPr>
          <p:cNvSpPr>
            <a:spLocks noGrp="1"/>
          </p:cNvSpPr>
          <p:nvPr>
            <p:ph type="body" sz="quarter" idx="18"/>
          </p:nvPr>
        </p:nvSpPr>
        <p:spPr/>
        <p:txBody>
          <a:bodyPr/>
          <a:lstStyle/>
          <a:p>
            <a:r>
              <a:rPr lang="en-AU" sz="2000" kern="100" dirty="0">
                <a:effectLst/>
                <a:latin typeface="+mj-lt"/>
                <a:ea typeface="Calibri" panose="020F0502020204030204" pitchFamily="34" charset="0"/>
                <a:cs typeface="Times New Roman" panose="02020603050405020304" pitchFamily="18" charset="0"/>
              </a:rPr>
              <a:t>HSC Software Engineering Familiarisation Question 9 (6 marks)</a:t>
            </a:r>
            <a:endParaRPr lang="en-US" dirty="0"/>
          </a:p>
        </p:txBody>
      </p:sp>
      <p:sp>
        <p:nvSpPr>
          <p:cNvPr id="4" name="Text Placeholder 3">
            <a:extLst>
              <a:ext uri="{FF2B5EF4-FFF2-40B4-BE49-F238E27FC236}">
                <a16:creationId xmlns:a16="http://schemas.microsoft.com/office/drawing/2014/main" id="{9B4688AB-E7D6-E940-BAC1-361EFC385FC3}"/>
              </a:ext>
            </a:extLst>
          </p:cNvPr>
          <p:cNvSpPr>
            <a:spLocks noGrp="1"/>
          </p:cNvSpPr>
          <p:nvPr>
            <p:ph type="body" sz="quarter" idx="17"/>
          </p:nvPr>
        </p:nvSpPr>
        <p:spPr/>
        <p:txBody>
          <a:bodyPr/>
          <a:lstStyle/>
          <a:p>
            <a:pPr>
              <a:lnSpc>
                <a:spcPct val="150000"/>
              </a:lnSpc>
              <a:spcAft>
                <a:spcPts val="600"/>
              </a:spcAft>
            </a:pPr>
            <a:r>
              <a:rPr lang="en-US" sz="1800" b="1" kern="100" dirty="0">
                <a:effectLst/>
                <a:latin typeface="+mn-lt"/>
                <a:ea typeface="Calibri" panose="020F0502020204030204" pitchFamily="34" charset="0"/>
                <a:cs typeface="Times New Roman" panose="02020603050405020304" pitchFamily="18" charset="0"/>
              </a:rPr>
              <a:t>Input validation </a:t>
            </a:r>
            <a:r>
              <a:rPr lang="en-US" sz="1800" kern="100" dirty="0">
                <a:effectLst/>
                <a:latin typeface="+mn-lt"/>
                <a:ea typeface="Calibri" panose="020F0502020204030204" pitchFamily="34" charset="0"/>
                <a:cs typeface="Times New Roman" panose="02020603050405020304" pitchFamily="18" charset="0"/>
              </a:rPr>
              <a:t>ensures that input conforms to a set of defined rules. </a:t>
            </a:r>
          </a:p>
          <a:p>
            <a:pPr>
              <a:lnSpc>
                <a:spcPct val="150000"/>
              </a:lnSpc>
              <a:spcAft>
                <a:spcPts val="600"/>
              </a:spcAft>
            </a:pPr>
            <a:r>
              <a:rPr lang="en-US" sz="1800" kern="100" dirty="0">
                <a:effectLst/>
                <a:latin typeface="+mn-lt"/>
                <a:ea typeface="Calibri" panose="020F0502020204030204" pitchFamily="34" charset="0"/>
                <a:cs typeface="Times New Roman" panose="02020603050405020304" pitchFamily="18" charset="0"/>
              </a:rPr>
              <a:t>For example, the 'date of birth' field may require a date in the form dd/mm/yyyy.</a:t>
            </a:r>
          </a:p>
          <a:p>
            <a:pPr>
              <a:lnSpc>
                <a:spcPct val="150000"/>
              </a:lnSpc>
              <a:spcAft>
                <a:spcPts val="600"/>
              </a:spcAft>
            </a:pPr>
            <a:r>
              <a:rPr lang="en-US" sz="1800" b="1" kern="100" dirty="0">
                <a:effectLst/>
                <a:latin typeface="+mn-lt"/>
                <a:ea typeface="Calibri" panose="020F0502020204030204" pitchFamily="34" charset="0"/>
                <a:cs typeface="Times New Roman" panose="02020603050405020304" pitchFamily="18" charset="0"/>
              </a:rPr>
              <a:t>Sanitisation</a:t>
            </a:r>
            <a:r>
              <a:rPr lang="en-US" sz="1800" kern="100" dirty="0">
                <a:effectLst/>
                <a:latin typeface="+mn-lt"/>
                <a:ea typeface="Calibri" panose="020F0502020204030204" pitchFamily="34" charset="0"/>
                <a:cs typeface="Times New Roman" panose="02020603050405020304" pitchFamily="18" charset="0"/>
              </a:rPr>
              <a:t> involves checking, cleaning and filtering data inputs of any unwanted characters and strings to prevent the</a:t>
            </a:r>
            <a:r>
              <a:rPr lang="en-AU" sz="1800" kern="100" dirty="0">
                <a:effectLst/>
                <a:latin typeface="+mn-lt"/>
                <a:ea typeface="Calibri" panose="020F0502020204030204" pitchFamily="34" charset="0"/>
                <a:cs typeface="Times New Roman" panose="02020603050405020304" pitchFamily="18" charset="0"/>
              </a:rPr>
              <a:t> </a:t>
            </a:r>
            <a:r>
              <a:rPr lang="en-US" sz="1800" kern="100" dirty="0">
                <a:effectLst/>
                <a:latin typeface="+mn-lt"/>
                <a:ea typeface="Calibri" panose="020F0502020204030204" pitchFamily="34" charset="0"/>
                <a:cs typeface="Times New Roman" panose="02020603050405020304" pitchFamily="18" charset="0"/>
              </a:rPr>
              <a:t>injection of harmful codes into the system.</a:t>
            </a:r>
          </a:p>
          <a:p>
            <a:pPr>
              <a:lnSpc>
                <a:spcPct val="150000"/>
              </a:lnSpc>
              <a:spcAft>
                <a:spcPts val="600"/>
              </a:spcAft>
            </a:pPr>
            <a:r>
              <a:rPr lang="en-US" sz="1800" kern="100" dirty="0">
                <a:effectLst/>
                <a:latin typeface="+mn-lt"/>
                <a:ea typeface="Calibri" panose="020F0502020204030204" pitchFamily="34" charset="0"/>
                <a:cs typeface="Times New Roman" panose="02020603050405020304" pitchFamily="18" charset="0"/>
              </a:rPr>
              <a:t>For example, '&lt;' is not allowed in usernames.</a:t>
            </a:r>
            <a:endParaRPr lang="en-US" sz="1800" dirty="0">
              <a:latin typeface="+mn-lt"/>
            </a:endParaRPr>
          </a:p>
        </p:txBody>
      </p:sp>
      <p:sp>
        <p:nvSpPr>
          <p:cNvPr id="2" name="Slide Number Placeholder 1">
            <a:extLst>
              <a:ext uri="{FF2B5EF4-FFF2-40B4-BE49-F238E27FC236}">
                <a16:creationId xmlns:a16="http://schemas.microsoft.com/office/drawing/2014/main" id="{8706E8AB-DDAF-EBE9-136B-63E088BBFD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dirty="0"/>
          </a:p>
        </p:txBody>
      </p:sp>
    </p:spTree>
    <p:extLst>
      <p:ext uri="{BB962C8B-B14F-4D97-AF65-F5344CB8AC3E}">
        <p14:creationId xmlns:p14="http://schemas.microsoft.com/office/powerpoint/2010/main" val="90898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198FC0F-B5ED-6694-23E8-20C7D7B7A950}"/>
              </a:ext>
            </a:extLst>
          </p:cNvPr>
          <p:cNvSpPr>
            <a:spLocks noGrp="1"/>
          </p:cNvSpPr>
          <p:nvPr>
            <p:ph type="title"/>
          </p:nvPr>
        </p:nvSpPr>
        <p:spPr>
          <a:xfrm>
            <a:off x="360000" y="360000"/>
            <a:ext cx="11484000" cy="545601"/>
          </a:xfrm>
        </p:spPr>
        <p:txBody>
          <a:bodyPr/>
          <a:lstStyle/>
          <a:p>
            <a:r>
              <a:rPr lang="en-AU" sz="3200" kern="100" dirty="0">
                <a:effectLst/>
                <a:latin typeface="+mj-lt"/>
                <a:ea typeface="Calibri" panose="020F0502020204030204" pitchFamily="34" charset="0"/>
                <a:cs typeface="Times New Roman" panose="02020603050405020304" pitchFamily="18" charset="0"/>
              </a:rPr>
              <a:t>HSC Software Engineering Familiarisation Question 9 (</a:t>
            </a:r>
            <a:r>
              <a:rPr lang="en-AU" sz="3200" kern="100" dirty="0">
                <a:latin typeface="+mj-lt"/>
                <a:ea typeface="Calibri" panose="020F0502020204030204" pitchFamily="34" charset="0"/>
                <a:cs typeface="Times New Roman" panose="02020603050405020304" pitchFamily="18" charset="0"/>
              </a:rPr>
              <a:t>continued</a:t>
            </a:r>
            <a:r>
              <a:rPr lang="en-AU" sz="3200" kern="100" dirty="0">
                <a:effectLst/>
                <a:latin typeface="+mj-lt"/>
                <a:ea typeface="Calibri" panose="020F0502020204030204" pitchFamily="34" charset="0"/>
                <a:cs typeface="Times New Roman" panose="02020603050405020304" pitchFamily="18" charset="0"/>
              </a:rPr>
              <a:t>) </a:t>
            </a:r>
            <a:endParaRPr lang="en-US" sz="3200" dirty="0">
              <a:latin typeface="+mj-lt"/>
            </a:endParaRPr>
          </a:p>
        </p:txBody>
      </p:sp>
      <p:sp>
        <p:nvSpPr>
          <p:cNvPr id="8" name="Text Placeholder 3">
            <a:extLst>
              <a:ext uri="{FF2B5EF4-FFF2-40B4-BE49-F238E27FC236}">
                <a16:creationId xmlns:a16="http://schemas.microsoft.com/office/drawing/2014/main" id="{4B02AB0D-BC21-D947-2298-04F9422170DC}"/>
              </a:ext>
            </a:extLst>
          </p:cNvPr>
          <p:cNvSpPr txBox="1">
            <a:spLocks/>
          </p:cNvSpPr>
          <p:nvPr/>
        </p:nvSpPr>
        <p:spPr>
          <a:xfrm>
            <a:off x="359999" y="1567086"/>
            <a:ext cx="1164712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n-US" b="1" kern="100" dirty="0">
                <a:effectLst/>
                <a:latin typeface="+mn-lt"/>
                <a:ea typeface="Calibri" panose="020F0502020204030204" pitchFamily="34" charset="0"/>
                <a:cs typeface="Times New Roman" panose="02020603050405020304" pitchFamily="18" charset="0"/>
              </a:rPr>
              <a:t>A web form has a number of fields including username, password and date of birth. </a:t>
            </a:r>
            <a:endParaRPr lang="en-AU" b="1" kern="1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US" b="1" kern="100" dirty="0">
                <a:effectLst/>
                <a:latin typeface="+mn-lt"/>
                <a:ea typeface="Calibri" panose="020F0502020204030204" pitchFamily="34" charset="0"/>
                <a:cs typeface="Times New Roman" panose="02020603050405020304" pitchFamily="18" charset="0"/>
              </a:rPr>
              <a:t>Each username must satisfy these rules. </a:t>
            </a:r>
            <a:endParaRPr lang="en-AU" b="1" kern="100" dirty="0">
              <a:effectLst/>
              <a:latin typeface="+mn-lt"/>
              <a:ea typeface="Calibri" panose="020F0502020204030204" pitchFamily="34" charset="0"/>
              <a:cs typeface="Times New Roman" panose="02020603050405020304" pitchFamily="18" charset="0"/>
            </a:endParaRPr>
          </a:p>
          <a:p>
            <a:pPr marL="342900" indent="-342900">
              <a:lnSpc>
                <a:spcPct val="150000"/>
              </a:lnSpc>
              <a:spcAft>
                <a:spcPts val="600"/>
              </a:spcAft>
              <a:buFont typeface="Arial" panose="020B0604020202020204" pitchFamily="34" charset="0"/>
              <a:buChar char="•"/>
            </a:pPr>
            <a:r>
              <a:rPr lang="en-US" b="1" kern="100" dirty="0">
                <a:effectLst/>
                <a:latin typeface="+mn-lt"/>
                <a:ea typeface="Calibri" panose="020F0502020204030204" pitchFamily="34" charset="0"/>
                <a:cs typeface="Times New Roman" panose="02020603050405020304" pitchFamily="18" charset="0"/>
              </a:rPr>
              <a:t>There must be no more than 8 characters. </a:t>
            </a:r>
            <a:endParaRPr lang="en-AU" b="1" kern="100" dirty="0">
              <a:effectLst/>
              <a:latin typeface="+mn-lt"/>
              <a:ea typeface="Calibri" panose="020F0502020204030204" pitchFamily="34" charset="0"/>
              <a:cs typeface="Times New Roman" panose="02020603050405020304" pitchFamily="18" charset="0"/>
            </a:endParaRPr>
          </a:p>
          <a:p>
            <a:pPr marL="342900" indent="-342900">
              <a:lnSpc>
                <a:spcPct val="150000"/>
              </a:lnSpc>
              <a:spcAft>
                <a:spcPts val="600"/>
              </a:spcAft>
              <a:buFont typeface="Arial" panose="020B0604020202020204" pitchFamily="34" charset="0"/>
              <a:buChar char="•"/>
            </a:pPr>
            <a:r>
              <a:rPr lang="en-US" b="1" kern="100" dirty="0">
                <a:effectLst/>
                <a:latin typeface="+mn-lt"/>
                <a:ea typeface="Calibri" panose="020F0502020204030204" pitchFamily="34" charset="0"/>
                <a:cs typeface="Times New Roman" panose="02020603050405020304" pitchFamily="18" charset="0"/>
              </a:rPr>
              <a:t>Only uppercase and lowercase letters are accepted. </a:t>
            </a:r>
            <a:endParaRPr lang="en-AU" b="1" kern="100" dirty="0">
              <a:effectLst/>
              <a:latin typeface="+mn-lt"/>
              <a:ea typeface="Calibri" panose="020F0502020204030204" pitchFamily="34" charset="0"/>
              <a:cs typeface="Times New Roman" panose="02020603050405020304" pitchFamily="18" charset="0"/>
            </a:endParaRPr>
          </a:p>
          <a:p>
            <a:pPr marL="342900" indent="-342900">
              <a:lnSpc>
                <a:spcPct val="150000"/>
              </a:lnSpc>
              <a:spcAft>
                <a:spcPts val="600"/>
              </a:spcAft>
              <a:buFont typeface="Arial" panose="020B0604020202020204" pitchFamily="34" charset="0"/>
              <a:buChar char="•"/>
            </a:pPr>
            <a:r>
              <a:rPr lang="en-US" b="1" kern="100" dirty="0">
                <a:effectLst/>
                <a:latin typeface="+mn-lt"/>
                <a:ea typeface="Calibri" panose="020F0502020204030204" pitchFamily="34" charset="0"/>
                <a:cs typeface="Times New Roman" panose="02020603050405020304" pitchFamily="18" charset="0"/>
              </a:rPr>
              <a:t>The character "&lt;" is not allowed, to prevent attempts at injecting code through the username.</a:t>
            </a:r>
          </a:p>
          <a:p>
            <a:pPr>
              <a:lnSpc>
                <a:spcPct val="150000"/>
              </a:lnSpc>
              <a:spcAft>
                <a:spcPts val="600"/>
              </a:spcAft>
            </a:pPr>
            <a:endParaRPr lang="en-US" sz="1800" b="1" i="1" kern="1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en-AU" sz="1800" kern="100" dirty="0">
                <a:effectLst/>
                <a:latin typeface="+mn-lt"/>
                <a:ea typeface="Calibri" panose="020F0502020204030204" pitchFamily="34" charset="0"/>
                <a:cs typeface="Times New Roman" panose="02020603050405020304" pitchFamily="18" charset="0"/>
              </a:rPr>
              <a:t>9 (b) Write a </a:t>
            </a:r>
            <a:r>
              <a:rPr lang="en-AU" sz="1800" b="1" kern="100" dirty="0">
                <a:effectLst/>
                <a:latin typeface="+mn-lt"/>
                <a:ea typeface="Calibri" panose="020F0502020204030204" pitchFamily="34" charset="0"/>
                <a:cs typeface="Times New Roman" panose="02020603050405020304" pitchFamily="18" charset="0"/>
              </a:rPr>
              <a:t>function in Python </a:t>
            </a:r>
            <a:r>
              <a:rPr lang="en-AU" sz="1800" kern="100" dirty="0">
                <a:effectLst/>
                <a:latin typeface="+mn-lt"/>
                <a:ea typeface="Calibri" panose="020F0502020204030204" pitchFamily="34" charset="0"/>
                <a:cs typeface="Times New Roman" panose="02020603050405020304" pitchFamily="18" charset="0"/>
              </a:rPr>
              <a:t>that will check whether a username satisfies the rules. (3 marks) </a:t>
            </a:r>
          </a:p>
        </p:txBody>
      </p:sp>
      <p:sp>
        <p:nvSpPr>
          <p:cNvPr id="2" name="Slide Number Placeholder 1">
            <a:extLst>
              <a:ext uri="{FF2B5EF4-FFF2-40B4-BE49-F238E27FC236}">
                <a16:creationId xmlns:a16="http://schemas.microsoft.com/office/drawing/2014/main" id="{9C0C7C1F-D7E7-8DC2-AB1F-62A6F52F0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dirty="0"/>
          </a:p>
        </p:txBody>
      </p:sp>
    </p:spTree>
    <p:extLst>
      <p:ext uri="{BB962C8B-B14F-4D97-AF65-F5344CB8AC3E}">
        <p14:creationId xmlns:p14="http://schemas.microsoft.com/office/powerpoint/2010/main" val="36503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D27673-B753-EC52-5822-14BF2D50C054}"/>
              </a:ext>
            </a:extLst>
          </p:cNvPr>
          <p:cNvSpPr>
            <a:spLocks noGrp="1"/>
          </p:cNvSpPr>
          <p:nvPr>
            <p:ph type="title"/>
          </p:nvPr>
        </p:nvSpPr>
        <p:spPr>
          <a:xfrm>
            <a:off x="360000" y="360000"/>
            <a:ext cx="11484000" cy="1066007"/>
          </a:xfrm>
        </p:spPr>
        <p:txBody>
          <a:bodyPr/>
          <a:lstStyle/>
          <a:p>
            <a:r>
              <a:rPr lang="en-AU" sz="3200" kern="100" dirty="0">
                <a:effectLst/>
                <a:latin typeface="+mj-lt"/>
                <a:ea typeface="Calibri" panose="020F0502020204030204" pitchFamily="34" charset="0"/>
                <a:cs typeface="Times New Roman" panose="02020603050405020304" pitchFamily="18" charset="0"/>
              </a:rPr>
              <a:t>HSC Software Engineering Familiarisation Question 9 (6 marks) (4)</a:t>
            </a:r>
            <a:endParaRPr lang="en-US" sz="3200" dirty="0">
              <a:latin typeface="+mj-lt"/>
            </a:endParaRPr>
          </a:p>
        </p:txBody>
      </p:sp>
      <p:sp>
        <p:nvSpPr>
          <p:cNvPr id="4" name="Text Placeholder 3">
            <a:extLst>
              <a:ext uri="{FF2B5EF4-FFF2-40B4-BE49-F238E27FC236}">
                <a16:creationId xmlns:a16="http://schemas.microsoft.com/office/drawing/2014/main" id="{75A009EE-67D5-6390-EF41-2383779942D8}"/>
              </a:ext>
            </a:extLst>
          </p:cNvPr>
          <p:cNvSpPr txBox="1">
            <a:spLocks/>
          </p:cNvSpPr>
          <p:nvPr/>
        </p:nvSpPr>
        <p:spPr>
          <a:xfrm>
            <a:off x="359999" y="1567086"/>
            <a:ext cx="1164712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n-AU" sz="1800" b="1" kern="100" dirty="0">
                <a:effectLst/>
                <a:latin typeface="+mn-lt"/>
                <a:ea typeface="Calibri" panose="020F0502020204030204" pitchFamily="34" charset="0"/>
                <a:cs typeface="Times New Roman" panose="02020603050405020304" pitchFamily="18" charset="0"/>
              </a:rPr>
              <a:t>Criteria </a:t>
            </a:r>
          </a:p>
          <a:p>
            <a:pPr marL="285750" indent="-285750">
              <a:lnSpc>
                <a:spcPct val="150000"/>
              </a:lnSpc>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Provides a correct function in Python that checks whether a username satisfies the rules. (3 marks)</a:t>
            </a:r>
          </a:p>
          <a:p>
            <a:pPr marL="285750" indent="-285750">
              <a:lnSpc>
                <a:spcPct val="150000"/>
              </a:lnSpc>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Provides a partially correct function in Python that attempts to check whether a username satisfies the rules. (2 marks)</a:t>
            </a:r>
          </a:p>
          <a:p>
            <a:pPr marL="285750" indent="-285750">
              <a:lnSpc>
                <a:spcPct val="150000"/>
              </a:lnSpc>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Shows some understanding of the problem and Python programming. (1 mark)</a:t>
            </a:r>
          </a:p>
        </p:txBody>
      </p:sp>
      <p:sp>
        <p:nvSpPr>
          <p:cNvPr id="2" name="Slide Number Placeholder 1">
            <a:extLst>
              <a:ext uri="{FF2B5EF4-FFF2-40B4-BE49-F238E27FC236}">
                <a16:creationId xmlns:a16="http://schemas.microsoft.com/office/drawing/2014/main" id="{9C0C7C1F-D7E7-8DC2-AB1F-62A6F52F0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dirty="0"/>
          </a:p>
        </p:txBody>
      </p:sp>
    </p:spTree>
    <p:extLst>
      <p:ext uri="{BB962C8B-B14F-4D97-AF65-F5344CB8AC3E}">
        <p14:creationId xmlns:p14="http://schemas.microsoft.com/office/powerpoint/2010/main" val="322906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5" y="1894417"/>
            <a:ext cx="11704071" cy="28263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understand the purpose and benefits of secure software architecture </a:t>
            </a:r>
          </a:p>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identify and apply key concepts from secure software architecture.</a:t>
            </a:r>
            <a:endParaRPr lang="en-AU" sz="1800" dirty="0">
              <a:latin typeface="Arial" panose="020B0604020202020204" pitchFamily="34" charset="0"/>
              <a:cs typeface="Arial" panose="020B0604020202020204" pitchFamily="34" charset="0"/>
            </a:endParaRPr>
          </a:p>
          <a:p>
            <a:pPr>
              <a:lnSpc>
                <a:spcPct val="15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explain why secure software architecture is essential for reducing cyber attacks</a:t>
            </a:r>
          </a:p>
          <a:p>
            <a:pPr marL="342900" indent="-342900">
              <a:lnSpc>
                <a:spcPct val="150000"/>
              </a:lnSpc>
              <a:spcAft>
                <a:spcPts val="600"/>
              </a:spcAft>
              <a:buFont typeface="Arial"/>
              <a:buChar char="•"/>
            </a:pPr>
            <a:r>
              <a:rPr lang="en-AU" sz="1800" dirty="0">
                <a:cs typeface="Arial" panose="020B0604020202020204" pitchFamily="34" charset="0"/>
              </a:rPr>
              <a:t>apply key concepts to code and a security report.</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5EFBA55-C8BC-332D-2BB2-044F42F1F59E}"/>
              </a:ext>
            </a:extLst>
          </p:cNvPr>
          <p:cNvSpPr>
            <a:spLocks noGrp="1"/>
          </p:cNvSpPr>
          <p:nvPr>
            <p:ph type="title"/>
          </p:nvPr>
        </p:nvSpPr>
        <p:spPr>
          <a:xfrm>
            <a:off x="360000" y="360000"/>
            <a:ext cx="11484000" cy="545601"/>
          </a:xfrm>
        </p:spPr>
        <p:txBody>
          <a:bodyPr/>
          <a:lstStyle/>
          <a:p>
            <a:r>
              <a:rPr lang="en-US" sz="3200" dirty="0">
                <a:latin typeface="+mj-lt"/>
              </a:rPr>
              <a:t>Sample answer – Question 9 (2)</a:t>
            </a:r>
          </a:p>
        </p:txBody>
      </p:sp>
      <p:sp>
        <p:nvSpPr>
          <p:cNvPr id="4" name="Text Placeholder 5">
            <a:extLst>
              <a:ext uri="{FF2B5EF4-FFF2-40B4-BE49-F238E27FC236}">
                <a16:creationId xmlns:a16="http://schemas.microsoft.com/office/drawing/2014/main" id="{F3FBF6FF-8289-4BFD-F705-2CB3E30A630E}"/>
              </a:ext>
            </a:extLst>
          </p:cNvPr>
          <p:cNvSpPr>
            <a:spLocks noGrp="1"/>
          </p:cNvSpPr>
          <p:nvPr>
            <p:ph type="body" sz="quarter" idx="18"/>
          </p:nvPr>
        </p:nvSpPr>
        <p:spPr>
          <a:xfrm>
            <a:off x="359999" y="982520"/>
            <a:ext cx="11483999" cy="310015"/>
          </a:xfrm>
        </p:spPr>
        <p:txBody>
          <a:bodyPr/>
          <a:lstStyle/>
          <a:p>
            <a:r>
              <a:rPr lang="en-AU" sz="2000" kern="100" dirty="0">
                <a:effectLst/>
                <a:latin typeface="+mj-lt"/>
                <a:ea typeface="Calibri" panose="020F0502020204030204" pitchFamily="34" charset="0"/>
                <a:cs typeface="Times New Roman" panose="02020603050405020304" pitchFamily="18" charset="0"/>
              </a:rPr>
              <a:t>HSC Software Engineering Familiarisation Question 9 (6 marks)</a:t>
            </a:r>
            <a:endParaRPr lang="en-US" dirty="0"/>
          </a:p>
        </p:txBody>
      </p:sp>
      <p:sp>
        <p:nvSpPr>
          <p:cNvPr id="6" name="Text Placeholder 3">
            <a:extLst>
              <a:ext uri="{FF2B5EF4-FFF2-40B4-BE49-F238E27FC236}">
                <a16:creationId xmlns:a16="http://schemas.microsoft.com/office/drawing/2014/main" id="{B285613C-EBE2-0582-B67F-26637306048B}"/>
              </a:ext>
            </a:extLst>
          </p:cNvPr>
          <p:cNvSpPr>
            <a:spLocks noGrp="1"/>
          </p:cNvSpPr>
          <p:nvPr>
            <p:ph type="body" sz="quarter" idx="17"/>
          </p:nvPr>
        </p:nvSpPr>
        <p:spPr>
          <a:xfrm>
            <a:off x="360000" y="1567086"/>
            <a:ext cx="7404905" cy="4807835"/>
          </a:xfrm>
        </p:spPr>
        <p:txBody>
          <a:bodyPr/>
          <a:lstStyle/>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def validateUsername (username) :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a:t>
            </a:r>
            <a:r>
              <a:rPr lang="en-AU" sz="1800" i="1" kern="100" dirty="0">
                <a:solidFill>
                  <a:schemeClr val="accent1"/>
                </a:solidFill>
                <a:effectLst/>
                <a:latin typeface="+mn-lt"/>
                <a:ea typeface="Calibri" panose="020F0502020204030204" pitchFamily="34" charset="0"/>
                <a:cs typeface="Times New Roman" panose="02020603050405020304" pitchFamily="18" charset="0"/>
              </a:rPr>
              <a:t># Length check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if len (username) &gt; 8: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return False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a:t>
            </a:r>
            <a:r>
              <a:rPr lang="en-AU" sz="1800" i="1" kern="100" dirty="0">
                <a:solidFill>
                  <a:schemeClr val="accent1"/>
                </a:solidFill>
                <a:effectLst/>
                <a:latin typeface="+mn-lt"/>
                <a:ea typeface="Calibri" panose="020F0502020204030204" pitchFamily="34" charset="0"/>
                <a:cs typeface="Times New Roman" panose="02020603050405020304" pitchFamily="18" charset="0"/>
              </a:rPr>
              <a:t># Alpha character only check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elif username . isalpha() == False: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return False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a:t>
            </a:r>
            <a:r>
              <a:rPr lang="en-AU" sz="1800" i="1" kern="100" dirty="0">
                <a:solidFill>
                  <a:schemeClr val="accent1"/>
                </a:solidFill>
                <a:effectLst/>
                <a:latin typeface="+mn-lt"/>
                <a:ea typeface="Calibri" panose="020F0502020204030204" pitchFamily="34" charset="0"/>
                <a:cs typeface="Times New Roman" panose="02020603050405020304" pitchFamily="18" charset="0"/>
              </a:rPr>
              <a:t># &lt;  character check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elif  “&lt;“  in username: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return False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a:t>
            </a:r>
            <a:r>
              <a:rPr lang="en-AU" sz="1800" i="1" kern="100" dirty="0">
                <a:solidFill>
                  <a:schemeClr val="accent1"/>
                </a:solidFill>
                <a:effectLst/>
                <a:latin typeface="+mn-lt"/>
                <a:ea typeface="Calibri" panose="020F0502020204030204" pitchFamily="34" charset="0"/>
                <a:cs typeface="Times New Roman" panose="02020603050405020304" pitchFamily="18" charset="0"/>
              </a:rPr>
              <a:t># If we reach here then the username meets the requirements </a:t>
            </a:r>
          </a:p>
          <a:p>
            <a:pPr>
              <a:lnSpc>
                <a:spcPct val="130000"/>
              </a:lnSpc>
              <a:spcAft>
                <a:spcPts val="600"/>
              </a:spcAft>
            </a:pPr>
            <a:r>
              <a:rPr lang="en-AU" sz="1800" kern="100" dirty="0">
                <a:solidFill>
                  <a:schemeClr val="accent1"/>
                </a:solidFill>
                <a:effectLst/>
                <a:latin typeface="+mn-lt"/>
                <a:ea typeface="Calibri" panose="020F0502020204030204" pitchFamily="34" charset="0"/>
                <a:cs typeface="Times New Roman" panose="02020603050405020304" pitchFamily="18" charset="0"/>
              </a:rPr>
              <a:t>	return True</a:t>
            </a:r>
          </a:p>
        </p:txBody>
      </p:sp>
      <p:sp>
        <p:nvSpPr>
          <p:cNvPr id="3" name="TextBox 2">
            <a:extLst>
              <a:ext uri="{FF2B5EF4-FFF2-40B4-BE49-F238E27FC236}">
                <a16:creationId xmlns:a16="http://schemas.microsoft.com/office/drawing/2014/main" id="{5A7A137A-6F3A-8C9C-1EA5-DF77804A03C1}"/>
              </a:ext>
            </a:extLst>
          </p:cNvPr>
          <p:cNvSpPr txBox="1"/>
          <p:nvPr/>
        </p:nvSpPr>
        <p:spPr>
          <a:xfrm>
            <a:off x="7431160" y="1567086"/>
            <a:ext cx="3961365" cy="1535878"/>
          </a:xfrm>
          <a:prstGeom prst="rect">
            <a:avLst/>
          </a:prstGeom>
          <a:noFill/>
        </p:spPr>
        <p:txBody>
          <a:bodyPr wrap="square" lIns="0" tIns="0" rIns="0" bIns="0" rtlCol="0">
            <a:noAutofit/>
          </a:bodyPr>
          <a:lstStyle/>
          <a:p>
            <a:pPr algn="l">
              <a:lnSpc>
                <a:spcPct val="130000"/>
              </a:lnSpc>
              <a:spcAft>
                <a:spcPts val="600"/>
              </a:spcAft>
            </a:pPr>
            <a:r>
              <a:rPr lang="en-AU" sz="1800" dirty="0"/>
              <a:t>Answers may include print statements to test the code. </a:t>
            </a:r>
          </a:p>
          <a:p>
            <a:pPr algn="l">
              <a:lnSpc>
                <a:spcPct val="130000"/>
              </a:lnSpc>
              <a:spcAft>
                <a:spcPts val="600"/>
              </a:spcAft>
            </a:pPr>
            <a:r>
              <a:rPr lang="en-AU" sz="1800" dirty="0"/>
              <a:t>For example: </a:t>
            </a:r>
          </a:p>
          <a:p>
            <a:pPr algn="l">
              <a:lnSpc>
                <a:spcPct val="130000"/>
              </a:lnSpc>
              <a:spcAft>
                <a:spcPts val="600"/>
              </a:spcAft>
            </a:pPr>
            <a:r>
              <a:rPr lang="en-AU" sz="1800" dirty="0"/>
              <a:t>print (validateUsername ( “test"))</a:t>
            </a:r>
          </a:p>
        </p:txBody>
      </p:sp>
      <p:sp>
        <p:nvSpPr>
          <p:cNvPr id="2" name="Slide Number Placeholder 1">
            <a:extLst>
              <a:ext uri="{FF2B5EF4-FFF2-40B4-BE49-F238E27FC236}">
                <a16:creationId xmlns:a16="http://schemas.microsoft.com/office/drawing/2014/main" id="{9C0C7C1F-D7E7-8DC2-AB1F-62A6F52F0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dirty="0"/>
          </a:p>
        </p:txBody>
      </p:sp>
    </p:spTree>
    <p:extLst>
      <p:ext uri="{BB962C8B-B14F-4D97-AF65-F5344CB8AC3E}">
        <p14:creationId xmlns:p14="http://schemas.microsoft.com/office/powerpoint/2010/main" val="16464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959C9-4F5E-CC17-2E3F-EE53C4B471D8}"/>
              </a:ext>
            </a:extLst>
          </p:cNvPr>
          <p:cNvSpPr>
            <a:spLocks noGrp="1"/>
          </p:cNvSpPr>
          <p:nvPr>
            <p:ph type="title"/>
          </p:nvPr>
        </p:nvSpPr>
        <p:spPr/>
        <p:txBody>
          <a:bodyPr/>
          <a:lstStyle/>
          <a:p>
            <a:r>
              <a:rPr lang="en-US" sz="3600" kern="100" dirty="0">
                <a:effectLst/>
                <a:latin typeface="+mj-lt"/>
                <a:ea typeface="Calibri" panose="020F0502020204030204" pitchFamily="34" charset="0"/>
                <a:cs typeface="Times New Roman" panose="02020603050405020304" pitchFamily="18" charset="0"/>
              </a:rPr>
              <a:t>Question </a:t>
            </a:r>
            <a:r>
              <a:rPr lang="en-US" kern="100" dirty="0">
                <a:latin typeface="+mj-lt"/>
                <a:ea typeface="Calibri" panose="020F0502020204030204" pitchFamily="34" charset="0"/>
                <a:cs typeface="Times New Roman" panose="02020603050405020304" pitchFamily="18" charset="0"/>
              </a:rPr>
              <a:t>11</a:t>
            </a:r>
            <a:r>
              <a:rPr lang="en-US" sz="3600" kern="100" dirty="0">
                <a:effectLst/>
                <a:latin typeface="+mj-lt"/>
                <a:ea typeface="Calibri" panose="020F0502020204030204" pitchFamily="34" charset="0"/>
                <a:cs typeface="Times New Roman" panose="02020603050405020304" pitchFamily="18" charset="0"/>
              </a:rPr>
              <a:t> (3 marks) (1)</a:t>
            </a:r>
            <a:endParaRPr lang="en-US" dirty="0">
              <a:latin typeface="+mj-lt"/>
            </a:endParaRPr>
          </a:p>
        </p:txBody>
      </p:sp>
      <p:sp>
        <p:nvSpPr>
          <p:cNvPr id="4" name="Text Placeholder 3">
            <a:extLst>
              <a:ext uri="{FF2B5EF4-FFF2-40B4-BE49-F238E27FC236}">
                <a16:creationId xmlns:a16="http://schemas.microsoft.com/office/drawing/2014/main" id="{92CF218F-1FA4-0F37-664F-72ADC7352437}"/>
              </a:ext>
            </a:extLst>
          </p:cNvPr>
          <p:cNvSpPr>
            <a:spLocks noGrp="1"/>
          </p:cNvSpPr>
          <p:nvPr>
            <p:ph type="body" sz="quarter" idx="17"/>
          </p:nvPr>
        </p:nvSpPr>
        <p:spPr>
          <a:xfrm>
            <a:off x="360000" y="1567087"/>
            <a:ext cx="11484000" cy="1700770"/>
          </a:xfrm>
        </p:spPr>
        <p:txBody>
          <a:bodyPr/>
          <a:lstStyle/>
          <a:p>
            <a:pPr>
              <a:spcAft>
                <a:spcPts val="600"/>
              </a:spcAft>
            </a:pPr>
            <a:r>
              <a:rPr lang="en-US" sz="2000" kern="100" dirty="0">
                <a:effectLst/>
                <a:latin typeface="+mn-lt"/>
                <a:ea typeface="Calibri" panose="020F0502020204030204" pitchFamily="34" charset="0"/>
                <a:cs typeface="Times New Roman" panose="02020603050405020304" pitchFamily="18" charset="0"/>
              </a:rPr>
              <a:t>Bob is testing a website for vulnerability. The website allows the user to add their name at the end of the URL and print their name on the webpage.</a:t>
            </a:r>
            <a:br>
              <a:rPr lang="en-US" sz="2000" kern="100" dirty="0">
                <a:effectLst/>
                <a:latin typeface="+mn-lt"/>
                <a:ea typeface="Calibri" panose="020F0502020204030204" pitchFamily="34" charset="0"/>
                <a:cs typeface="Times New Roman" panose="02020603050405020304" pitchFamily="18" charset="0"/>
              </a:rPr>
            </a:br>
            <a:r>
              <a:rPr lang="en-US" sz="2000" kern="100" dirty="0">
                <a:effectLst/>
                <a:latin typeface="+mn-lt"/>
                <a:ea typeface="Calibri" panose="020F0502020204030204" pitchFamily="34" charset="0"/>
                <a:cs typeface="Times New Roman" panose="02020603050405020304" pitchFamily="18" charset="0"/>
              </a:rPr>
              <a:t>In addition to his name, Bob has added some code to the URL and the following is displayed.</a:t>
            </a:r>
            <a:endParaRPr lang="en-AU" sz="2000" kern="100" dirty="0">
              <a:effectLst/>
              <a:latin typeface="+mn-lt"/>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4808149-5950-66E7-CB46-757B70E240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12684" y="3469987"/>
            <a:ext cx="7062934" cy="2886530"/>
          </a:xfrm>
          <a:prstGeom prst="rect">
            <a:avLst/>
          </a:prstGeom>
        </p:spPr>
      </p:pic>
      <p:sp>
        <p:nvSpPr>
          <p:cNvPr id="2" name="Slide Number Placeholder 1">
            <a:extLst>
              <a:ext uri="{FF2B5EF4-FFF2-40B4-BE49-F238E27FC236}">
                <a16:creationId xmlns:a16="http://schemas.microsoft.com/office/drawing/2014/main" id="{38926518-D3DA-8937-8F4D-1838E1D238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dirty="0"/>
          </a:p>
        </p:txBody>
      </p:sp>
    </p:spTree>
    <p:extLst>
      <p:ext uri="{BB962C8B-B14F-4D97-AF65-F5344CB8AC3E}">
        <p14:creationId xmlns:p14="http://schemas.microsoft.com/office/powerpoint/2010/main" val="232428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6B6F410-EC71-6C39-33BB-6732E1EDB194}"/>
              </a:ext>
            </a:extLst>
          </p:cNvPr>
          <p:cNvSpPr>
            <a:spLocks noGrp="1"/>
          </p:cNvSpPr>
          <p:nvPr>
            <p:ph type="title"/>
          </p:nvPr>
        </p:nvSpPr>
        <p:spPr>
          <a:xfrm>
            <a:off x="360000" y="360000"/>
            <a:ext cx="11484000" cy="545601"/>
          </a:xfrm>
        </p:spPr>
        <p:txBody>
          <a:bodyPr/>
          <a:lstStyle/>
          <a:p>
            <a:r>
              <a:rPr lang="en-US" sz="3600" kern="100" dirty="0">
                <a:effectLst/>
                <a:latin typeface="+mj-lt"/>
                <a:ea typeface="Calibri" panose="020F0502020204030204" pitchFamily="34" charset="0"/>
                <a:cs typeface="Times New Roman" panose="02020603050405020304" pitchFamily="18" charset="0"/>
              </a:rPr>
              <a:t>Question </a:t>
            </a:r>
            <a:r>
              <a:rPr lang="en-US" kern="100" dirty="0">
                <a:latin typeface="+mj-lt"/>
                <a:ea typeface="Calibri" panose="020F0502020204030204" pitchFamily="34" charset="0"/>
                <a:cs typeface="Times New Roman" panose="02020603050405020304" pitchFamily="18" charset="0"/>
              </a:rPr>
              <a:t>11</a:t>
            </a:r>
            <a:r>
              <a:rPr lang="en-US" sz="3600" kern="100" dirty="0">
                <a:effectLst/>
                <a:latin typeface="+mj-lt"/>
                <a:ea typeface="Calibri" panose="020F0502020204030204" pitchFamily="34" charset="0"/>
                <a:cs typeface="Times New Roman" panose="02020603050405020304" pitchFamily="18" charset="0"/>
              </a:rPr>
              <a:t> (3 marks) (2)</a:t>
            </a:r>
            <a:endParaRPr lang="en-US" dirty="0">
              <a:latin typeface="+mj-lt"/>
            </a:endParaRPr>
          </a:p>
        </p:txBody>
      </p:sp>
      <p:sp>
        <p:nvSpPr>
          <p:cNvPr id="5" name="Text Placeholder 4">
            <a:extLst>
              <a:ext uri="{FF2B5EF4-FFF2-40B4-BE49-F238E27FC236}">
                <a16:creationId xmlns:a16="http://schemas.microsoft.com/office/drawing/2014/main" id="{203429CE-A549-2FBF-9F8C-2AB1135DEE8E}"/>
              </a:ext>
            </a:extLst>
          </p:cNvPr>
          <p:cNvSpPr>
            <a:spLocks noGrp="1"/>
          </p:cNvSpPr>
          <p:nvPr>
            <p:ph type="body" sz="quarter" idx="17"/>
          </p:nvPr>
        </p:nvSpPr>
        <p:spPr/>
        <p:txBody>
          <a:bodyPr/>
          <a:lstStyle/>
          <a:p>
            <a:pPr>
              <a:spcAft>
                <a:spcPts val="600"/>
              </a:spcAft>
            </a:pPr>
            <a:r>
              <a:rPr lang="en-AU" sz="1800" b="1" kern="100" dirty="0">
                <a:effectLst/>
                <a:latin typeface="+mn-lt"/>
                <a:ea typeface="Calibri" panose="020F0502020204030204" pitchFamily="34" charset="0"/>
                <a:cs typeface="Times New Roman" panose="02020603050405020304" pitchFamily="18" charset="0"/>
              </a:rPr>
              <a:t>11 (a) What type of vulnerability is being demonstrated? (1 mark) </a:t>
            </a: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Invalid redirecting </a:t>
            </a: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Cross site scripting </a:t>
            </a: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Broken authentication </a:t>
            </a: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rPr>
              <a:t>Cross site request forgery </a:t>
            </a:r>
            <a:endParaRPr lang="en-AU" sz="1800" kern="100" dirty="0">
              <a:latin typeface="+mn-lt"/>
              <a:ea typeface="Calibri" panose="020F0502020204030204" pitchFamily="34" charset="0"/>
              <a:cs typeface="Times New Roman" panose="02020603050405020304" pitchFamily="18" charset="0"/>
            </a:endParaRPr>
          </a:p>
          <a:p>
            <a:pPr>
              <a:spcAft>
                <a:spcPts val="600"/>
              </a:spcAft>
            </a:pPr>
            <a:endParaRPr lang="en-AU" sz="1800" kern="100" dirty="0">
              <a:effectLst/>
              <a:latin typeface="+mn-lt"/>
              <a:ea typeface="Calibri" panose="020F0502020204030204" pitchFamily="34" charset="0"/>
              <a:cs typeface="Times New Roman" panose="02020603050405020304" pitchFamily="18" charset="0"/>
            </a:endParaRPr>
          </a:p>
          <a:p>
            <a:pPr>
              <a:spcAft>
                <a:spcPts val="600"/>
              </a:spcAft>
            </a:pPr>
            <a:r>
              <a:rPr lang="en-AU" sz="1800" b="1" kern="100" dirty="0">
                <a:latin typeface="+mn-lt"/>
                <a:ea typeface="Calibri" panose="020F0502020204030204" pitchFamily="34" charset="0"/>
                <a:cs typeface="Times New Roman" panose="02020603050405020304" pitchFamily="18" charset="0"/>
              </a:rPr>
              <a:t>11 </a:t>
            </a:r>
            <a:r>
              <a:rPr lang="en-AU" sz="1800" b="1" kern="100" dirty="0">
                <a:effectLst/>
                <a:latin typeface="+mn-lt"/>
                <a:ea typeface="Calibri" panose="020F0502020204030204" pitchFamily="34" charset="0"/>
                <a:cs typeface="Times New Roman" panose="02020603050405020304" pitchFamily="18" charset="0"/>
              </a:rPr>
              <a:t>(b) Explain ONE way to minimise this vulnerability. (2 marks) </a:t>
            </a:r>
          </a:p>
          <a:p>
            <a:pPr>
              <a:spcAft>
                <a:spcPts val="600"/>
              </a:spcAft>
            </a:pPr>
            <a:endParaRPr lang="en-US" sz="1800" dirty="0">
              <a:latin typeface="+mn-lt"/>
            </a:endParaRPr>
          </a:p>
        </p:txBody>
      </p:sp>
      <p:sp>
        <p:nvSpPr>
          <p:cNvPr id="2" name="Slide Number Placeholder 1">
            <a:extLst>
              <a:ext uri="{FF2B5EF4-FFF2-40B4-BE49-F238E27FC236}">
                <a16:creationId xmlns:a16="http://schemas.microsoft.com/office/drawing/2014/main" id="{7AEC469F-4480-CF03-FC7C-3A3D350B3E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dirty="0"/>
          </a:p>
        </p:txBody>
      </p:sp>
    </p:spTree>
    <p:extLst>
      <p:ext uri="{BB962C8B-B14F-4D97-AF65-F5344CB8AC3E}">
        <p14:creationId xmlns:p14="http://schemas.microsoft.com/office/powerpoint/2010/main" val="20835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55D8A-81BC-983C-F19D-255CF27075A2}"/>
              </a:ext>
            </a:extLst>
          </p:cNvPr>
          <p:cNvSpPr>
            <a:spLocks noGrp="1"/>
          </p:cNvSpPr>
          <p:nvPr>
            <p:ph type="title"/>
          </p:nvPr>
        </p:nvSpPr>
        <p:spPr/>
        <p:txBody>
          <a:bodyPr/>
          <a:lstStyle/>
          <a:p>
            <a:r>
              <a:rPr lang="en-US" sz="3200" dirty="0">
                <a:latin typeface="+mj-lt"/>
              </a:rPr>
              <a:t>Sample answer – Question 11</a:t>
            </a:r>
          </a:p>
        </p:txBody>
      </p:sp>
      <p:sp>
        <p:nvSpPr>
          <p:cNvPr id="5" name="Text Placeholder 4">
            <a:extLst>
              <a:ext uri="{FF2B5EF4-FFF2-40B4-BE49-F238E27FC236}">
                <a16:creationId xmlns:a16="http://schemas.microsoft.com/office/drawing/2014/main" id="{CDFCEAFB-CA1D-7D96-AC64-C5E080A12D5F}"/>
              </a:ext>
            </a:extLst>
          </p:cNvPr>
          <p:cNvSpPr>
            <a:spLocks noGrp="1"/>
          </p:cNvSpPr>
          <p:nvPr>
            <p:ph type="body" sz="quarter" idx="17"/>
          </p:nvPr>
        </p:nvSpPr>
        <p:spPr>
          <a:xfrm>
            <a:off x="360000" y="989428"/>
            <a:ext cx="11484000" cy="5385493"/>
          </a:xfrm>
        </p:spPr>
        <p:txBody>
          <a:bodyPr/>
          <a:lstStyle/>
          <a:p>
            <a:pPr>
              <a:spcAft>
                <a:spcPts val="600"/>
              </a:spcAft>
            </a:pPr>
            <a:r>
              <a:rPr lang="en-AU" sz="1800" b="1" kern="100" dirty="0">
                <a:effectLst/>
                <a:latin typeface="+mn-lt"/>
                <a:ea typeface="Calibri" panose="020F0502020204030204" pitchFamily="34" charset="0"/>
                <a:cs typeface="Times New Roman" panose="02020603050405020304" pitchFamily="18" charset="0"/>
              </a:rPr>
              <a:t>Criteria</a:t>
            </a:r>
          </a:p>
          <a:p>
            <a:pPr>
              <a:spcAft>
                <a:spcPts val="600"/>
              </a:spcAft>
            </a:pPr>
            <a:r>
              <a:rPr lang="en-AU" sz="1800" kern="100" dirty="0">
                <a:effectLst/>
                <a:latin typeface="+mn-lt"/>
                <a:ea typeface="Calibri" panose="020F0502020204030204" pitchFamily="34" charset="0"/>
                <a:cs typeface="Times New Roman" panose="02020603050405020304" pitchFamily="18" charset="0"/>
              </a:rPr>
              <a:t>Question 11 (a) Correct </a:t>
            </a:r>
            <a:r>
              <a:rPr lang="en-AU" sz="1800" kern="100" dirty="0">
                <a:latin typeface="+mn-lt"/>
                <a:ea typeface="Calibri" panose="020F0502020204030204" pitchFamily="34" charset="0"/>
                <a:cs typeface="Times New Roman" panose="02020603050405020304" pitchFamily="18" charset="0"/>
              </a:rPr>
              <a:t>a</a:t>
            </a:r>
            <a:r>
              <a:rPr lang="en-AU" sz="1800" kern="100" dirty="0">
                <a:effectLst/>
                <a:latin typeface="+mn-lt"/>
                <a:ea typeface="Calibri" panose="020F0502020204030204" pitchFamily="34" charset="0"/>
                <a:cs typeface="Times New Roman" panose="02020603050405020304" pitchFamily="18" charset="0"/>
              </a:rPr>
              <a:t>nswer</a:t>
            </a:r>
            <a:r>
              <a:rPr lang="en-AU" sz="1800" kern="100" dirty="0">
                <a:latin typeface="+mn-lt"/>
                <a:ea typeface="Calibri" panose="020F0502020204030204" pitchFamily="34" charset="0"/>
                <a:cs typeface="Times New Roman" panose="02020603050405020304" pitchFamily="18" charset="0"/>
              </a:rPr>
              <a:t>.</a:t>
            </a:r>
          </a:p>
          <a:p>
            <a:pPr>
              <a:spcAft>
                <a:spcPts val="600"/>
              </a:spcAft>
            </a:pPr>
            <a:r>
              <a:rPr lang="en-AU" sz="1800" kern="100" dirty="0">
                <a:effectLst/>
                <a:latin typeface="+mn-lt"/>
                <a:ea typeface="Calibri" panose="020F0502020204030204" pitchFamily="34" charset="0"/>
                <a:cs typeface="Times New Roman" panose="02020603050405020304" pitchFamily="18" charset="0"/>
              </a:rPr>
              <a:t>Question 11 (b) Explains ONE way to minimise the vulnerability. (2 marks)</a:t>
            </a:r>
          </a:p>
          <a:p>
            <a:pPr>
              <a:spcAft>
                <a:spcPts val="600"/>
              </a:spcAft>
            </a:pPr>
            <a:r>
              <a:rPr lang="en-AU" sz="1800" kern="100" dirty="0">
                <a:effectLst/>
                <a:latin typeface="+mn-lt"/>
                <a:ea typeface="Calibri" panose="020F0502020204030204" pitchFamily="34" charset="0"/>
                <a:cs typeface="Times New Roman" panose="02020603050405020304" pitchFamily="18" charset="0"/>
              </a:rPr>
              <a:t>Provides some relevant information. (1 mark)</a:t>
            </a:r>
          </a:p>
          <a:p>
            <a:pPr>
              <a:spcAft>
                <a:spcPts val="600"/>
              </a:spcAft>
            </a:pPr>
            <a:r>
              <a:rPr lang="en-AU" sz="1800" b="1" kern="100" dirty="0">
                <a:effectLst/>
                <a:latin typeface="+mn-lt"/>
                <a:ea typeface="Calibri" panose="020F0502020204030204" pitchFamily="34" charset="0"/>
                <a:cs typeface="Times New Roman" panose="02020603050405020304" pitchFamily="18" charset="0"/>
              </a:rPr>
              <a:t>Sample answer: </a:t>
            </a:r>
          </a:p>
          <a:p>
            <a:pPr>
              <a:spcAft>
                <a:spcPts val="600"/>
              </a:spcAft>
            </a:pPr>
            <a:r>
              <a:rPr lang="en-AU" sz="1800" kern="100" dirty="0">
                <a:effectLst/>
                <a:latin typeface="+mn-lt"/>
                <a:ea typeface="Calibri" panose="020F0502020204030204" pitchFamily="34" charset="0"/>
                <a:cs typeface="Times New Roman" panose="02020603050405020304" pitchFamily="18" charset="0"/>
              </a:rPr>
              <a:t>Question 11 (a)</a:t>
            </a:r>
            <a:r>
              <a:rPr lang="en-AU" sz="1800" b="1" kern="100" dirty="0">
                <a:latin typeface="+mn-lt"/>
                <a:ea typeface="Calibri" panose="020F0502020204030204" pitchFamily="34" charset="0"/>
                <a:cs typeface="Times New Roman" panose="02020603050405020304" pitchFamily="18" charset="0"/>
              </a:rPr>
              <a:t>: </a:t>
            </a:r>
            <a:r>
              <a:rPr lang="en-AU" sz="1800" b="1" kern="100" dirty="0">
                <a:solidFill>
                  <a:schemeClr val="accent1"/>
                </a:solidFill>
                <a:effectLst/>
                <a:latin typeface="+mn-lt"/>
                <a:ea typeface="Calibri" panose="020F0502020204030204" pitchFamily="34" charset="0"/>
                <a:cs typeface="Times New Roman" panose="02020603050405020304" pitchFamily="18" charset="0"/>
              </a:rPr>
              <a:t>Cross site scripting </a:t>
            </a:r>
            <a:endParaRPr lang="en-AU" sz="1800" b="1" kern="100" dirty="0">
              <a:effectLst/>
              <a:latin typeface="+mn-lt"/>
              <a:ea typeface="Calibri" panose="020F0502020204030204" pitchFamily="34" charset="0"/>
              <a:cs typeface="Times New Roman" panose="02020603050405020304" pitchFamily="18" charset="0"/>
            </a:endParaRPr>
          </a:p>
          <a:p>
            <a:pPr>
              <a:spcAft>
                <a:spcPts val="600"/>
              </a:spcAft>
            </a:pPr>
            <a:r>
              <a:rPr lang="en-AU" sz="1800" kern="100" dirty="0">
                <a:effectLst/>
                <a:latin typeface="+mn-lt"/>
                <a:ea typeface="Calibri" panose="020F0502020204030204" pitchFamily="34" charset="0"/>
                <a:cs typeface="Times New Roman" panose="02020603050405020304" pitchFamily="18" charset="0"/>
              </a:rPr>
              <a:t>Question 11 (b): </a:t>
            </a:r>
            <a:r>
              <a:rPr lang="en-AU" sz="1800" kern="100" dirty="0">
                <a:solidFill>
                  <a:schemeClr val="accent1"/>
                </a:solidFill>
                <a:effectLst/>
                <a:latin typeface="+mn-lt"/>
                <a:ea typeface="Calibri" panose="020F0502020204030204" pitchFamily="34" charset="0"/>
                <a:cs typeface="Times New Roman" panose="02020603050405020304" pitchFamily="18" charset="0"/>
              </a:rPr>
              <a:t>The website could check and change user input so that markup and script become plain text. This will still allow the page to display the information but will prevent it from executing script code.</a:t>
            </a:r>
          </a:p>
          <a:p>
            <a:pPr>
              <a:spcAft>
                <a:spcPts val="600"/>
              </a:spcAft>
            </a:pPr>
            <a:r>
              <a:rPr lang="en-AU" sz="1800" b="1" kern="100" dirty="0">
                <a:effectLst/>
                <a:latin typeface="+mn-lt"/>
                <a:ea typeface="Calibri" panose="020F0502020204030204" pitchFamily="34" charset="0"/>
                <a:cs typeface="Times New Roman" panose="02020603050405020304" pitchFamily="18" charset="0"/>
              </a:rPr>
              <a:t>Note: </a:t>
            </a:r>
          </a:p>
          <a:p>
            <a:pPr>
              <a:spcAft>
                <a:spcPts val="600"/>
              </a:spcAft>
            </a:pPr>
            <a:r>
              <a:rPr lang="en-AU" sz="1800" kern="100" dirty="0">
                <a:effectLst/>
                <a:latin typeface="+mn-lt"/>
                <a:ea typeface="Calibri" panose="020F0502020204030204" pitchFamily="34" charset="0"/>
                <a:cs typeface="Times New Roman" panose="02020603050405020304" pitchFamily="18" charset="0"/>
              </a:rPr>
              <a:t>For example, special characters such as &lt; &gt; and ( ) would be encoded to their HTML equivalent (%3C %#E and %28 %29).</a:t>
            </a:r>
          </a:p>
          <a:p>
            <a:pPr>
              <a:spcAft>
                <a:spcPts val="600"/>
              </a:spcAft>
            </a:pPr>
            <a:endParaRPr lang="en-US" sz="1800" dirty="0">
              <a:latin typeface="+mn-lt"/>
            </a:endParaRPr>
          </a:p>
        </p:txBody>
      </p:sp>
      <p:sp>
        <p:nvSpPr>
          <p:cNvPr id="2" name="Slide Number Placeholder 1">
            <a:extLst>
              <a:ext uri="{FF2B5EF4-FFF2-40B4-BE49-F238E27FC236}">
                <a16:creationId xmlns:a16="http://schemas.microsoft.com/office/drawing/2014/main" id="{7AEC469F-4480-CF03-FC7C-3A3D350B3E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dirty="0"/>
          </a:p>
        </p:txBody>
      </p:sp>
    </p:spTree>
    <p:extLst>
      <p:ext uri="{BB962C8B-B14F-4D97-AF65-F5344CB8AC3E}">
        <p14:creationId xmlns:p14="http://schemas.microsoft.com/office/powerpoint/2010/main" val="2442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Links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Useful reading for Secure software architecture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3"/>
              </a:rPr>
              <a:t>SQL injection</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4"/>
              </a:rPr>
              <a:t>Cross-site scripting</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5"/>
              </a:rPr>
              <a:t>Cross-site forgery request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6"/>
              </a:rPr>
              <a:t>Invalid forwarding and redirecting </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7"/>
              </a:rPr>
              <a:t>Memory management </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8"/>
              </a:rPr>
              <a:t>Session mismanagement</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9"/>
              </a:rPr>
              <a:t>Broken authentication </a:t>
            </a:r>
            <a:endParaRPr lang="en-AU" sz="1800" kern="100" dirty="0">
              <a:effectLst/>
              <a:latin typeface="+mn-lt"/>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kern="100" dirty="0">
                <a:effectLst/>
                <a:latin typeface="+mn-lt"/>
                <a:ea typeface="Calibri" panose="020F0502020204030204" pitchFamily="34" charset="0"/>
                <a:cs typeface="Times New Roman" panose="02020603050405020304" pitchFamily="18" charset="0"/>
                <a:hlinkClick r:id="rId10"/>
              </a:rPr>
              <a:t>Race conditions</a:t>
            </a:r>
            <a:endParaRPr lang="en-AU" sz="1800" dirty="0">
              <a:latin typeface="+mn-lt"/>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dirty="0"/>
          </a:p>
        </p:txBody>
      </p:sp>
    </p:spTree>
    <p:extLst>
      <p:ext uri="{BB962C8B-B14F-4D97-AF65-F5344CB8AC3E}">
        <p14:creationId xmlns:p14="http://schemas.microsoft.com/office/powerpoint/2010/main" val="24609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100" u="sng" dirty="0">
                <a:solidFill>
                  <a:srgbClr val="001C4A"/>
                </a:solidFill>
                <a:effectLst/>
                <a:latin typeface="Arial" panose="020B0604020202020204" pitchFamily="34" charset="0"/>
                <a:ea typeface="Calibri" panose="020F0502020204030204" pitchFamily="34" charset="0"/>
                <a:hlinkClick r:id="rId6"/>
              </a:rPr>
              <a:t>Software Engineering 11–12 Syllabus</a:t>
            </a:r>
            <a:r>
              <a:rPr lang="en-AU" sz="1100"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2022.</a:t>
            </a:r>
          </a:p>
          <a:p>
            <a:pPr>
              <a:lnSpc>
                <a:spcPct val="150000"/>
              </a:lnSpc>
              <a:spcBef>
                <a:spcPts val="1200"/>
              </a:spcBef>
              <a:spcAft>
                <a:spcPts val="600"/>
              </a:spcAft>
            </a:pPr>
            <a:r>
              <a:rPr lang="en-AU" sz="1100" u="sng" dirty="0">
                <a:solidFill>
                  <a:srgbClr val="001C4A"/>
                </a:solidFill>
                <a:effectLst/>
                <a:latin typeface="Arial" panose="020B0604020202020204" pitchFamily="34" charset="0"/>
                <a:ea typeface="Calibri" panose="020F0502020204030204" pitchFamily="34" charset="0"/>
                <a:hlinkClick r:id="rId7"/>
              </a:rPr>
              <a:t>Software Engineering 11–12 Course Specifications</a:t>
            </a:r>
            <a:r>
              <a:rPr lang="en-AU" sz="1100"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2022.</a:t>
            </a:r>
          </a:p>
          <a:p>
            <a:pPr>
              <a:lnSpc>
                <a:spcPct val="150000"/>
              </a:lnSpc>
              <a:spcBef>
                <a:spcPts val="1200"/>
              </a:spcBef>
              <a:spcAft>
                <a:spcPts val="600"/>
              </a:spcAft>
            </a:pPr>
            <a:r>
              <a:rPr lang="en-AU" sz="1100" dirty="0">
                <a:effectLst/>
                <a:latin typeface="Arial" panose="020B0604020202020204" pitchFamily="34" charset="0"/>
                <a:ea typeface="Calibri" panose="020F0502020204030204" pitchFamily="34" charset="0"/>
              </a:rPr>
              <a:t>Cisco Systems, Inc (2024) ‘</a:t>
            </a:r>
            <a:r>
              <a:rPr lang="en-AU" sz="1100" u="sng" dirty="0">
                <a:solidFill>
                  <a:srgbClr val="001C4A"/>
                </a:solidFill>
                <a:effectLst/>
                <a:latin typeface="Arial" panose="020B0604020202020204" pitchFamily="34" charset="0"/>
                <a:ea typeface="Calibri" panose="020F0502020204030204" pitchFamily="34" charset="0"/>
                <a:hlinkClick r:id="rId8"/>
              </a:rPr>
              <a:t>What Are the Most Common Cyber Attacks?</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Security</a:t>
            </a:r>
            <a:r>
              <a:rPr lang="en-AU" sz="1100" dirty="0">
                <a:effectLst/>
                <a:latin typeface="Arial" panose="020B0604020202020204" pitchFamily="34" charset="0"/>
                <a:ea typeface="Calibri" panose="020F0502020204030204" pitchFamily="34" charset="0"/>
              </a:rPr>
              <a:t>, Cisco website, accessed 19 November 2024.</a:t>
            </a:r>
          </a:p>
          <a:p>
            <a:pPr>
              <a:lnSpc>
                <a:spcPct val="150000"/>
              </a:lnSpc>
              <a:spcBef>
                <a:spcPts val="1200"/>
              </a:spcBef>
              <a:spcAft>
                <a:spcPts val="600"/>
              </a:spcAft>
            </a:pPr>
            <a:r>
              <a:rPr lang="en-AU" sz="1100" dirty="0">
                <a:effectLst/>
                <a:latin typeface="Arial" panose="020B0604020202020204" pitchFamily="34" charset="0"/>
                <a:ea typeface="Calibri" panose="020F0502020204030204" pitchFamily="34" charset="0"/>
              </a:rPr>
              <a:t>Dizdar A (4 April 2022) ‘</a:t>
            </a:r>
            <a:r>
              <a:rPr lang="en-AU" sz="1100" u="sng" dirty="0">
                <a:solidFill>
                  <a:srgbClr val="001C4A"/>
                </a:solidFill>
                <a:effectLst/>
                <a:latin typeface="Arial" panose="020B0604020202020204" pitchFamily="34" charset="0"/>
                <a:ea typeface="Calibri" panose="020F0502020204030204" pitchFamily="34" charset="0"/>
                <a:hlinkClick r:id="rId9"/>
              </a:rPr>
              <a:t>What is XSS? Impact, Types, and Prevention</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Bright Security blog</a:t>
            </a:r>
            <a:r>
              <a:rPr lang="en-AU" sz="1100" dirty="0">
                <a:effectLst/>
                <a:latin typeface="Arial" panose="020B0604020202020204" pitchFamily="34" charset="0"/>
                <a:ea typeface="Calibri" panose="020F0502020204030204" pitchFamily="34" charset="0"/>
              </a:rPr>
              <a:t>, accessed 19 November 2024.</a:t>
            </a:r>
          </a:p>
          <a:p>
            <a:pPr>
              <a:lnSpc>
                <a:spcPct val="150000"/>
              </a:lnSpc>
              <a:spcBef>
                <a:spcPts val="1200"/>
              </a:spcBef>
              <a:spcAft>
                <a:spcPts val="600"/>
              </a:spcAft>
            </a:pPr>
            <a:r>
              <a:rPr lang="en-AU" sz="1100" dirty="0">
                <a:effectLst/>
                <a:latin typeface="Arial" panose="020B0604020202020204" pitchFamily="34" charset="0"/>
                <a:ea typeface="Calibri" panose="020F0502020204030204" pitchFamily="34" charset="0"/>
              </a:rPr>
              <a:t>Dizdar A (28 June 2023) ‘</a:t>
            </a:r>
            <a:r>
              <a:rPr lang="en-AU" sz="1100" u="sng" dirty="0">
                <a:solidFill>
                  <a:srgbClr val="001C4A"/>
                </a:solidFill>
                <a:effectLst/>
                <a:latin typeface="Arial" panose="020B0604020202020204" pitchFamily="34" charset="0"/>
                <a:ea typeface="Calibri" panose="020F0502020204030204" pitchFamily="34" charset="0"/>
                <a:hlinkClick r:id="rId10"/>
              </a:rPr>
              <a:t>11 API Security Best Practices You Must Know</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Bright Security blog</a:t>
            </a:r>
            <a:r>
              <a:rPr lang="en-AU" sz="1100" dirty="0">
                <a:effectLst/>
                <a:latin typeface="Arial" panose="020B0604020202020204" pitchFamily="34" charset="0"/>
                <a:ea typeface="Calibri" panose="020F0502020204030204" pitchFamily="34" charset="0"/>
              </a:rPr>
              <a:t>, accessed 19 November 2024.</a:t>
            </a:r>
          </a:p>
          <a:p>
            <a:pPr>
              <a:lnSpc>
                <a:spcPct val="150000"/>
              </a:lnSpc>
              <a:spcBef>
                <a:spcPts val="1200"/>
              </a:spcBef>
              <a:spcAft>
                <a:spcPts val="600"/>
              </a:spcAft>
            </a:pPr>
            <a:r>
              <a:rPr lang="en-AU" sz="1100" dirty="0">
                <a:effectLst/>
                <a:latin typeface="Arial" panose="020B0604020202020204" pitchFamily="34" charset="0"/>
                <a:ea typeface="Calibri" panose="020F0502020204030204" pitchFamily="34" charset="0"/>
              </a:rPr>
              <a:t>Imperva (2024a)</a:t>
            </a:r>
            <a:r>
              <a:rPr lang="en-AU" sz="1100" u="sng" dirty="0">
                <a:solidFill>
                  <a:srgbClr val="001C4A"/>
                </a:solidFill>
                <a:effectLst/>
                <a:latin typeface="Arial" panose="020B0604020202020204" pitchFamily="34" charset="0"/>
                <a:ea typeface="Calibri" panose="020F0502020204030204" pitchFamily="34" charset="0"/>
                <a:hlinkClick r:id="rId11"/>
              </a:rPr>
              <a:t>’Data Protection</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Imperva Learning </a:t>
            </a:r>
            <a:r>
              <a:rPr lang="en-AU" sz="1100" i="1" dirty="0" err="1">
                <a:effectLst/>
                <a:latin typeface="Arial" panose="020B0604020202020204" pitchFamily="34" charset="0"/>
                <a:ea typeface="Calibri" panose="020F0502020204030204" pitchFamily="34" charset="0"/>
              </a:rPr>
              <a:t>Center</a:t>
            </a:r>
            <a:r>
              <a:rPr lang="en-AU" sz="1100" i="1" dirty="0">
                <a:effectLst/>
                <a:latin typeface="Arial" panose="020B0604020202020204" pitchFamily="34" charset="0"/>
                <a:ea typeface="Calibri" panose="020F0502020204030204" pitchFamily="34" charset="0"/>
              </a:rPr>
              <a:t>: Data Security</a:t>
            </a:r>
            <a:r>
              <a:rPr lang="en-AU" sz="1100" dirty="0">
                <a:effectLst/>
                <a:latin typeface="Arial" panose="020B0604020202020204" pitchFamily="34" charset="0"/>
                <a:ea typeface="Calibri" panose="020F0502020204030204" pitchFamily="34" charset="0"/>
              </a:rPr>
              <a:t>, Imperva website, accessed 19 November 2024.</a:t>
            </a:r>
          </a:p>
          <a:p>
            <a:pPr>
              <a:lnSpc>
                <a:spcPct val="150000"/>
              </a:lnSpc>
              <a:spcBef>
                <a:spcPts val="1200"/>
              </a:spcBef>
              <a:spcAft>
                <a:spcPts val="600"/>
              </a:spcAft>
            </a:pPr>
            <a:r>
              <a:rPr lang="en-AU" sz="1100" dirty="0">
                <a:effectLst/>
                <a:latin typeface="Arial" panose="020B0604020202020204" pitchFamily="34" charset="0"/>
                <a:ea typeface="Calibri" panose="020F0502020204030204" pitchFamily="34" charset="0"/>
              </a:rPr>
              <a:t>——(2024b) ‘</a:t>
            </a:r>
            <a:r>
              <a:rPr lang="en-AU" sz="1100" u="sng" dirty="0">
                <a:solidFill>
                  <a:srgbClr val="001C4A"/>
                </a:solidFill>
                <a:effectLst/>
                <a:latin typeface="Arial" panose="020B0604020202020204" pitchFamily="34" charset="0"/>
                <a:ea typeface="Calibri" panose="020F0502020204030204" pitchFamily="34" charset="0"/>
                <a:hlinkClick r:id="rId12"/>
              </a:rPr>
              <a:t>Cybersecurity Threats</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Imperva Learning </a:t>
            </a:r>
            <a:r>
              <a:rPr lang="en-AU" sz="1100" i="1" dirty="0" err="1">
                <a:effectLst/>
                <a:latin typeface="Arial" panose="020B0604020202020204" pitchFamily="34" charset="0"/>
                <a:ea typeface="Calibri" panose="020F0502020204030204" pitchFamily="34" charset="0"/>
              </a:rPr>
              <a:t>Center</a:t>
            </a:r>
            <a:r>
              <a:rPr lang="en-AU" sz="1100" i="1" dirty="0">
                <a:effectLst/>
                <a:latin typeface="Arial" panose="020B0604020202020204" pitchFamily="34" charset="0"/>
                <a:ea typeface="Calibri" panose="020F0502020204030204" pitchFamily="34" charset="0"/>
              </a:rPr>
              <a:t>: Cybersecurity 101</a:t>
            </a:r>
            <a:r>
              <a:rPr lang="en-AU" sz="1100" dirty="0">
                <a:effectLst/>
                <a:latin typeface="Arial" panose="020B0604020202020204" pitchFamily="34" charset="0"/>
                <a:ea typeface="Calibri" panose="020F0502020204030204" pitchFamily="34" charset="0"/>
              </a:rPr>
              <a:t>, Imperva website, accessed 19 November 2024.</a:t>
            </a:r>
          </a:p>
          <a:p>
            <a:pPr>
              <a:spcAft>
                <a:spcPts val="600"/>
              </a:spcAft>
            </a:pPr>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AF77F22-0DFC-F394-B9FF-F52555FCD6A2}"/>
              </a:ext>
            </a:extLst>
          </p:cNvPr>
          <p:cNvSpPr>
            <a:spLocks noGrp="1"/>
          </p:cNvSpPr>
          <p:nvPr>
            <p:ph type="pic" sz="quarter" idx="13"/>
          </p:nvPr>
        </p:nvSpPr>
        <p:spPr>
          <a:xfrm>
            <a:off x="360001" y="1685348"/>
            <a:ext cx="11483999" cy="4210718"/>
          </a:xfrm>
        </p:spPr>
        <p:txBody>
          <a:bodyPr/>
          <a:lstStyle/>
          <a:p>
            <a:pPr>
              <a:lnSpc>
                <a:spcPct val="150000"/>
              </a:lnSpc>
              <a:spcBef>
                <a:spcPts val="1200"/>
              </a:spcBef>
              <a:spcAft>
                <a:spcPts val="600"/>
              </a:spcAft>
            </a:pPr>
            <a:r>
              <a:rPr lang="en-AU" sz="1100" dirty="0">
                <a:effectLst/>
                <a:latin typeface="Arial" panose="020B0604020202020204" pitchFamily="34" charset="0"/>
                <a:ea typeface="Calibri" panose="020F0502020204030204" pitchFamily="34" charset="0"/>
              </a:rPr>
              <a:t>——(2024c) ‘</a:t>
            </a:r>
            <a:r>
              <a:rPr lang="en-AU" sz="1100" u="sng" dirty="0">
                <a:solidFill>
                  <a:srgbClr val="001C4A"/>
                </a:solidFill>
                <a:effectLst/>
                <a:latin typeface="Arial" panose="020B0604020202020204" pitchFamily="34" charset="0"/>
                <a:ea typeface="Calibri" panose="020F0502020204030204" pitchFamily="34" charset="0"/>
                <a:hlinkClick r:id="rId2"/>
              </a:rPr>
              <a:t>SAST, DAST, IAST and RASP</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Imperva Learning </a:t>
            </a:r>
            <a:r>
              <a:rPr lang="en-AU" sz="1100" i="1" dirty="0" err="1">
                <a:effectLst/>
                <a:latin typeface="Arial" panose="020B0604020202020204" pitchFamily="34" charset="0"/>
                <a:ea typeface="Calibri" panose="020F0502020204030204" pitchFamily="34" charset="0"/>
              </a:rPr>
              <a:t>Center</a:t>
            </a:r>
            <a:r>
              <a:rPr lang="en-AU" sz="1100" i="1" dirty="0">
                <a:effectLst/>
                <a:latin typeface="Arial" panose="020B0604020202020204" pitchFamily="34" charset="0"/>
                <a:ea typeface="Calibri" panose="020F0502020204030204" pitchFamily="34" charset="0"/>
              </a:rPr>
              <a:t>: Cybersecurity Solutions and Tools</a:t>
            </a:r>
            <a:r>
              <a:rPr lang="en-AU" sz="1100" dirty="0">
                <a:effectLst/>
                <a:latin typeface="Arial" panose="020B0604020202020204" pitchFamily="34" charset="0"/>
                <a:ea typeface="Calibri" panose="020F0502020204030204" pitchFamily="34" charset="0"/>
              </a:rPr>
              <a:t>, Imperva website,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——(2024d) ‘</a:t>
            </a:r>
            <a:r>
              <a:rPr lang="en-AU" sz="1100" u="sng" dirty="0">
                <a:solidFill>
                  <a:srgbClr val="001C4A"/>
                </a:solidFill>
                <a:effectLst/>
                <a:latin typeface="Arial" panose="020B0604020202020204" pitchFamily="34" charset="0"/>
                <a:ea typeface="Calibri" panose="020F0502020204030204" pitchFamily="34" charset="0"/>
                <a:hlinkClick r:id="rId3"/>
              </a:rPr>
              <a:t>Vulnerability Assessment</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Imperva Learning </a:t>
            </a:r>
            <a:r>
              <a:rPr lang="en-AU" sz="1100" i="1" dirty="0" err="1">
                <a:effectLst/>
                <a:latin typeface="Arial" panose="020B0604020202020204" pitchFamily="34" charset="0"/>
                <a:ea typeface="Calibri" panose="020F0502020204030204" pitchFamily="34" charset="0"/>
              </a:rPr>
              <a:t>Center</a:t>
            </a:r>
            <a:r>
              <a:rPr lang="en-AU" sz="1100" i="1" dirty="0">
                <a:effectLst/>
                <a:latin typeface="Arial" panose="020B0604020202020204" pitchFamily="34" charset="0"/>
                <a:ea typeface="Calibri" panose="020F0502020204030204" pitchFamily="34" charset="0"/>
              </a:rPr>
              <a:t>: Testing and Assessment</a:t>
            </a:r>
            <a:r>
              <a:rPr lang="en-AU" sz="1100" dirty="0">
                <a:effectLst/>
                <a:latin typeface="Arial" panose="020B0604020202020204" pitchFamily="34" charset="0"/>
                <a:ea typeface="Calibri" panose="020F0502020204030204" pitchFamily="34" charset="0"/>
              </a:rPr>
              <a:t>, Imperva website,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——(2024e) ‘</a:t>
            </a:r>
            <a:r>
              <a:rPr lang="en-AU" sz="1100" u="sng" dirty="0">
                <a:solidFill>
                  <a:srgbClr val="001C4A"/>
                </a:solidFill>
                <a:effectLst/>
                <a:latin typeface="Arial" panose="020B0604020202020204" pitchFamily="34" charset="0"/>
                <a:ea typeface="Calibri" panose="020F0502020204030204" pitchFamily="34" charset="0"/>
                <a:hlinkClick r:id="rId4"/>
              </a:rPr>
              <a:t>Penetration Testing</a:t>
            </a:r>
            <a:r>
              <a:rPr lang="en-AU" sz="1100" dirty="0">
                <a:effectLst/>
                <a:latin typeface="Arial" panose="020B0604020202020204" pitchFamily="34" charset="0"/>
                <a:ea typeface="Calibri" panose="020F0502020204030204" pitchFamily="34" charset="0"/>
              </a:rPr>
              <a:t>’, Imperva Learning </a:t>
            </a:r>
            <a:r>
              <a:rPr lang="en-AU" sz="1100" dirty="0" err="1">
                <a:effectLst/>
                <a:latin typeface="Arial" panose="020B0604020202020204" pitchFamily="34" charset="0"/>
                <a:ea typeface="Calibri" panose="020F0502020204030204" pitchFamily="34" charset="0"/>
              </a:rPr>
              <a:t>Center</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Testing and Assessment</a:t>
            </a:r>
            <a:r>
              <a:rPr lang="en-AU" sz="1100" dirty="0">
                <a:effectLst/>
                <a:latin typeface="Arial" panose="020B0604020202020204" pitchFamily="34" charset="0"/>
                <a:ea typeface="Calibri" panose="020F0502020204030204" pitchFamily="34" charset="0"/>
              </a:rPr>
              <a:t>, Imperva website,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NESA (NSW Education Standards Authority) (2022) ‘</a:t>
            </a:r>
            <a:r>
              <a:rPr lang="en-AU" sz="1100" u="sng" dirty="0">
                <a:solidFill>
                  <a:srgbClr val="001C4A"/>
                </a:solidFill>
                <a:effectLst/>
                <a:latin typeface="Arial" panose="020B0604020202020204" pitchFamily="34" charset="0"/>
                <a:ea typeface="Calibri" panose="020F0502020204030204" pitchFamily="34" charset="0"/>
                <a:hlinkClick r:id="rId5"/>
              </a:rPr>
              <a:t>Year 12 – Teaching advice for Secure software architecture: Why is it important?</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Software Engineering 11–12 Syllabus: Content</a:t>
            </a:r>
            <a:r>
              <a:rPr lang="en-AU" sz="1100" dirty="0">
                <a:effectLst/>
                <a:latin typeface="Arial" panose="020B0604020202020204" pitchFamily="34" charset="0"/>
                <a:ea typeface="Calibri" panose="020F0502020204030204" pitchFamily="34" charset="0"/>
              </a:rPr>
              <a:t>, NESA website,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NESA (2024) ‘</a:t>
            </a:r>
            <a:r>
              <a:rPr lang="en-AU" sz="1100" u="sng" dirty="0">
                <a:solidFill>
                  <a:srgbClr val="001C4A"/>
                </a:solidFill>
                <a:effectLst/>
                <a:latin typeface="Arial" panose="020B0604020202020204" pitchFamily="34" charset="0"/>
                <a:ea typeface="Calibri" panose="020F0502020204030204" pitchFamily="34" charset="0"/>
                <a:hlinkClick r:id="rId6"/>
              </a:rPr>
              <a:t>HSC Software Engineering Familiarisation</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Familiarisation questions</a:t>
            </a:r>
            <a:r>
              <a:rPr lang="en-AU" sz="1100" dirty="0">
                <a:effectLst/>
                <a:latin typeface="Arial" panose="020B0604020202020204" pitchFamily="34" charset="0"/>
                <a:ea typeface="Calibri" panose="020F0502020204030204" pitchFamily="34" charset="0"/>
              </a:rPr>
              <a:t>, HSC Online Examinations,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OWASP (Open Worldwide Application Security Project) API Security Project team (2023) ‘</a:t>
            </a:r>
            <a:r>
              <a:rPr lang="en-AU" sz="1100" u="sng" dirty="0">
                <a:solidFill>
                  <a:srgbClr val="001C4A"/>
                </a:solidFill>
                <a:effectLst/>
                <a:latin typeface="Arial" panose="020B0604020202020204" pitchFamily="34" charset="0"/>
                <a:ea typeface="Calibri" panose="020F0502020204030204" pitchFamily="34" charset="0"/>
                <a:hlinkClick r:id="rId7"/>
              </a:rPr>
              <a:t>OWASP Top 10 API Security Risks – 2023</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OWASP API Security Top 10: 2023</a:t>
            </a:r>
            <a:r>
              <a:rPr lang="en-AU" sz="1100" dirty="0">
                <a:effectLst/>
                <a:latin typeface="Arial" panose="020B0604020202020204" pitchFamily="34" charset="0"/>
                <a:ea typeface="Calibri" panose="020F0502020204030204" pitchFamily="34" charset="0"/>
              </a:rPr>
              <a:t>, OWASP website,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Prasad V (14 March 2024) ‘</a:t>
            </a:r>
            <a:r>
              <a:rPr lang="en-AU" sz="1100" u="sng" dirty="0">
                <a:solidFill>
                  <a:srgbClr val="001C4A"/>
                </a:solidFill>
                <a:effectLst/>
                <a:latin typeface="Arial" panose="020B0604020202020204" pitchFamily="34" charset="0"/>
                <a:ea typeface="Calibri" panose="020F0502020204030204" pitchFamily="34" charset="0"/>
                <a:hlinkClick r:id="rId8"/>
              </a:rPr>
              <a:t>The Art of Secure Coding</a:t>
            </a:r>
            <a:r>
              <a:rPr lang="en-AU" sz="1100" dirty="0">
                <a:effectLst/>
                <a:latin typeface="Arial" panose="020B0604020202020204" pitchFamily="34" charset="0"/>
                <a:ea typeface="Calibri" panose="020F0502020204030204" pitchFamily="34" charset="0"/>
              </a:rPr>
              <a:t>’, </a:t>
            </a:r>
            <a:r>
              <a:rPr lang="en-AU" sz="1100" i="1" dirty="0" err="1">
                <a:effectLst/>
                <a:latin typeface="Arial" panose="020B0604020202020204" pitchFamily="34" charset="0"/>
                <a:ea typeface="Calibri" panose="020F0502020204030204" pitchFamily="34" charset="0"/>
              </a:rPr>
              <a:t>AppSecEngineer</a:t>
            </a:r>
            <a:r>
              <a:rPr lang="en-AU" sz="1100" i="1" dirty="0">
                <a:effectLst/>
                <a:latin typeface="Arial" panose="020B0604020202020204" pitchFamily="34" charset="0"/>
                <a:ea typeface="Calibri" panose="020F0502020204030204" pitchFamily="34" charset="0"/>
              </a:rPr>
              <a:t> blog</a:t>
            </a:r>
            <a:r>
              <a:rPr lang="en-AU" sz="1100" dirty="0">
                <a:effectLst/>
                <a:latin typeface="Arial" panose="020B0604020202020204" pitchFamily="34" charset="0"/>
                <a:ea typeface="Calibri" panose="020F0502020204030204" pitchFamily="34" charset="0"/>
              </a:rPr>
              <a:t>, accessed 19 November 2024.</a:t>
            </a:r>
          </a:p>
          <a:p>
            <a:pPr>
              <a:lnSpc>
                <a:spcPct val="200000"/>
              </a:lnSpc>
              <a:spcBef>
                <a:spcPts val="1200"/>
              </a:spcBef>
              <a:spcAft>
                <a:spcPts val="600"/>
              </a:spcAft>
            </a:pPr>
            <a:r>
              <a:rPr lang="en-AU" sz="1100" dirty="0">
                <a:effectLst/>
                <a:latin typeface="Arial" panose="020B0604020202020204" pitchFamily="34" charset="0"/>
                <a:ea typeface="Calibri" panose="020F0502020204030204" pitchFamily="34" charset="0"/>
              </a:rPr>
              <a:t>Proofpoint (2024) ‘</a:t>
            </a:r>
            <a:r>
              <a:rPr lang="en-AU" sz="1100" u="sng" dirty="0">
                <a:solidFill>
                  <a:srgbClr val="001C4A"/>
                </a:solidFill>
                <a:effectLst/>
                <a:latin typeface="Arial" panose="020B0604020202020204" pitchFamily="34" charset="0"/>
                <a:ea typeface="Calibri" panose="020F0502020204030204" pitchFamily="34" charset="0"/>
                <a:hlinkClick r:id="rId9"/>
              </a:rPr>
              <a:t>What Is Data Protection?</a:t>
            </a:r>
            <a:r>
              <a:rPr lang="en-AU" sz="1100" dirty="0">
                <a:effectLst/>
                <a:latin typeface="Arial" panose="020B0604020202020204" pitchFamily="34" charset="0"/>
                <a:ea typeface="Calibri" panose="020F0502020204030204" pitchFamily="34" charset="0"/>
              </a:rPr>
              <a:t>’, </a:t>
            </a:r>
            <a:r>
              <a:rPr lang="en-AU" sz="1100" i="1" dirty="0">
                <a:effectLst/>
                <a:latin typeface="Arial" panose="020B0604020202020204" pitchFamily="34" charset="0"/>
                <a:ea typeface="Calibri" panose="020F0502020204030204" pitchFamily="34" charset="0"/>
              </a:rPr>
              <a:t>Cybersecurity Glossary</a:t>
            </a:r>
            <a:r>
              <a:rPr lang="en-AU" sz="1100" dirty="0">
                <a:effectLst/>
                <a:latin typeface="Arial" panose="020B0604020202020204" pitchFamily="34" charset="0"/>
                <a:ea typeface="Calibri" panose="020F0502020204030204" pitchFamily="34" charset="0"/>
              </a:rPr>
              <a:t>, Proofpoint website, accessed 19 November 2024.</a:t>
            </a:r>
          </a:p>
          <a:p>
            <a:pPr>
              <a:lnSpc>
                <a:spcPct val="200000"/>
              </a:lnSpc>
              <a:spcBef>
                <a:spcPts val="1200"/>
              </a:spcBef>
              <a:spcAft>
                <a:spcPts val="600"/>
              </a:spcAft>
            </a:pPr>
            <a:endParaRPr lang="en-AU" sz="1100" dirty="0">
              <a:effectLst/>
              <a:latin typeface="Arial" panose="020B0604020202020204" pitchFamily="34" charset="0"/>
              <a:ea typeface="Calibri" panose="020F0502020204030204" pitchFamily="34" charset="0"/>
            </a:endParaRPr>
          </a:p>
          <a:p>
            <a:endParaRPr lang="en-AU" dirty="0"/>
          </a:p>
        </p:txBody>
      </p:sp>
      <p:sp>
        <p:nvSpPr>
          <p:cNvPr id="3" name="Slide Number Placeholder 2">
            <a:extLst>
              <a:ext uri="{FF2B5EF4-FFF2-40B4-BE49-F238E27FC236}">
                <a16:creationId xmlns:a16="http://schemas.microsoft.com/office/drawing/2014/main" id="{AC54D373-DA13-3D38-5769-CC9F046A2414}"/>
              </a:ext>
            </a:extLst>
          </p:cNvPr>
          <p:cNvSpPr>
            <a:spLocks noGrp="1"/>
          </p:cNvSpPr>
          <p:nvPr>
            <p:ph type="sldNum" sz="quarter" idx="12"/>
          </p:nvPr>
        </p:nvSpPr>
        <p:spPr/>
        <p:txBody>
          <a:bodyPr/>
          <a:lstStyle/>
          <a:p>
            <a:fld id="{10A01DC5-1685-4615-8240-15192985C6A2}" type="slidenum">
              <a:rPr lang="en-AU" smtClean="0"/>
              <a:t>36</a:t>
            </a:fld>
            <a:endParaRPr lang="en-AU" dirty="0"/>
          </a:p>
        </p:txBody>
      </p:sp>
      <p:sp>
        <p:nvSpPr>
          <p:cNvPr id="4" name="Title 3">
            <a:extLst>
              <a:ext uri="{FF2B5EF4-FFF2-40B4-BE49-F238E27FC236}">
                <a16:creationId xmlns:a16="http://schemas.microsoft.com/office/drawing/2014/main" id="{16DD2D73-2EFC-0270-2860-BF5B2DE429C9}"/>
              </a:ext>
            </a:extLst>
          </p:cNvPr>
          <p:cNvSpPr>
            <a:spLocks noGrp="1"/>
          </p:cNvSpPr>
          <p:nvPr>
            <p:ph type="title"/>
          </p:nvPr>
        </p:nvSpPr>
        <p:spPr/>
        <p:txBody>
          <a:bodyPr/>
          <a:lstStyle/>
          <a:p>
            <a:r>
              <a:rPr lang="en-AU" dirty="0"/>
              <a:t>References (2)</a:t>
            </a:r>
          </a:p>
        </p:txBody>
      </p:sp>
    </p:spTree>
    <p:extLst>
      <p:ext uri="{BB962C8B-B14F-4D97-AF65-F5344CB8AC3E}">
        <p14:creationId xmlns:p14="http://schemas.microsoft.com/office/powerpoint/2010/main" val="1963950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37</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Defining secure coding</a:t>
            </a:r>
            <a:br>
              <a:rPr lang="en-AU" dirty="0">
                <a:latin typeface="+mj-lt"/>
              </a:rPr>
            </a:b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Defining secure coding</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n-lt"/>
              </a:rPr>
              <a:t>Preventing cybersecurity incidents starts with the source code</a:t>
            </a:r>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fontAlgn="base">
              <a:spcAft>
                <a:spcPts val="600"/>
              </a:spcAft>
            </a:pPr>
            <a:r>
              <a:rPr lang="en-AU" sz="1800" dirty="0">
                <a:latin typeface="+mn-lt"/>
              </a:rPr>
              <a:t>Secure coding is the practice of writing software in a way that protects it from vulnerabilities. </a:t>
            </a:r>
          </a:p>
          <a:p>
            <a:pPr fontAlgn="base">
              <a:spcAft>
                <a:spcPts val="600"/>
              </a:spcAft>
            </a:pPr>
            <a:r>
              <a:rPr lang="en-AU" sz="1800" dirty="0">
                <a:latin typeface="+mn-lt"/>
              </a:rPr>
              <a:t>This practice is crucial in software development because it directly addresses the increasing concerns of cyber threats and security breaches. </a:t>
            </a:r>
          </a:p>
          <a:p>
            <a:pPr fontAlgn="base">
              <a:spcAft>
                <a:spcPts val="600"/>
              </a:spcAft>
            </a:pPr>
            <a:r>
              <a:rPr lang="en-AU" sz="1800" dirty="0">
                <a:latin typeface="+mn-lt"/>
              </a:rPr>
              <a:t>Secure coding is not just about fixing bugs after they are discovered, it is about proactively designing and writing code to prevent security vulnerabilities from occurring in the first place.</a:t>
            </a:r>
          </a:p>
          <a:p>
            <a:pPr fontAlgn="base">
              <a:spcAft>
                <a:spcPts val="600"/>
              </a:spcAft>
            </a:pPr>
            <a:r>
              <a:rPr lang="en-AU" sz="1800" dirty="0">
                <a:latin typeface="+mn-lt"/>
              </a:rPr>
              <a:t>Security from the start helps reduce long-term costs which may arise if an exploit results in the leak of sensitive information of users.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38909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Why write secure code?</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n-lt"/>
              </a:rPr>
              <a:t>‘The security of software is as important as its functionality.’ – The Art of Secure coding (Prasad 2024)</a:t>
            </a:r>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6"/>
            <a:ext cx="11206566" cy="4807835"/>
          </a:xfrm>
        </p:spPr>
        <p:txBody>
          <a:bodyPr/>
          <a:lstStyle/>
          <a:p>
            <a:pPr fontAlgn="base">
              <a:spcAft>
                <a:spcPts val="600"/>
              </a:spcAft>
            </a:pPr>
            <a:r>
              <a:rPr lang="en-AU" sz="1800" dirty="0">
                <a:latin typeface="+mn-lt"/>
              </a:rPr>
              <a:t>Developing secure software to minimise cyber attacks and vulnerabilities protects data and systems, enhances trust, ensures regulatory compliance, improves business continuity, saves costs and provides a competitive edge in the market.</a:t>
            </a:r>
          </a:p>
          <a:p>
            <a:pPr fontAlgn="base">
              <a:spcAft>
                <a:spcPts val="600"/>
              </a:spcAft>
            </a:pPr>
            <a:r>
              <a:rPr lang="en-AU" sz="1800" dirty="0">
                <a:latin typeface="+mn-lt"/>
              </a:rPr>
              <a:t>Secure coding is more than just writing, compiling and releasing code into applications.</a:t>
            </a:r>
          </a:p>
          <a:p>
            <a:pPr fontAlgn="base">
              <a:spcAft>
                <a:spcPts val="600"/>
              </a:spcAft>
            </a:pPr>
            <a:r>
              <a:rPr lang="en-AU" sz="1800" dirty="0">
                <a:latin typeface="+mn-lt"/>
              </a:rPr>
              <a:t>It requires an understanding of secure software architecture: the IT infrastructure, hardware, software and systems.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45090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Key concepts</a:t>
            </a:r>
            <a:br>
              <a:rPr lang="en-AU" dirty="0">
                <a:latin typeface="+mj-lt"/>
              </a:rPr>
            </a:b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9321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latin typeface="+mj-lt"/>
              </a:rPr>
              <a:t>Key concepts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Provide a definition, characteristics and example of each</a:t>
            </a:r>
          </a:p>
        </p:txBody>
      </p:sp>
      <p:sp>
        <p:nvSpPr>
          <p:cNvPr id="2" name="Text Placeholder 1">
            <a:extLst>
              <a:ext uri="{FF2B5EF4-FFF2-40B4-BE49-F238E27FC236}">
                <a16:creationId xmlns:a16="http://schemas.microsoft.com/office/drawing/2014/main" id="{E30A2765-4794-3208-051B-2A146DC84345}"/>
              </a:ext>
            </a:extLst>
          </p:cNvPr>
          <p:cNvSpPr>
            <a:spLocks noGrp="1"/>
          </p:cNvSpPr>
          <p:nvPr>
            <p:ph type="body" sz="quarter" idx="17"/>
          </p:nvPr>
        </p:nvSpPr>
        <p:spPr/>
        <p:txBody>
          <a:bodyPr/>
          <a:lstStyle/>
          <a:p>
            <a:pPr>
              <a:spcAft>
                <a:spcPts val="600"/>
              </a:spcAft>
            </a:pPr>
            <a:r>
              <a:rPr lang="en-US" sz="1800" b="1" dirty="0"/>
              <a:t>Topics</a:t>
            </a: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3"/>
              </a:rPr>
              <a:t>Data protection</a:t>
            </a:r>
            <a:endParaRPr lang="en-AU" sz="180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4"/>
              </a:rPr>
              <a:t>Cyber attacks</a:t>
            </a:r>
            <a:endParaRPr lang="en-AU" sz="180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5"/>
              </a:rPr>
              <a:t>Static application security testing (SAST)</a:t>
            </a:r>
            <a:endParaRPr lang="en-AU" sz="180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5"/>
              </a:rPr>
              <a:t>Dynamic application security testing (DAST)</a:t>
            </a:r>
            <a:endParaRPr lang="en-AU" sz="1800" i="0" u="sng" strike="noStrike" dirty="0">
              <a:solidFill>
                <a:srgbClr val="2F5496"/>
              </a:solidFill>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6"/>
              </a:rPr>
              <a:t>Vulnerability assessment</a:t>
            </a:r>
            <a:endParaRPr lang="en-AU" sz="180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7"/>
              </a:rPr>
              <a:t>Penetration testing</a:t>
            </a:r>
            <a:endParaRPr lang="en-AU" sz="180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i="0" u="sng" strike="noStrike" dirty="0">
                <a:solidFill>
                  <a:srgbClr val="2F5496"/>
                </a:solidFill>
                <a:effectLst/>
                <a:latin typeface="Arial" panose="020B0604020202020204" pitchFamily="34" charset="0"/>
                <a:hlinkClick r:id="rId8"/>
              </a:rPr>
              <a:t>API security</a:t>
            </a:r>
            <a:endParaRPr lang="en-AU" sz="1800" i="0" u="none" strike="noStrike" dirty="0">
              <a:effectLst/>
              <a:latin typeface="Arial" panose="020B0604020202020204" pitchFamily="34" charset="0"/>
            </a:endParaRPr>
          </a:p>
          <a:p>
            <a:pPr marL="285750" indent="-285750" algn="l" rtl="0" eaLnBrk="1" fontAlgn="t" latinLnBrk="0" hangingPunct="1">
              <a:lnSpc>
                <a:spcPct val="150000"/>
              </a:lnSpc>
              <a:spcBef>
                <a:spcPts val="0"/>
              </a:spcBef>
              <a:spcAft>
                <a:spcPts val="600"/>
              </a:spcAft>
              <a:buFont typeface="Arial" panose="020B0604020202020204" pitchFamily="34" charset="0"/>
              <a:buChar char="•"/>
            </a:pPr>
            <a:r>
              <a:rPr lang="en-AU" sz="1800" u="sng" dirty="0">
                <a:solidFill>
                  <a:srgbClr val="2F5496"/>
                </a:solidFill>
                <a:hlinkClick r:id="rId9"/>
              </a:rPr>
              <a:t>C</a:t>
            </a:r>
            <a:r>
              <a:rPr lang="en-AU" sz="1800" i="0" u="sng" strike="noStrike" dirty="0">
                <a:solidFill>
                  <a:srgbClr val="2F5496"/>
                </a:solidFill>
                <a:effectLst/>
                <a:latin typeface="Arial" panose="020B0604020202020204" pitchFamily="34" charset="0"/>
                <a:hlinkClick r:id="rId9"/>
              </a:rPr>
              <a:t>ross-site scripting (XSS)</a:t>
            </a:r>
            <a:endParaRPr lang="en-AU" sz="1800" i="0" u="none" strike="noStrike" dirty="0">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Data protection (sample)</a:t>
            </a:r>
          </a:p>
        </p:txBody>
      </p:sp>
      <p:graphicFrame>
        <p:nvGraphicFramePr>
          <p:cNvPr id="2" name="Table 1">
            <a:extLst>
              <a:ext uri="{FF2B5EF4-FFF2-40B4-BE49-F238E27FC236}">
                <a16:creationId xmlns:a16="http://schemas.microsoft.com/office/drawing/2014/main" id="{0CAA1ED2-0982-5E31-C713-92609ADEBDCF}"/>
              </a:ext>
            </a:extLst>
          </p:cNvPr>
          <p:cNvGraphicFramePr>
            <a:graphicFrameLocks noGrp="1"/>
          </p:cNvGraphicFramePr>
          <p:nvPr>
            <p:extLst>
              <p:ext uri="{D42A27DB-BD31-4B8C-83A1-F6EECF244321}">
                <p14:modId xmlns:p14="http://schemas.microsoft.com/office/powerpoint/2010/main" val="3431556421"/>
              </p:ext>
            </p:extLst>
          </p:nvPr>
        </p:nvGraphicFramePr>
        <p:xfrm>
          <a:off x="354000" y="1140032"/>
          <a:ext cx="11484000" cy="4936909"/>
        </p:xfrm>
        <a:graphic>
          <a:graphicData uri="http://schemas.openxmlformats.org/drawingml/2006/table">
            <a:tbl>
              <a:tblPr firstRow="1" bandRow="1">
                <a:tableStyleId>{69012ECD-51FC-41F1-AA8D-1B2483CD663E}</a:tableStyleId>
              </a:tblPr>
              <a:tblGrid>
                <a:gridCol w="2044466">
                  <a:extLst>
                    <a:ext uri="{9D8B030D-6E8A-4147-A177-3AD203B41FA5}">
                      <a16:colId xmlns:a16="http://schemas.microsoft.com/office/drawing/2014/main" val="282323011"/>
                    </a:ext>
                  </a:extLst>
                </a:gridCol>
                <a:gridCol w="9439534">
                  <a:extLst>
                    <a:ext uri="{9D8B030D-6E8A-4147-A177-3AD203B41FA5}">
                      <a16:colId xmlns:a16="http://schemas.microsoft.com/office/drawing/2014/main" val="2598221183"/>
                    </a:ext>
                  </a:extLst>
                </a:gridCol>
              </a:tblGrid>
              <a:tr h="546265">
                <a:tc>
                  <a:txBody>
                    <a:bodyPr/>
                    <a:lstStyle/>
                    <a:p>
                      <a:pPr>
                        <a:lnSpc>
                          <a:spcPct val="130000"/>
                        </a:lnSpc>
                        <a:spcAft>
                          <a:spcPts val="600"/>
                        </a:spcAft>
                      </a:pPr>
                      <a:r>
                        <a:rPr lang="en-AU" sz="1800" dirty="0"/>
                        <a:t>Topic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u="sng" kern="0" dirty="0">
                          <a:solidFill>
                            <a:schemeClr val="bg1"/>
                          </a:solidFill>
                          <a:effectLst/>
                          <a:hlinkClick r:id="rId3">
                            <a:extLst>
                              <a:ext uri="{A12FA001-AC4F-418D-AE19-62706E023703}">
                                <ahyp:hlinkClr xmlns:ahyp="http://schemas.microsoft.com/office/drawing/2018/hyperlinkcolor" val="tx"/>
                              </a:ext>
                            </a:extLst>
                          </a:hlinkClick>
                        </a:rPr>
                        <a:t>Data protection</a:t>
                      </a:r>
                      <a:endPar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05948660"/>
                  </a:ext>
                </a:extLst>
              </a:tr>
              <a:tr h="603783">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1" dirty="0"/>
                        <a:t>Definition</a:t>
                      </a:r>
                    </a:p>
                    <a:p>
                      <a:pPr>
                        <a:lnSpc>
                          <a:spcPct val="130000"/>
                        </a:lnSpc>
                        <a:spcAft>
                          <a:spcPts val="6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0" kern="1200" dirty="0">
                          <a:solidFill>
                            <a:schemeClr val="tx1"/>
                          </a:solidFill>
                          <a:effectLst/>
                        </a:rPr>
                        <a:t>The process of protecting sensitive information from damage, loss or corruption </a:t>
                      </a:r>
                      <a:r>
                        <a:rPr lang="en-AU" sz="1800" kern="1200" dirty="0">
                          <a:solidFill>
                            <a:schemeClr val="tx1"/>
                          </a:solidFill>
                          <a:effectLst/>
                          <a:latin typeface="+mn-lt"/>
                          <a:ea typeface="+mn-ea"/>
                          <a:cs typeface="+mn-cs"/>
                        </a:rPr>
                        <a:t>(Imperva 2024a)</a:t>
                      </a:r>
                      <a:r>
                        <a:rPr lang="en-AU" sz="1800" b="0" kern="1200" dirty="0">
                          <a:solidFill>
                            <a:schemeClr val="tx1"/>
                          </a:solidFill>
                          <a:effectLst/>
                        </a:rPr>
                        <a:t>.</a:t>
                      </a:r>
                      <a:endParaRPr lang="en-AU" sz="1800" dirty="0"/>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203633049"/>
                  </a:ext>
                </a:extLst>
              </a:tr>
              <a:tr h="1126938">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1" dirty="0"/>
                        <a:t>Characteristics</a:t>
                      </a: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0" i="0" kern="1200" dirty="0">
                          <a:solidFill>
                            <a:schemeClr val="tx1"/>
                          </a:solidFill>
                          <a:effectLst/>
                          <a:latin typeface="+mn-lt"/>
                          <a:ea typeface="+mn-ea"/>
                          <a:cs typeface="+mn-cs"/>
                        </a:rPr>
                        <a:t>Confidentiality</a:t>
                      </a:r>
                      <a:r>
                        <a:rPr lang="en-AU" sz="1800" b="1" i="0" kern="1200" dirty="0">
                          <a:solidFill>
                            <a:schemeClr val="tx1"/>
                          </a:solidFill>
                          <a:effectLst/>
                          <a:latin typeface="+mn-lt"/>
                          <a:ea typeface="+mn-ea"/>
                          <a:cs typeface="+mn-cs"/>
                        </a:rPr>
                        <a:t>:</a:t>
                      </a:r>
                      <a:r>
                        <a:rPr lang="en-AU" sz="1800" b="0" i="0" kern="1200" dirty="0">
                          <a:solidFill>
                            <a:schemeClr val="tx1"/>
                          </a:solidFill>
                          <a:effectLst/>
                          <a:latin typeface="+mn-lt"/>
                          <a:ea typeface="+mn-ea"/>
                          <a:cs typeface="+mn-cs"/>
                        </a:rPr>
                        <a:t> securing protection of data from unauthorised access, permitting only select users with proper authorisation and credentials.</a:t>
                      </a:r>
                    </a:p>
                    <a:p>
                      <a:pPr>
                        <a:lnSpc>
                          <a:spcPct val="130000"/>
                        </a:lnSpc>
                        <a:spcAft>
                          <a:spcPts val="600"/>
                        </a:spcAft>
                      </a:pPr>
                      <a:r>
                        <a:rPr lang="en-AU" sz="1800" b="0" i="0" kern="1200" dirty="0">
                          <a:solidFill>
                            <a:schemeClr val="tx1"/>
                          </a:solidFill>
                          <a:effectLst/>
                          <a:latin typeface="+mn-lt"/>
                          <a:ea typeface="+mn-ea"/>
                          <a:cs typeface="+mn-cs"/>
                        </a:rPr>
                        <a:t>Integrity: maintaining data to be trustworthy, reliable, accurate, and complete without accidental alteration or modification.</a:t>
                      </a:r>
                    </a:p>
                    <a:p>
                      <a:pPr>
                        <a:lnSpc>
                          <a:spcPct val="130000"/>
                        </a:lnSpc>
                        <a:spcAft>
                          <a:spcPts val="600"/>
                        </a:spcAft>
                      </a:pPr>
                      <a:r>
                        <a:rPr lang="en-AU" sz="1800" b="0" i="0" kern="1200" dirty="0">
                          <a:solidFill>
                            <a:schemeClr val="tx1"/>
                          </a:solidFill>
                          <a:effectLst/>
                          <a:latin typeface="+mn-lt"/>
                          <a:ea typeface="+mn-ea"/>
                          <a:cs typeface="+mn-cs"/>
                        </a:rPr>
                        <a:t>Availability: ensuring that data is readily accessible and available when needed for ongoing business continuity.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3355459"/>
                  </a:ext>
                </a:extLst>
              </a:tr>
              <a:tr h="1126938">
                <a:tc>
                  <a:txBody>
                    <a:bodyPr/>
                    <a:lstStyle/>
                    <a:p>
                      <a:pPr marL="0" marR="0" lvl="0" indent="0" algn="l" defTabSz="914377" rtl="0" eaLnBrk="1" fontAlgn="auto" latinLnBrk="0" hangingPunct="1">
                        <a:lnSpc>
                          <a:spcPct val="130000"/>
                        </a:lnSpc>
                        <a:spcBef>
                          <a:spcPts val="0"/>
                        </a:spcBef>
                        <a:spcAft>
                          <a:spcPts val="600"/>
                        </a:spcAft>
                        <a:buClrTx/>
                        <a:buSzTx/>
                        <a:buFontTx/>
                        <a:buNone/>
                        <a:tabLst/>
                        <a:defRPr/>
                      </a:pPr>
                      <a:r>
                        <a:rPr lang="en-AU" sz="1800" b="1" dirty="0"/>
                        <a:t>Example</a:t>
                      </a:r>
                    </a:p>
                    <a:p>
                      <a:pPr>
                        <a:lnSpc>
                          <a:spcPct val="130000"/>
                        </a:lnSpc>
                        <a:spcAft>
                          <a:spcPts val="600"/>
                        </a:spcAft>
                      </a:pP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nSpc>
                          <a:spcPct val="130000"/>
                        </a:lnSpc>
                        <a:spcAft>
                          <a:spcPts val="600"/>
                        </a:spcAft>
                      </a:pPr>
                      <a:r>
                        <a:rPr lang="en-AU" sz="1800" b="0" i="0" kern="1200" dirty="0">
                          <a:solidFill>
                            <a:schemeClr val="tx1"/>
                          </a:solidFill>
                          <a:effectLst/>
                          <a:latin typeface="+mn-lt"/>
                          <a:ea typeface="+mn-ea"/>
                          <a:cs typeface="+mn-cs"/>
                        </a:rPr>
                        <a:t>Data security: authentication is required to access data.</a:t>
                      </a:r>
                    </a:p>
                    <a:p>
                      <a:pPr>
                        <a:lnSpc>
                          <a:spcPct val="130000"/>
                        </a:lnSpc>
                        <a:spcAft>
                          <a:spcPts val="600"/>
                        </a:spcAft>
                      </a:pPr>
                      <a:r>
                        <a:rPr lang="en-AU" sz="1800" b="0" i="0" kern="1200" dirty="0">
                          <a:solidFill>
                            <a:schemeClr val="tx1"/>
                          </a:solidFill>
                          <a:effectLst/>
                          <a:latin typeface="+mn-lt"/>
                          <a:ea typeface="+mn-ea"/>
                          <a:cs typeface="+mn-cs"/>
                        </a:rPr>
                        <a:t>Access controls: the user must be authorised to view data.</a:t>
                      </a:r>
                    </a:p>
                    <a:p>
                      <a:pPr>
                        <a:lnSpc>
                          <a:spcPct val="130000"/>
                        </a:lnSpc>
                        <a:spcAft>
                          <a:spcPts val="600"/>
                        </a:spcAft>
                      </a:pPr>
                      <a:r>
                        <a:rPr lang="en-AU" sz="1800" b="0" i="0" kern="1200" dirty="0">
                          <a:solidFill>
                            <a:schemeClr val="tx1"/>
                          </a:solidFill>
                          <a:effectLst/>
                          <a:latin typeface="+mn-lt"/>
                          <a:ea typeface="+mn-ea"/>
                          <a:cs typeface="+mn-cs"/>
                        </a:rPr>
                        <a:t>Storage requirements: Is data protected when stored and transferred?</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3025429"/>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20818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student-facing-secondary-template-v1.4</Template>
  <TotalTime>1154</TotalTime>
  <Words>4210</Words>
  <Application>Microsoft Office PowerPoint</Application>
  <PresentationFormat>Widescreen</PresentationFormat>
  <Paragraphs>384</Paragraphs>
  <Slides>37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Public Sans</vt:lpstr>
      <vt:lpstr>Times New Roman</vt:lpstr>
      <vt:lpstr>NSWG Corporate</vt:lpstr>
      <vt:lpstr>Instructions for use</vt:lpstr>
      <vt:lpstr>Secure software architecture</vt:lpstr>
      <vt:lpstr>Learning intentions and success criteria</vt:lpstr>
      <vt:lpstr>Defining secure coding </vt:lpstr>
      <vt:lpstr>Defining secure coding</vt:lpstr>
      <vt:lpstr>Why write secure code?</vt:lpstr>
      <vt:lpstr>Key concepts </vt:lpstr>
      <vt:lpstr>Key concepts</vt:lpstr>
      <vt:lpstr>Data protection (sample)</vt:lpstr>
      <vt:lpstr>Cyber attacks (sample)</vt:lpstr>
      <vt:lpstr>Static application security testing (SAST) (sample)</vt:lpstr>
      <vt:lpstr>Dynamic application security testing (DAST) (sample)</vt:lpstr>
      <vt:lpstr>Vulnerability assessment (sample)</vt:lpstr>
      <vt:lpstr>Penetration testing (sample)</vt:lpstr>
      <vt:lpstr>API security (sample)</vt:lpstr>
      <vt:lpstr>Cross-site scripting (XSS) (sample)</vt:lpstr>
      <vt:lpstr>Vulnerabilities </vt:lpstr>
      <vt:lpstr>Learn about this vulnerability (1)</vt:lpstr>
      <vt:lpstr>Learn about this vulnerability (2)</vt:lpstr>
      <vt:lpstr>Familiarisation questions</vt:lpstr>
      <vt:lpstr>NESA advice</vt:lpstr>
      <vt:lpstr>HSC Software Engineering Familiarisation Question 6  </vt:lpstr>
      <vt:lpstr>Sample answer</vt:lpstr>
      <vt:lpstr>Sample answers (2)</vt:lpstr>
      <vt:lpstr>HSC Software Engineering Familiarisation Question 9 (6 marks) </vt:lpstr>
      <vt:lpstr>HSC Software Engineering Familiarisation Question 9(a) (3 marks)</vt:lpstr>
      <vt:lpstr>Sample answer – Question 9 (a)</vt:lpstr>
      <vt:lpstr>HSC Software Engineering Familiarisation Question 9 (continued) </vt:lpstr>
      <vt:lpstr>HSC Software Engineering Familiarisation Question 9 (6 marks) (4)</vt:lpstr>
      <vt:lpstr>Sample answer – Question 9 (2)</vt:lpstr>
      <vt:lpstr>Question 11 (3 marks) (1)</vt:lpstr>
      <vt:lpstr>Question 11 (3 marks) (2)</vt:lpstr>
      <vt:lpstr>Sample answer – Question 11</vt:lpstr>
      <vt:lpstr>Links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software architecture slide deck</dc:title>
  <dc:creator>NSW Department of Education</dc:creator>
  <dcterms:created xsi:type="dcterms:W3CDTF">2024-11-11T00:57:04Z</dcterms:created>
  <dcterms:modified xsi:type="dcterms:W3CDTF">2024-11-25T01:54:43Z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2024-11-11T00:57:15Z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b2a7243a-782c-4401-92c4-aa613c5e3fc0</vt:lpwstr>
  </property>
  <property fmtid="{D5CDD505-2E9C-101B-9397-08002B2CF9AE}" pid="8" name="MSIP_Label_b603dfd7-d93a-4381-a340-2995d8282205_ContentBits">
    <vt:lpwstr>0</vt:lpwstr>
  </property>
</Properties>
</file>