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4"/>
  </p:sldMasterIdLst>
  <p:notesMasterIdLst>
    <p:notesMasterId r:id="rId24"/>
  </p:notesMasterIdLst>
  <p:handoutMasterIdLst>
    <p:handoutMasterId r:id="rId25"/>
  </p:handoutMasterIdLst>
  <p:sldIdLst>
    <p:sldId id="26381" r:id="rId5"/>
    <p:sldId id="266" r:id="rId6"/>
    <p:sldId id="26383" r:id="rId7"/>
    <p:sldId id="271" r:id="rId8"/>
    <p:sldId id="26405" r:id="rId9"/>
    <p:sldId id="26511" r:id="rId10"/>
    <p:sldId id="26411" r:id="rId11"/>
    <p:sldId id="26507" r:id="rId12"/>
    <p:sldId id="26508" r:id="rId13"/>
    <p:sldId id="26509" r:id="rId14"/>
    <p:sldId id="26516" r:id="rId15"/>
    <p:sldId id="26513" r:id="rId16"/>
    <p:sldId id="26514" r:id="rId17"/>
    <p:sldId id="26515" r:id="rId18"/>
    <p:sldId id="26512" r:id="rId19"/>
    <p:sldId id="26510" r:id="rId20"/>
    <p:sldId id="26517" r:id="rId21"/>
    <p:sldId id="360" r:id="rId22"/>
    <p:sldId id="361" r:id="rId23"/>
  </p:sldIdLst>
  <p:sldSz cx="12192000" cy="6858000"/>
  <p:notesSz cx="6858000" cy="9144000"/>
  <p:embeddedFontLst>
    <p:embeddedFont>
      <p:font typeface="Public Sans" pitchFamily="2" charset="0"/>
      <p:regular r:id="rId26"/>
      <p:bold r:id="rId27"/>
      <p:italic r:id="rId28"/>
      <p:boldItalic r:id="rId29"/>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9E56E90C-22D7-989C-E372-B05518650890}" name="Peter Davis" initials="PD" userId="S::peter.john.davis@det.nsw.edu.au::2b6b7a6f-ec88-4b2b-888a-d177bb38769c" providerId="AD"/>
  <p188:author id="{8412E429-C532-16B2-9644-D5182A4E180C}" name="Peter Davis" initials="PD" userId="S::PETER.JOHN.DAVIS@det.nsw.edu.au::2b6b7a6f-ec88-4b2b-888a-d177bb38769c" providerId="AD"/>
  <p188:author id="{1B9AE479-94A8-1CA7-5801-61D0BC5792BC}" name="Sandrine Woo" initials="SW" userId="S::Sandrine.Woo@det.nsw.edu.au::54ed00b1-333b-4894-8cbd-7f4a7425a40f" providerId="AD"/>
  <p188:author id="{5BCE21E1-733A-A8B8-9D12-85900272A0F9}" name="Taryn Ablott" initials="TA" userId="S::Taryn.Ablott@det.nsw.edu.au::4dfef39f-2539-47b6-9f4a-428105b9b8d7" providerId="AD"/>
  <p188:author id="{922F0AE3-1711-4B92-A846-46FECC68EA30}" name="Ryan Chadwick" initials="RC" userId="S::ryan.chadwick@det.nsw.edu.au::2940e308-3b25-4f45-86b6-6e4200de7cb7" providerId="AD"/>
  <p188:author id="{257968E8-7179-1583-0161-7403BE4A3F0E}" name="Sarah Butler" initials="SB" userId="S::Sarah.Butler57@det.nsw.edu.au::abf28457-3819-4474-9aea-7b706b446d0c" providerId="AD"/>
  <p188:author id="{A29880FB-22F1-2FCE-171F-45F93F7D7947}" name="Christopher Farlow" initials="CF" userId="S::Christopher.Farlow2@det.nsw.edu.au::1d6e7c80-f391-4c69-991c-b443ceeb163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CFD"/>
    <a:srgbClr val="B51458"/>
    <a:srgbClr val="00ACC2"/>
    <a:srgbClr val="64BB47"/>
    <a:srgbClr val="E5F7FC"/>
    <a:srgbClr val="FBDBE7"/>
    <a:srgbClr val="FFFFFF"/>
    <a:srgbClr val="EDF9E0"/>
    <a:srgbClr val="63E2EF"/>
    <a:srgbClr val="0029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52"/>
    <p:restoredTop sz="94703"/>
  </p:normalViewPr>
  <p:slideViewPr>
    <p:cSldViewPr snapToGrid="0">
      <p:cViewPr varScale="1">
        <p:scale>
          <a:sx n="109" d="100"/>
          <a:sy n="109" d="100"/>
        </p:scale>
        <p:origin x="120" y="288"/>
      </p:cViewPr>
      <p:guideLst>
        <p:guide orient="horz" pos="1049"/>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7/04/2025</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7/04/2025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93358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Desmos example of linear regression using the data set provide by the Course specifications. Students can confirm the results by following the video and using</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2597592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2285575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19</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008813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Notes for teachers:</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Learning intentions and success criteria are best co-constructed with students. Adapt the learning intention as required and add matching success criteria.</a:t>
            </a:r>
          </a:p>
          <a:p>
            <a:pPr marL="171450" indent="-171450">
              <a:buFont typeface="Arial"/>
              <a:buChar char="•"/>
            </a:pPr>
            <a:r>
              <a:rPr lang="en-AU" dirty="0">
                <a:latin typeface="Arial" panose="020B0604020202020204" pitchFamily="34" charset="0"/>
                <a:cs typeface="Arial" panose="020B0604020202020204" pitchFamily="34" charset="0"/>
              </a:rPr>
              <a:t>For more information See ⁠</a:t>
            </a:r>
            <a:r>
              <a:rPr lang="en-AU" dirty="0">
                <a:latin typeface="Arial" panose="020B0604020202020204" pitchFamily="34" charset="0"/>
                <a:cs typeface="Arial" panose="020B0604020202020204" pitchFamily="34" charset="0"/>
                <a:hlinkClick r:id="rId3" tooltip="https://www.aitsl.edu.au/docs/default-source/feedback/aitsl-learning-intentions-and-success-criteria-strategy.pdf?sfvrsn=382dec3c_2"/>
              </a:rPr>
              <a:t>AITSL</a:t>
            </a:r>
            <a:r>
              <a:rPr lang="en-AU" dirty="0">
                <a:latin typeface="Arial" panose="020B0604020202020204" pitchFamily="34" charset="0"/>
                <a:cs typeface="Arial" panose="020B0604020202020204" pitchFamily="34" charset="0"/>
              </a:rPr>
              <a:t> or the NSW Department of Education explicit teaching strategies, ⁠</a:t>
            </a:r>
            <a:r>
              <a:rPr lang="en-AU" dirty="0">
                <a:latin typeface="Arial" panose="020B0604020202020204" pitchFamily="34" charset="0"/>
                <a:cs typeface="Arial" panose="020B0604020202020204" pitchFamily="34" charset="0"/>
                <a:hlinkClick r:id="rId4" tooltip="https://education.nsw.gov.au/teaching-and-learning/curriculum/explicit-teaching/explicit-teaching-strategies/sharing-learning-intentions"/>
              </a:rPr>
              <a:t>Sharing learning intentions</a:t>
            </a:r>
            <a:r>
              <a:rPr lang="en-AU" dirty="0">
                <a:latin typeface="Arial" panose="020B0604020202020204" pitchFamily="34" charset="0"/>
                <a:cs typeface="Arial" panose="020B0604020202020204" pitchFamily="34" charset="0"/>
              </a:rPr>
              <a:t> and ⁠</a:t>
            </a:r>
            <a:r>
              <a:rPr lang="en-AU" dirty="0">
                <a:latin typeface="Arial" panose="020B0604020202020204" pitchFamily="34" charset="0"/>
                <a:cs typeface="Arial" panose="020B0604020202020204" pitchFamily="34" charset="0"/>
                <a:hlinkClick r:id="rId5" tooltip="https://education.nsw.gov.au/teaching-and-learning/curriculum/explicit-teaching/explicit-teaching-strategies/sharing-success-criteria"/>
              </a:rPr>
              <a:t>Sharing success criteria</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LISC is not necessarily presented at the beginning of the lesson. Teacher needs to consider most effectual time to introduce </a:t>
            </a:r>
          </a:p>
          <a:p>
            <a:pPr marL="171450" indent="-171450">
              <a:buFont typeface="Arial"/>
              <a:buChar char="•"/>
            </a:pPr>
            <a:r>
              <a:rPr lang="en-AU" dirty="0">
                <a:latin typeface="Arial" panose="020B0604020202020204" pitchFamily="34" charset="0"/>
                <a:cs typeface="Arial" panose="020B0604020202020204" pitchFamily="34" charset="0"/>
              </a:rPr>
              <a:t>LISC should be revisited during the lesson to support students' evaluation of their learning</a:t>
            </a:r>
          </a:p>
          <a:p>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348028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a:p>
        </p:txBody>
      </p:sp>
    </p:spTree>
    <p:extLst>
      <p:ext uri="{BB962C8B-B14F-4D97-AF65-F5344CB8AC3E}">
        <p14:creationId xmlns:p14="http://schemas.microsoft.com/office/powerpoint/2010/main" val="1017558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Note: In this code sample, there is a slight error in the prediction lines. </a:t>
            </a:r>
          </a:p>
          <a:p>
            <a:r>
              <a:rPr lang="en-AU" dirty="0"/>
              <a:t>The </a:t>
            </a:r>
            <a:r>
              <a:rPr lang="en-AU" dirty="0" err="1"/>
              <a:t>model.predict</a:t>
            </a:r>
            <a:r>
              <a:rPr lang="en-AU" dirty="0"/>
              <a:t>() method expects an input array with the same shape as the training data. </a:t>
            </a:r>
          </a:p>
          <a:p>
            <a:r>
              <a:rPr lang="en-AU" dirty="0"/>
              <a:t>So, to predict for a single value like 4 or 4.5, you should provide it in the form of a 2D array.</a:t>
            </a:r>
          </a:p>
          <a:p>
            <a:r>
              <a:rPr lang="en-AU" dirty="0"/>
              <a:t>Correct usage:</a:t>
            </a:r>
          </a:p>
          <a:p>
            <a:r>
              <a:rPr lang="en-AU" dirty="0" err="1"/>
              <a:t>y_prediction</a:t>
            </a:r>
            <a:r>
              <a:rPr lang="en-AU" dirty="0"/>
              <a:t> = </a:t>
            </a:r>
            <a:r>
              <a:rPr lang="en-AU" dirty="0" err="1"/>
              <a:t>model.predict</a:t>
            </a:r>
            <a:r>
              <a:rPr lang="en-AU" dirty="0"/>
              <a:t>(</a:t>
            </a:r>
            <a:r>
              <a:rPr lang="en-AU" dirty="0" err="1"/>
              <a:t>np.array</a:t>
            </a:r>
            <a:r>
              <a:rPr lang="en-AU" dirty="0"/>
              <a:t>([[4]]))</a:t>
            </a:r>
          </a:p>
          <a:p>
            <a:r>
              <a:rPr lang="en-AU" dirty="0"/>
              <a:t>This predicts the output for x = 4, which should correctly return 3.</a:t>
            </a:r>
          </a:p>
          <a:p>
            <a:r>
              <a:rPr lang="en-AU" dirty="0" err="1"/>
              <a:t>y_prediction</a:t>
            </a:r>
            <a:r>
              <a:rPr lang="en-AU" dirty="0"/>
              <a:t> = </a:t>
            </a:r>
            <a:r>
              <a:rPr lang="en-AU" dirty="0" err="1"/>
              <a:t>model.predict</a:t>
            </a:r>
            <a:r>
              <a:rPr lang="en-AU" dirty="0"/>
              <a:t>(</a:t>
            </a:r>
            <a:r>
              <a:rPr lang="en-AU" dirty="0" err="1"/>
              <a:t>np.array</a:t>
            </a:r>
            <a:r>
              <a:rPr lang="en-AU" dirty="0"/>
              <a:t>([[4.5]]))</a:t>
            </a:r>
          </a:p>
          <a:p>
            <a:r>
              <a:rPr lang="en-AU" dirty="0"/>
              <a:t>This predicts the output for x = 4.5, which should return 3.5, even though this specific value wasn't in the original dataset. </a:t>
            </a:r>
          </a:p>
          <a:p>
            <a:r>
              <a:rPr lang="en-AU" dirty="0"/>
              <a:t>The model infers this based on the linear relationship it has learned.</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3722002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3736729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Example #1 - Predicting the Popularity of Social Media Posts.</a:t>
            </a:r>
          </a:p>
          <a:p>
            <a:r>
              <a:rPr lang="en-AU"/>
              <a:t>Example #2 - Predicting Exam Scores Based on Study Time.</a:t>
            </a:r>
          </a:p>
          <a:p>
            <a:r>
              <a:rPr lang="en-AU"/>
              <a:t>Example #4 - Forecasting Sales for a Business.</a:t>
            </a:r>
          </a:p>
          <a:p>
            <a:r>
              <a:rPr lang="en-AU"/>
              <a:t>Example #5 - Predicting Sports Performance.</a:t>
            </a:r>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3279338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471654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7603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29722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47" r:id="rId3"/>
    <p:sldLayoutId id="2147483724" r:id="rId4"/>
    <p:sldLayoutId id="2147483762" r:id="rId5"/>
    <p:sldLayoutId id="2147483723" r:id="rId6"/>
    <p:sldLayoutId id="2147483746" r:id="rId7"/>
    <p:sldLayoutId id="2147483725" r:id="rId8"/>
    <p:sldLayoutId id="2147483743" r:id="rId9"/>
    <p:sldLayoutId id="2147483744"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YC0bvIxR6t4?si=b8RLfpdg4X1X2PaF"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cikit-learn.org/stable/" TargetMode="Externa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3" Type="http://schemas.openxmlformats.org/officeDocument/2006/relationships/hyperlink" Target="https://numpy.org/" TargetMode="External"/><Relationship Id="rId2" Type="http://schemas.openxmlformats.org/officeDocument/2006/relationships/slideLayout" Target="../slideLayouts/slideLayout4.xml"/><Relationship Id="rId1" Type="http://schemas.openxmlformats.org/officeDocument/2006/relationships/themeOverride" Target="../theme/themeOverride2.xml"/><Relationship Id="rId5" Type="http://schemas.openxmlformats.org/officeDocument/2006/relationships/hyperlink" Target="https://matplotlib.org/" TargetMode="External"/><Relationship Id="rId4" Type="http://schemas.openxmlformats.org/officeDocument/2006/relationships/hyperlink" Target="https://pandas.pydata.org/"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curriculum.nsw.edu.au/learning-areas/tas/software-engineering-11-12-2022/content/year-11/fac3c86ce1"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builtin.com/data-science/ols-regression" TargetMode="External"/><Relationship Id="rId2" Type="http://schemas.openxmlformats.org/officeDocument/2006/relationships/hyperlink" Target="https://www.ibm.com/think/topics/linear-regression"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s://github.com/TempeHS/Machine_Learning_OOP_Implementation_Examples/blob/main/examples/5.OOP_Neural_Network_Simple.ipynb" TargetMode="External"/><Relationship Id="rId3" Type="http://schemas.openxmlformats.org/officeDocument/2006/relationships/hyperlink" Target="https://github.com/TempeHS/Machine_Learning_OOP_Implementation_Examples/blob/main/examples/1.OOP_Single_Feature_Linear_Regression.ipynb" TargetMode="External"/><Relationship Id="rId7" Type="http://schemas.openxmlformats.org/officeDocument/2006/relationships/hyperlink" Target="https://github.com/TempeHS/Machine_Learning_OOP_Implementation_Examples/blob/main/examples/5.OOP_KNN.ipynb" TargetMode="External"/><Relationship Id="rId2" Type="http://schemas.openxmlformats.org/officeDocument/2006/relationships/hyperlink" Target="https://github.com/TempeHS/Machine_Learning_OOP_Implementation_Examples" TargetMode="External"/><Relationship Id="rId1" Type="http://schemas.openxmlformats.org/officeDocument/2006/relationships/slideLayout" Target="../slideLayouts/slideLayout4.xml"/><Relationship Id="rId6" Type="http://schemas.openxmlformats.org/officeDocument/2006/relationships/hyperlink" Target="https://github.com/TempeHS/Machine_Learning_OOP_Implementation_Examples/blob/main/examples/4.OOP_Logistic_Regression.ipynb" TargetMode="External"/><Relationship Id="rId5" Type="http://schemas.openxmlformats.org/officeDocument/2006/relationships/hyperlink" Target="https://github.com/TempeHS/Machine_Learning_OOP_Implementation_Examples/blob/main/examples/3.OOP_Polynomial_Liner_Regression.ipynb" TargetMode="External"/><Relationship Id="rId10" Type="http://schemas.openxmlformats.org/officeDocument/2006/relationships/hyperlink" Target="https://github.com/TempeHS/Machine_Learning_OOP_Implementation_Examples/blob/main/examples/7.OPP_Decision_Trees.ipynb" TargetMode="External"/><Relationship Id="rId4" Type="http://schemas.openxmlformats.org/officeDocument/2006/relationships/hyperlink" Target="https://github.com/TempeHS/Machine_Learning_OOP_Implementation_Examples/blob/main/examples/2.OOP_Multi_Feature_Linear_Regression.ipynb" TargetMode="External"/><Relationship Id="rId9" Type="http://schemas.openxmlformats.org/officeDocument/2006/relationships/hyperlink" Target="https://github.com/TempeHS/Machine_Learning_OOP_Implementation_Examples/blob/main/examples/6.OOP_Neural_Network_Adv.ipynb"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curriculum.nsw.edu.au/learning-areas/tas/software-engineering-11-12-2022/content/year-12/fa039e749d?show=advice"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curriculum.nsw.edu.au/learning-areas/tas/software-engineering-11-12-2022/overview#software-engineering-course-specifications-software_engineering_11_12_2022" TargetMode="External"/><Relationship Id="rId12" Type="http://schemas.openxmlformats.org/officeDocument/2006/relationships/hyperlink" Target="https://youtu.be/YC0bvIxR6t4?si=b8RLfpdg4X1X2PaF"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hyperlink" Target="https://curriculum.nsw.edu.au/learning-areas/tas/software-engineering-11-12-2022/overview" TargetMode="External"/><Relationship Id="rId11" Type="http://schemas.openxmlformats.org/officeDocument/2006/relationships/hyperlink" Target="https://www.desmos.com/calculator/pkxnkzztei" TargetMode="External"/><Relationship Id="rId5" Type="http://schemas.openxmlformats.org/officeDocument/2006/relationships/hyperlink" Target="https://curriculum.nsw.edu.au/" TargetMode="External"/><Relationship Id="rId10" Type="http://schemas.openxmlformats.org/officeDocument/2006/relationships/hyperlink" Target="https://github.com/TempeHS/Machine_Learning_OOP_Implementation_Examples" TargetMode="External"/><Relationship Id="rId4" Type="http://schemas.openxmlformats.org/officeDocument/2006/relationships/hyperlink" Target="https://educationstandards.nsw.edu.au/wps/portal/nesa/home" TargetMode="External"/><Relationship Id="rId9" Type="http://schemas.openxmlformats.org/officeDocument/2006/relationships/hyperlink" Target="https://fam.hsconline.nesa.nsw.edu.au/"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link.springer.com/chapter/10.1007/978-0-585-25657-3_1"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dirty="0"/>
              <a:t>Instructions for use</a:t>
            </a:r>
          </a:p>
        </p:txBody>
      </p:sp>
      <p:sp>
        <p:nvSpPr>
          <p:cNvPr id="7" name="Picture Placeholder 6">
            <a:extLst>
              <a:ext uri="{FF2B5EF4-FFF2-40B4-BE49-F238E27FC236}">
                <a16:creationId xmlns:a16="http://schemas.microsoft.com/office/drawing/2014/main" id="{41E659CE-3503-CAAB-868D-643BC7328B29}"/>
              </a:ext>
            </a:extLst>
          </p:cNvPr>
          <p:cNvSpPr>
            <a:spLocks noGrp="1"/>
          </p:cNvSpPr>
          <p:nvPr>
            <p:ph type="pic" sz="quarter" idx="13"/>
          </p:nvPr>
        </p:nvSpPr>
        <p:spPr>
          <a:xfrm>
            <a:off x="354000" y="1931625"/>
            <a:ext cx="11483999" cy="4262141"/>
          </a:xfrm>
        </p:spPr>
        <p:txBody>
          <a:bodyPr/>
          <a:lstStyle/>
          <a:p>
            <a:pPr marL="342900" indent="-342900">
              <a:spcAft>
                <a:spcPts val="600"/>
              </a:spcAft>
              <a:buFont typeface="Arial"/>
              <a:buChar char="•"/>
            </a:pPr>
            <a:r>
              <a:rPr lang="en-AU" sz="1800" dirty="0">
                <a:ea typeface="+mn-lt"/>
              </a:rPr>
              <a:t>This resource is not a teaching and learning program. It should be used in conjunction with the program and teacher resource </a:t>
            </a:r>
            <a:r>
              <a:rPr lang="en-AU" sz="1800" b="1" dirty="0">
                <a:ea typeface="+mn-lt"/>
              </a:rPr>
              <a:t>Software Engineering 11–12 – Software automation. </a:t>
            </a:r>
          </a:p>
          <a:p>
            <a:pPr marL="342900" indent="-342900">
              <a:spcAft>
                <a:spcPts val="600"/>
              </a:spcAft>
              <a:buFont typeface="Arial"/>
              <a:buChar char="•"/>
            </a:pPr>
            <a:r>
              <a:rPr lang="en-AU" sz="1800" dirty="0">
                <a:solidFill>
                  <a:srgbClr val="22272B"/>
                </a:solidFill>
              </a:rPr>
              <a:t>Classroom teachers are encouraged to </a:t>
            </a:r>
            <a:r>
              <a:rPr lang="en-AU" sz="1800" b="1" dirty="0">
                <a:solidFill>
                  <a:srgbClr val="22272B"/>
                </a:solidFill>
              </a:rPr>
              <a:t>add and adapt</a:t>
            </a:r>
            <a:r>
              <a:rPr lang="en-AU" sz="1800" dirty="0">
                <a:solidFill>
                  <a:srgbClr val="22272B"/>
                </a:solidFill>
              </a:rPr>
              <a:t> slides as required to meet the needs of their students.</a:t>
            </a:r>
          </a:p>
          <a:p>
            <a:pPr marL="342900" indent="-342900">
              <a:lnSpc>
                <a:spcPct val="150000"/>
              </a:lnSpc>
              <a:spcAft>
                <a:spcPts val="600"/>
              </a:spcAft>
              <a:buFont typeface="Arial"/>
              <a:buChar char="•"/>
            </a:pPr>
            <a:r>
              <a:rPr lang="en-AU" sz="1800" dirty="0">
                <a:solidFill>
                  <a:srgbClr val="22272B"/>
                </a:solidFill>
              </a:rPr>
              <a:t>Save a copy of the file to make changes to the slide deck. Go to </a:t>
            </a:r>
            <a:r>
              <a:rPr lang="en-AU" sz="1800" b="1" dirty="0">
                <a:solidFill>
                  <a:srgbClr val="22272B"/>
                </a:solidFill>
              </a:rPr>
              <a:t>File</a:t>
            </a:r>
            <a:r>
              <a:rPr lang="en-AU" sz="1800" dirty="0">
                <a:solidFill>
                  <a:srgbClr val="22272B"/>
                </a:solidFill>
              </a:rPr>
              <a:t> &gt; </a:t>
            </a:r>
            <a:r>
              <a:rPr lang="en-AU" sz="1800" b="1" dirty="0">
                <a:solidFill>
                  <a:srgbClr val="22272B"/>
                </a:solidFill>
              </a:rPr>
              <a:t>Download a Copy </a:t>
            </a:r>
            <a:r>
              <a:rPr lang="en-AU" sz="1800" dirty="0">
                <a:solidFill>
                  <a:srgbClr val="22272B"/>
                </a:solidFill>
              </a:rPr>
              <a:t>(this downloads a copy to the computer to edit in the PowerPoint app).</a:t>
            </a:r>
          </a:p>
          <a:p>
            <a:pPr marL="342900" indent="-342900">
              <a:lnSpc>
                <a:spcPct val="150000"/>
              </a:lnSpc>
              <a:spcAft>
                <a:spcPts val="600"/>
              </a:spcAft>
              <a:buFont typeface="Arial"/>
              <a:buChar char="•"/>
            </a:pPr>
            <a:r>
              <a:rPr lang="en-AU" sz="1800" dirty="0">
                <a:solidFill>
                  <a:srgbClr val="22272B"/>
                </a:solidFill>
              </a:rPr>
              <a:t>To convert the PowerPoint to Google Slides</a:t>
            </a:r>
          </a:p>
          <a:p>
            <a:pPr marL="913765" lvl="1" indent="-457200">
              <a:lnSpc>
                <a:spcPct val="150000"/>
              </a:lnSpc>
              <a:buFont typeface="+mj-lt"/>
              <a:buAutoNum type="arabicPeriod"/>
            </a:pPr>
            <a:r>
              <a:rPr lang="en-AU" dirty="0">
                <a:solidFill>
                  <a:srgbClr val="22272B"/>
                </a:solidFill>
              </a:rPr>
              <a:t>Upload the file into Google Drive and open it.</a:t>
            </a:r>
          </a:p>
          <a:p>
            <a:pPr marL="913765" lvl="1" indent="-457200">
              <a:lnSpc>
                <a:spcPct val="150000"/>
              </a:lnSpc>
              <a:buFont typeface="+mj-lt"/>
              <a:buAutoNum type="arabicPeriod"/>
            </a:pPr>
            <a:r>
              <a:rPr lang="en-AU" dirty="0">
                <a:solidFill>
                  <a:srgbClr val="22272B"/>
                </a:solidFill>
              </a:rPr>
              <a:t>Go to </a:t>
            </a:r>
            <a:r>
              <a:rPr lang="en-AU" b="1" dirty="0">
                <a:solidFill>
                  <a:srgbClr val="22272B"/>
                </a:solidFill>
              </a:rPr>
              <a:t>File</a:t>
            </a:r>
            <a:r>
              <a:rPr lang="en-AU" dirty="0">
                <a:solidFill>
                  <a:srgbClr val="22272B"/>
                </a:solidFill>
              </a:rPr>
              <a:t> &gt; </a:t>
            </a:r>
            <a:r>
              <a:rPr lang="en-AU" b="1" dirty="0">
                <a:solidFill>
                  <a:srgbClr val="22272B"/>
                </a:solidFill>
              </a:rPr>
              <a:t>Save as </a:t>
            </a:r>
            <a:r>
              <a:rPr lang="en-AU" dirty="0">
                <a:solidFill>
                  <a:srgbClr val="22272B"/>
                </a:solidFill>
              </a:rPr>
              <a:t>Google Slides.</a:t>
            </a:r>
          </a:p>
          <a:p>
            <a:pPr marL="456565" lvl="1">
              <a:lnSpc>
                <a:spcPct val="150000"/>
              </a:lnSpc>
            </a:pPr>
            <a:r>
              <a:rPr lang="en-AU" dirty="0">
                <a:solidFill>
                  <a:srgbClr val="22272B"/>
                </a:solidFill>
              </a:rPr>
              <a:t>(Note: conversion may cause formatting changes in the slides.)</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latin typeface="Arial" panose="020B0604020202020204" pitchFamily="34" charset="0"/>
                <a:cs typeface="Arial" panose="020B0604020202020204" pitchFamily="34" charset="0"/>
              </a:rPr>
              <a:t>1</a:t>
            </a:fld>
            <a:endParaRPr lang="en-AU">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706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407A33-8131-6141-077D-EE88B71640A7}"/>
              </a:ext>
            </a:extLst>
          </p:cNvPr>
          <p:cNvSpPr>
            <a:spLocks noGrp="1"/>
          </p:cNvSpPr>
          <p:nvPr>
            <p:ph type="title"/>
          </p:nvPr>
        </p:nvSpPr>
        <p:spPr/>
        <p:txBody>
          <a:bodyPr/>
          <a:lstStyle/>
          <a:p>
            <a:r>
              <a:rPr lang="en-AU" sz="3600" dirty="0">
                <a:latin typeface="+mj-lt"/>
              </a:rPr>
              <a:t>What is a regression algorithm? (2)</a:t>
            </a:r>
            <a:endParaRPr lang="en-AU" dirty="0">
              <a:latin typeface="+mj-lt"/>
            </a:endParaRPr>
          </a:p>
        </p:txBody>
      </p:sp>
      <p:sp>
        <p:nvSpPr>
          <p:cNvPr id="4" name="Text Placeholder 3">
            <a:extLst>
              <a:ext uri="{FF2B5EF4-FFF2-40B4-BE49-F238E27FC236}">
                <a16:creationId xmlns:a16="http://schemas.microsoft.com/office/drawing/2014/main" id="{68197E4C-BDA9-19D0-C9DA-FF1BB5C76F76}"/>
              </a:ext>
            </a:extLst>
          </p:cNvPr>
          <p:cNvSpPr>
            <a:spLocks noGrp="1"/>
          </p:cNvSpPr>
          <p:nvPr>
            <p:ph type="body" sz="quarter" idx="18"/>
          </p:nvPr>
        </p:nvSpPr>
        <p:spPr/>
        <p:txBody>
          <a:bodyPr/>
          <a:lstStyle/>
          <a:p>
            <a:r>
              <a:rPr lang="en-AU" kern="0" dirty="0">
                <a:latin typeface="+mj-lt"/>
              </a:rPr>
              <a:t>How do they work?</a:t>
            </a:r>
            <a:endParaRPr lang="en-AU" dirty="0">
              <a:latin typeface="+mj-lt"/>
            </a:endParaRPr>
          </a:p>
        </p:txBody>
      </p:sp>
      <p:sp>
        <p:nvSpPr>
          <p:cNvPr id="5" name="Text Placeholder 4">
            <a:extLst>
              <a:ext uri="{FF2B5EF4-FFF2-40B4-BE49-F238E27FC236}">
                <a16:creationId xmlns:a16="http://schemas.microsoft.com/office/drawing/2014/main" id="{60DB4536-C899-38B3-9875-AEA6B788C5CB}"/>
              </a:ext>
            </a:extLst>
          </p:cNvPr>
          <p:cNvSpPr>
            <a:spLocks noGrp="1"/>
          </p:cNvSpPr>
          <p:nvPr>
            <p:ph type="body" sz="quarter" idx="17"/>
          </p:nvPr>
        </p:nvSpPr>
        <p:spPr/>
        <p:txBody>
          <a:bodyPr/>
          <a:lstStyle/>
          <a:p>
            <a:r>
              <a:rPr lang="en-AU" sz="1800" dirty="0">
                <a:latin typeface="+mj-lt"/>
              </a:rPr>
              <a:t>The main goal of regression algorithms is to predict the value of the dependent variable based on the independent variables.</a:t>
            </a:r>
          </a:p>
          <a:p>
            <a:r>
              <a:rPr lang="en-AU" sz="1800" dirty="0">
                <a:latin typeface="+mj-lt"/>
              </a:rPr>
              <a:t>They do this by fitting a line or curve (in the case of linear regression, it's a straight line) through the data points in such a way that it best represents the relationship between the variables.</a:t>
            </a:r>
          </a:p>
        </p:txBody>
      </p:sp>
      <p:sp>
        <p:nvSpPr>
          <p:cNvPr id="2" name="Slide Number Placeholder 1">
            <a:extLst>
              <a:ext uri="{FF2B5EF4-FFF2-40B4-BE49-F238E27FC236}">
                <a16:creationId xmlns:a16="http://schemas.microsoft.com/office/drawing/2014/main" id="{D17F0DAF-00EA-C041-D51C-7BBC8AD42389}"/>
              </a:ext>
            </a:extLst>
          </p:cNvPr>
          <p:cNvSpPr>
            <a:spLocks noGrp="1"/>
          </p:cNvSpPr>
          <p:nvPr>
            <p:ph type="sldNum" sz="quarter" idx="12"/>
          </p:nvPr>
        </p:nvSpPr>
        <p:spPr/>
        <p:txBody>
          <a:bodyPr/>
          <a:lstStyle/>
          <a:p>
            <a:fld id="{10A01DC5-1685-4615-8240-15192985C6A2}" type="slidenum">
              <a:rPr lang="en-AU" smtClean="0">
                <a:latin typeface="+mj-lt"/>
              </a:rPr>
              <a:t>10</a:t>
            </a:fld>
            <a:endParaRPr lang="en-AU" dirty="0">
              <a:latin typeface="+mj-lt"/>
            </a:endParaRPr>
          </a:p>
        </p:txBody>
      </p:sp>
    </p:spTree>
    <p:extLst>
      <p:ext uri="{BB962C8B-B14F-4D97-AF65-F5344CB8AC3E}">
        <p14:creationId xmlns:p14="http://schemas.microsoft.com/office/powerpoint/2010/main" val="360632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2">
            <a:extLst>
              <a:ext uri="{FF2B5EF4-FFF2-40B4-BE49-F238E27FC236}">
                <a16:creationId xmlns:a16="http://schemas.microsoft.com/office/drawing/2014/main" id="{4539269E-B56F-720B-6ADB-E1EA0B46E8F7}"/>
              </a:ext>
            </a:extLst>
          </p:cNvPr>
          <p:cNvSpPr>
            <a:spLocks noGrp="1"/>
          </p:cNvSpPr>
          <p:nvPr>
            <p:ph type="title"/>
          </p:nvPr>
        </p:nvSpPr>
        <p:spPr/>
        <p:txBody>
          <a:bodyPr/>
          <a:lstStyle/>
          <a:p>
            <a:r>
              <a:rPr lang="en-US" sz="3600" b="0" dirty="0">
                <a:latin typeface="+mj-lt"/>
                <a:cs typeface="Arial" panose="020B0604020202020204" pitchFamily="34" charset="0"/>
              </a:rPr>
              <a:t>Linear Regression</a:t>
            </a:r>
            <a:endParaRPr lang="en-US" dirty="0">
              <a:latin typeface="+mj-lt"/>
            </a:endParaRPr>
          </a:p>
        </p:txBody>
      </p:sp>
      <p:sp>
        <p:nvSpPr>
          <p:cNvPr id="15" name="Text Placeholder 3">
            <a:extLst>
              <a:ext uri="{FF2B5EF4-FFF2-40B4-BE49-F238E27FC236}">
                <a16:creationId xmlns:a16="http://schemas.microsoft.com/office/drawing/2014/main" id="{2F649D76-B167-8290-3C03-02849FED6EA8}"/>
              </a:ext>
            </a:extLst>
          </p:cNvPr>
          <p:cNvSpPr>
            <a:spLocks noGrp="1"/>
          </p:cNvSpPr>
          <p:nvPr>
            <p:ph type="body" sz="quarter" idx="18"/>
          </p:nvPr>
        </p:nvSpPr>
        <p:spPr/>
        <p:txBody>
          <a:bodyPr/>
          <a:lstStyle/>
          <a:p>
            <a:r>
              <a:rPr lang="en-US" sz="2000" b="0" dirty="0">
                <a:latin typeface="+mj-lt"/>
                <a:cs typeface="Arial" panose="020B0604020202020204" pitchFamily="34" charset="0"/>
              </a:rPr>
              <a:t>Example in Desmos</a:t>
            </a:r>
          </a:p>
        </p:txBody>
      </p:sp>
      <p:sp>
        <p:nvSpPr>
          <p:cNvPr id="11" name="Content Placeholder 10">
            <a:extLst>
              <a:ext uri="{FF2B5EF4-FFF2-40B4-BE49-F238E27FC236}">
                <a16:creationId xmlns:a16="http://schemas.microsoft.com/office/drawing/2014/main" id="{FE32CD48-7279-4226-0058-407D8C0F86DE}"/>
              </a:ext>
            </a:extLst>
          </p:cNvPr>
          <p:cNvSpPr>
            <a:spLocks noGrp="1"/>
          </p:cNvSpPr>
          <p:nvPr>
            <p:ph sz="quarter" idx="19"/>
          </p:nvPr>
        </p:nvSpPr>
        <p:spPr>
          <a:xfrm>
            <a:off x="359999" y="1995207"/>
            <a:ext cx="3421169" cy="3363871"/>
          </a:xfrm>
        </p:spPr>
        <p:txBody>
          <a:bodyPr/>
          <a:lstStyle/>
          <a:p>
            <a:r>
              <a:rPr lang="en-AU" sz="1800" i="0" dirty="0">
                <a:solidFill>
                  <a:srgbClr val="0F0F0F"/>
                </a:solidFill>
                <a:effectLst/>
                <a:latin typeface="+mj-lt"/>
                <a:cs typeface="Arial" panose="020B0604020202020204" pitchFamily="34" charset="0"/>
              </a:rPr>
              <a:t>Extension – Watch the video</a:t>
            </a:r>
          </a:p>
          <a:p>
            <a:r>
              <a:rPr lang="en-AU" sz="1800" i="0" dirty="0">
                <a:solidFill>
                  <a:srgbClr val="0F0F0F"/>
                </a:solidFill>
                <a:effectLst/>
                <a:latin typeface="+mj-lt"/>
                <a:cs typeface="Arial" panose="020B0604020202020204" pitchFamily="34" charset="0"/>
                <a:hlinkClick r:id="rId3"/>
              </a:rPr>
              <a:t>How to Calculate a Simple Linear Regression by Hand</a:t>
            </a:r>
            <a:endParaRPr lang="en-AU" sz="1800" i="0" dirty="0">
              <a:solidFill>
                <a:srgbClr val="0F0F0F"/>
              </a:solidFill>
              <a:effectLst/>
              <a:latin typeface="+mj-lt"/>
              <a:cs typeface="Arial" panose="020B0604020202020204" pitchFamily="34" charset="0"/>
            </a:endParaRPr>
          </a:p>
          <a:p>
            <a:endParaRPr lang="en-AU" sz="1800" dirty="0">
              <a:solidFill>
                <a:srgbClr val="0F0F0F"/>
              </a:solidFill>
              <a:latin typeface="+mj-lt"/>
            </a:endParaRPr>
          </a:p>
          <a:p>
            <a:r>
              <a:rPr lang="en-AU" sz="1800" dirty="0">
                <a:solidFill>
                  <a:srgbClr val="0F0F0F"/>
                </a:solidFill>
                <a:latin typeface="+mj-lt"/>
              </a:rPr>
              <a:t>U</a:t>
            </a:r>
            <a:r>
              <a:rPr lang="en-AU" sz="1800" i="0" dirty="0">
                <a:solidFill>
                  <a:srgbClr val="0F0F0F"/>
                </a:solidFill>
                <a:effectLst/>
                <a:latin typeface="+mj-lt"/>
                <a:cs typeface="Arial" panose="020B0604020202020204" pitchFamily="34" charset="0"/>
              </a:rPr>
              <a:t>se the data sets provided by the Course Specifications and</a:t>
            </a:r>
            <a:r>
              <a:rPr lang="en-AU" sz="1800" dirty="0">
                <a:solidFill>
                  <a:srgbClr val="0F0F0F"/>
                </a:solidFill>
                <a:latin typeface="+mj-lt"/>
                <a:cs typeface="Arial" panose="020B0604020202020204" pitchFamily="34" charset="0"/>
              </a:rPr>
              <a:t> confirm their results.</a:t>
            </a:r>
            <a:endParaRPr lang="en-AU" sz="1800" dirty="0">
              <a:latin typeface="+mj-lt"/>
              <a:cs typeface="Arial" panose="020B0604020202020204" pitchFamily="34" charset="0"/>
            </a:endParaRPr>
          </a:p>
        </p:txBody>
      </p:sp>
      <p:sp>
        <p:nvSpPr>
          <p:cNvPr id="3" name="Content Placeholder 10">
            <a:extLst>
              <a:ext uri="{FF2B5EF4-FFF2-40B4-BE49-F238E27FC236}">
                <a16:creationId xmlns:a16="http://schemas.microsoft.com/office/drawing/2014/main" id="{47E8A04A-A03B-C2BA-EF79-79275A7D1279}"/>
              </a:ext>
            </a:extLst>
          </p:cNvPr>
          <p:cNvSpPr txBox="1">
            <a:spLocks/>
          </p:cNvSpPr>
          <p:nvPr/>
        </p:nvSpPr>
        <p:spPr>
          <a:xfrm>
            <a:off x="4402740" y="1078103"/>
            <a:ext cx="2734876" cy="263030"/>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400" dirty="0">
                <a:solidFill>
                  <a:srgbClr val="0F0F0F"/>
                </a:solidFill>
                <a:latin typeface="+mj-lt"/>
              </a:rPr>
              <a:t>Insert your data in the table below</a:t>
            </a:r>
          </a:p>
        </p:txBody>
      </p:sp>
      <p:pic>
        <p:nvPicPr>
          <p:cNvPr id="6" name="Picture 5" descr="x and y data from the Software engineering course specifications used to graph the linear regression in desmos">
            <a:extLst>
              <a:ext uri="{FF2B5EF4-FFF2-40B4-BE49-F238E27FC236}">
                <a16:creationId xmlns:a16="http://schemas.microsoft.com/office/drawing/2014/main" id="{FA3EF7C2-1C09-C52F-C666-E64647008CF6}"/>
              </a:ext>
            </a:extLst>
          </p:cNvPr>
          <p:cNvPicPr>
            <a:picLocks noChangeAspect="1"/>
          </p:cNvPicPr>
          <p:nvPr/>
        </p:nvPicPr>
        <p:blipFill>
          <a:blip r:embed="rId4" cstate="screen">
            <a:extLst>
              <a:ext uri="{28A0092B-C50C-407E-A947-70E740481C1C}">
                <a14:useLocalDpi xmlns:a14="http://schemas.microsoft.com/office/drawing/2010/main"/>
              </a:ext>
            </a:extLst>
          </a:blip>
          <a:srcRect t="8041"/>
          <a:stretch/>
        </p:blipFill>
        <p:spPr>
          <a:xfrm>
            <a:off x="4391211" y="1416237"/>
            <a:ext cx="2627452" cy="5226218"/>
          </a:xfrm>
          <a:prstGeom prst="rect">
            <a:avLst/>
          </a:prstGeom>
        </p:spPr>
      </p:pic>
      <p:pic>
        <p:nvPicPr>
          <p:cNvPr id="7" name="Picture 6" descr="linear regression shown in desmos using course specifications example data">
            <a:extLst>
              <a:ext uri="{FF2B5EF4-FFF2-40B4-BE49-F238E27FC236}">
                <a16:creationId xmlns:a16="http://schemas.microsoft.com/office/drawing/2014/main" id="{F8E99D65-0FCF-E067-C8C4-47BBD4FCF073}"/>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236472" y="1292535"/>
            <a:ext cx="4681850" cy="4569104"/>
          </a:xfrm>
          <a:prstGeom prst="rect">
            <a:avLst/>
          </a:prstGeom>
          <a:noFill/>
        </p:spPr>
      </p:pic>
      <p:sp>
        <p:nvSpPr>
          <p:cNvPr id="2" name="Slide Number Placeholder 1">
            <a:extLst>
              <a:ext uri="{FF2B5EF4-FFF2-40B4-BE49-F238E27FC236}">
                <a16:creationId xmlns:a16="http://schemas.microsoft.com/office/drawing/2014/main" id="{469DD60F-19AC-1C6E-EB03-C9FB80BF7268}"/>
              </a:ext>
            </a:extLst>
          </p:cNvPr>
          <p:cNvSpPr>
            <a:spLocks noGrp="1"/>
          </p:cNvSpPr>
          <p:nvPr>
            <p:ph type="sldNum" sz="quarter" idx="12"/>
          </p:nvPr>
        </p:nvSpPr>
        <p:spPr/>
        <p:txBody>
          <a:bodyPr vert="horz" lIns="0" tIns="0" rIns="0" bIns="0" rtlCol="0" anchor="t">
            <a:normAutofit/>
          </a:bodyPr>
          <a:lstStyle/>
          <a:p>
            <a:pPr>
              <a:lnSpc>
                <a:spcPct val="90000"/>
              </a:lnSpc>
              <a:spcAft>
                <a:spcPts val="600"/>
              </a:spcAft>
            </a:pPr>
            <a:fld id="{10A01DC5-1685-4615-8240-15192985C6A2}" type="slidenum">
              <a:rPr lang="en-AU" smtClean="0">
                <a:latin typeface="+mj-lt"/>
              </a:rPr>
              <a:pPr>
                <a:lnSpc>
                  <a:spcPct val="90000"/>
                </a:lnSpc>
                <a:spcAft>
                  <a:spcPts val="600"/>
                </a:spcAft>
              </a:pPr>
              <a:t>11</a:t>
            </a:fld>
            <a:endParaRPr lang="en-AU">
              <a:latin typeface="+mj-lt"/>
            </a:endParaRPr>
          </a:p>
        </p:txBody>
      </p:sp>
    </p:spTree>
    <p:extLst>
      <p:ext uri="{BB962C8B-B14F-4D97-AF65-F5344CB8AC3E}">
        <p14:creationId xmlns:p14="http://schemas.microsoft.com/office/powerpoint/2010/main" val="4206897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64F84A-8D1A-61FC-7955-59A08056BF8C}"/>
              </a:ext>
            </a:extLst>
          </p:cNvPr>
          <p:cNvSpPr>
            <a:spLocks noGrp="1"/>
          </p:cNvSpPr>
          <p:nvPr>
            <p:ph type="title"/>
          </p:nvPr>
        </p:nvSpPr>
        <p:spPr/>
        <p:txBody>
          <a:bodyPr/>
          <a:lstStyle/>
          <a:p>
            <a:r>
              <a:rPr lang="en-AU">
                <a:latin typeface="+mj-lt"/>
              </a:rPr>
              <a:t>Importing frameworks (1)</a:t>
            </a:r>
          </a:p>
        </p:txBody>
      </p:sp>
      <p:sp>
        <p:nvSpPr>
          <p:cNvPr id="4" name="Text Placeholder 3">
            <a:extLst>
              <a:ext uri="{FF2B5EF4-FFF2-40B4-BE49-F238E27FC236}">
                <a16:creationId xmlns:a16="http://schemas.microsoft.com/office/drawing/2014/main" id="{4A92460C-1636-0657-675A-6DCECE2DCE0D}"/>
              </a:ext>
            </a:extLst>
          </p:cNvPr>
          <p:cNvSpPr>
            <a:spLocks noGrp="1"/>
          </p:cNvSpPr>
          <p:nvPr>
            <p:ph type="body" sz="quarter" idx="18"/>
          </p:nvPr>
        </p:nvSpPr>
        <p:spPr/>
        <p:txBody>
          <a:bodyPr/>
          <a:lstStyle/>
          <a:p>
            <a:r>
              <a:rPr lang="en-AU" dirty="0">
                <a:latin typeface="+mj-lt"/>
              </a:rPr>
              <a:t>What is the </a:t>
            </a:r>
            <a:r>
              <a:rPr lang="en-AU" dirty="0" err="1">
                <a:latin typeface="+mj-lt"/>
              </a:rPr>
              <a:t>sklearn.linear_model</a:t>
            </a:r>
            <a:r>
              <a:rPr lang="en-AU" dirty="0">
                <a:latin typeface="+mj-lt"/>
              </a:rPr>
              <a:t>?</a:t>
            </a:r>
          </a:p>
        </p:txBody>
      </p:sp>
      <p:sp>
        <p:nvSpPr>
          <p:cNvPr id="5" name="Text Placeholder 4">
            <a:extLst>
              <a:ext uri="{FF2B5EF4-FFF2-40B4-BE49-F238E27FC236}">
                <a16:creationId xmlns:a16="http://schemas.microsoft.com/office/drawing/2014/main" id="{539E8DDC-FA16-1965-3F1B-48E2A1ED506C}"/>
              </a:ext>
            </a:extLst>
          </p:cNvPr>
          <p:cNvSpPr>
            <a:spLocks noGrp="1"/>
          </p:cNvSpPr>
          <p:nvPr>
            <p:ph type="body" sz="quarter" idx="17"/>
          </p:nvPr>
        </p:nvSpPr>
        <p:spPr/>
        <p:txBody>
          <a:bodyPr/>
          <a:lstStyle/>
          <a:p>
            <a:r>
              <a:rPr lang="en-AU" sz="1800">
                <a:latin typeface="+mj-lt"/>
              </a:rPr>
              <a:t>The </a:t>
            </a:r>
            <a:r>
              <a:rPr lang="en-AU" sz="1800" err="1">
                <a:latin typeface="+mj-lt"/>
              </a:rPr>
              <a:t>sklearn.linear_model</a:t>
            </a:r>
            <a:r>
              <a:rPr lang="en-AU" sz="1800">
                <a:latin typeface="+mj-lt"/>
              </a:rPr>
              <a:t> is a </a:t>
            </a:r>
            <a:r>
              <a:rPr lang="en-AU" sz="1800" b="1">
                <a:latin typeface="+mj-lt"/>
              </a:rPr>
              <a:t>module</a:t>
            </a:r>
            <a:r>
              <a:rPr lang="en-AU" sz="1800">
                <a:latin typeface="+mj-lt"/>
              </a:rPr>
              <a:t> within the larger </a:t>
            </a:r>
            <a:r>
              <a:rPr lang="en-AU" sz="1800" b="1">
                <a:latin typeface="+mj-lt"/>
              </a:rPr>
              <a:t>library</a:t>
            </a:r>
            <a:r>
              <a:rPr lang="en-AU" sz="1800">
                <a:latin typeface="+mj-lt"/>
              </a:rPr>
              <a:t> known as </a:t>
            </a:r>
            <a:r>
              <a:rPr lang="en-AU" sz="1800" b="1">
                <a:latin typeface="+mj-lt"/>
              </a:rPr>
              <a:t>scikit-learn</a:t>
            </a:r>
            <a:r>
              <a:rPr lang="en-AU" sz="1800">
                <a:latin typeface="+mj-lt"/>
              </a:rPr>
              <a:t>.</a:t>
            </a:r>
          </a:p>
          <a:p>
            <a:r>
              <a:rPr lang="en-AU" sz="1800">
                <a:latin typeface="+mj-lt"/>
              </a:rPr>
              <a:t>Scikit-learn is often abbreviated as </a:t>
            </a:r>
            <a:r>
              <a:rPr lang="en-AU" sz="1800" err="1">
                <a:latin typeface="+mj-lt"/>
              </a:rPr>
              <a:t>sklearn</a:t>
            </a:r>
            <a:r>
              <a:rPr lang="en-AU" sz="1800">
                <a:latin typeface="+mj-lt"/>
              </a:rPr>
              <a:t>. </a:t>
            </a:r>
          </a:p>
        </p:txBody>
      </p:sp>
      <p:sp>
        <p:nvSpPr>
          <p:cNvPr id="2" name="Slide Number Placeholder 1">
            <a:extLst>
              <a:ext uri="{FF2B5EF4-FFF2-40B4-BE49-F238E27FC236}">
                <a16:creationId xmlns:a16="http://schemas.microsoft.com/office/drawing/2014/main" id="{DEFA1BE3-3D7F-3D54-9AE1-8C57437FD39F}"/>
              </a:ext>
            </a:extLst>
          </p:cNvPr>
          <p:cNvSpPr>
            <a:spLocks noGrp="1"/>
          </p:cNvSpPr>
          <p:nvPr>
            <p:ph type="sldNum" sz="quarter" idx="12"/>
          </p:nvPr>
        </p:nvSpPr>
        <p:spPr/>
        <p:txBody>
          <a:bodyPr/>
          <a:lstStyle/>
          <a:p>
            <a:fld id="{10A01DC5-1685-4615-8240-15192985C6A2}" type="slidenum">
              <a:rPr lang="en-AU" smtClean="0">
                <a:latin typeface="+mj-lt"/>
              </a:rPr>
              <a:t>12</a:t>
            </a:fld>
            <a:endParaRPr lang="en-AU">
              <a:latin typeface="+mj-lt"/>
            </a:endParaRPr>
          </a:p>
        </p:txBody>
      </p:sp>
    </p:spTree>
    <p:extLst>
      <p:ext uri="{BB962C8B-B14F-4D97-AF65-F5344CB8AC3E}">
        <p14:creationId xmlns:p14="http://schemas.microsoft.com/office/powerpoint/2010/main" val="1104262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FDB9EA56-8B1D-B4C8-6224-5A334839101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4D60BA4-0E7A-0D73-4C33-615CD35ECBD6}"/>
              </a:ext>
            </a:extLst>
          </p:cNvPr>
          <p:cNvSpPr>
            <a:spLocks noGrp="1"/>
          </p:cNvSpPr>
          <p:nvPr>
            <p:ph type="title"/>
          </p:nvPr>
        </p:nvSpPr>
        <p:spPr/>
        <p:txBody>
          <a:bodyPr/>
          <a:lstStyle/>
          <a:p>
            <a:r>
              <a:rPr lang="en-AU">
                <a:latin typeface="+mj-lt"/>
              </a:rPr>
              <a:t>Importing frameworks (2)</a:t>
            </a:r>
          </a:p>
        </p:txBody>
      </p:sp>
      <p:sp>
        <p:nvSpPr>
          <p:cNvPr id="4" name="Text Placeholder 3">
            <a:extLst>
              <a:ext uri="{FF2B5EF4-FFF2-40B4-BE49-F238E27FC236}">
                <a16:creationId xmlns:a16="http://schemas.microsoft.com/office/drawing/2014/main" id="{CD416621-8248-8F17-44BF-9A3B4E194364}"/>
              </a:ext>
            </a:extLst>
          </p:cNvPr>
          <p:cNvSpPr>
            <a:spLocks noGrp="1"/>
          </p:cNvSpPr>
          <p:nvPr>
            <p:ph type="body" sz="quarter" idx="18"/>
          </p:nvPr>
        </p:nvSpPr>
        <p:spPr/>
        <p:txBody>
          <a:bodyPr/>
          <a:lstStyle/>
          <a:p>
            <a:r>
              <a:rPr lang="en-AU" dirty="0">
                <a:latin typeface="+mj-lt"/>
              </a:rPr>
              <a:t>What is the Scikit-learn (`</a:t>
            </a:r>
            <a:r>
              <a:rPr lang="en-AU" dirty="0" err="1">
                <a:latin typeface="+mj-lt"/>
              </a:rPr>
              <a:t>sklearn</a:t>
            </a:r>
            <a:r>
              <a:rPr lang="en-AU" dirty="0">
                <a:latin typeface="+mj-lt"/>
              </a:rPr>
              <a:t>`) library?</a:t>
            </a:r>
          </a:p>
        </p:txBody>
      </p:sp>
      <p:sp>
        <p:nvSpPr>
          <p:cNvPr id="7" name="Text Placeholder 6">
            <a:extLst>
              <a:ext uri="{FF2B5EF4-FFF2-40B4-BE49-F238E27FC236}">
                <a16:creationId xmlns:a16="http://schemas.microsoft.com/office/drawing/2014/main" id="{D91E6230-9F8D-C39A-3E17-F0099DF78764}"/>
              </a:ext>
            </a:extLst>
          </p:cNvPr>
          <p:cNvSpPr>
            <a:spLocks noGrp="1"/>
          </p:cNvSpPr>
          <p:nvPr>
            <p:ph type="body" sz="quarter" idx="17"/>
          </p:nvPr>
        </p:nvSpPr>
        <p:spPr/>
        <p:txBody>
          <a:bodyPr/>
          <a:lstStyle/>
          <a:p>
            <a:r>
              <a:rPr lang="en-AU" sz="1800" dirty="0">
                <a:effectLst/>
                <a:latin typeface="+mj-lt"/>
                <a:ea typeface="Calibri" panose="020F0502020204030204" pitchFamily="34" charset="0"/>
                <a:cs typeface="Times New Roman" panose="02020603050405020304" pitchFamily="18" charset="0"/>
                <a:hlinkClick r:id="rId3"/>
              </a:rPr>
              <a:t>Scikit-learn</a:t>
            </a:r>
            <a:r>
              <a:rPr lang="en-AU" sz="1800" dirty="0">
                <a:effectLst/>
                <a:latin typeface="+mj-lt"/>
                <a:ea typeface="Calibri" panose="020F0502020204030204" pitchFamily="34" charset="0"/>
                <a:cs typeface="Times New Roman" panose="02020603050405020304" pitchFamily="18" charset="0"/>
              </a:rPr>
              <a:t> is a comprehensive library for machine learning in Python. </a:t>
            </a:r>
          </a:p>
          <a:p>
            <a:r>
              <a:rPr lang="en-AU" sz="1800" dirty="0">
                <a:effectLst/>
                <a:latin typeface="+mj-lt"/>
                <a:ea typeface="Calibri" panose="020F0502020204030204" pitchFamily="34" charset="0"/>
                <a:cs typeface="Times New Roman" panose="02020603050405020304" pitchFamily="18" charset="0"/>
              </a:rPr>
              <a:t>It provides a wide range of tools for building and evaluating machine learning models, including:</a:t>
            </a:r>
          </a:p>
          <a:p>
            <a:pPr marL="285750" indent="-285750">
              <a:buFont typeface="Arial" panose="020B0604020202020204" pitchFamily="34" charset="0"/>
              <a:buChar char="•"/>
            </a:pPr>
            <a:r>
              <a:rPr lang="en-AU" sz="1800" dirty="0">
                <a:effectLst/>
                <a:latin typeface="+mj-lt"/>
                <a:ea typeface="Calibri"/>
                <a:cs typeface="Times New Roman"/>
              </a:rPr>
              <a:t>classification</a:t>
            </a:r>
          </a:p>
          <a:p>
            <a:pPr marL="285750" indent="-285750">
              <a:buFont typeface="Arial" panose="020B0604020202020204" pitchFamily="34" charset="0"/>
              <a:buChar char="•"/>
            </a:pPr>
            <a:r>
              <a:rPr lang="en-AU" sz="1800" dirty="0">
                <a:effectLst/>
                <a:latin typeface="+mj-lt"/>
                <a:ea typeface="Calibri" panose="020F0502020204030204" pitchFamily="34" charset="0"/>
                <a:cs typeface="Times New Roman" panose="02020603050405020304" pitchFamily="18" charset="0"/>
              </a:rPr>
              <a:t>regression </a:t>
            </a:r>
          </a:p>
          <a:p>
            <a:pPr marL="285750" indent="-285750">
              <a:buFont typeface="Arial" panose="020B0604020202020204" pitchFamily="34" charset="0"/>
              <a:buChar char="•"/>
            </a:pPr>
            <a:r>
              <a:rPr lang="en-AU" sz="1800" dirty="0">
                <a:effectLst/>
                <a:latin typeface="+mj-lt"/>
                <a:ea typeface="Calibri" panose="020F0502020204030204" pitchFamily="34" charset="0"/>
                <a:cs typeface="Times New Roman" panose="02020603050405020304" pitchFamily="18" charset="0"/>
              </a:rPr>
              <a:t>clustering </a:t>
            </a:r>
          </a:p>
          <a:p>
            <a:pPr marL="285750" indent="-285750">
              <a:buFont typeface="Arial" panose="020B0604020202020204" pitchFamily="34" charset="0"/>
              <a:buChar char="•"/>
            </a:pPr>
            <a:r>
              <a:rPr lang="en-AU" sz="1800" dirty="0">
                <a:effectLst/>
                <a:latin typeface="+mj-lt"/>
                <a:ea typeface="Calibri" panose="020F0502020204030204" pitchFamily="34" charset="0"/>
                <a:cs typeface="Times New Roman" panose="02020603050405020304" pitchFamily="18" charset="0"/>
              </a:rPr>
              <a:t>and others...</a:t>
            </a:r>
          </a:p>
        </p:txBody>
      </p:sp>
      <p:sp>
        <p:nvSpPr>
          <p:cNvPr id="2" name="Slide Number Placeholder 1">
            <a:extLst>
              <a:ext uri="{FF2B5EF4-FFF2-40B4-BE49-F238E27FC236}">
                <a16:creationId xmlns:a16="http://schemas.microsoft.com/office/drawing/2014/main" id="{EB941A71-63A3-3BB8-8A15-DD6A95758A73}"/>
              </a:ext>
            </a:extLst>
          </p:cNvPr>
          <p:cNvSpPr>
            <a:spLocks noGrp="1"/>
          </p:cNvSpPr>
          <p:nvPr>
            <p:ph type="sldNum" sz="quarter" idx="12"/>
          </p:nvPr>
        </p:nvSpPr>
        <p:spPr/>
        <p:txBody>
          <a:bodyPr/>
          <a:lstStyle/>
          <a:p>
            <a:fld id="{10A01DC5-1685-4615-8240-15192985C6A2}" type="slidenum">
              <a:rPr lang="en-AU" smtClean="0">
                <a:latin typeface="+mj-lt"/>
              </a:rPr>
              <a:t>13</a:t>
            </a:fld>
            <a:endParaRPr lang="en-AU">
              <a:latin typeface="+mj-lt"/>
            </a:endParaRPr>
          </a:p>
        </p:txBody>
      </p:sp>
    </p:spTree>
    <p:extLst>
      <p:ext uri="{BB962C8B-B14F-4D97-AF65-F5344CB8AC3E}">
        <p14:creationId xmlns:p14="http://schemas.microsoft.com/office/powerpoint/2010/main" val="15531695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9868DEB6-B443-9BD2-65A3-288EB44EBF9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74E2F70-6190-48B3-3804-64A6E8AF989B}"/>
              </a:ext>
            </a:extLst>
          </p:cNvPr>
          <p:cNvSpPr>
            <a:spLocks noGrp="1"/>
          </p:cNvSpPr>
          <p:nvPr>
            <p:ph type="title"/>
          </p:nvPr>
        </p:nvSpPr>
        <p:spPr/>
        <p:txBody>
          <a:bodyPr/>
          <a:lstStyle/>
          <a:p>
            <a:r>
              <a:rPr lang="en-AU">
                <a:latin typeface="+mj-lt"/>
              </a:rPr>
              <a:t>Importing frameworks (3)</a:t>
            </a:r>
          </a:p>
        </p:txBody>
      </p:sp>
      <p:sp>
        <p:nvSpPr>
          <p:cNvPr id="4" name="Text Placeholder 3">
            <a:extLst>
              <a:ext uri="{FF2B5EF4-FFF2-40B4-BE49-F238E27FC236}">
                <a16:creationId xmlns:a16="http://schemas.microsoft.com/office/drawing/2014/main" id="{BAFCFF43-2FED-555D-DC38-233A6E347447}"/>
              </a:ext>
            </a:extLst>
          </p:cNvPr>
          <p:cNvSpPr>
            <a:spLocks noGrp="1"/>
          </p:cNvSpPr>
          <p:nvPr>
            <p:ph type="body" sz="quarter" idx="18"/>
          </p:nvPr>
        </p:nvSpPr>
        <p:spPr/>
        <p:txBody>
          <a:bodyPr/>
          <a:lstStyle/>
          <a:p>
            <a:r>
              <a:rPr lang="en-AU" dirty="0">
                <a:latin typeface="+mj-lt"/>
              </a:rPr>
              <a:t>What are libraries</a:t>
            </a:r>
          </a:p>
        </p:txBody>
      </p:sp>
      <p:sp>
        <p:nvSpPr>
          <p:cNvPr id="5" name="Text Placeholder 4">
            <a:extLst>
              <a:ext uri="{FF2B5EF4-FFF2-40B4-BE49-F238E27FC236}">
                <a16:creationId xmlns:a16="http://schemas.microsoft.com/office/drawing/2014/main" id="{D8D29683-71A9-3A12-14CD-1D31B0FDBB11}"/>
              </a:ext>
            </a:extLst>
          </p:cNvPr>
          <p:cNvSpPr>
            <a:spLocks noGrp="1"/>
          </p:cNvSpPr>
          <p:nvPr>
            <p:ph type="body" sz="quarter" idx="17"/>
          </p:nvPr>
        </p:nvSpPr>
        <p:spPr/>
        <p:txBody>
          <a:bodyPr/>
          <a:lstStyle/>
          <a:p>
            <a:pPr lvl="1">
              <a:spcAft>
                <a:spcPts val="1200"/>
              </a:spcAft>
              <a:buSzPts val="1000"/>
              <a:tabLst>
                <a:tab pos="914400" algn="l"/>
              </a:tabLst>
            </a:pPr>
            <a:r>
              <a:rPr lang="en-AU" dirty="0">
                <a:latin typeface="+mj-lt"/>
                <a:ea typeface="Calibri" panose="020F0502020204030204" pitchFamily="34" charset="0"/>
                <a:cs typeface="Times New Roman" panose="02020603050405020304" pitchFamily="18" charset="0"/>
              </a:rPr>
              <a:t>A library is a collection of multiple modules that provide a set of functionalities. </a:t>
            </a:r>
          </a:p>
          <a:p>
            <a:pPr lvl="1">
              <a:spcAft>
                <a:spcPts val="1200"/>
              </a:spcAft>
              <a:buSzPts val="1000"/>
              <a:tabLst>
                <a:tab pos="914400" algn="l"/>
              </a:tabLst>
            </a:pPr>
            <a:r>
              <a:rPr lang="en-AU" dirty="0">
                <a:latin typeface="+mj-lt"/>
                <a:ea typeface="Calibri" panose="020F0502020204030204" pitchFamily="34" charset="0"/>
                <a:cs typeface="Times New Roman" panose="02020603050405020304" pitchFamily="18" charset="0"/>
              </a:rPr>
              <a:t>Instead of building everything from scratch, software engineers use libraries to access pre-written code that solves common problems. Popular Python libraries include:</a:t>
            </a:r>
          </a:p>
          <a:p>
            <a:pPr marL="285750" lvl="1" indent="-285750">
              <a:spcAft>
                <a:spcPts val="1200"/>
              </a:spcAft>
              <a:buSzPct val="100000"/>
              <a:buFont typeface="Arial" panose="020B0604020202020204" pitchFamily="34" charset="0"/>
              <a:buChar char="•"/>
              <a:tabLst>
                <a:tab pos="914400" algn="l"/>
              </a:tabLst>
            </a:pPr>
            <a:r>
              <a:rPr lang="en-AU" dirty="0">
                <a:latin typeface="+mj-lt"/>
                <a:ea typeface="Calibri"/>
                <a:cs typeface="Times New Roman"/>
                <a:hlinkClick r:id="rId3"/>
              </a:rPr>
              <a:t>NumPy</a:t>
            </a:r>
            <a:r>
              <a:rPr lang="en-AU" dirty="0">
                <a:latin typeface="+mj-lt"/>
                <a:ea typeface="Calibri"/>
                <a:cs typeface="Times New Roman"/>
              </a:rPr>
              <a:t> for numerical computations</a:t>
            </a:r>
          </a:p>
          <a:p>
            <a:pPr marL="285750" lvl="1" indent="-285750">
              <a:spcAft>
                <a:spcPts val="1200"/>
              </a:spcAft>
              <a:buSzPct val="100000"/>
              <a:buFont typeface="Arial" panose="020B0604020202020204" pitchFamily="34" charset="0"/>
              <a:buChar char="•"/>
              <a:tabLst>
                <a:tab pos="914400" algn="l"/>
              </a:tabLst>
            </a:pPr>
            <a:r>
              <a:rPr lang="en-AU" dirty="0">
                <a:latin typeface="+mj-lt"/>
                <a:ea typeface="Calibri" panose="020F0502020204030204" pitchFamily="34" charset="0"/>
                <a:cs typeface="Times New Roman" panose="02020603050405020304" pitchFamily="18" charset="0"/>
                <a:hlinkClick r:id="rId4"/>
              </a:rPr>
              <a:t>Pandas</a:t>
            </a:r>
            <a:r>
              <a:rPr lang="en-AU" dirty="0">
                <a:latin typeface="+mj-lt"/>
                <a:ea typeface="Calibri" panose="020F0502020204030204" pitchFamily="34" charset="0"/>
                <a:cs typeface="Times New Roman" panose="02020603050405020304" pitchFamily="18" charset="0"/>
              </a:rPr>
              <a:t> for data manipulation</a:t>
            </a:r>
          </a:p>
          <a:p>
            <a:pPr marL="285750" lvl="1" indent="-285750">
              <a:spcAft>
                <a:spcPts val="1200"/>
              </a:spcAft>
              <a:buSzPct val="100000"/>
              <a:buFont typeface="Arial" panose="020B0604020202020204" pitchFamily="34" charset="0"/>
              <a:buChar char="•"/>
              <a:tabLst>
                <a:tab pos="914400" algn="l"/>
              </a:tabLst>
            </a:pPr>
            <a:r>
              <a:rPr lang="en-AU" dirty="0">
                <a:latin typeface="+mj-lt"/>
                <a:ea typeface="Calibri"/>
                <a:cs typeface="Times New Roman"/>
                <a:hlinkClick r:id="rId5"/>
              </a:rPr>
              <a:t>Matplotlib</a:t>
            </a:r>
            <a:r>
              <a:rPr lang="en-AU" dirty="0">
                <a:latin typeface="+mj-lt"/>
                <a:ea typeface="Calibri"/>
                <a:cs typeface="Times New Roman"/>
              </a:rPr>
              <a:t> for data visualisation</a:t>
            </a:r>
          </a:p>
          <a:p>
            <a:pPr lvl="1">
              <a:spcAft>
                <a:spcPts val="1200"/>
              </a:spcAft>
              <a:buSzPts val="1000"/>
              <a:tabLst>
                <a:tab pos="914400" algn="l"/>
              </a:tabLst>
            </a:pPr>
            <a:r>
              <a:rPr lang="en-AU" dirty="0">
                <a:latin typeface="+mj-lt"/>
                <a:ea typeface="Calibri" panose="020F0502020204030204" pitchFamily="34" charset="0"/>
                <a:cs typeface="Times New Roman" panose="02020603050405020304" pitchFamily="18" charset="0"/>
              </a:rPr>
              <a:t>To use a library, you need to install it (if it's not part of the standard Python installation) and then import the specific modules or functions you need. </a:t>
            </a:r>
          </a:p>
          <a:p>
            <a:pPr lvl="1">
              <a:spcAft>
                <a:spcPts val="1200"/>
              </a:spcAft>
              <a:buSzPts val="1000"/>
              <a:tabLst>
                <a:tab pos="914400" algn="l"/>
              </a:tabLst>
            </a:pPr>
            <a:r>
              <a:rPr lang="en-AU" dirty="0">
                <a:latin typeface="+mj-lt"/>
                <a:ea typeface="Calibri" panose="020F0502020204030204" pitchFamily="34" charset="0"/>
                <a:cs typeface="Times New Roman" panose="02020603050405020304" pitchFamily="18" charset="0"/>
              </a:rPr>
              <a:t>For example – import </a:t>
            </a:r>
            <a:r>
              <a:rPr lang="en-AU" dirty="0" err="1">
                <a:latin typeface="+mj-lt"/>
                <a:ea typeface="Calibri" panose="020F0502020204030204" pitchFamily="34" charset="0"/>
                <a:cs typeface="Times New Roman" panose="02020603050405020304" pitchFamily="18" charset="0"/>
              </a:rPr>
              <a:t>numpy</a:t>
            </a:r>
            <a:r>
              <a:rPr lang="en-AU" dirty="0">
                <a:latin typeface="+mj-lt"/>
                <a:ea typeface="Calibri" panose="020F0502020204030204" pitchFamily="34" charset="0"/>
                <a:cs typeface="Times New Roman" panose="02020603050405020304" pitchFamily="18" charset="0"/>
              </a:rPr>
              <a:t> as np  allows you to use NumPy's powerful features for handling arrays and numerical calculations.</a:t>
            </a:r>
            <a:endParaRPr lang="en-AU" sz="1400" kern="100" dirty="0">
              <a:effectLst/>
              <a:latin typeface="+mj-lt"/>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980E841-765F-EA1F-4945-0ADC9E929C63}"/>
              </a:ext>
            </a:extLst>
          </p:cNvPr>
          <p:cNvSpPr>
            <a:spLocks noGrp="1"/>
          </p:cNvSpPr>
          <p:nvPr>
            <p:ph type="sldNum" sz="quarter" idx="12"/>
          </p:nvPr>
        </p:nvSpPr>
        <p:spPr/>
        <p:txBody>
          <a:bodyPr/>
          <a:lstStyle/>
          <a:p>
            <a:fld id="{10A01DC5-1685-4615-8240-15192985C6A2}" type="slidenum">
              <a:rPr lang="en-AU" smtClean="0">
                <a:latin typeface="+mj-lt"/>
              </a:rPr>
              <a:t>14</a:t>
            </a:fld>
            <a:endParaRPr lang="en-AU">
              <a:latin typeface="+mj-lt"/>
            </a:endParaRPr>
          </a:p>
        </p:txBody>
      </p:sp>
    </p:spTree>
    <p:extLst>
      <p:ext uri="{BB962C8B-B14F-4D97-AF65-F5344CB8AC3E}">
        <p14:creationId xmlns:p14="http://schemas.microsoft.com/office/powerpoint/2010/main" val="37387256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B8C3AD-6A27-700C-8CB7-776FEB496F2B}"/>
              </a:ext>
            </a:extLst>
          </p:cNvPr>
          <p:cNvSpPr>
            <a:spLocks noGrp="1"/>
          </p:cNvSpPr>
          <p:nvPr>
            <p:ph type="title"/>
          </p:nvPr>
        </p:nvSpPr>
        <p:spPr/>
        <p:txBody>
          <a:bodyPr/>
          <a:lstStyle/>
          <a:p>
            <a:r>
              <a:rPr lang="en-AU">
                <a:latin typeface="+mj-lt"/>
              </a:rPr>
              <a:t>Importing frameworks (4)</a:t>
            </a:r>
          </a:p>
        </p:txBody>
      </p:sp>
      <p:sp>
        <p:nvSpPr>
          <p:cNvPr id="4" name="Text Placeholder 3">
            <a:extLst>
              <a:ext uri="{FF2B5EF4-FFF2-40B4-BE49-F238E27FC236}">
                <a16:creationId xmlns:a16="http://schemas.microsoft.com/office/drawing/2014/main" id="{FD6D1938-19D4-CAC2-1CF9-6940B7FC1812}"/>
              </a:ext>
            </a:extLst>
          </p:cNvPr>
          <p:cNvSpPr>
            <a:spLocks noGrp="1"/>
          </p:cNvSpPr>
          <p:nvPr>
            <p:ph type="body" sz="quarter" idx="18"/>
          </p:nvPr>
        </p:nvSpPr>
        <p:spPr/>
        <p:txBody>
          <a:bodyPr/>
          <a:lstStyle/>
          <a:p>
            <a:r>
              <a:rPr lang="en-AU" dirty="0">
                <a:latin typeface="+mj-lt"/>
              </a:rPr>
              <a:t>What are modules?</a:t>
            </a:r>
          </a:p>
        </p:txBody>
      </p:sp>
      <p:sp>
        <p:nvSpPr>
          <p:cNvPr id="5" name="Text Placeholder 4">
            <a:extLst>
              <a:ext uri="{FF2B5EF4-FFF2-40B4-BE49-F238E27FC236}">
                <a16:creationId xmlns:a16="http://schemas.microsoft.com/office/drawing/2014/main" id="{F0E4C48F-5353-7DA3-3C86-C943CAFEE536}"/>
              </a:ext>
            </a:extLst>
          </p:cNvPr>
          <p:cNvSpPr>
            <a:spLocks noGrp="1"/>
          </p:cNvSpPr>
          <p:nvPr>
            <p:ph type="body" sz="quarter" idx="17"/>
          </p:nvPr>
        </p:nvSpPr>
        <p:spPr>
          <a:xfrm>
            <a:off x="360000" y="1567087"/>
            <a:ext cx="11295706" cy="4185532"/>
          </a:xfrm>
        </p:spPr>
        <p:txBody>
          <a:bodyPr/>
          <a:lstStyle/>
          <a:p>
            <a:r>
              <a:rPr lang="en-AU" sz="1800" kern="0" dirty="0">
                <a:latin typeface="+mj-lt"/>
                <a:ea typeface="Times New Roman" panose="02020603050405020304" pitchFamily="18" charset="0"/>
              </a:rPr>
              <a:t>A </a:t>
            </a:r>
            <a:r>
              <a:rPr lang="en-AU" sz="1800" kern="0" dirty="0">
                <a:effectLst/>
                <a:latin typeface="+mj-lt"/>
                <a:ea typeface="Times New Roman" panose="02020603050405020304" pitchFamily="18" charset="0"/>
              </a:rPr>
              <a:t>module is a file containing Python code that can define functions, classes, and variables. </a:t>
            </a:r>
          </a:p>
          <a:p>
            <a:r>
              <a:rPr lang="en-AU" sz="1800" kern="0" dirty="0">
                <a:effectLst/>
                <a:latin typeface="+mj-lt"/>
                <a:ea typeface="Times New Roman" panose="02020603050405020304" pitchFamily="18" charset="0"/>
              </a:rPr>
              <a:t>When you import modules into a program, you are essentially bringing in pre-written code.</a:t>
            </a:r>
          </a:p>
          <a:p>
            <a:r>
              <a:rPr lang="en-AU" sz="1800" kern="0" dirty="0">
                <a:latin typeface="+mj-lt"/>
                <a:ea typeface="Times New Roman" panose="02020603050405020304" pitchFamily="18" charset="0"/>
              </a:rPr>
              <a:t>Its important to remember that this pre-written code</a:t>
            </a:r>
            <a:r>
              <a:rPr lang="en-AU" sz="1800" kern="0" dirty="0">
                <a:effectLst/>
                <a:latin typeface="+mj-lt"/>
                <a:ea typeface="Times New Roman" panose="02020603050405020304" pitchFamily="18" charset="0"/>
              </a:rPr>
              <a:t> contains various functionalities, including algorithms and data structures. </a:t>
            </a:r>
          </a:p>
          <a:p>
            <a:r>
              <a:rPr lang="en-AU" sz="1800" kern="0" dirty="0">
                <a:latin typeface="+mj-lt"/>
              </a:rPr>
              <a:t>These were studied during the </a:t>
            </a:r>
            <a:r>
              <a:rPr lang="en-AU" sz="1800" kern="0" dirty="0">
                <a:latin typeface="+mj-lt"/>
                <a:hlinkClick r:id="rId2"/>
              </a:rPr>
              <a:t>Programming </a:t>
            </a:r>
            <a:r>
              <a:rPr lang="en-AU" sz="1800" kern="0" dirty="0" err="1">
                <a:latin typeface="+mj-lt"/>
                <a:hlinkClick r:id="rId2"/>
              </a:rPr>
              <a:t>fundementals</a:t>
            </a:r>
            <a:r>
              <a:rPr lang="en-AU" sz="1800" kern="0" dirty="0">
                <a:latin typeface="+mj-lt"/>
              </a:rPr>
              <a:t> focus area in Year 11.</a:t>
            </a:r>
          </a:p>
          <a:p>
            <a:r>
              <a:rPr lang="en-AU" sz="1800" kern="0" dirty="0">
                <a:effectLst/>
                <a:latin typeface="+mj-lt"/>
                <a:ea typeface="Times New Roman" panose="02020603050405020304" pitchFamily="18" charset="0"/>
              </a:rPr>
              <a:t>The </a:t>
            </a:r>
            <a:r>
              <a:rPr lang="en-AU" sz="1800" kern="0" dirty="0" err="1">
                <a:effectLst/>
                <a:latin typeface="+mj-lt"/>
                <a:ea typeface="Times New Roman" panose="02020603050405020304" pitchFamily="18" charset="0"/>
              </a:rPr>
              <a:t>sklearn.linear_model</a:t>
            </a:r>
            <a:r>
              <a:rPr lang="en-AU" sz="1800" kern="0" dirty="0">
                <a:effectLst/>
                <a:latin typeface="+mj-lt"/>
                <a:ea typeface="Times New Roman" panose="02020603050405020304" pitchFamily="18" charset="0"/>
              </a:rPr>
              <a:t> module contains </a:t>
            </a:r>
            <a:r>
              <a:rPr lang="en-AU" sz="1800" b="1" kern="0" dirty="0">
                <a:effectLst/>
                <a:latin typeface="+mj-lt"/>
                <a:ea typeface="Times New Roman" panose="02020603050405020304" pitchFamily="18" charset="0"/>
              </a:rPr>
              <a:t>algorithms</a:t>
            </a:r>
            <a:r>
              <a:rPr lang="en-AU" sz="1800" kern="0" dirty="0">
                <a:effectLst/>
                <a:latin typeface="+mj-lt"/>
                <a:ea typeface="Times New Roman" panose="02020603050405020304" pitchFamily="18" charset="0"/>
              </a:rPr>
              <a:t> that implement mathematical procedures to calculate the best-fitting line based on the input data.</a:t>
            </a:r>
          </a:p>
          <a:p>
            <a:r>
              <a:rPr lang="en-AU" sz="1800" kern="0" dirty="0">
                <a:latin typeface="+mj-lt"/>
              </a:rPr>
              <a:t>The </a:t>
            </a:r>
            <a:r>
              <a:rPr lang="en-AU" sz="1800" b="1" kern="0" dirty="0">
                <a:latin typeface="+mj-lt"/>
              </a:rPr>
              <a:t>data structures </a:t>
            </a:r>
            <a:r>
              <a:rPr lang="en-AU" sz="1800" kern="0" dirty="0">
                <a:latin typeface="+mj-lt"/>
              </a:rPr>
              <a:t>include the arrays or matrices that hold the training data.</a:t>
            </a:r>
          </a:p>
        </p:txBody>
      </p:sp>
      <p:sp>
        <p:nvSpPr>
          <p:cNvPr id="2" name="Slide Number Placeholder 1">
            <a:extLst>
              <a:ext uri="{FF2B5EF4-FFF2-40B4-BE49-F238E27FC236}">
                <a16:creationId xmlns:a16="http://schemas.microsoft.com/office/drawing/2014/main" id="{E338308D-5E9A-83D0-6567-D080E391BBA6}"/>
              </a:ext>
            </a:extLst>
          </p:cNvPr>
          <p:cNvSpPr>
            <a:spLocks noGrp="1"/>
          </p:cNvSpPr>
          <p:nvPr>
            <p:ph type="sldNum" sz="quarter" idx="12"/>
          </p:nvPr>
        </p:nvSpPr>
        <p:spPr/>
        <p:txBody>
          <a:bodyPr/>
          <a:lstStyle/>
          <a:p>
            <a:fld id="{10A01DC5-1685-4615-8240-15192985C6A2}" type="slidenum">
              <a:rPr lang="en-AU" smtClean="0">
                <a:latin typeface="+mj-lt"/>
              </a:rPr>
              <a:t>15</a:t>
            </a:fld>
            <a:endParaRPr lang="en-AU">
              <a:latin typeface="+mj-lt"/>
            </a:endParaRPr>
          </a:p>
        </p:txBody>
      </p:sp>
    </p:spTree>
    <p:extLst>
      <p:ext uri="{BB962C8B-B14F-4D97-AF65-F5344CB8AC3E}">
        <p14:creationId xmlns:p14="http://schemas.microsoft.com/office/powerpoint/2010/main" val="178172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EBA31-9C67-D05F-6E84-E91C15E3A25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D077E55-1337-2368-1D64-1FFE7B5B4AC4}"/>
              </a:ext>
            </a:extLst>
          </p:cNvPr>
          <p:cNvSpPr>
            <a:spLocks noGrp="1"/>
          </p:cNvSpPr>
          <p:nvPr>
            <p:ph type="title"/>
          </p:nvPr>
        </p:nvSpPr>
        <p:spPr/>
        <p:txBody>
          <a:bodyPr/>
          <a:lstStyle/>
          <a:p>
            <a:r>
              <a:rPr lang="en-AU">
                <a:latin typeface="+mj-lt"/>
              </a:rPr>
              <a:t>What’s ‘inside’ the </a:t>
            </a:r>
            <a:r>
              <a:rPr lang="en-AU" err="1">
                <a:latin typeface="+mj-lt"/>
              </a:rPr>
              <a:t>sklearn.linear_model</a:t>
            </a:r>
            <a:r>
              <a:rPr lang="en-AU">
                <a:latin typeface="+mj-lt"/>
              </a:rPr>
              <a:t>?</a:t>
            </a:r>
          </a:p>
        </p:txBody>
      </p:sp>
      <p:sp>
        <p:nvSpPr>
          <p:cNvPr id="4" name="Text Placeholder 3">
            <a:extLst>
              <a:ext uri="{FF2B5EF4-FFF2-40B4-BE49-F238E27FC236}">
                <a16:creationId xmlns:a16="http://schemas.microsoft.com/office/drawing/2014/main" id="{D5461875-1AB0-C70A-A24B-4B8C72A180E1}"/>
              </a:ext>
            </a:extLst>
          </p:cNvPr>
          <p:cNvSpPr>
            <a:spLocks noGrp="1"/>
          </p:cNvSpPr>
          <p:nvPr>
            <p:ph type="body" sz="quarter" idx="18"/>
          </p:nvPr>
        </p:nvSpPr>
        <p:spPr/>
        <p:txBody>
          <a:bodyPr/>
          <a:lstStyle/>
          <a:p>
            <a:r>
              <a:rPr lang="en-AU" dirty="0">
                <a:latin typeface="+mj-lt"/>
              </a:rPr>
              <a:t>‘under the bonnet’</a:t>
            </a:r>
          </a:p>
        </p:txBody>
      </p:sp>
      <p:sp>
        <p:nvSpPr>
          <p:cNvPr id="5" name="Text Placeholder 4">
            <a:extLst>
              <a:ext uri="{FF2B5EF4-FFF2-40B4-BE49-F238E27FC236}">
                <a16:creationId xmlns:a16="http://schemas.microsoft.com/office/drawing/2014/main" id="{C00C40E9-0813-AF0E-29E0-5C0C8BABAF66}"/>
              </a:ext>
            </a:extLst>
          </p:cNvPr>
          <p:cNvSpPr>
            <a:spLocks noGrp="1"/>
          </p:cNvSpPr>
          <p:nvPr>
            <p:ph type="body" sz="quarter" idx="17"/>
          </p:nvPr>
        </p:nvSpPr>
        <p:spPr/>
        <p:txBody>
          <a:bodyPr vert="horz" lIns="0" tIns="0" rIns="0" bIns="0" rtlCol="0" anchor="t">
            <a:noAutofit/>
          </a:bodyPr>
          <a:lstStyle/>
          <a:p>
            <a:pPr marL="285750" lvl="0" indent="-285750">
              <a:spcAft>
                <a:spcPts val="800"/>
              </a:spcAft>
              <a:buSzPct val="100000"/>
              <a:buFont typeface="Arial" panose="020B0604020202020204" pitchFamily="34" charset="0"/>
              <a:buChar char="•"/>
              <a:tabLst>
                <a:tab pos="457200" algn="l"/>
              </a:tabLst>
            </a:pPr>
            <a:r>
              <a:rPr lang="en-AU" sz="1800" kern="0">
                <a:effectLst/>
                <a:latin typeface="+mj-lt"/>
                <a:ea typeface="Times New Roman" panose="02020603050405020304" pitchFamily="18" charset="0"/>
              </a:rPr>
              <a:t>The </a:t>
            </a:r>
            <a:r>
              <a:rPr lang="en-AU" sz="1800" kern="0">
                <a:effectLst/>
                <a:latin typeface="+mj-lt"/>
                <a:ea typeface="Times New Roman" panose="02020603050405020304" pitchFamily="18" charset="0"/>
                <a:hlinkClick r:id="rId2"/>
              </a:rPr>
              <a:t>Linear Regression</a:t>
            </a:r>
            <a:r>
              <a:rPr lang="en-AU" sz="1800" kern="0">
                <a:effectLst/>
                <a:latin typeface="+mj-lt"/>
                <a:ea typeface="Times New Roman" panose="02020603050405020304" pitchFamily="18" charset="0"/>
              </a:rPr>
              <a:t> model in scikit-learn uses </a:t>
            </a:r>
            <a:r>
              <a:rPr lang="en-AU" sz="1800" kern="0">
                <a:effectLst/>
                <a:latin typeface="+mj-lt"/>
                <a:ea typeface="Times New Roman" panose="02020603050405020304" pitchFamily="18" charset="0"/>
                <a:hlinkClick r:id="rId3"/>
              </a:rPr>
              <a:t>Ordinary Least Squares (OLS)</a:t>
            </a:r>
            <a:r>
              <a:rPr lang="en-AU" sz="1800" kern="0">
                <a:effectLst/>
                <a:latin typeface="+mj-lt"/>
                <a:ea typeface="Times New Roman" panose="02020603050405020304" pitchFamily="18" charset="0"/>
              </a:rPr>
              <a:t> to find the parameters (slope and intercept) that minimise the sum of squared residuals (the differences between observed and predicted values).</a:t>
            </a:r>
            <a:endParaRPr lang="en-AU" sz="1800" kern="100">
              <a:effectLst/>
              <a:latin typeface="+mj-lt"/>
              <a:ea typeface="Calibri" panose="020F0502020204030204" pitchFamily="34" charset="0"/>
            </a:endParaRPr>
          </a:p>
          <a:p>
            <a:pPr marL="285750" lvl="0" indent="-285750">
              <a:spcAft>
                <a:spcPts val="800"/>
              </a:spcAft>
              <a:buSzPct val="100000"/>
              <a:buChar char="•"/>
              <a:tabLst>
                <a:tab pos="457200" algn="l"/>
              </a:tabLst>
            </a:pPr>
            <a:r>
              <a:rPr lang="en-AU" sz="1800" kern="0">
                <a:effectLst/>
                <a:latin typeface="+mj-lt"/>
                <a:ea typeface="Times New Roman" panose="02020603050405020304" pitchFamily="18" charset="0"/>
              </a:rPr>
              <a:t>After fitting, the model has learned a linear equation </a:t>
            </a:r>
            <a:r>
              <a:rPr lang="en-AU" sz="1800" kern="0">
                <a:effectLst/>
                <a:latin typeface="+mj-lt"/>
                <a:ea typeface="Cambria Math" panose="02040503050406030204" pitchFamily="18" charset="0"/>
              </a:rPr>
              <a:t>y = mx + c</a:t>
            </a:r>
            <a:r>
              <a:rPr lang="en-AU" sz="1800" kern="0">
                <a:effectLst/>
                <a:latin typeface="+mj-lt"/>
                <a:ea typeface="Times New Roman" panose="02020603050405020304" pitchFamily="18" charset="0"/>
              </a:rPr>
              <a:t>, where m is the slope and </a:t>
            </a:r>
            <a:r>
              <a:rPr lang="en-AU" sz="1800" kern="0">
                <a:effectLst/>
                <a:latin typeface="+mj-lt"/>
                <a:ea typeface="Cambria Math" panose="02040503050406030204" pitchFamily="18" charset="0"/>
              </a:rPr>
              <a:t>c</a:t>
            </a:r>
            <a:r>
              <a:rPr lang="en-AU" sz="1800" kern="0">
                <a:effectLst/>
                <a:latin typeface="+mj-lt"/>
                <a:ea typeface="Times New Roman" panose="02020603050405020304" pitchFamily="18" charset="0"/>
              </a:rPr>
              <a:t> is the intercept.</a:t>
            </a:r>
          </a:p>
          <a:p>
            <a:pPr marL="645160" lvl="4" indent="-285750">
              <a:spcAft>
                <a:spcPts val="800"/>
              </a:spcAft>
              <a:buSzPct val="100000"/>
              <a:buFont typeface="arial"/>
              <a:buChar char="–"/>
              <a:tabLst>
                <a:tab pos="457200" algn="l"/>
              </a:tabLst>
            </a:pPr>
            <a:r>
              <a:rPr lang="en-AU" kern="0">
                <a:latin typeface="+mj-lt"/>
                <a:ea typeface="Times New Roman" panose="02020603050405020304" pitchFamily="18" charset="0"/>
              </a:rPr>
              <a:t>(</a:t>
            </a:r>
            <a:r>
              <a:rPr lang="en-AU" kern="0">
                <a:effectLst/>
                <a:latin typeface="+mj-lt"/>
                <a:ea typeface="Times New Roman" panose="02020603050405020304" pitchFamily="18" charset="0"/>
              </a:rPr>
              <a:t>This is where model coefficients are used. They are numerical values that represent the relationship between your </a:t>
            </a:r>
            <a:r>
              <a:rPr lang="en-AU" kern="0">
                <a:latin typeface="+mj-lt"/>
                <a:ea typeface="Times New Roman" panose="02020603050405020304" pitchFamily="18" charset="0"/>
              </a:rPr>
              <a:t>input features</a:t>
            </a:r>
            <a:r>
              <a:rPr lang="en-AU" kern="0">
                <a:effectLst/>
                <a:latin typeface="+mj-lt"/>
                <a:ea typeface="Times New Roman" panose="02020603050405020304" pitchFamily="18" charset="0"/>
              </a:rPr>
              <a:t> and the output prediction in a regression model.)</a:t>
            </a:r>
            <a:endParaRPr lang="en-AU" kern="100">
              <a:effectLst/>
              <a:latin typeface="+mj-lt"/>
              <a:ea typeface="Calibri" panose="020F0502020204030204" pitchFamily="34" charset="0"/>
            </a:endParaRPr>
          </a:p>
          <a:p>
            <a:pPr marL="285750" lvl="0" indent="-285750">
              <a:spcAft>
                <a:spcPts val="800"/>
              </a:spcAft>
              <a:buSzPct val="100000"/>
              <a:buChar char="•"/>
              <a:tabLst>
                <a:tab pos="457200" algn="l"/>
              </a:tabLst>
            </a:pPr>
            <a:r>
              <a:rPr lang="en-AU" sz="1800" kern="0">
                <a:latin typeface="+mj-lt"/>
                <a:ea typeface="Times New Roman" panose="02020603050405020304" pitchFamily="18" charset="0"/>
              </a:rPr>
              <a:t>To</a:t>
            </a:r>
            <a:r>
              <a:rPr lang="en-AU" sz="1800" kern="0">
                <a:effectLst/>
                <a:latin typeface="+mj-lt"/>
                <a:ea typeface="Times New Roman" panose="02020603050405020304" pitchFamily="18" charset="0"/>
              </a:rPr>
              <a:t> predict, the model uses the calculated slope and intercept to estimate the value of</a:t>
            </a:r>
            <a:r>
              <a:rPr lang="en-AU" sz="1800" kern="0">
                <a:effectLst/>
                <a:latin typeface="+mj-lt"/>
                <a:ea typeface="Cambria Math" panose="02040503050406030204" pitchFamily="18" charset="0"/>
              </a:rPr>
              <a:t> y </a:t>
            </a:r>
            <a:r>
              <a:rPr lang="en-AU" sz="1800" kern="0">
                <a:effectLst/>
                <a:latin typeface="+mj-lt"/>
                <a:ea typeface="Times New Roman" panose="02020603050405020304" pitchFamily="18" charset="0"/>
              </a:rPr>
              <a:t>for any given</a:t>
            </a:r>
            <a:r>
              <a:rPr lang="en-AU" sz="1800" kern="0">
                <a:effectLst/>
                <a:latin typeface="+mj-lt"/>
                <a:ea typeface="Cambria Math" panose="02040503050406030204" pitchFamily="18" charset="0"/>
              </a:rPr>
              <a:t> x</a:t>
            </a:r>
            <a:r>
              <a:rPr lang="en-AU" sz="1800" kern="0">
                <a:effectLst/>
                <a:latin typeface="+mj-lt"/>
                <a:ea typeface="Times New Roman" panose="02020603050405020304" pitchFamily="18" charset="0"/>
              </a:rPr>
              <a:t>.</a:t>
            </a:r>
            <a:endParaRPr lang="en-AU" sz="1800" kern="100">
              <a:effectLst/>
              <a:latin typeface="+mj-lt"/>
              <a:ea typeface="Calibri" panose="020F0502020204030204" pitchFamily="34" charset="0"/>
            </a:endParaRPr>
          </a:p>
          <a:p>
            <a:endParaRPr lang="en-AU">
              <a:latin typeface="+mj-lt"/>
            </a:endParaRPr>
          </a:p>
        </p:txBody>
      </p:sp>
      <p:sp>
        <p:nvSpPr>
          <p:cNvPr id="2" name="Slide Number Placeholder 1">
            <a:extLst>
              <a:ext uri="{FF2B5EF4-FFF2-40B4-BE49-F238E27FC236}">
                <a16:creationId xmlns:a16="http://schemas.microsoft.com/office/drawing/2014/main" id="{D2F04D29-B1E6-3499-0D71-EE3FDB36DE40}"/>
              </a:ext>
            </a:extLst>
          </p:cNvPr>
          <p:cNvSpPr>
            <a:spLocks noGrp="1"/>
          </p:cNvSpPr>
          <p:nvPr>
            <p:ph type="sldNum" sz="quarter" idx="12"/>
          </p:nvPr>
        </p:nvSpPr>
        <p:spPr/>
        <p:txBody>
          <a:bodyPr/>
          <a:lstStyle/>
          <a:p>
            <a:fld id="{10A01DC5-1685-4615-8240-15192985C6A2}" type="slidenum">
              <a:rPr lang="en-AU" smtClean="0">
                <a:latin typeface="+mj-lt"/>
              </a:rPr>
              <a:t>16</a:t>
            </a:fld>
            <a:endParaRPr lang="en-AU">
              <a:latin typeface="+mj-lt"/>
            </a:endParaRPr>
          </a:p>
        </p:txBody>
      </p:sp>
    </p:spTree>
    <p:extLst>
      <p:ext uri="{BB962C8B-B14F-4D97-AF65-F5344CB8AC3E}">
        <p14:creationId xmlns:p14="http://schemas.microsoft.com/office/powerpoint/2010/main" val="311905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210A64-98C1-C6B7-2A43-9C9FA3696241}"/>
              </a:ext>
            </a:extLst>
          </p:cNvPr>
          <p:cNvSpPr>
            <a:spLocks noGrp="1"/>
          </p:cNvSpPr>
          <p:nvPr>
            <p:ph type="title"/>
          </p:nvPr>
        </p:nvSpPr>
        <p:spPr/>
        <p:txBody>
          <a:bodyPr/>
          <a:lstStyle/>
          <a:p>
            <a:r>
              <a:rPr lang="en-AU" dirty="0">
                <a:latin typeface="+mj-lt"/>
              </a:rPr>
              <a:t>Programming for automation (2)</a:t>
            </a:r>
          </a:p>
        </p:txBody>
      </p:sp>
      <p:sp>
        <p:nvSpPr>
          <p:cNvPr id="4" name="Text Placeholder 3">
            <a:extLst>
              <a:ext uri="{FF2B5EF4-FFF2-40B4-BE49-F238E27FC236}">
                <a16:creationId xmlns:a16="http://schemas.microsoft.com/office/drawing/2014/main" id="{DB28BF80-0B02-BE68-A5A8-F9E5E1A06378}"/>
              </a:ext>
            </a:extLst>
          </p:cNvPr>
          <p:cNvSpPr>
            <a:spLocks noGrp="1"/>
          </p:cNvSpPr>
          <p:nvPr>
            <p:ph type="body" sz="quarter" idx="18"/>
          </p:nvPr>
        </p:nvSpPr>
        <p:spPr/>
        <p:txBody>
          <a:bodyPr/>
          <a:lstStyle/>
          <a:p>
            <a:r>
              <a:rPr lang="en-AU" dirty="0">
                <a:latin typeface="+mj-lt"/>
              </a:rPr>
              <a:t>Applying </a:t>
            </a:r>
            <a:r>
              <a:rPr lang="en-AU" dirty="0">
                <a:latin typeface="+mj-lt"/>
                <a:hlinkClick r:id="rId2"/>
              </a:rPr>
              <a:t>Machine Learning Examples</a:t>
            </a:r>
            <a:endParaRPr lang="en-AU" dirty="0">
              <a:latin typeface="+mj-lt"/>
            </a:endParaRPr>
          </a:p>
        </p:txBody>
      </p:sp>
      <p:sp>
        <p:nvSpPr>
          <p:cNvPr id="5" name="Text Placeholder 4">
            <a:extLst>
              <a:ext uri="{FF2B5EF4-FFF2-40B4-BE49-F238E27FC236}">
                <a16:creationId xmlns:a16="http://schemas.microsoft.com/office/drawing/2014/main" id="{151B2819-9EEA-C2C2-4B0E-2D051E9714F8}"/>
              </a:ext>
            </a:extLst>
          </p:cNvPr>
          <p:cNvSpPr>
            <a:spLocks noGrp="1"/>
          </p:cNvSpPr>
          <p:nvPr>
            <p:ph type="body" sz="quarter" idx="17"/>
          </p:nvPr>
        </p:nvSpPr>
        <p:spPr/>
        <p:txBody>
          <a:bodyPr/>
          <a:lstStyle/>
          <a:p>
            <a:pPr algn="l">
              <a:lnSpc>
                <a:spcPct val="150000"/>
              </a:lnSpc>
            </a:pPr>
            <a:r>
              <a:rPr lang="en-AU" sz="1800" b="1" i="0" dirty="0">
                <a:effectLst/>
                <a:latin typeface="+mj-lt"/>
                <a:cs typeface="Arial" panose="020B0604020202020204" pitchFamily="34" charset="0"/>
              </a:rPr>
              <a:t>Demonstrations</a:t>
            </a: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3"/>
              </a:rPr>
              <a:t>OOP Linear Regression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4"/>
              </a:rPr>
              <a:t>OOP Multiple Feature Linear Regression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5"/>
              </a:rPr>
              <a:t>OOP Polynomial Linear Regression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6"/>
              </a:rPr>
              <a:t>OOP Logistic Regression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7"/>
              </a:rPr>
              <a:t>OPP K-Nearest Neighbour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8"/>
              </a:rPr>
              <a:t>OOP Neural Network Linear Regression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9"/>
              </a:rPr>
              <a:t>OOP Neural Network Image Classification Implementation</a:t>
            </a:r>
            <a:endParaRPr lang="en-AU" sz="1800" b="0" i="0" dirty="0">
              <a:solidFill>
                <a:srgbClr val="1F2328"/>
              </a:solidFill>
              <a:effectLst/>
              <a:latin typeface="+mj-lt"/>
              <a:cs typeface="Arial" panose="020B0604020202020204" pitchFamily="34" charset="0"/>
            </a:endParaRPr>
          </a:p>
          <a:p>
            <a:pPr algn="l">
              <a:lnSpc>
                <a:spcPct val="150000"/>
              </a:lnSpc>
              <a:buFont typeface="+mj-lt"/>
              <a:buAutoNum type="arabicPeriod"/>
            </a:pPr>
            <a:r>
              <a:rPr lang="en-AU" sz="1800" b="0" i="0" u="sng" dirty="0">
                <a:solidFill>
                  <a:srgbClr val="1F2328"/>
                </a:solidFill>
                <a:effectLst/>
                <a:latin typeface="+mj-lt"/>
                <a:cs typeface="Arial" panose="020B0604020202020204" pitchFamily="34" charset="0"/>
                <a:hlinkClick r:id="rId10"/>
              </a:rPr>
              <a:t>Decision Trees Image Classification Implementation</a:t>
            </a:r>
            <a:endParaRPr lang="en-US" sz="1800" dirty="0">
              <a:latin typeface="+mj-lt"/>
            </a:endParaRPr>
          </a:p>
        </p:txBody>
      </p:sp>
      <p:sp>
        <p:nvSpPr>
          <p:cNvPr id="2" name="Slide Number Placeholder 1">
            <a:extLst>
              <a:ext uri="{FF2B5EF4-FFF2-40B4-BE49-F238E27FC236}">
                <a16:creationId xmlns:a16="http://schemas.microsoft.com/office/drawing/2014/main" id="{98DA2FEC-5334-E57E-4A8E-355E5B82EDBF}"/>
              </a:ext>
            </a:extLst>
          </p:cNvPr>
          <p:cNvSpPr>
            <a:spLocks noGrp="1"/>
          </p:cNvSpPr>
          <p:nvPr>
            <p:ph type="sldNum" sz="quarter" idx="12"/>
          </p:nvPr>
        </p:nvSpPr>
        <p:spPr/>
        <p:txBody>
          <a:bodyPr/>
          <a:lstStyle/>
          <a:p>
            <a:fld id="{10A01DC5-1685-4615-8240-15192985C6A2}" type="slidenum">
              <a:rPr lang="en-AU" smtClean="0">
                <a:latin typeface="+mj-lt"/>
              </a:rPr>
              <a:t>17</a:t>
            </a:fld>
            <a:endParaRPr lang="en-AU">
              <a:latin typeface="+mj-lt"/>
            </a:endParaRPr>
          </a:p>
        </p:txBody>
      </p:sp>
    </p:spTree>
    <p:extLst>
      <p:ext uri="{BB962C8B-B14F-4D97-AF65-F5344CB8AC3E}">
        <p14:creationId xmlns:p14="http://schemas.microsoft.com/office/powerpoint/2010/main" val="2995027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dirty="0">
                <a:latin typeface="+mj-lt"/>
              </a:rPr>
              <a:t>References (1) </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597297"/>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mj-lt"/>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mj-lt"/>
                <a:ea typeface="+mn-ea"/>
                <a:cs typeface="+mn-cs"/>
              </a:rPr>
              <a:t>Please refer to the NESA Copyright Disclaimer for more information </a:t>
            </a:r>
            <a:r>
              <a:rPr kumimoji="0" lang="en-AU" sz="1200" b="0" i="0" u="none" strike="noStrike" kern="1200" cap="none" spc="0" normalizeH="0" baseline="0" noProof="0" dirty="0">
                <a:ln>
                  <a:noFill/>
                </a:ln>
                <a:solidFill>
                  <a:srgbClr val="CBEDFD"/>
                </a:solidFill>
                <a:effectLst/>
                <a:uLnTx/>
                <a:uFillTx/>
                <a:latin typeface="+mj-lt"/>
                <a:ea typeface="+mn-ea"/>
                <a:cs typeface="+mn-cs"/>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200" b="0" i="0" u="none" strike="noStrike" kern="1200" cap="none" spc="0" normalizeH="0" baseline="0" noProof="0" dirty="0">
                <a:ln>
                  <a:noFill/>
                </a:ln>
                <a:solidFill>
                  <a:srgbClr val="FFFFFF"/>
                </a:solidFill>
                <a:effectLst/>
                <a:uLnTx/>
                <a:uFillTx/>
                <a:latin typeface="+mj-lt"/>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mj-lt"/>
                <a:ea typeface="+mn-ea"/>
                <a:cs typeface="+mn-cs"/>
              </a:rPr>
              <a:t>NESA holds the only official and up-to-date versions of the NSW Curriculum and syllabus documents. Please visit the NSW Education Standards Authority (NESA) website </a:t>
            </a:r>
            <a:r>
              <a:rPr kumimoji="0" lang="en-AU" sz="1200" b="0" i="0" u="none" strike="noStrike" kern="1200" cap="none" spc="0" normalizeH="0" baseline="0" noProof="0" dirty="0">
                <a:ln>
                  <a:noFill/>
                </a:ln>
                <a:solidFill>
                  <a:srgbClr val="CBEDFD"/>
                </a:solidFill>
                <a:effectLst/>
                <a:uLnTx/>
                <a:uFillTx/>
                <a:latin typeface="+mj-lt"/>
                <a:ea typeface="+mn-ea"/>
                <a:cs typeface="+mn-cs"/>
                <a:hlinkClick r:id="rId4">
                  <a:extLst>
                    <a:ext uri="{A12FA001-AC4F-418D-AE19-62706E023703}">
                      <ahyp:hlinkClr xmlns:ahyp="http://schemas.microsoft.com/office/drawing/2018/hyperlinkcolor" val="tx"/>
                    </a:ext>
                  </a:extLst>
                </a:hlinkClick>
              </a:rPr>
              <a:t>https://educationstandards.nsw.edu.au/wps/portal/nesa/home</a:t>
            </a:r>
            <a:r>
              <a:rPr kumimoji="0" lang="en-AU" sz="1200" b="0" i="0" u="none" strike="noStrike" kern="1200" cap="none" spc="0" normalizeH="0" baseline="0" noProof="0" dirty="0">
                <a:ln>
                  <a:noFill/>
                </a:ln>
                <a:solidFill>
                  <a:srgbClr val="CBEDFD"/>
                </a:solidFill>
                <a:effectLst/>
                <a:uLnTx/>
                <a:uFillTx/>
                <a:latin typeface="+mj-lt"/>
                <a:ea typeface="+mn-ea"/>
                <a:cs typeface="+mn-cs"/>
              </a:rPr>
              <a:t> </a:t>
            </a:r>
            <a:r>
              <a:rPr kumimoji="0" lang="en-AU" sz="1200" b="0" i="0" u="none" strike="noStrike" kern="1200" cap="none" spc="0" normalizeH="0" baseline="0" noProof="0" dirty="0">
                <a:ln>
                  <a:noFill/>
                </a:ln>
                <a:solidFill>
                  <a:srgbClr val="FFFFFF"/>
                </a:solidFill>
                <a:effectLst/>
                <a:uLnTx/>
                <a:uFillTx/>
                <a:latin typeface="+mj-lt"/>
                <a:ea typeface="+mn-ea"/>
                <a:cs typeface="+mn-cs"/>
              </a:rPr>
              <a:t>and the NSW Curriculum website </a:t>
            </a:r>
            <a:r>
              <a:rPr kumimoji="0" lang="en-AU" sz="1200" b="0" i="0" u="none" strike="noStrike" kern="1200" cap="none" spc="0" normalizeH="0" baseline="0" noProof="0" dirty="0">
                <a:ln>
                  <a:noFill/>
                </a:ln>
                <a:solidFill>
                  <a:srgbClr val="CBEDFD"/>
                </a:solidFill>
                <a:effectLst/>
                <a:uLnTx/>
                <a:uFillTx/>
                <a:latin typeface="+mj-lt"/>
                <a:ea typeface="+mn-ea"/>
                <a:cs typeface="+mn-cs"/>
                <a:hlinkClick r:id="rId5">
                  <a:extLst>
                    <a:ext uri="{A12FA001-AC4F-418D-AE19-62706E023703}">
                      <ahyp:hlinkClr xmlns:ahyp="http://schemas.microsoft.com/office/drawing/2018/hyperlinkcolor" val="tx"/>
                    </a:ext>
                  </a:extLst>
                </a:hlinkClick>
              </a:rPr>
              <a:t>https://curriculum.nsw.edu.au</a:t>
            </a:r>
            <a:r>
              <a:rPr kumimoji="0" lang="en-AU" sz="1200" b="0" i="0" u="none" strike="noStrike" kern="1200" cap="none" spc="0" normalizeH="0" baseline="0" noProof="0" dirty="0">
                <a:ln>
                  <a:noFill/>
                </a:ln>
                <a:solidFill>
                  <a:srgbClr val="FFFFFF"/>
                </a:solidFill>
                <a:effectLst/>
                <a:uLnTx/>
                <a:uFillTx/>
                <a:latin typeface="+mj-lt"/>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a:xfrm>
            <a:off x="360000" y="3510410"/>
            <a:ext cx="11484000" cy="2927351"/>
          </a:xfrm>
        </p:spPr>
        <p:txBody>
          <a:bodyPr/>
          <a:lstStyle/>
          <a:p>
            <a:pPr>
              <a:lnSpc>
                <a:spcPct val="114000"/>
              </a:lnSpc>
            </a:pPr>
            <a:r>
              <a:rPr lang="en-AU" u="sng" dirty="0">
                <a:solidFill>
                  <a:srgbClr val="001C4A"/>
                </a:solidFill>
                <a:effectLst/>
                <a:latin typeface="+mj-lt"/>
                <a:ea typeface="Calibri" panose="020F0502020204030204" pitchFamily="34" charset="0"/>
                <a:hlinkClick r:id="rId6"/>
              </a:rPr>
              <a:t>Software Engineering 11–12 Syllabus</a:t>
            </a:r>
            <a:r>
              <a:rPr lang="en-AU" dirty="0">
                <a:effectLst/>
                <a:latin typeface="+mj-lt"/>
                <a:ea typeface="Calibri" panose="020F0502020204030204" pitchFamily="34" charset="0"/>
              </a:rPr>
              <a:t> © NSW Education Standards Authority (NESA) for and on behalf of the Crown in right of the State of New South Wales, 2022.</a:t>
            </a:r>
          </a:p>
          <a:p>
            <a:pPr>
              <a:lnSpc>
                <a:spcPct val="114000"/>
              </a:lnSpc>
            </a:pPr>
            <a:r>
              <a:rPr lang="en-AU" u="sng" dirty="0">
                <a:solidFill>
                  <a:srgbClr val="001C4A"/>
                </a:solidFill>
                <a:effectLst/>
                <a:latin typeface="+mj-lt"/>
                <a:ea typeface="Calibri" panose="020F0502020204030204" pitchFamily="34" charset="0"/>
                <a:hlinkClick r:id="rId7"/>
              </a:rPr>
              <a:t>Software Engineering 11–12 Course Specifications</a:t>
            </a:r>
            <a:r>
              <a:rPr lang="en-AU" dirty="0">
                <a:effectLst/>
                <a:latin typeface="+mj-lt"/>
                <a:ea typeface="Calibri" panose="020F0502020204030204" pitchFamily="34" charset="0"/>
              </a:rPr>
              <a:t> © NSW Education Standards Authority (NESA) for and on behalf of the Crown in right of the State of New South Wales, 2022.</a:t>
            </a:r>
          </a:p>
          <a:p>
            <a:pPr>
              <a:lnSpc>
                <a:spcPct val="114000"/>
              </a:lnSpc>
            </a:pPr>
            <a:r>
              <a:rPr lang="en-AU" dirty="0">
                <a:effectLst/>
                <a:latin typeface="+mj-lt"/>
                <a:ea typeface="Calibri" panose="020F0502020204030204" pitchFamily="34" charset="0"/>
              </a:rPr>
              <a:t>NESA (NSW Education Standards Authority) (2022) ‘</a:t>
            </a:r>
            <a:r>
              <a:rPr lang="en-AU" u="sng" dirty="0">
                <a:solidFill>
                  <a:srgbClr val="001C4A"/>
                </a:solidFill>
                <a:effectLst/>
                <a:latin typeface="+mj-lt"/>
                <a:ea typeface="Calibri" panose="020F0502020204030204" pitchFamily="34" charset="0"/>
                <a:hlinkClick r:id="rId8"/>
              </a:rPr>
              <a:t>Year 12 – Teaching advice for Software automation: Why is it important?</a:t>
            </a:r>
            <a:r>
              <a:rPr lang="en-AU" dirty="0">
                <a:effectLst/>
                <a:latin typeface="+mj-lt"/>
                <a:ea typeface="Calibri" panose="020F0502020204030204" pitchFamily="34" charset="0"/>
              </a:rPr>
              <a:t>’, </a:t>
            </a:r>
            <a:r>
              <a:rPr lang="en-AU" i="1" dirty="0">
                <a:effectLst/>
                <a:latin typeface="+mj-lt"/>
                <a:ea typeface="Calibri" panose="020F0502020204030204" pitchFamily="34" charset="0"/>
              </a:rPr>
              <a:t>Software Engineering 11–12 Syllabus: Content</a:t>
            </a:r>
            <a:r>
              <a:rPr lang="en-AU" dirty="0">
                <a:effectLst/>
                <a:latin typeface="+mj-lt"/>
                <a:ea typeface="Calibri" panose="020F0502020204030204" pitchFamily="34" charset="0"/>
              </a:rPr>
              <a:t>, NESA website, accessed 19 November 2024.</a:t>
            </a:r>
          </a:p>
          <a:p>
            <a:pPr>
              <a:lnSpc>
                <a:spcPct val="114000"/>
              </a:lnSpc>
            </a:pPr>
            <a:r>
              <a:rPr lang="en-AU" dirty="0">
                <a:effectLst/>
                <a:latin typeface="+mj-lt"/>
                <a:ea typeface="Calibri" panose="020F0502020204030204" pitchFamily="34" charset="0"/>
              </a:rPr>
              <a:t>NESA (2024) ‘</a:t>
            </a:r>
            <a:r>
              <a:rPr lang="en-AU" u="sng" dirty="0">
                <a:solidFill>
                  <a:srgbClr val="001C4A"/>
                </a:solidFill>
                <a:effectLst/>
                <a:latin typeface="+mj-lt"/>
                <a:ea typeface="Calibri" panose="020F0502020204030204" pitchFamily="34" charset="0"/>
                <a:hlinkClick r:id="rId9"/>
              </a:rPr>
              <a:t>HSC Software Engineering Familiarisation</a:t>
            </a:r>
            <a:r>
              <a:rPr lang="en-AU" dirty="0">
                <a:effectLst/>
                <a:latin typeface="+mj-lt"/>
                <a:ea typeface="Calibri" panose="020F0502020204030204" pitchFamily="34" charset="0"/>
              </a:rPr>
              <a:t>’, </a:t>
            </a:r>
            <a:r>
              <a:rPr lang="en-AU" i="1" dirty="0">
                <a:effectLst/>
                <a:latin typeface="+mj-lt"/>
                <a:ea typeface="Calibri" panose="020F0502020204030204" pitchFamily="34" charset="0"/>
              </a:rPr>
              <a:t>Familiarisation questions</a:t>
            </a:r>
            <a:r>
              <a:rPr lang="en-AU" dirty="0">
                <a:effectLst/>
                <a:latin typeface="+mj-lt"/>
                <a:ea typeface="Calibri" panose="020F0502020204030204" pitchFamily="34" charset="0"/>
              </a:rPr>
              <a:t>, HSC Online Examinations, accessed 19 November 2024.</a:t>
            </a:r>
          </a:p>
          <a:p>
            <a:pPr>
              <a:lnSpc>
                <a:spcPct val="114000"/>
              </a:lnSpc>
            </a:pPr>
            <a:r>
              <a:rPr lang="en-AU" dirty="0">
                <a:effectLst/>
                <a:latin typeface="+mj-lt"/>
                <a:ea typeface="Calibri" panose="020F0502020204030204" pitchFamily="34" charset="0"/>
              </a:rPr>
              <a:t>Jones B (2025) </a:t>
            </a:r>
            <a:r>
              <a:rPr lang="en-AU" dirty="0">
                <a:effectLst/>
                <a:latin typeface="+mj-lt"/>
                <a:ea typeface="Calibri" panose="020F0502020204030204" pitchFamily="34" charset="0"/>
                <a:hlinkClick r:id="rId10"/>
              </a:rPr>
              <a:t>https://github.com/TempeHS/Machine_Learning_OOP_Implementation_Examples</a:t>
            </a:r>
            <a:endParaRPr lang="en-AU" sz="1100" dirty="0">
              <a:latin typeface="+mj-lt"/>
              <a:ea typeface="Calibri" panose="020F0502020204030204" pitchFamily="34" charset="0"/>
            </a:endParaRPr>
          </a:p>
          <a:p>
            <a:r>
              <a:rPr lang="en-AU" sz="1200" i="0" dirty="0">
                <a:solidFill>
                  <a:srgbClr val="0F0F0F"/>
                </a:solidFill>
                <a:effectLst/>
                <a:latin typeface="+mj-lt"/>
              </a:rPr>
              <a:t>Desmos </a:t>
            </a:r>
            <a:r>
              <a:rPr lang="en-AU" sz="1200" i="0" dirty="0">
                <a:solidFill>
                  <a:srgbClr val="0F0F0F"/>
                </a:solidFill>
                <a:effectLst/>
                <a:latin typeface="+mj-lt"/>
                <a:hlinkClick r:id="rId11"/>
              </a:rPr>
              <a:t>Linear Regression </a:t>
            </a:r>
            <a:r>
              <a:rPr lang="en-AU" sz="1200" i="0" dirty="0">
                <a:solidFill>
                  <a:srgbClr val="0F0F0F"/>
                </a:solidFill>
                <a:effectLst/>
                <a:latin typeface="+mj-lt"/>
              </a:rPr>
              <a:t>interactive website graph calculator</a:t>
            </a:r>
          </a:p>
          <a:p>
            <a:r>
              <a:rPr lang="en-AU" sz="1200" i="0" dirty="0">
                <a:solidFill>
                  <a:srgbClr val="0F0F0F"/>
                </a:solidFill>
                <a:effectLst/>
                <a:latin typeface="+mj-lt"/>
              </a:rPr>
              <a:t>Storage D (2019) </a:t>
            </a:r>
            <a:r>
              <a:rPr lang="en-AU" sz="1200" i="0" dirty="0">
                <a:solidFill>
                  <a:srgbClr val="0F0F0F"/>
                </a:solidFill>
                <a:effectLst/>
                <a:latin typeface="+mj-lt"/>
                <a:hlinkClick r:id="rId12"/>
              </a:rPr>
              <a:t>How to Calculate a Simple Linear Regression by Hand</a:t>
            </a:r>
            <a:r>
              <a:rPr lang="en-AU" sz="1200" i="0" dirty="0">
                <a:solidFill>
                  <a:srgbClr val="0F0F0F"/>
                </a:solidFill>
                <a:effectLst/>
                <a:latin typeface="+mj-lt"/>
              </a:rPr>
              <a:t> [video</a:t>
            </a:r>
            <a:r>
              <a:rPr lang="en-AU" sz="1200" dirty="0">
                <a:solidFill>
                  <a:srgbClr val="0F0F0F"/>
                </a:solidFill>
                <a:latin typeface="+mj-lt"/>
              </a:rPr>
              <a:t>]</a:t>
            </a:r>
            <a:r>
              <a:rPr lang="en-AU" sz="1200" i="0" dirty="0">
                <a:solidFill>
                  <a:srgbClr val="0F0F0F"/>
                </a:solidFill>
                <a:effectLst/>
                <a:latin typeface="+mj-lt"/>
              </a:rPr>
              <a:t> YouTube</a:t>
            </a: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latin typeface="+mj-lt"/>
              </a:rPr>
              <a:pPr/>
              <a:t>18</a:t>
            </a:fld>
            <a:endParaRPr lang="en-AU">
              <a:latin typeface="+mj-lt"/>
            </a:endParaRPr>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dirty="0">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mj-lt"/>
              </a:rPr>
              <a:t>© State of New South Wales (Department of Education), 2025</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latin typeface="+mj-lt"/>
              </a:rPr>
              <a:t>The copyright material published in this resource is subject to the </a:t>
            </a:r>
            <a:r>
              <a:rPr lang="en-AU" sz="1200" i="1" dirty="0">
                <a:solidFill>
                  <a:schemeClr val="bg1"/>
                </a:solidFill>
                <a:latin typeface="+mj-lt"/>
              </a:rPr>
              <a:t>Copyright Act 1968</a:t>
            </a:r>
            <a:r>
              <a:rPr lang="en-AU" sz="1200" dirty="0">
                <a:solidFill>
                  <a:schemeClr val="bg1"/>
                </a:solidFill>
                <a:latin typeface="+mj-lt"/>
              </a:rPr>
              <a:t> (</a:t>
            </a:r>
            <a:r>
              <a:rPr lang="en-AU" sz="1200" dirty="0" err="1">
                <a:solidFill>
                  <a:schemeClr val="bg1"/>
                </a:solidFill>
                <a:latin typeface="+mj-lt"/>
              </a:rPr>
              <a:t>Cth</a:t>
            </a:r>
            <a:r>
              <a:rPr lang="en-AU" sz="1200" dirty="0">
                <a:solidFill>
                  <a:schemeClr val="bg1"/>
                </a:solidFill>
                <a:latin typeface="+mj-lt"/>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latin typeface="+mj-lt"/>
              </a:rPr>
              <a:t>Copyright material available in this resource and owned by the NSW Department of Education is licensed under a </a:t>
            </a:r>
            <a:r>
              <a:rPr lang="en-AU" sz="1200" dirty="0">
                <a:solidFill>
                  <a:schemeClr val="accent4"/>
                </a:solidFill>
                <a:latin typeface="+mj-lt"/>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latin typeface="+mj-lt"/>
              </a:rPr>
              <a:t>.</a:t>
            </a:r>
          </a:p>
          <a:p>
            <a:pPr algn="l">
              <a:lnSpc>
                <a:spcPct val="150000"/>
              </a:lnSpc>
              <a:spcAft>
                <a:spcPts val="600"/>
              </a:spcAft>
            </a:pPr>
            <a:r>
              <a:rPr lang="en-AU" sz="1200" dirty="0">
                <a:solidFill>
                  <a:schemeClr val="bg1"/>
                </a:solidFill>
                <a:latin typeface="+mj-lt"/>
              </a:rPr>
              <a:t>This license allows you to share and adapt the material for any purpose, even commercially.</a:t>
            </a:r>
          </a:p>
          <a:p>
            <a:pPr algn="l">
              <a:lnSpc>
                <a:spcPct val="150000"/>
              </a:lnSpc>
              <a:spcAft>
                <a:spcPts val="600"/>
              </a:spcAft>
            </a:pPr>
            <a:r>
              <a:rPr lang="en-AU" sz="1200" dirty="0">
                <a:solidFill>
                  <a:schemeClr val="bg1"/>
                </a:solidFill>
                <a:latin typeface="+mj-lt"/>
              </a:rPr>
              <a:t>Attribution should be given to © State of New South Wales (Department of Education), 2025.</a:t>
            </a:r>
          </a:p>
          <a:p>
            <a:pPr algn="l">
              <a:lnSpc>
                <a:spcPct val="150000"/>
              </a:lnSpc>
            </a:pPr>
            <a:r>
              <a:rPr lang="en-AU" sz="1200" dirty="0">
                <a:solidFill>
                  <a:schemeClr val="bg1"/>
                </a:solidFill>
                <a:latin typeface="+mj-lt"/>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latin typeface="+mj-lt"/>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latin typeface="+mj-lt"/>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latin typeface="+mj-lt"/>
              </a:rPr>
              <a:t>Copyright Act 1968 </a:t>
            </a:r>
            <a:r>
              <a:rPr lang="en-AU" sz="1200" dirty="0">
                <a:solidFill>
                  <a:schemeClr val="bg1"/>
                </a:solidFill>
                <a:latin typeface="+mj-lt"/>
              </a:rPr>
              <a:t>(</a:t>
            </a:r>
            <a:r>
              <a:rPr lang="en-AU" sz="1200" dirty="0" err="1">
                <a:solidFill>
                  <a:schemeClr val="bg1"/>
                </a:solidFill>
                <a:latin typeface="+mj-lt"/>
              </a:rPr>
              <a:t>Cth</a:t>
            </a:r>
            <a:r>
              <a:rPr lang="en-AU" sz="1200" dirty="0">
                <a:solidFill>
                  <a:schemeClr val="bg1"/>
                </a:solidFill>
                <a:latin typeface="+mj-lt"/>
              </a:rPr>
              <a:t>). The department accepts no responsibility for content on third-party websites. </a:t>
            </a:r>
          </a:p>
        </p:txBody>
      </p:sp>
      <p:sp>
        <p:nvSpPr>
          <p:cNvPr id="2" name="Slide Number Placeholder 1">
            <a:extLst>
              <a:ext uri="{FF2B5EF4-FFF2-40B4-BE49-F238E27FC236}">
                <a16:creationId xmlns:a16="http://schemas.microsoft.com/office/drawing/2014/main" id="{0303DFE7-8ED6-8289-3C7A-37260EDA32B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latin typeface="+mj-lt"/>
              </a:rPr>
              <a:pPr/>
              <a:t>19</a:t>
            </a:fld>
            <a:endParaRPr lang="en-AU">
              <a:latin typeface="+mj-lt"/>
            </a:endParaRP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dirty="0">
                <a:effectLst/>
                <a:latin typeface="+mj-lt"/>
                <a:ea typeface="Times New Roman" panose="02020603050405020304" pitchFamily="18" charset="0"/>
              </a:rPr>
              <a:t>Software automation</a:t>
            </a:r>
            <a:endParaRPr lang="en-AU" dirty="0">
              <a:latin typeface="+mj-lt"/>
            </a:endParaRP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dirty="0">
                <a:latin typeface="+mj-lt"/>
              </a:rPr>
              <a:t>Software Engineering 11–12</a:t>
            </a:r>
          </a:p>
        </p:txBody>
      </p:sp>
      <p:pic>
        <p:nvPicPr>
          <p:cNvPr id="7" name="Picture Placeholder 6">
            <a:extLst>
              <a:ext uri="{FF2B5EF4-FFF2-40B4-BE49-F238E27FC236}">
                <a16:creationId xmlns:a16="http://schemas.microsoft.com/office/drawing/2014/main" id="{EEB4E520-8EA9-3EC4-5E6D-86380C340B12}"/>
              </a:ext>
              <a:ext uri="{C183D7F6-B498-43B3-948B-1728B52AA6E4}">
                <adec:decorative xmlns:adec="http://schemas.microsoft.com/office/drawing/2017/decorative" val="1"/>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t>Learning intentions and success criteria</a:t>
            </a:r>
          </a:p>
        </p:txBody>
      </p:sp>
      <p:sp>
        <p:nvSpPr>
          <p:cNvPr id="7" name="Picture Placeholder 6">
            <a:extLst>
              <a:ext uri="{FF2B5EF4-FFF2-40B4-BE49-F238E27FC236}">
                <a16:creationId xmlns:a16="http://schemas.microsoft.com/office/drawing/2014/main" id="{1194237A-CDAC-9B97-BEAF-3636A8AE8F35}"/>
              </a:ext>
            </a:extLst>
          </p:cNvPr>
          <p:cNvSpPr>
            <a:spLocks noGrp="1"/>
          </p:cNvSpPr>
          <p:nvPr>
            <p:ph type="pic" sz="quarter" idx="13"/>
          </p:nvPr>
        </p:nvSpPr>
        <p:spPr>
          <a:xfrm>
            <a:off x="359998" y="1909282"/>
            <a:ext cx="9883597" cy="4210718"/>
          </a:xfrm>
        </p:spPr>
        <p:txBody>
          <a:bodyPr/>
          <a:lstStyle/>
          <a:p>
            <a:pPr>
              <a:lnSpc>
                <a:spcPct val="150000"/>
              </a:lnSpc>
              <a:spcAft>
                <a:spcPts val="600"/>
              </a:spcAft>
            </a:pPr>
            <a:r>
              <a:rPr lang="en-AU" sz="2000" b="1" dirty="0">
                <a:solidFill>
                  <a:schemeClr val="accent1"/>
                </a:solidFill>
              </a:rPr>
              <a:t>We are learning to</a:t>
            </a:r>
            <a:endParaRPr lang="en-AU" sz="2000" b="1" dirty="0">
              <a:solidFill>
                <a:schemeClr val="accent1"/>
              </a:solidFill>
              <a:ea typeface="+mn-lt"/>
            </a:endParaRPr>
          </a:p>
          <a:p>
            <a:pPr marL="342900" indent="-342900">
              <a:lnSpc>
                <a:spcPct val="150000"/>
              </a:lnSpc>
              <a:spcAft>
                <a:spcPts val="600"/>
              </a:spcAft>
              <a:buFont typeface="Arial" panose="020B0604020202020204" pitchFamily="34" charset="0"/>
              <a:buChar char="•"/>
            </a:pPr>
            <a:r>
              <a:rPr lang="en-AU" sz="1800" dirty="0"/>
              <a:t>understand the use of regression algorithms in programming for automation </a:t>
            </a:r>
          </a:p>
          <a:p>
            <a:pPr marL="342900" indent="-342900">
              <a:lnSpc>
                <a:spcPct val="150000"/>
              </a:lnSpc>
              <a:spcAft>
                <a:spcPts val="600"/>
              </a:spcAft>
              <a:buFont typeface="Arial" panose="020B0604020202020204" pitchFamily="34" charset="0"/>
              <a:buChar char="•"/>
            </a:pPr>
            <a:r>
              <a:rPr lang="en-AU" sz="1800" dirty="0"/>
              <a:t>identify and apply Python frameworks in programming for automation.</a:t>
            </a:r>
          </a:p>
          <a:p>
            <a:pPr>
              <a:lnSpc>
                <a:spcPct val="150000"/>
              </a:lnSpc>
              <a:spcAft>
                <a:spcPts val="600"/>
              </a:spcAft>
            </a:pPr>
            <a:r>
              <a:rPr lang="en-AU" sz="2000" b="1" dirty="0">
                <a:solidFill>
                  <a:schemeClr val="accent1"/>
                </a:solidFill>
              </a:rPr>
              <a:t>We can</a:t>
            </a:r>
          </a:p>
          <a:p>
            <a:pPr marL="285750" indent="-285750">
              <a:lnSpc>
                <a:spcPct val="150000"/>
              </a:lnSpc>
              <a:spcAft>
                <a:spcPts val="600"/>
              </a:spcAft>
              <a:buFont typeface="Arial" panose="020B0604020202020204" pitchFamily="34" charset="0"/>
              <a:buChar char="•"/>
            </a:pPr>
            <a:r>
              <a:rPr lang="en-AU" sz="1800" dirty="0"/>
              <a:t>install and use Python frameworks</a:t>
            </a:r>
          </a:p>
          <a:p>
            <a:pPr marL="285750" indent="-285750">
              <a:lnSpc>
                <a:spcPct val="150000"/>
              </a:lnSpc>
              <a:spcAft>
                <a:spcPts val="600"/>
              </a:spcAft>
              <a:buFont typeface="Arial" panose="020B0604020202020204" pitchFamily="34" charset="0"/>
              <a:buChar char="•"/>
            </a:pPr>
            <a:r>
              <a:rPr lang="en-AU" sz="1800" dirty="0"/>
              <a:t>explain how libraries work to implement linear regression algorithms.</a:t>
            </a:r>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latin typeface="Arial" panose="020B0604020202020204" pitchFamily="34" charset="0"/>
                <a:cs typeface="Arial" panose="020B0604020202020204" pitchFamily="34" charset="0"/>
              </a:rPr>
              <a:pPr/>
              <a:t>3</a:t>
            </a:fld>
            <a:endParaRPr lang="en-AU">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96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5CE6F61-0970-46F0-DB00-B4AD7F3AA0AE}"/>
              </a:ext>
            </a:extLst>
          </p:cNvPr>
          <p:cNvSpPr>
            <a:spLocks noGrp="1"/>
          </p:cNvSpPr>
          <p:nvPr>
            <p:ph type="ctrTitle"/>
          </p:nvPr>
        </p:nvSpPr>
        <p:spPr/>
        <p:txBody>
          <a:bodyPr/>
          <a:lstStyle/>
          <a:p>
            <a:r>
              <a:rPr lang="en-AU" i="0">
                <a:effectLst/>
              </a:rPr>
              <a:t>Programming for automation</a:t>
            </a:r>
            <a:endParaRPr lang="en-US"/>
          </a:p>
        </p:txBody>
      </p:sp>
      <p:sp>
        <p:nvSpPr>
          <p:cNvPr id="6" name="Slide Number Placeholder 5">
            <a:extLst>
              <a:ext uri="{FF2B5EF4-FFF2-40B4-BE49-F238E27FC236}">
                <a16:creationId xmlns:a16="http://schemas.microsoft.com/office/drawing/2014/main" id="{91CC9984-1EC5-63F2-1511-A931BD1294B0}"/>
              </a:ext>
              <a:ext uri="{C183D7F6-B498-43B3-948B-1728B52AA6E4}">
                <adec:decorative xmlns:adec="http://schemas.microsoft.com/office/drawing/2017/decorative" val="1"/>
              </a:ext>
            </a:extLst>
          </p:cNvPr>
          <p:cNvSpPr>
            <a:spLocks noGrp="1"/>
          </p:cNvSpPr>
          <p:nvPr>
            <p:ph type="sldNum" sz="quarter" idx="4294967295"/>
          </p:nvPr>
        </p:nvSpPr>
        <p:spPr>
          <a:xfrm>
            <a:off x="11471275" y="6516688"/>
            <a:ext cx="720725" cy="179387"/>
          </a:xfrm>
        </p:spPr>
        <p:txBody>
          <a:bodyPr/>
          <a:lstStyle/>
          <a:p>
            <a:fld id="{10A01DC5-1685-4615-8240-15192985C6A2}" type="slidenum">
              <a:rPr lang="en-AU" smtClean="0">
                <a:latin typeface="Arial" panose="020B0604020202020204" pitchFamily="34" charset="0"/>
                <a:cs typeface="Arial" panose="020B0604020202020204" pitchFamily="34" charset="0"/>
              </a:rPr>
              <a:pPr/>
              <a:t>4</a:t>
            </a:fld>
            <a:endParaRPr lang="en-AU">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819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i="0">
                <a:effectLst/>
                <a:latin typeface="+mj-lt"/>
              </a:rPr>
              <a:t>Programming for automation (1) </a:t>
            </a:r>
            <a:r>
              <a:rPr lang="en-AU" i="0">
                <a:solidFill>
                  <a:schemeClr val="bg1"/>
                </a:solidFill>
                <a:effectLst/>
                <a:latin typeface="+mj-lt"/>
              </a:rPr>
              <a:t>(2)</a:t>
            </a:r>
            <a:endParaRPr lang="en-AU">
              <a:solidFill>
                <a:schemeClr val="bg1"/>
              </a:solidFill>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dirty="0">
                <a:latin typeface="+mj-lt"/>
              </a:rPr>
              <a:t>Course specifications – </a:t>
            </a:r>
            <a:r>
              <a:rPr lang="en-AU" sz="2000" dirty="0">
                <a:latin typeface="+mj-lt"/>
              </a:rPr>
              <a:t>Regression algorithms</a:t>
            </a:r>
            <a:endParaRPr lang="en-AU" dirty="0">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a:xfrm>
            <a:off x="360000" y="1567087"/>
            <a:ext cx="11484000" cy="4412474"/>
          </a:xfrm>
        </p:spPr>
        <p:txBody>
          <a:bodyPr/>
          <a:lstStyle/>
          <a:p>
            <a:pPr fontAlgn="base">
              <a:spcAft>
                <a:spcPts val="600"/>
              </a:spcAft>
            </a:pPr>
            <a:r>
              <a:rPr lang="en-AU" sz="1800" i="1">
                <a:latin typeface="+mj-lt"/>
              </a:rPr>
              <a:t>‘</a:t>
            </a:r>
            <a:r>
              <a:rPr lang="en-AU" sz="1800">
                <a:latin typeface="+mj-lt"/>
              </a:rPr>
              <a:t>Linear regression and polynomial </a:t>
            </a:r>
            <a:r>
              <a:rPr lang="en-AU" sz="1800" b="1">
                <a:latin typeface="+mj-lt"/>
              </a:rPr>
              <a:t>regression</a:t>
            </a:r>
            <a:r>
              <a:rPr lang="en-AU" sz="1800">
                <a:latin typeface="+mj-lt"/>
              </a:rPr>
              <a:t> algorithms are used to predict values in a continuous range, such as integers. </a:t>
            </a:r>
          </a:p>
          <a:p>
            <a:pPr fontAlgn="base">
              <a:spcAft>
                <a:spcPts val="600"/>
              </a:spcAft>
            </a:pPr>
            <a:r>
              <a:rPr lang="en-AU" sz="1800">
                <a:latin typeface="+mj-lt"/>
              </a:rPr>
              <a:t>These </a:t>
            </a:r>
            <a:r>
              <a:rPr lang="en-AU" sz="1800" b="1">
                <a:latin typeface="+mj-lt"/>
              </a:rPr>
              <a:t>regression</a:t>
            </a:r>
            <a:r>
              <a:rPr lang="en-AU" sz="1800">
                <a:latin typeface="+mj-lt"/>
              </a:rPr>
              <a:t> algorithms are used for machine learning. </a:t>
            </a:r>
          </a:p>
          <a:p>
            <a:pPr fontAlgn="base">
              <a:spcAft>
                <a:spcPts val="600"/>
              </a:spcAft>
            </a:pPr>
            <a:r>
              <a:rPr lang="en-AU" sz="1800">
                <a:latin typeface="+mj-lt"/>
              </a:rPr>
              <a:t>Logistic </a:t>
            </a:r>
            <a:r>
              <a:rPr lang="en-AU" sz="1800" b="1">
                <a:latin typeface="+mj-lt"/>
              </a:rPr>
              <a:t>regression</a:t>
            </a:r>
            <a:r>
              <a:rPr lang="en-AU" sz="1800">
                <a:latin typeface="+mj-lt"/>
              </a:rPr>
              <a:t> is used for classification problems. </a:t>
            </a:r>
          </a:p>
          <a:p>
            <a:pPr fontAlgn="base">
              <a:spcAft>
                <a:spcPts val="600"/>
              </a:spcAft>
            </a:pPr>
            <a:r>
              <a:rPr lang="en-AU" sz="1800">
                <a:latin typeface="+mj-lt"/>
              </a:rPr>
              <a:t>Students should know how to design programs which use and apply these algorithms but are not expected to implement (or code) these complex algorithms. </a:t>
            </a:r>
          </a:p>
          <a:p>
            <a:pPr fontAlgn="base">
              <a:spcAft>
                <a:spcPts val="600"/>
              </a:spcAft>
            </a:pPr>
            <a:r>
              <a:rPr lang="en-AU" sz="1800">
                <a:latin typeface="+mj-lt"/>
              </a:rPr>
              <a:t>The following Python code represents linear </a:t>
            </a:r>
            <a:r>
              <a:rPr lang="en-AU" sz="1800" b="1">
                <a:latin typeface="+mj-lt"/>
              </a:rPr>
              <a:t>regression</a:t>
            </a:r>
            <a:r>
              <a:rPr lang="en-AU" sz="1800">
                <a:latin typeface="+mj-lt"/>
              </a:rPr>
              <a:t> using NumPy and Scikit-learn machine learning frameworks’</a:t>
            </a:r>
          </a:p>
          <a:p>
            <a:pPr algn="r" fontAlgn="base">
              <a:spcAft>
                <a:spcPts val="600"/>
              </a:spcAft>
            </a:pPr>
            <a:r>
              <a:rPr lang="en-AU" sz="1600">
                <a:latin typeface="+mj-lt"/>
              </a:rPr>
              <a:t>– NESA Course specifications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latin typeface="+mj-lt"/>
              </a:rPr>
              <a:pPr/>
              <a:t>5</a:t>
            </a:fld>
            <a:endParaRPr lang="en-AU">
              <a:latin typeface="+mj-lt"/>
            </a:endParaRPr>
          </a:p>
        </p:txBody>
      </p:sp>
    </p:spTree>
    <p:extLst>
      <p:ext uri="{BB962C8B-B14F-4D97-AF65-F5344CB8AC3E}">
        <p14:creationId xmlns:p14="http://schemas.microsoft.com/office/powerpoint/2010/main" val="3890986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787CA5-75F6-E922-0086-3E4DDE5BD20D}"/>
              </a:ext>
              <a:ext uri="{C183D7F6-B498-43B3-948B-1728B52AA6E4}">
                <adec:decorative xmlns:adec="http://schemas.microsoft.com/office/drawing/2017/decorative" val="1"/>
              </a:ext>
            </a:extLst>
          </p:cNvPr>
          <p:cNvSpPr>
            <a:spLocks noGrp="1"/>
          </p:cNvSpPr>
          <p:nvPr>
            <p:ph type="title"/>
          </p:nvPr>
        </p:nvSpPr>
        <p:spPr/>
        <p:txBody>
          <a:bodyPr/>
          <a:lstStyle/>
          <a:p>
            <a:r>
              <a:rPr lang="en-US">
                <a:solidFill>
                  <a:schemeClr val="bg1"/>
                </a:solidFill>
                <a:latin typeface="+mj-lt"/>
              </a:rPr>
              <a:t>Title</a:t>
            </a:r>
          </a:p>
        </p:txBody>
      </p:sp>
      <p:pic>
        <p:nvPicPr>
          <p:cNvPr id="7" name="Picture 6" descr="Python script demonstrating linear regression with numpy and sklearn.">
            <a:extLst>
              <a:ext uri="{FF2B5EF4-FFF2-40B4-BE49-F238E27FC236}">
                <a16:creationId xmlns:a16="http://schemas.microsoft.com/office/drawing/2014/main" id="{74C7D20D-935B-E39B-F694-ECB66C2EC0A4}"/>
              </a:ext>
            </a:extLst>
          </p:cNvPr>
          <p:cNvPicPr>
            <a:picLocks noChangeAspect="1"/>
          </p:cNvPicPr>
          <p:nvPr/>
        </p:nvPicPr>
        <p:blipFill>
          <a:blip r:embed="rId3"/>
          <a:stretch>
            <a:fillRect/>
          </a:stretch>
        </p:blipFill>
        <p:spPr>
          <a:xfrm>
            <a:off x="383621" y="201185"/>
            <a:ext cx="8074227" cy="6455629"/>
          </a:xfrm>
          <a:prstGeom prst="rect">
            <a:avLst/>
          </a:prstGeom>
          <a:noFill/>
          <a:ln>
            <a:noFill/>
          </a:ln>
        </p:spPr>
      </p:pic>
      <p:sp>
        <p:nvSpPr>
          <p:cNvPr id="8" name="Arrow: Left 7">
            <a:extLst>
              <a:ext uri="{FF2B5EF4-FFF2-40B4-BE49-F238E27FC236}">
                <a16:creationId xmlns:a16="http://schemas.microsoft.com/office/drawing/2014/main" id="{3BDC6978-1049-4043-CDEA-CD157EDAFD22}"/>
              </a:ext>
              <a:ext uri="{C183D7F6-B498-43B3-948B-1728B52AA6E4}">
                <adec:decorative xmlns:adec="http://schemas.microsoft.com/office/drawing/2017/decorative" val="1"/>
              </a:ext>
            </a:extLst>
          </p:cNvPr>
          <p:cNvSpPr/>
          <p:nvPr/>
        </p:nvSpPr>
        <p:spPr>
          <a:xfrm>
            <a:off x="1720949" y="526514"/>
            <a:ext cx="759654" cy="180536"/>
          </a:xfrm>
          <a:prstGeom prst="lef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AU">
              <a:latin typeface="+mj-lt"/>
            </a:endParaRPr>
          </a:p>
        </p:txBody>
      </p:sp>
      <p:sp>
        <p:nvSpPr>
          <p:cNvPr id="10" name="TextBox 9">
            <a:extLst>
              <a:ext uri="{FF2B5EF4-FFF2-40B4-BE49-F238E27FC236}">
                <a16:creationId xmlns:a16="http://schemas.microsoft.com/office/drawing/2014/main" id="{44C96789-683B-5389-9151-20A91CB2C7C5}"/>
              </a:ext>
            </a:extLst>
          </p:cNvPr>
          <p:cNvSpPr txBox="1"/>
          <p:nvPr/>
        </p:nvSpPr>
        <p:spPr>
          <a:xfrm>
            <a:off x="2151146" y="475426"/>
            <a:ext cx="4539175" cy="219475"/>
          </a:xfrm>
          <a:prstGeom prst="rect">
            <a:avLst/>
          </a:prstGeom>
          <a:noFill/>
        </p:spPr>
        <p:txBody>
          <a:bodyPr wrap="none" lIns="0" tIns="0" rIns="0" bIns="0" rtlCol="0">
            <a:noAutofit/>
          </a:bodyPr>
          <a:lstStyle/>
          <a:p>
            <a:pPr marL="457200" lvl="1">
              <a:lnSpc>
                <a:spcPct val="107000"/>
              </a:lnSpc>
              <a:spcAft>
                <a:spcPts val="800"/>
              </a:spcAft>
              <a:buSzPts val="1000"/>
              <a:tabLst>
                <a:tab pos="914400" algn="l"/>
              </a:tabLst>
            </a:pPr>
            <a:r>
              <a:rPr lang="en-AU" sz="1400" kern="0" dirty="0" err="1">
                <a:solidFill>
                  <a:schemeClr val="tx2"/>
                </a:solidFill>
                <a:latin typeface="+mj-lt"/>
                <a:cs typeface="Arial" panose="020B0604020202020204" pitchFamily="34" charset="0"/>
              </a:rPr>
              <a:t>numpy</a:t>
            </a:r>
            <a:r>
              <a:rPr lang="en-AU" sz="1400" kern="0" dirty="0">
                <a:solidFill>
                  <a:schemeClr val="tx2"/>
                </a:solidFill>
                <a:latin typeface="+mj-lt"/>
                <a:cs typeface="Arial" panose="020B0604020202020204" pitchFamily="34" charset="0"/>
              </a:rPr>
              <a:t> </a:t>
            </a:r>
            <a:r>
              <a:rPr lang="en-AU" sz="1400" kern="0" dirty="0">
                <a:solidFill>
                  <a:schemeClr val="tx2"/>
                </a:solidFill>
                <a:effectLst/>
                <a:latin typeface="+mj-lt"/>
                <a:ea typeface="Times New Roman" panose="02020603050405020304" pitchFamily="18" charset="0"/>
                <a:cs typeface="Arial" panose="020B0604020202020204" pitchFamily="34" charset="0"/>
              </a:rPr>
              <a:t>is imported for handling numerical data and arrays</a:t>
            </a:r>
            <a:r>
              <a:rPr lang="en-AU" sz="1400" kern="0" dirty="0">
                <a:effectLst/>
                <a:latin typeface="+mj-lt"/>
                <a:ea typeface="Times New Roman" panose="02020603050405020304" pitchFamily="18" charset="0"/>
                <a:cs typeface="Arial" panose="020B0604020202020204" pitchFamily="34" charset="0"/>
              </a:rPr>
              <a:t>.</a:t>
            </a:r>
            <a:endParaRPr lang="en-AU" sz="1400" dirty="0">
              <a:latin typeface="+mj-lt"/>
            </a:endParaRPr>
          </a:p>
        </p:txBody>
      </p:sp>
      <p:pic>
        <p:nvPicPr>
          <p:cNvPr id="13" name="Picture 12">
            <a:extLst>
              <a:ext uri="{FF2B5EF4-FFF2-40B4-BE49-F238E27FC236}">
                <a16:creationId xmlns:a16="http://schemas.microsoft.com/office/drawing/2014/main" id="{E6138E93-8B28-4D33-7C77-423E66224EA8}"/>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916325" y="778663"/>
            <a:ext cx="780356" cy="219475"/>
          </a:xfrm>
          <a:prstGeom prst="rect">
            <a:avLst/>
          </a:prstGeom>
        </p:spPr>
      </p:pic>
      <p:sp>
        <p:nvSpPr>
          <p:cNvPr id="11" name="TextBox 10">
            <a:extLst>
              <a:ext uri="{FF2B5EF4-FFF2-40B4-BE49-F238E27FC236}">
                <a16:creationId xmlns:a16="http://schemas.microsoft.com/office/drawing/2014/main" id="{DC96BB9A-6118-E814-E20D-62A113DD9642}"/>
              </a:ext>
            </a:extLst>
          </p:cNvPr>
          <p:cNvSpPr txBox="1"/>
          <p:nvPr/>
        </p:nvSpPr>
        <p:spPr>
          <a:xfrm>
            <a:off x="5401566" y="778663"/>
            <a:ext cx="6277289" cy="276999"/>
          </a:xfrm>
          <a:prstGeom prst="rect">
            <a:avLst/>
          </a:prstGeom>
          <a:noFill/>
        </p:spPr>
        <p:txBody>
          <a:bodyPr wrap="none" lIns="0" tIns="0" rIns="0" bIns="0" rtlCol="0">
            <a:noAutofit/>
          </a:bodyPr>
          <a:lstStyle/>
          <a:p>
            <a:pPr marL="457200" lvl="1">
              <a:spcAft>
                <a:spcPts val="800"/>
              </a:spcAft>
              <a:buSzPts val="1000"/>
              <a:tabLst>
                <a:tab pos="914400" algn="l"/>
              </a:tabLst>
            </a:pPr>
            <a:r>
              <a:rPr lang="en-AU" sz="1400" kern="0" dirty="0" err="1">
                <a:solidFill>
                  <a:schemeClr val="tx2"/>
                </a:solidFill>
                <a:latin typeface="+mj-lt"/>
                <a:cs typeface="Arial" panose="020B0604020202020204" pitchFamily="34" charset="0"/>
              </a:rPr>
              <a:t>LinearRegression</a:t>
            </a:r>
            <a:r>
              <a:rPr lang="en-AU" sz="1400" kern="0" dirty="0">
                <a:solidFill>
                  <a:schemeClr val="tx2"/>
                </a:solidFill>
                <a:latin typeface="+mj-lt"/>
                <a:cs typeface="Arial" panose="020B0604020202020204" pitchFamily="34" charset="0"/>
              </a:rPr>
              <a:t> is imported from </a:t>
            </a:r>
            <a:r>
              <a:rPr lang="en-AU" sz="1400" kern="0" dirty="0" err="1">
                <a:solidFill>
                  <a:schemeClr val="tx2"/>
                </a:solidFill>
                <a:latin typeface="+mj-lt"/>
                <a:cs typeface="Arial" panose="020B0604020202020204" pitchFamily="34" charset="0"/>
              </a:rPr>
              <a:t>sklearn.linear_model</a:t>
            </a:r>
            <a:r>
              <a:rPr lang="en-AU" sz="1400" kern="0" dirty="0">
                <a:solidFill>
                  <a:schemeClr val="tx2"/>
                </a:solidFill>
                <a:latin typeface="+mj-lt"/>
                <a:cs typeface="Arial" panose="020B0604020202020204" pitchFamily="34" charset="0"/>
              </a:rPr>
              <a:t> to create the</a:t>
            </a:r>
          </a:p>
          <a:p>
            <a:pPr marL="457200" lvl="1">
              <a:spcAft>
                <a:spcPts val="800"/>
              </a:spcAft>
              <a:buSzPts val="1000"/>
              <a:tabLst>
                <a:tab pos="914400" algn="l"/>
              </a:tabLst>
            </a:pPr>
            <a:r>
              <a:rPr lang="en-AU" sz="1400" kern="0" dirty="0">
                <a:solidFill>
                  <a:schemeClr val="tx2"/>
                </a:solidFill>
                <a:latin typeface="+mj-lt"/>
                <a:cs typeface="Arial" panose="020B0604020202020204" pitchFamily="34" charset="0"/>
              </a:rPr>
              <a:t>linear regression model.</a:t>
            </a:r>
          </a:p>
        </p:txBody>
      </p:sp>
      <p:pic>
        <p:nvPicPr>
          <p:cNvPr id="14" name="Picture 13">
            <a:extLst>
              <a:ext uri="{FF2B5EF4-FFF2-40B4-BE49-F238E27FC236}">
                <a16:creationId xmlns:a16="http://schemas.microsoft.com/office/drawing/2014/main" id="{C0E3DEEB-18F8-1DA3-5E5A-7115523D7C8F}"/>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731607" y="1616409"/>
            <a:ext cx="780356" cy="219475"/>
          </a:xfrm>
          <a:prstGeom prst="rect">
            <a:avLst/>
          </a:prstGeom>
        </p:spPr>
      </p:pic>
      <p:sp>
        <p:nvSpPr>
          <p:cNvPr id="12" name="TextBox 11">
            <a:extLst>
              <a:ext uri="{FF2B5EF4-FFF2-40B4-BE49-F238E27FC236}">
                <a16:creationId xmlns:a16="http://schemas.microsoft.com/office/drawing/2014/main" id="{F2F9DAD5-2828-05CC-6941-0CE20A097D93}"/>
              </a:ext>
            </a:extLst>
          </p:cNvPr>
          <p:cNvSpPr txBox="1"/>
          <p:nvPr/>
        </p:nvSpPr>
        <p:spPr>
          <a:xfrm>
            <a:off x="6143308" y="1597532"/>
            <a:ext cx="6037117" cy="316938"/>
          </a:xfrm>
          <a:prstGeom prst="rect">
            <a:avLst/>
          </a:prstGeom>
          <a:noFill/>
        </p:spPr>
        <p:txBody>
          <a:bodyPr wrap="none" lIns="0" tIns="0" rIns="0" bIns="0" rtlCol="0">
            <a:noAutofit/>
          </a:bodyPr>
          <a:lstStyle/>
          <a:p>
            <a:pPr marL="457200" lvl="1">
              <a:spcAft>
                <a:spcPts val="800"/>
              </a:spcAft>
              <a:buSzPts val="1000"/>
              <a:tabLst>
                <a:tab pos="914400" algn="l"/>
              </a:tabLst>
            </a:pPr>
            <a:r>
              <a:rPr lang="en-AU" sz="1400" kern="0" dirty="0">
                <a:solidFill>
                  <a:schemeClr val="tx2"/>
                </a:solidFill>
                <a:latin typeface="+mj-lt"/>
                <a:cs typeface="Arial" panose="020B0604020202020204" pitchFamily="34" charset="0"/>
              </a:rPr>
              <a:t>x is a 2D </a:t>
            </a:r>
            <a:r>
              <a:rPr lang="en-AU" sz="1400" kern="0" dirty="0" err="1">
                <a:solidFill>
                  <a:schemeClr val="tx2"/>
                </a:solidFill>
                <a:latin typeface="+mj-lt"/>
                <a:cs typeface="Arial" panose="020B0604020202020204" pitchFamily="34" charset="0"/>
              </a:rPr>
              <a:t>numpy</a:t>
            </a:r>
            <a:r>
              <a:rPr lang="en-AU" sz="1400" kern="0" dirty="0">
                <a:solidFill>
                  <a:schemeClr val="tx2"/>
                </a:solidFill>
                <a:latin typeface="+mj-lt"/>
                <a:cs typeface="Arial" panose="020B0604020202020204" pitchFamily="34" charset="0"/>
              </a:rPr>
              <a:t> array representing the independent variable (feature).</a:t>
            </a:r>
          </a:p>
        </p:txBody>
      </p:sp>
      <p:pic>
        <p:nvPicPr>
          <p:cNvPr id="15" name="Picture 14">
            <a:extLst>
              <a:ext uri="{FF2B5EF4-FFF2-40B4-BE49-F238E27FC236}">
                <a16:creationId xmlns:a16="http://schemas.microsoft.com/office/drawing/2014/main" id="{B60FFA50-E954-5888-4CB7-8CD379F112F1}"/>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089829" y="1933348"/>
            <a:ext cx="780356" cy="219475"/>
          </a:xfrm>
          <a:prstGeom prst="rect">
            <a:avLst/>
          </a:prstGeom>
        </p:spPr>
      </p:pic>
      <p:sp>
        <p:nvSpPr>
          <p:cNvPr id="16" name="TextBox 15">
            <a:extLst>
              <a:ext uri="{FF2B5EF4-FFF2-40B4-BE49-F238E27FC236}">
                <a16:creationId xmlns:a16="http://schemas.microsoft.com/office/drawing/2014/main" id="{A8309F87-D53D-5211-BA3F-5B8E84F6A8BF}"/>
              </a:ext>
            </a:extLst>
          </p:cNvPr>
          <p:cNvSpPr txBox="1"/>
          <p:nvPr/>
        </p:nvSpPr>
        <p:spPr>
          <a:xfrm>
            <a:off x="4527179" y="1903287"/>
            <a:ext cx="5936333" cy="276999"/>
          </a:xfrm>
          <a:prstGeom prst="rect">
            <a:avLst/>
          </a:prstGeom>
          <a:noFill/>
        </p:spPr>
        <p:txBody>
          <a:bodyPr wrap="none" lIns="0" tIns="0" rIns="0" bIns="0" rtlCol="0">
            <a:noAutofit/>
          </a:bodyPr>
          <a:lstStyle/>
          <a:p>
            <a:pPr marL="457200" lvl="1">
              <a:lnSpc>
                <a:spcPct val="107000"/>
              </a:lnSpc>
              <a:spcAft>
                <a:spcPts val="800"/>
              </a:spcAft>
              <a:buSzPts val="1000"/>
              <a:tabLst>
                <a:tab pos="914400" algn="l"/>
              </a:tabLst>
            </a:pPr>
            <a:r>
              <a:rPr lang="en-AU" sz="1400" kern="0" dirty="0">
                <a:solidFill>
                  <a:schemeClr val="tx2"/>
                </a:solidFill>
                <a:latin typeface="+mj-lt"/>
                <a:cs typeface="Arial" panose="020B0604020202020204" pitchFamily="34" charset="0"/>
              </a:rPr>
              <a:t>y is a 1D </a:t>
            </a:r>
            <a:r>
              <a:rPr lang="en-AU" sz="1400" kern="0" dirty="0" err="1">
                <a:solidFill>
                  <a:schemeClr val="tx2"/>
                </a:solidFill>
                <a:latin typeface="+mj-lt"/>
                <a:cs typeface="Arial" panose="020B0604020202020204" pitchFamily="34" charset="0"/>
              </a:rPr>
              <a:t>numpy</a:t>
            </a:r>
            <a:r>
              <a:rPr lang="en-AU" sz="1400" kern="0" dirty="0">
                <a:solidFill>
                  <a:schemeClr val="tx2"/>
                </a:solidFill>
                <a:latin typeface="+mj-lt"/>
                <a:cs typeface="Arial" panose="020B0604020202020204" pitchFamily="34" charset="0"/>
              </a:rPr>
              <a:t> array representing the dependent variable (target).</a:t>
            </a:r>
          </a:p>
        </p:txBody>
      </p:sp>
      <p:pic>
        <p:nvPicPr>
          <p:cNvPr id="19" name="Picture 18">
            <a:extLst>
              <a:ext uri="{FF2B5EF4-FFF2-40B4-BE49-F238E27FC236}">
                <a16:creationId xmlns:a16="http://schemas.microsoft.com/office/drawing/2014/main" id="{0A8E31C0-8E4C-E306-92A3-D5B430B3FD50}"/>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787792" y="2703702"/>
            <a:ext cx="780356" cy="219475"/>
          </a:xfrm>
          <a:prstGeom prst="rect">
            <a:avLst/>
          </a:prstGeom>
        </p:spPr>
      </p:pic>
      <p:sp>
        <p:nvSpPr>
          <p:cNvPr id="18" name="TextBox 17">
            <a:extLst>
              <a:ext uri="{FF2B5EF4-FFF2-40B4-BE49-F238E27FC236}">
                <a16:creationId xmlns:a16="http://schemas.microsoft.com/office/drawing/2014/main" id="{45B9FF09-FA6B-780D-7906-0F1D8744C241}"/>
              </a:ext>
            </a:extLst>
          </p:cNvPr>
          <p:cNvSpPr txBox="1"/>
          <p:nvPr/>
        </p:nvSpPr>
        <p:spPr>
          <a:xfrm>
            <a:off x="3167026" y="2649974"/>
            <a:ext cx="6096000" cy="306109"/>
          </a:xfrm>
          <a:prstGeom prst="rect">
            <a:avLst/>
          </a:prstGeom>
          <a:noFill/>
        </p:spPr>
        <p:txBody>
          <a:bodyPr wrap="square">
            <a:spAutoFit/>
          </a:bodyPr>
          <a:lstStyle/>
          <a:p>
            <a:pPr marL="457200" lvl="1">
              <a:lnSpc>
                <a:spcPct val="107000"/>
              </a:lnSpc>
              <a:spcAft>
                <a:spcPts val="800"/>
              </a:spcAft>
              <a:buSzPts val="1000"/>
              <a:tabLst>
                <a:tab pos="914400" algn="l"/>
              </a:tabLst>
            </a:pPr>
            <a:r>
              <a:rPr lang="en-AU" sz="1400" kern="0" dirty="0">
                <a:solidFill>
                  <a:schemeClr val="tx2"/>
                </a:solidFill>
                <a:latin typeface="+mj-lt"/>
                <a:cs typeface="Arial" panose="020B0604020202020204" pitchFamily="34" charset="0"/>
              </a:rPr>
              <a:t>An instance of the </a:t>
            </a:r>
            <a:r>
              <a:rPr lang="en-AU" sz="1400" kern="0" dirty="0" err="1">
                <a:solidFill>
                  <a:schemeClr val="tx2"/>
                </a:solidFill>
                <a:latin typeface="+mj-lt"/>
                <a:cs typeface="Arial" panose="020B0604020202020204" pitchFamily="34" charset="0"/>
              </a:rPr>
              <a:t>LinearRegression</a:t>
            </a:r>
            <a:r>
              <a:rPr lang="en-AU" sz="1400" kern="0" dirty="0">
                <a:solidFill>
                  <a:schemeClr val="tx2"/>
                </a:solidFill>
                <a:latin typeface="+mj-lt"/>
                <a:cs typeface="Arial" panose="020B0604020202020204" pitchFamily="34" charset="0"/>
              </a:rPr>
              <a:t> model is created</a:t>
            </a:r>
          </a:p>
        </p:txBody>
      </p:sp>
      <p:pic>
        <p:nvPicPr>
          <p:cNvPr id="22" name="Picture 21">
            <a:extLst>
              <a:ext uri="{FF2B5EF4-FFF2-40B4-BE49-F238E27FC236}">
                <a16:creationId xmlns:a16="http://schemas.microsoft.com/office/drawing/2014/main" id="{C8470A55-FE3B-0E28-3796-9021B8A364AA}"/>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873232" y="3490780"/>
            <a:ext cx="780356" cy="219475"/>
          </a:xfrm>
          <a:prstGeom prst="rect">
            <a:avLst/>
          </a:prstGeom>
        </p:spPr>
      </p:pic>
      <p:sp>
        <p:nvSpPr>
          <p:cNvPr id="21" name="TextBox 20">
            <a:extLst>
              <a:ext uri="{FF2B5EF4-FFF2-40B4-BE49-F238E27FC236}">
                <a16:creationId xmlns:a16="http://schemas.microsoft.com/office/drawing/2014/main" id="{CE1CCA3C-BE15-F44D-04E6-94F0D95F7F52}"/>
              </a:ext>
            </a:extLst>
          </p:cNvPr>
          <p:cNvSpPr txBox="1"/>
          <p:nvPr/>
        </p:nvSpPr>
        <p:spPr>
          <a:xfrm>
            <a:off x="2653587" y="3462019"/>
            <a:ext cx="8886371" cy="306109"/>
          </a:xfrm>
          <a:prstGeom prst="rect">
            <a:avLst/>
          </a:prstGeom>
          <a:noFill/>
        </p:spPr>
        <p:txBody>
          <a:bodyPr wrap="square">
            <a:spAutoFit/>
          </a:bodyPr>
          <a:lstStyle/>
          <a:p>
            <a:pPr marL="457200" lvl="1">
              <a:lnSpc>
                <a:spcPct val="107000"/>
              </a:lnSpc>
              <a:spcAft>
                <a:spcPts val="800"/>
              </a:spcAft>
              <a:buSzPts val="1000"/>
              <a:tabLst>
                <a:tab pos="914400" algn="l"/>
              </a:tabLst>
            </a:pPr>
            <a:r>
              <a:rPr lang="en-AU" sz="1400" kern="0" dirty="0">
                <a:solidFill>
                  <a:schemeClr val="tx2"/>
                </a:solidFill>
                <a:latin typeface="+mj-lt"/>
                <a:cs typeface="Arial" panose="020B0604020202020204" pitchFamily="34" charset="0"/>
              </a:rPr>
              <a:t>The .fit() method trains the model using the data. It calculates the line of best fit for the given data.</a:t>
            </a:r>
          </a:p>
        </p:txBody>
      </p:sp>
      <p:pic>
        <p:nvPicPr>
          <p:cNvPr id="25" name="Picture 24">
            <a:extLst>
              <a:ext uri="{FF2B5EF4-FFF2-40B4-BE49-F238E27FC236}">
                <a16:creationId xmlns:a16="http://schemas.microsoft.com/office/drawing/2014/main" id="{1555DA82-95EE-C918-A466-9E5161516308}"/>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247336" y="4802634"/>
            <a:ext cx="780356" cy="219475"/>
          </a:xfrm>
          <a:prstGeom prst="rect">
            <a:avLst/>
          </a:prstGeom>
        </p:spPr>
      </p:pic>
      <p:sp>
        <p:nvSpPr>
          <p:cNvPr id="24" name="TextBox 23">
            <a:extLst>
              <a:ext uri="{FF2B5EF4-FFF2-40B4-BE49-F238E27FC236}">
                <a16:creationId xmlns:a16="http://schemas.microsoft.com/office/drawing/2014/main" id="{9556DFE7-68EB-E46B-3295-C99F15D29D95}"/>
              </a:ext>
            </a:extLst>
          </p:cNvPr>
          <p:cNvSpPr txBox="1"/>
          <p:nvPr/>
        </p:nvSpPr>
        <p:spPr>
          <a:xfrm>
            <a:off x="4027692" y="4757267"/>
            <a:ext cx="6096000" cy="307777"/>
          </a:xfrm>
          <a:prstGeom prst="rect">
            <a:avLst/>
          </a:prstGeom>
          <a:noFill/>
        </p:spPr>
        <p:txBody>
          <a:bodyPr wrap="square">
            <a:spAutoFit/>
          </a:bodyPr>
          <a:lstStyle/>
          <a:p>
            <a:r>
              <a:rPr lang="en-AU" sz="1200" b="1" kern="0">
                <a:solidFill>
                  <a:schemeClr val="tx2"/>
                </a:solidFill>
                <a:latin typeface="+mj-lt"/>
                <a:cs typeface="Arial" panose="020B0604020202020204" pitchFamily="34" charset="0"/>
              </a:rPr>
              <a:t> </a:t>
            </a:r>
            <a:r>
              <a:rPr lang="en-AU" sz="1400" kern="0">
                <a:solidFill>
                  <a:schemeClr val="tx2"/>
                </a:solidFill>
                <a:latin typeface="+mj-lt"/>
                <a:cs typeface="Arial" panose="020B0604020202020204" pitchFamily="34" charset="0"/>
              </a:rPr>
              <a:t>The code attempts to predict values using the </a:t>
            </a:r>
            <a:r>
              <a:rPr lang="en-AU" sz="1400" kern="0" err="1">
                <a:solidFill>
                  <a:schemeClr val="tx2"/>
                </a:solidFill>
                <a:latin typeface="+mj-lt"/>
                <a:cs typeface="Arial" panose="020B0604020202020204" pitchFamily="34" charset="0"/>
              </a:rPr>
              <a:t>model.predict</a:t>
            </a:r>
            <a:r>
              <a:rPr lang="en-AU" sz="1400" kern="0">
                <a:solidFill>
                  <a:schemeClr val="tx2"/>
                </a:solidFill>
                <a:latin typeface="+mj-lt"/>
                <a:cs typeface="Arial" panose="020B0604020202020204" pitchFamily="34" charset="0"/>
              </a:rPr>
              <a:t>() method.</a:t>
            </a:r>
          </a:p>
        </p:txBody>
      </p:sp>
      <p:sp>
        <p:nvSpPr>
          <p:cNvPr id="2" name="Slide Number Placeholder 1">
            <a:extLst>
              <a:ext uri="{FF2B5EF4-FFF2-40B4-BE49-F238E27FC236}">
                <a16:creationId xmlns:a16="http://schemas.microsoft.com/office/drawing/2014/main" id="{D721A339-7040-65EB-8A53-A668818C418C}"/>
              </a:ext>
            </a:extLst>
          </p:cNvPr>
          <p:cNvSpPr>
            <a:spLocks noGrp="1"/>
          </p:cNvSpPr>
          <p:nvPr>
            <p:ph type="sldNum" sz="quarter" idx="12"/>
          </p:nvPr>
        </p:nvSpPr>
        <p:spPr/>
        <p:txBody>
          <a:bodyPr/>
          <a:lstStyle/>
          <a:p>
            <a:pPr>
              <a:spcAft>
                <a:spcPts val="600"/>
              </a:spcAft>
            </a:pPr>
            <a:fld id="{10A01DC5-1685-4615-8240-15192985C6A2}" type="slidenum">
              <a:rPr lang="en-AU" smtClean="0">
                <a:latin typeface="+mj-lt"/>
              </a:rPr>
              <a:pPr>
                <a:spcAft>
                  <a:spcPts val="600"/>
                </a:spcAft>
              </a:pPr>
              <a:t>6</a:t>
            </a:fld>
            <a:endParaRPr lang="en-AU">
              <a:latin typeface="+mj-lt"/>
            </a:endParaRPr>
          </a:p>
        </p:txBody>
      </p:sp>
    </p:spTree>
    <p:extLst>
      <p:ext uri="{BB962C8B-B14F-4D97-AF65-F5344CB8AC3E}">
        <p14:creationId xmlns:p14="http://schemas.microsoft.com/office/powerpoint/2010/main" val="56759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a:xfrm>
            <a:off x="360000" y="360000"/>
            <a:ext cx="5736000" cy="545601"/>
          </a:xfrm>
        </p:spPr>
        <p:txBody>
          <a:bodyPr anchor="t">
            <a:normAutofit/>
          </a:bodyPr>
          <a:lstStyle/>
          <a:p>
            <a:r>
              <a:rPr lang="en-AU">
                <a:latin typeface="+mj-lt"/>
              </a:rPr>
              <a:t>What is regression? (1)</a:t>
            </a: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a:xfrm>
            <a:off x="360000" y="982520"/>
            <a:ext cx="5816514" cy="310015"/>
          </a:xfrm>
        </p:spPr>
        <p:txBody>
          <a:bodyPr anchor="b">
            <a:noAutofit/>
          </a:bodyPr>
          <a:lstStyle/>
          <a:p>
            <a:pPr>
              <a:lnSpc>
                <a:spcPct val="140000"/>
              </a:lnSpc>
            </a:pPr>
            <a:r>
              <a:rPr lang="en-AU" kern="0" dirty="0">
                <a:effectLst/>
                <a:latin typeface="+mj-lt"/>
              </a:rPr>
              <a:t>Historical Origin</a:t>
            </a:r>
            <a:endParaRPr lang="en-AU" dirty="0">
              <a:latin typeface="+mj-lt"/>
            </a:endParaRP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sz="quarter" idx="19"/>
          </p:nvPr>
        </p:nvSpPr>
        <p:spPr/>
        <p:txBody>
          <a:bodyPr>
            <a:normAutofit/>
          </a:bodyPr>
          <a:lstStyle/>
          <a:p>
            <a:pPr fontAlgn="base">
              <a:lnSpc>
                <a:spcPct val="140000"/>
              </a:lnSpc>
              <a:spcAft>
                <a:spcPts val="600"/>
              </a:spcAft>
            </a:pPr>
            <a:r>
              <a:rPr lang="en-AU" sz="1800">
                <a:latin typeface="+mj-lt"/>
              </a:rPr>
              <a:t>The concept of regression dates back to the late 19th century when the statistician </a:t>
            </a:r>
            <a:r>
              <a:rPr lang="en-AU" sz="1800">
                <a:latin typeface="+mj-lt"/>
                <a:hlinkClick r:id="rId3"/>
              </a:rPr>
              <a:t>Francis Galton</a:t>
            </a:r>
            <a:r>
              <a:rPr lang="en-AU" sz="1800">
                <a:latin typeface="+mj-lt"/>
              </a:rPr>
              <a:t> studied the relationship between the heights of parents and their children.</a:t>
            </a:r>
          </a:p>
          <a:p>
            <a:pPr fontAlgn="base">
              <a:lnSpc>
                <a:spcPct val="140000"/>
              </a:lnSpc>
              <a:spcAft>
                <a:spcPts val="600"/>
              </a:spcAft>
            </a:pPr>
            <a:r>
              <a:rPr lang="en-AU" sz="1800">
                <a:latin typeface="+mj-lt"/>
              </a:rPr>
              <a:t>He observed that children of tall parents tended to be tall, but not as tall as their parents, and vice versa for short parents. </a:t>
            </a:r>
          </a:p>
          <a:p>
            <a:pPr fontAlgn="base">
              <a:lnSpc>
                <a:spcPct val="140000"/>
              </a:lnSpc>
              <a:spcAft>
                <a:spcPts val="600"/>
              </a:spcAft>
            </a:pPr>
            <a:r>
              <a:rPr lang="en-AU" sz="1800">
                <a:latin typeface="+mj-lt"/>
              </a:rPr>
              <a:t>He called this phenomenon "regression to the mean," meaning that the offspring's heights tended to move closer to the average height of the population</a:t>
            </a:r>
          </a:p>
        </p:txBody>
      </p:sp>
      <p:pic>
        <p:nvPicPr>
          <p:cNvPr id="6" name="Picture 5" descr="A graph of a child height versus parent height">
            <a:extLst>
              <a:ext uri="{FF2B5EF4-FFF2-40B4-BE49-F238E27FC236}">
                <a16:creationId xmlns:a16="http://schemas.microsoft.com/office/drawing/2014/main" id="{997983CD-0AF1-8703-7F53-0580EFE47C30}"/>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266138" y="232675"/>
            <a:ext cx="5715000" cy="5715000"/>
          </a:xfrm>
          <a:prstGeom prst="rect">
            <a:avLst/>
          </a:prstGeom>
        </p:spPr>
      </p:pic>
      <p:sp>
        <p:nvSpPr>
          <p:cNvPr id="7" name="TextBox 6">
            <a:extLst>
              <a:ext uri="{FF2B5EF4-FFF2-40B4-BE49-F238E27FC236}">
                <a16:creationId xmlns:a16="http://schemas.microsoft.com/office/drawing/2014/main" id="{5A27685E-5DA7-2D40-3C96-56718D396ED6}"/>
              </a:ext>
            </a:extLst>
          </p:cNvPr>
          <p:cNvSpPr txBox="1"/>
          <p:nvPr/>
        </p:nvSpPr>
        <p:spPr>
          <a:xfrm>
            <a:off x="6370313" y="6151919"/>
            <a:ext cx="5715000" cy="225070"/>
          </a:xfrm>
          <a:prstGeom prst="rect">
            <a:avLst/>
          </a:prstGeom>
          <a:noFill/>
        </p:spPr>
        <p:txBody>
          <a:bodyPr wrap="none" lIns="0" tIns="0" rIns="0" bIns="0" rtlCol="0">
            <a:noAutofit/>
          </a:bodyPr>
          <a:lstStyle/>
          <a:p>
            <a:pPr algn="l"/>
            <a:r>
              <a:rPr lang="en-AU" sz="1400">
                <a:latin typeface="+mj-lt"/>
              </a:rPr>
              <a:t>A reproduction of Galton’s plot of Child Height versus Mid-Parent Height.</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nchor="t">
            <a:normAutofit/>
          </a:bodyPr>
          <a:lstStyle/>
          <a:p>
            <a:pPr>
              <a:lnSpc>
                <a:spcPct val="90000"/>
              </a:lnSpc>
              <a:spcAft>
                <a:spcPts val="600"/>
              </a:spcAft>
            </a:pPr>
            <a:fld id="{10A01DC5-1685-4615-8240-15192985C6A2}" type="slidenum">
              <a:rPr lang="en-AU" smtClean="0">
                <a:latin typeface="+mj-lt"/>
              </a:rPr>
              <a:pPr>
                <a:lnSpc>
                  <a:spcPct val="90000"/>
                </a:lnSpc>
                <a:spcAft>
                  <a:spcPts val="600"/>
                </a:spcAft>
              </a:pPr>
              <a:t>7</a:t>
            </a:fld>
            <a:endParaRPr lang="en-AU">
              <a:latin typeface="+mj-lt"/>
            </a:endParaRPr>
          </a:p>
        </p:txBody>
      </p:sp>
    </p:spTree>
    <p:extLst>
      <p:ext uri="{BB962C8B-B14F-4D97-AF65-F5344CB8AC3E}">
        <p14:creationId xmlns:p14="http://schemas.microsoft.com/office/powerpoint/2010/main" val="450900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31C189-9519-1C97-BF4B-50A134E93BA5}"/>
              </a:ext>
            </a:extLst>
          </p:cNvPr>
          <p:cNvSpPr>
            <a:spLocks noGrp="1"/>
          </p:cNvSpPr>
          <p:nvPr>
            <p:ph type="title"/>
          </p:nvPr>
        </p:nvSpPr>
        <p:spPr/>
        <p:txBody>
          <a:bodyPr/>
          <a:lstStyle/>
          <a:p>
            <a:r>
              <a:rPr lang="en-AU">
                <a:latin typeface="+mj-lt"/>
              </a:rPr>
              <a:t>What is regression? (2)</a:t>
            </a:r>
          </a:p>
        </p:txBody>
      </p:sp>
      <p:sp>
        <p:nvSpPr>
          <p:cNvPr id="4" name="Text Placeholder 3">
            <a:extLst>
              <a:ext uri="{FF2B5EF4-FFF2-40B4-BE49-F238E27FC236}">
                <a16:creationId xmlns:a16="http://schemas.microsoft.com/office/drawing/2014/main" id="{BE6D98FB-2785-91A6-89B1-F0D723355885}"/>
              </a:ext>
            </a:extLst>
          </p:cNvPr>
          <p:cNvSpPr>
            <a:spLocks noGrp="1"/>
          </p:cNvSpPr>
          <p:nvPr>
            <p:ph type="body" sz="quarter" idx="18"/>
          </p:nvPr>
        </p:nvSpPr>
        <p:spPr/>
        <p:txBody>
          <a:bodyPr/>
          <a:lstStyle/>
          <a:p>
            <a:r>
              <a:rPr lang="en-AU" kern="0" dirty="0">
                <a:latin typeface="+mj-lt"/>
                <a:ea typeface="Times New Roman" panose="02020603050405020304" pitchFamily="18" charset="0"/>
              </a:rPr>
              <a:t> </a:t>
            </a:r>
            <a:r>
              <a:rPr lang="en-AU" kern="0" dirty="0">
                <a:effectLst/>
                <a:latin typeface="+mj-lt"/>
                <a:ea typeface="Times New Roman" panose="02020603050405020304" pitchFamily="18" charset="0"/>
              </a:rPr>
              <a:t>Regression definition </a:t>
            </a:r>
            <a:endParaRPr lang="en-AU" dirty="0">
              <a:latin typeface="+mj-lt"/>
            </a:endParaRPr>
          </a:p>
        </p:txBody>
      </p:sp>
      <p:sp>
        <p:nvSpPr>
          <p:cNvPr id="5" name="Text Placeholder 4">
            <a:extLst>
              <a:ext uri="{FF2B5EF4-FFF2-40B4-BE49-F238E27FC236}">
                <a16:creationId xmlns:a16="http://schemas.microsoft.com/office/drawing/2014/main" id="{23D624C2-1620-B7A2-9188-E916B7CE9AA0}"/>
              </a:ext>
            </a:extLst>
          </p:cNvPr>
          <p:cNvSpPr>
            <a:spLocks noGrp="1"/>
          </p:cNvSpPr>
          <p:nvPr>
            <p:ph type="body" sz="quarter" idx="17"/>
          </p:nvPr>
        </p:nvSpPr>
        <p:spPr/>
        <p:txBody>
          <a:bodyPr/>
          <a:lstStyle/>
          <a:p>
            <a:r>
              <a:rPr lang="en-AU" sz="1800" dirty="0">
                <a:latin typeface="+mj-lt"/>
              </a:rPr>
              <a:t>In this context, ‘regression’ refers to the idea that there is a tendency for extreme values (like very tall or very short individuals) to be closer to the average (mean) on subsequent measurements or observations. </a:t>
            </a:r>
          </a:p>
          <a:p>
            <a:r>
              <a:rPr lang="en-AU" sz="1800" dirty="0">
                <a:latin typeface="+mj-lt"/>
              </a:rPr>
              <a:t>Regression captures the idea of </a:t>
            </a:r>
            <a:r>
              <a:rPr lang="en-AU" sz="1800" b="1" dirty="0">
                <a:latin typeface="+mj-lt"/>
              </a:rPr>
              <a:t>predicting an outcome </a:t>
            </a:r>
            <a:r>
              <a:rPr lang="en-AU" sz="1800" dirty="0">
                <a:latin typeface="+mj-lt"/>
              </a:rPr>
              <a:t>that tends to revert (or ‘regress’) towards a central value or mean.</a:t>
            </a:r>
          </a:p>
        </p:txBody>
      </p:sp>
      <p:sp>
        <p:nvSpPr>
          <p:cNvPr id="2" name="Slide Number Placeholder 1">
            <a:extLst>
              <a:ext uri="{FF2B5EF4-FFF2-40B4-BE49-F238E27FC236}">
                <a16:creationId xmlns:a16="http://schemas.microsoft.com/office/drawing/2014/main" id="{2DAC0F4B-8714-3568-0759-5DC04AFE628E}"/>
              </a:ext>
            </a:extLst>
          </p:cNvPr>
          <p:cNvSpPr>
            <a:spLocks noGrp="1"/>
          </p:cNvSpPr>
          <p:nvPr>
            <p:ph type="sldNum" sz="quarter" idx="12"/>
          </p:nvPr>
        </p:nvSpPr>
        <p:spPr/>
        <p:txBody>
          <a:bodyPr/>
          <a:lstStyle/>
          <a:p>
            <a:fld id="{10A01DC5-1685-4615-8240-15192985C6A2}" type="slidenum">
              <a:rPr lang="en-AU" smtClean="0">
                <a:latin typeface="+mj-lt"/>
              </a:rPr>
              <a:t>8</a:t>
            </a:fld>
            <a:endParaRPr lang="en-AU">
              <a:latin typeface="+mj-lt"/>
            </a:endParaRPr>
          </a:p>
        </p:txBody>
      </p:sp>
    </p:spTree>
    <p:extLst>
      <p:ext uri="{BB962C8B-B14F-4D97-AF65-F5344CB8AC3E}">
        <p14:creationId xmlns:p14="http://schemas.microsoft.com/office/powerpoint/2010/main" val="2560191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8BCE07-3E2B-74E9-AF6D-518719F79AA1}"/>
              </a:ext>
            </a:extLst>
          </p:cNvPr>
          <p:cNvSpPr>
            <a:spLocks noGrp="1"/>
          </p:cNvSpPr>
          <p:nvPr>
            <p:ph type="title"/>
          </p:nvPr>
        </p:nvSpPr>
        <p:spPr/>
        <p:txBody>
          <a:bodyPr anchor="t">
            <a:normAutofit/>
          </a:bodyPr>
          <a:lstStyle/>
          <a:p>
            <a:r>
              <a:rPr lang="en-AU">
                <a:latin typeface="+mj-lt"/>
              </a:rPr>
              <a:t>What is a regression algorithm? (1)</a:t>
            </a:r>
          </a:p>
        </p:txBody>
      </p:sp>
      <p:sp>
        <p:nvSpPr>
          <p:cNvPr id="4" name="Text Placeholder 3">
            <a:extLst>
              <a:ext uri="{FF2B5EF4-FFF2-40B4-BE49-F238E27FC236}">
                <a16:creationId xmlns:a16="http://schemas.microsoft.com/office/drawing/2014/main" id="{3B0DE74B-CD2D-4803-5388-43F7841C0E4C}"/>
              </a:ext>
            </a:extLst>
          </p:cNvPr>
          <p:cNvSpPr>
            <a:spLocks noGrp="1"/>
          </p:cNvSpPr>
          <p:nvPr>
            <p:ph type="body" sz="quarter" idx="18"/>
          </p:nvPr>
        </p:nvSpPr>
        <p:spPr/>
        <p:txBody>
          <a:bodyPr anchor="b">
            <a:noAutofit/>
          </a:bodyPr>
          <a:lstStyle/>
          <a:p>
            <a:pPr>
              <a:lnSpc>
                <a:spcPct val="140000"/>
              </a:lnSpc>
            </a:pPr>
            <a:r>
              <a:rPr lang="en-AU" kern="0" dirty="0">
                <a:latin typeface="+mj-lt"/>
              </a:rPr>
              <a:t>How they work</a:t>
            </a:r>
            <a:endParaRPr lang="en-AU" dirty="0">
              <a:latin typeface="+mj-lt"/>
            </a:endParaRPr>
          </a:p>
        </p:txBody>
      </p:sp>
      <p:sp>
        <p:nvSpPr>
          <p:cNvPr id="5" name="Text Placeholder 4">
            <a:extLst>
              <a:ext uri="{FF2B5EF4-FFF2-40B4-BE49-F238E27FC236}">
                <a16:creationId xmlns:a16="http://schemas.microsoft.com/office/drawing/2014/main" id="{76714CB5-9E58-8FAA-0904-3E5FBEED8742}"/>
              </a:ext>
            </a:extLst>
          </p:cNvPr>
          <p:cNvSpPr>
            <a:spLocks noGrp="1"/>
          </p:cNvSpPr>
          <p:nvPr>
            <p:ph sz="quarter" idx="19"/>
          </p:nvPr>
        </p:nvSpPr>
        <p:spPr/>
        <p:txBody>
          <a:bodyPr>
            <a:normAutofit/>
          </a:bodyPr>
          <a:lstStyle/>
          <a:p>
            <a:r>
              <a:rPr lang="en-AU" sz="1800" dirty="0">
                <a:latin typeface="+mj-lt"/>
              </a:rPr>
              <a:t>Regression algorithms are statistical methods used to model and analyse the relationship between a </a:t>
            </a:r>
            <a:r>
              <a:rPr lang="en-AU" sz="1800" b="1" dirty="0">
                <a:latin typeface="+mj-lt"/>
              </a:rPr>
              <a:t>dependent</a:t>
            </a:r>
            <a:r>
              <a:rPr lang="en-AU" sz="1800" dirty="0">
                <a:latin typeface="+mj-lt"/>
              </a:rPr>
              <a:t> variable (the outcome you want to predict) and one or more </a:t>
            </a:r>
            <a:r>
              <a:rPr lang="en-AU" sz="1800" b="1" dirty="0">
                <a:latin typeface="+mj-lt"/>
              </a:rPr>
              <a:t>independent </a:t>
            </a:r>
            <a:r>
              <a:rPr lang="en-AU" sz="1800" dirty="0">
                <a:latin typeface="+mj-lt"/>
              </a:rPr>
              <a:t>variables (the factors you think influence that outcome). For example, in a simple linear regression, you might model how the price of a house (dependent variable) is influenced by its size (independent variable).</a:t>
            </a:r>
          </a:p>
          <a:p>
            <a:r>
              <a:rPr lang="en-AU" sz="1800" dirty="0">
                <a:latin typeface="+mj-lt"/>
              </a:rPr>
              <a:t>Can you think of other examples?</a:t>
            </a:r>
          </a:p>
        </p:txBody>
      </p:sp>
      <p:pic>
        <p:nvPicPr>
          <p:cNvPr id="7" name="Picture 6" descr="A graph showing a linear regression with house prices dependent upon house size">
            <a:extLst>
              <a:ext uri="{FF2B5EF4-FFF2-40B4-BE49-F238E27FC236}">
                <a16:creationId xmlns:a16="http://schemas.microsoft.com/office/drawing/2014/main" id="{89BB595F-5F0A-7E92-FA39-D481020D6E4A}"/>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6413695" y="1137527"/>
            <a:ext cx="5507038" cy="4814518"/>
          </a:xfrm>
          <a:prstGeom prst="rect">
            <a:avLst/>
          </a:prstGeom>
          <a:noFill/>
        </p:spPr>
      </p:pic>
      <p:sp>
        <p:nvSpPr>
          <p:cNvPr id="2" name="Slide Number Placeholder 1">
            <a:extLst>
              <a:ext uri="{FF2B5EF4-FFF2-40B4-BE49-F238E27FC236}">
                <a16:creationId xmlns:a16="http://schemas.microsoft.com/office/drawing/2014/main" id="{D9C03A57-4F21-3FB0-8A28-5822A3D73AEB}"/>
              </a:ext>
            </a:extLst>
          </p:cNvPr>
          <p:cNvSpPr>
            <a:spLocks noGrp="1"/>
          </p:cNvSpPr>
          <p:nvPr>
            <p:ph type="sldNum" sz="quarter" idx="12"/>
          </p:nvPr>
        </p:nvSpPr>
        <p:spPr/>
        <p:txBody>
          <a:bodyPr anchor="t">
            <a:normAutofit/>
          </a:bodyPr>
          <a:lstStyle/>
          <a:p>
            <a:pPr>
              <a:lnSpc>
                <a:spcPct val="90000"/>
              </a:lnSpc>
              <a:spcAft>
                <a:spcPts val="600"/>
              </a:spcAft>
            </a:pPr>
            <a:fld id="{10A01DC5-1685-4615-8240-15192985C6A2}" type="slidenum">
              <a:rPr lang="en-AU" smtClean="0">
                <a:latin typeface="+mj-lt"/>
              </a:rPr>
              <a:pPr>
                <a:lnSpc>
                  <a:spcPct val="90000"/>
                </a:lnSpc>
                <a:spcAft>
                  <a:spcPts val="600"/>
                </a:spcAft>
              </a:pPr>
              <a:t>9</a:t>
            </a:fld>
            <a:endParaRPr lang="en-AU">
              <a:latin typeface="+mj-lt"/>
            </a:endParaRPr>
          </a:p>
        </p:txBody>
      </p:sp>
    </p:spTree>
    <p:extLst>
      <p:ext uri="{BB962C8B-B14F-4D97-AF65-F5344CB8AC3E}">
        <p14:creationId xmlns:p14="http://schemas.microsoft.com/office/powerpoint/2010/main" val="401344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8" id="{5B7CFD80-9B3F-274A-83E4-7C2C4402A121}" vid="{8F029A35-CC8A-F847-83C7-786F3DC187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themeOverride>
</file>

<file path=ppt/theme/themeOverride2.xml><?xml version="1.0" encoding="utf-8"?>
<a:themeOverride xmlns:a="http://schemas.openxmlformats.org/drawingml/2006/main">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C20BCFB223D4189F17F47419ECBA2" ma:contentTypeVersion="15" ma:contentTypeDescription="Create a new document." ma:contentTypeScope="" ma:versionID="8a12dffa2fdfa493f6216ec6ababdbbc">
  <xsd:schema xmlns:xsd="http://www.w3.org/2001/XMLSchema" xmlns:xs="http://www.w3.org/2001/XMLSchema" xmlns:p="http://schemas.microsoft.com/office/2006/metadata/properties" xmlns:ns2="98740c54-966f-451d-a76c-e38eb7fddd55" xmlns:ns3="094ce8ca-8c20-4eb0-bb23-b47a1c76b753" targetNamespace="http://schemas.microsoft.com/office/2006/metadata/properties" ma:root="true" ma:fieldsID="e5cf10fac62e9c3b0af7a5100ae284e5" ns2:_="" ns3:_="">
    <xsd:import namespace="98740c54-966f-451d-a76c-e38eb7fddd55"/>
    <xsd:import namespace="094ce8ca-8c20-4eb0-bb23-b47a1c76b7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SharedWithUsers" minOccurs="0"/>
                <xsd:element ref="ns3:SharedWithDetail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40c54-966f-451d-a76c-e38eb7fdd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4ce8ca-8c20-4eb0-bb23-b47a1c76b75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740c54-966f-451d-a76c-e38eb7fddd5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C7330D-BBC5-4A20-82AB-C58D1CA0E3AC}">
  <ds:schemaRefs>
    <ds:schemaRef ds:uri="094ce8ca-8c20-4eb0-bb23-b47a1c76b753"/>
    <ds:schemaRef ds:uri="98740c54-966f-451d-a76c-e38eb7fddd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02DC98B-FB9D-4A94-B6C4-0A98A0D13AC5}">
  <ds:schemaRefs>
    <ds:schemaRef ds:uri="http://schemas.microsoft.com/sharepoint/v3/contenttype/forms"/>
  </ds:schemaRefs>
</ds:datastoreItem>
</file>

<file path=customXml/itemProps3.xml><?xml version="1.0" encoding="utf-8"?>
<ds:datastoreItem xmlns:ds="http://schemas.openxmlformats.org/officeDocument/2006/customXml" ds:itemID="{B64E8610-BAC9-4B42-9A6F-80D3D16E8137}">
  <ds:schemaRefs>
    <ds:schemaRef ds:uri="http://purl.org/dc/dcmitype/"/>
    <ds:schemaRef ds:uri="http://schemas.openxmlformats.org/package/2006/metadata/core-properties"/>
    <ds:schemaRef ds:uri="http://purl.org/dc/elements/1.1/"/>
    <ds:schemaRef ds:uri="http://schemas.microsoft.com/office/2006/metadata/properties"/>
    <ds:schemaRef ds:uri="98740c54-966f-451d-a76c-e38eb7fddd55"/>
    <ds:schemaRef ds:uri="http://schemas.microsoft.com/office/2006/documentManagement/types"/>
    <ds:schemaRef ds:uri="http://purl.org/dc/terms/"/>
    <ds:schemaRef ds:uri="http://schemas.microsoft.com/office/infopath/2007/PartnerControls"/>
    <ds:schemaRef ds:uri="094ce8ca-8c20-4eb0-bb23-b47a1c76b75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234</TotalTime>
  <Words>2227</Words>
  <Application>Microsoft Office PowerPoint</Application>
  <PresentationFormat>Widescreen</PresentationFormat>
  <Paragraphs>178</Paragraphs>
  <Slides>19</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Public Sans</vt:lpstr>
      <vt:lpstr>arial</vt:lpstr>
      <vt:lpstr>arial</vt:lpstr>
      <vt:lpstr>Times New Roman</vt:lpstr>
      <vt:lpstr>NSWG Corporate</vt:lpstr>
      <vt:lpstr>Instructions for use</vt:lpstr>
      <vt:lpstr>Software automation</vt:lpstr>
      <vt:lpstr>Learning intentions and success criteria</vt:lpstr>
      <vt:lpstr>Programming for automation</vt:lpstr>
      <vt:lpstr>Programming for automation (1) (2)</vt:lpstr>
      <vt:lpstr>Title</vt:lpstr>
      <vt:lpstr>What is regression? (1)</vt:lpstr>
      <vt:lpstr>What is regression? (2)</vt:lpstr>
      <vt:lpstr>What is a regression algorithm? (1)</vt:lpstr>
      <vt:lpstr>What is a regression algorithm? (2)</vt:lpstr>
      <vt:lpstr>Linear Regression</vt:lpstr>
      <vt:lpstr>Importing frameworks (1)</vt:lpstr>
      <vt:lpstr>Importing frameworks (2)</vt:lpstr>
      <vt:lpstr>Importing frameworks (3)</vt:lpstr>
      <vt:lpstr>Importing frameworks (4)</vt:lpstr>
      <vt:lpstr>What’s ‘inside’ the sklearn.linear_model?</vt:lpstr>
      <vt:lpstr>Programming for automation (2)</vt:lpstr>
      <vt:lpstr>References (1) </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automation – slide deck – Software engineering, Stage 6</dc:title>
  <dc:creator>NSW Department of Education</dc:creator>
  <dcterms:created xsi:type="dcterms:W3CDTF">2024-11-11T00:57:04Z</dcterms:created>
  <dcterms:modified xsi:type="dcterms:W3CDTF">2025-04-07T01:53:37Z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2024-11-11T00:57:15Z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b2a7243a-782c-4401-92c4-aa613c5e3fc0</vt:lpwstr>
  </property>
  <property fmtid="{D5CDD505-2E9C-101B-9397-08002B2CF9AE}" pid="8" name="MSIP_Label_b603dfd7-d93a-4381-a340-2995d8282205_ContentBits">
    <vt:lpwstr>0</vt:lpwstr>
  </property>
  <property fmtid="{D5CDD505-2E9C-101B-9397-08002B2CF9AE}" pid="9" name="ContentTypeId">
    <vt:lpwstr>0x010100C6BC20BCFB223D4189F17F47419ECBA2</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y fmtid="{D5CDD505-2E9C-101B-9397-08002B2CF9AE}" pid="15" name="TriggerFlowInfo">
    <vt:lpwstr/>
  </property>
  <property fmtid="{D5CDD505-2E9C-101B-9397-08002B2CF9AE}" pid="16" name="xd_Signature">
    <vt:bool>false</vt:bool>
  </property>
</Properties>
</file>